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262" r:id="rId3"/>
    <p:sldId id="284" r:id="rId4"/>
    <p:sldId id="258" r:id="rId5"/>
    <p:sldId id="273" r:id="rId6"/>
    <p:sldId id="263" r:id="rId7"/>
    <p:sldId id="265" r:id="rId8"/>
    <p:sldId id="264" r:id="rId9"/>
    <p:sldId id="266" r:id="rId10"/>
    <p:sldId id="267" r:id="rId11"/>
    <p:sldId id="268" r:id="rId12"/>
    <p:sldId id="293" r:id="rId13"/>
    <p:sldId id="285" r:id="rId14"/>
    <p:sldId id="276" r:id="rId15"/>
    <p:sldId id="270" r:id="rId16"/>
    <p:sldId id="269" r:id="rId17"/>
    <p:sldId id="271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8" r:id="rId26"/>
    <p:sldId id="283" r:id="rId27"/>
    <p:sldId id="282" r:id="rId28"/>
    <p:sldId id="294" r:id="rId29"/>
    <p:sldId id="290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0" r:id="rId38"/>
  </p:sldIdLst>
  <p:sldSz cx="12188825" cy="6858000"/>
  <p:notesSz cx="6808788" cy="9940925"/>
  <p:embeddedFontLs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AU Peto" panose="040C0B07020602020301" pitchFamily="82" charset="0"/>
      <p:regular r:id="rId45"/>
    </p:embeddedFont>
    <p:embeddedFont>
      <p:font typeface="Wingdings 3" panose="05040102010807070707" pitchFamily="18" charset="2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U Passata" panose="020B0503030502030804" pitchFamily="34" charset="0"/>
      <p:regular r:id="rId51"/>
      <p:bold r:id="rId52"/>
    </p:embeddedFont>
    <p:embeddedFont>
      <p:font typeface="AU Passata Light" panose="020B0303030902030804" pitchFamily="34" charset="0"/>
      <p:regular r:id="rId53"/>
      <p:bold r:id="rId54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457" autoAdjust="0"/>
  </p:normalViewPr>
  <p:slideViewPr>
    <p:cSldViewPr snapToObjects="1" showGuides="1">
      <p:cViewPr varScale="1">
        <p:scale>
          <a:sx n="101" d="100"/>
          <a:sy n="101" d="100"/>
        </p:scale>
        <p:origin x="180" y="2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2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58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9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73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81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73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2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33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0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549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30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360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5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14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03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8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66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4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2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91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8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20. september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ph.d.-administrator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Workshop - deltid og forlængelse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54961" y="5729430"/>
            <a:ext cx="2982416" cy="75468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Bettina Holmbo Acthon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Birgitte Rosenvind Eriksen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Turid Pedersen 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Jette Røgild </a:t>
            </a:r>
            <a:endParaRPr lang="nb-NO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052379248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20. september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ph.d.-administrator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Workshop - deltid og forlængelse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54961" y="5690192"/>
            <a:ext cx="2982416" cy="95935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Bettina Holmbo </a:t>
            </a: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Acthon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Birgitte Rosenvind Eriksen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Turid Pedersen </a:t>
            </a:r>
          </a:p>
          <a:p>
            <a:pPr algn="l">
              <a:lnSpc>
                <a:spcPct val="95000"/>
              </a:lnSpc>
              <a:defRPr/>
            </a:pPr>
            <a:r>
              <a:rPr lang="nb-NO" sz="700" b="0" cap="all" baseline="0" dirty="0" smtClean="0">
                <a:solidFill>
                  <a:schemeClr val="bg1"/>
                </a:solidFill>
                <a:latin typeface="+mn-lt"/>
              </a:rPr>
              <a:t>Jette Røgild </a:t>
            </a:r>
          </a:p>
          <a:p>
            <a:pPr algn="l">
              <a:lnSpc>
                <a:spcPct val="95000"/>
              </a:lnSpc>
              <a:defRPr/>
            </a:pPr>
            <a:endParaRPr lang="da-DK" sz="700" b="0" cap="all" baseline="0" dirty="0" smtClean="0">
              <a:solidFill>
                <a:schemeClr val="bg1"/>
              </a:solidFill>
              <a:latin typeface="+mn-lt"/>
            </a:endParaRPr>
          </a:p>
          <a:p>
            <a:pPr algn="l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5791821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20. september 2018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ph.d.-administrator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bg1"/>
                </a:solidFill>
                <a:latin typeface="+mn-lt"/>
              </a:rPr>
              <a:t>Workshop - deltid og forlængelse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32019" y="5569091"/>
            <a:ext cx="2982416" cy="75468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Bettina Holmbo Acthon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Birgitte Rosenvind Eriksen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Turid Pedersen 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bg1"/>
                </a:solidFill>
                <a:latin typeface="+mn-lt"/>
              </a:rPr>
              <a:t>Jette Røgild 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1926788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 dirty="0"/>
              <a:t>24-05-2018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459781722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tx1"/>
                </a:solidFill>
                <a:latin typeface="+mn-lt"/>
              </a:rPr>
              <a:t>Workshop - deltid og forlængelse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smtClean="0">
                <a:solidFill>
                  <a:schemeClr val="tx1"/>
                </a:solidFill>
                <a:latin typeface="+mn-lt"/>
              </a:rPr>
              <a:t>20. september 2018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10919" y="5666417"/>
            <a:ext cx="2982416" cy="88918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Bettina Holmbo Acthon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Birgitte Rosenvind Eriksen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Turid Pedersen </a:t>
            </a:r>
          </a:p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 smtClean="0">
                <a:solidFill>
                  <a:schemeClr val="tx1"/>
                </a:solidFill>
                <a:latin typeface="+mn-lt"/>
              </a:rPr>
              <a:t>Jette Røgild 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20-09-2018</a:t>
            </a:fld>
            <a:r>
              <a:rPr lang="da-DK"/>
              <a:t>24-05-2018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hyperlink" Target="https://medarbejdere.au.dk/fileadmin/user_upload/Begrebsoversigt_-_opbygges_loebende_-_17-09-201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medarbejdere.au.dk/fileadmin/user_upload/Sagsbehandling_i_Talent_17-09-2018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arbejdere.au.dk/administration/hr/hr-systemer/medarbejderstamkortet/faq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764705"/>
            <a:ext cx="10220325" cy="1440159"/>
          </a:xfrm>
        </p:spPr>
        <p:txBody>
          <a:bodyPr/>
          <a:lstStyle/>
          <a:p>
            <a:pPr algn="ctr"/>
            <a:r>
              <a:rPr lang="da-DK" dirty="0" smtClean="0"/>
              <a:t>Workshop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991544" y="2636912"/>
            <a:ext cx="8208912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a-DK" sz="2800" dirty="0" smtClean="0">
                <a:solidFill>
                  <a:schemeClr val="bg1"/>
                </a:solidFill>
                <a:latin typeface="+mn-lt"/>
              </a:rPr>
              <a:t>Deltidsindskrivninger og </a:t>
            </a:r>
            <a:r>
              <a:rPr lang="da-DK" sz="2800" dirty="0">
                <a:solidFill>
                  <a:schemeClr val="bg1"/>
                </a:solidFill>
              </a:rPr>
              <a:t>f</a:t>
            </a:r>
            <a:r>
              <a:rPr lang="da-DK" sz="2800" dirty="0" smtClean="0">
                <a:solidFill>
                  <a:schemeClr val="bg1"/>
                </a:solidFill>
              </a:rPr>
              <a:t>orlængelsesanmodninger</a:t>
            </a:r>
            <a:endParaRPr lang="da-DK" sz="2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 smtClean="0"/>
              <a:t>Ph.d.-planen</a:t>
            </a:r>
          </a:p>
          <a:p>
            <a:r>
              <a:rPr lang="da-DK" sz="1600" dirty="0" smtClean="0"/>
              <a:t>Ret slutdatoen på </a:t>
            </a:r>
            <a:r>
              <a:rPr lang="da-DK" sz="1600" dirty="0"/>
              <a:t>fanen </a:t>
            </a:r>
            <a:r>
              <a:rPr lang="da-DK" sz="1600" dirty="0" smtClean="0"/>
              <a:t>”Planer” under: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Profil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Plan elementer (</a:t>
            </a:r>
            <a:r>
              <a:rPr lang="da-DK" sz="1600" dirty="0" err="1" smtClean="0"/>
              <a:t>PhD</a:t>
            </a:r>
            <a:r>
              <a:rPr lang="da-DK" sz="1600" dirty="0" smtClean="0"/>
              <a:t> </a:t>
            </a:r>
            <a:r>
              <a:rPr lang="da-DK" sz="1600" dirty="0" err="1" smtClean="0"/>
              <a:t>project</a:t>
            </a:r>
            <a:r>
              <a:rPr lang="da-DK" sz="1600" dirty="0"/>
              <a:t>, Supervisor </a:t>
            </a:r>
            <a:r>
              <a:rPr lang="da-DK" sz="1600" dirty="0" smtClean="0"/>
              <a:t>agreement </a:t>
            </a:r>
            <a:r>
              <a:rPr lang="da-DK" sz="1600" dirty="0"/>
              <a:t>og </a:t>
            </a:r>
            <a:r>
              <a:rPr lang="da-DK" sz="1600" dirty="0" err="1"/>
              <a:t>Financing</a:t>
            </a:r>
            <a:r>
              <a:rPr lang="da-DK" sz="1600" dirty="0"/>
              <a:t> </a:t>
            </a:r>
            <a:r>
              <a:rPr lang="da-DK" sz="1600" dirty="0" smtClean="0"/>
              <a:t>plan</a:t>
            </a:r>
            <a:r>
              <a:rPr lang="da-DK" sz="1600" dirty="0"/>
              <a:t>)</a:t>
            </a:r>
          </a:p>
          <a:p>
            <a:endParaRPr lang="da-DK" sz="1600" b="1" dirty="0" smtClean="0"/>
          </a:p>
          <a:p>
            <a:r>
              <a:rPr lang="da-DK" sz="1600" b="1" dirty="0" smtClean="0"/>
              <a:t>Opret historik</a:t>
            </a:r>
          </a:p>
          <a:p>
            <a:r>
              <a:rPr lang="da-DK" sz="1600" dirty="0" smtClean="0"/>
              <a:t>Indtast perioderne på fanen ”Medarbejder” under ”</a:t>
            </a:r>
            <a:r>
              <a:rPr lang="da-DK" sz="1600" dirty="0" err="1" smtClean="0"/>
              <a:t>Employment</a:t>
            </a:r>
            <a:r>
              <a:rPr lang="da-DK" sz="1600" dirty="0" smtClean="0"/>
              <a:t> </a:t>
            </a:r>
            <a:r>
              <a:rPr lang="da-DK" sz="1600" dirty="0" err="1" smtClean="0"/>
              <a:t>details</a:t>
            </a:r>
            <a:r>
              <a:rPr lang="da-DK" sz="1600" dirty="0" smtClean="0"/>
              <a:t>” for at skabe overblik over perioderne med deltid:</a:t>
            </a:r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3905597"/>
            <a:ext cx="4524375" cy="1971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 smtClean="0"/>
              <a:t>Opfølgning – ændring af arbejdstid</a:t>
            </a:r>
          </a:p>
          <a:p>
            <a:r>
              <a:rPr lang="da-DK" sz="1600" dirty="0" smtClean="0"/>
              <a:t>Timetallet skal rettes tilbage til det tidligere timetal, når deltidsperioden er udløbet. Dette kan gøres på 2 forskellige måder. 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 1</a:t>
            </a:r>
            <a:r>
              <a:rPr lang="da-DK" sz="1600" dirty="0" smtClean="0"/>
              <a:t> – opgaveopdatering på anmodningen</a:t>
            </a:r>
          </a:p>
          <a:p>
            <a:r>
              <a:rPr lang="da-DK" sz="1600" i="1" dirty="0" smtClean="0"/>
              <a:t>Med denne model lukkes anmodningens workflow først ned, når deltidsperioden er udløbet.</a:t>
            </a:r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2" name="Tekstfelt 1"/>
          <p:cNvSpPr txBox="1"/>
          <p:nvPr/>
        </p:nvSpPr>
        <p:spPr>
          <a:xfrm>
            <a:off x="7174532" y="3717032"/>
            <a:ext cx="2880320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Registrer ændringen og sæt forfaldsdatoen til den dag, hvor timetallet skal ændres.</a:t>
            </a:r>
            <a:endParaRPr lang="da-DK" sz="1400" i="1" dirty="0">
              <a:latin typeface="+mn-lt"/>
            </a:endParaRPr>
          </a:p>
        </p:txBody>
      </p:sp>
      <p:pic>
        <p:nvPicPr>
          <p:cNvPr id="7" name="Billede 6"/>
          <p:cNvPicPr/>
          <p:nvPr/>
        </p:nvPicPr>
        <p:blipFill rotWithShape="1">
          <a:blip r:embed="rId4"/>
          <a:srcRect l="8996" t="24503" r="47997" b="45653"/>
          <a:stretch/>
        </p:blipFill>
        <p:spPr bwMode="auto">
          <a:xfrm>
            <a:off x="960264" y="3140968"/>
            <a:ext cx="5979795" cy="2334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4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7" name="Billede 6"/>
          <p:cNvPicPr/>
          <p:nvPr/>
        </p:nvPicPr>
        <p:blipFill rotWithShape="1">
          <a:blip r:embed="rId4"/>
          <a:srcRect l="9045" t="24663" r="48726" b="46606"/>
          <a:stretch/>
        </p:blipFill>
        <p:spPr bwMode="auto">
          <a:xfrm>
            <a:off x="909836" y="1505146"/>
            <a:ext cx="5979795" cy="221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7246540" y="2018407"/>
            <a:ext cx="2880320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Registrer ændringen og godkend/luk anmodningen.</a:t>
            </a:r>
            <a:endParaRPr lang="da-DK" sz="1400" i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2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072203"/>
          </a:xfrm>
        </p:spPr>
        <p:txBody>
          <a:bodyPr/>
          <a:lstStyle/>
          <a:p>
            <a:r>
              <a:rPr lang="da-DK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 2</a:t>
            </a:r>
            <a:r>
              <a:rPr lang="da-DK" sz="1600" dirty="0" smtClean="0"/>
              <a:t> – ”</a:t>
            </a:r>
            <a:r>
              <a:rPr lang="da-DK" sz="1600" dirty="0" err="1" smtClean="0"/>
              <a:t>Follow-Up</a:t>
            </a:r>
            <a:r>
              <a:rPr lang="da-DK" sz="1600" dirty="0" smtClean="0"/>
              <a:t>” under ”Edit form”</a:t>
            </a:r>
            <a:endParaRPr lang="da-DK" sz="1600" dirty="0"/>
          </a:p>
          <a:p>
            <a:r>
              <a:rPr lang="da-DK" sz="1600" i="1" dirty="0" smtClean="0"/>
              <a:t/>
            </a:r>
            <a:br>
              <a:rPr lang="da-DK" sz="1600" i="1" dirty="0" smtClean="0"/>
            </a:br>
            <a:r>
              <a:rPr lang="da-DK" sz="1600" i="1" dirty="0" smtClean="0"/>
              <a:t>I denne model afsluttes deltidsanmodningen (inkl. </a:t>
            </a:r>
            <a:r>
              <a:rPr lang="da-DK" sz="1600" i="1" dirty="0"/>
              <a:t>w</a:t>
            </a:r>
            <a:r>
              <a:rPr lang="da-DK" sz="1600" i="1" dirty="0" smtClean="0"/>
              <a:t>orkflow), når deltiden bevilges, og påmindelsen om at ændre arbejdstiden tilbage til 37 timer/ugen sættes under ”Edit form”.</a:t>
            </a:r>
          </a:p>
          <a:p>
            <a:pPr>
              <a:lnSpc>
                <a:spcPct val="95000"/>
              </a:lnSpc>
            </a:pPr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15" name="Tekstfelt 14"/>
          <p:cNvSpPr txBox="1"/>
          <p:nvPr/>
        </p:nvSpPr>
        <p:spPr>
          <a:xfrm>
            <a:off x="5662363" y="4293096"/>
            <a:ext cx="5543799" cy="204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Indtast en note og en frist for ændring af arbejdstimerne</a:t>
            </a:r>
            <a:endParaRPr lang="da-DK" sz="1400" i="1" dirty="0">
              <a:latin typeface="+mn-lt"/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70" y="2636912"/>
            <a:ext cx="4390262" cy="154985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464" y="2640180"/>
            <a:ext cx="5750516" cy="1383341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 bwMode="auto">
          <a:xfrm>
            <a:off x="6382444" y="3748412"/>
            <a:ext cx="936104" cy="288032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939165" y="4315917"/>
            <a:ext cx="4363159" cy="204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Vælg ”Update </a:t>
            </a:r>
            <a:r>
              <a:rPr lang="da-DK" sz="1400" i="1" dirty="0" err="1" smtClean="0">
                <a:latin typeface="+mn-lt"/>
              </a:rPr>
              <a:t>Hours</a:t>
            </a:r>
            <a:r>
              <a:rPr lang="da-DK" sz="1400" i="1" dirty="0" smtClean="0">
                <a:latin typeface="+mn-lt"/>
              </a:rPr>
              <a:t>/</a:t>
            </a:r>
            <a:r>
              <a:rPr lang="da-DK" sz="1400" i="1" dirty="0" err="1" smtClean="0">
                <a:latin typeface="+mn-lt"/>
              </a:rPr>
              <a:t>Week</a:t>
            </a:r>
            <a:r>
              <a:rPr lang="da-DK" sz="1400" i="1" dirty="0" smtClean="0">
                <a:latin typeface="+mn-lt"/>
              </a:rPr>
              <a:t>”</a:t>
            </a:r>
            <a:endParaRPr lang="da-DK" sz="1400" i="1" dirty="0">
              <a:latin typeface="+mn-lt"/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6382444" y="3211489"/>
            <a:ext cx="3096344" cy="288032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7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Opret et filter til udsøgning af </a:t>
            </a:r>
            <a:r>
              <a:rPr lang="da-DK" sz="1600" dirty="0" err="1" smtClean="0"/>
              <a:t>Follow-Ups</a:t>
            </a:r>
            <a:r>
              <a:rPr lang="da-DK" sz="1600" dirty="0" smtClean="0"/>
              <a:t>:</a:t>
            </a:r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1700808"/>
            <a:ext cx="9923809" cy="3456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Udsøg på </a:t>
            </a:r>
            <a:r>
              <a:rPr lang="da-DK" sz="1600" dirty="0" err="1" smtClean="0"/>
              <a:t>Follow-Up</a:t>
            </a:r>
            <a:r>
              <a:rPr lang="da-DK" sz="1600" dirty="0" smtClean="0"/>
              <a:t> date:</a:t>
            </a:r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4"/>
          <a:srcRect r="20872"/>
          <a:stretch/>
        </p:blipFill>
        <p:spPr>
          <a:xfrm>
            <a:off x="909837" y="1628800"/>
            <a:ext cx="5328592" cy="2181225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201862" y="4065804"/>
            <a:ext cx="4820542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Her er der indsat en betingelse, der hedder ”Næste 30 dage”. Dette kan naturligvis ændres til en længere eller kortere periode.</a:t>
            </a:r>
            <a:endParaRPr lang="da-DK" sz="1400" i="1" dirty="0">
              <a:latin typeface="+mn-lt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5230316" y="2996952"/>
            <a:ext cx="864096" cy="504056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/>
          <a:srcRect l="1877"/>
          <a:stretch/>
        </p:blipFill>
        <p:spPr>
          <a:xfrm>
            <a:off x="6598468" y="1628800"/>
            <a:ext cx="4607695" cy="3257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2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Kør f.eks. filtret en gang om måneden for at fange de sager, der skal ændres: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78477"/>
          <a:stretch/>
        </p:blipFill>
        <p:spPr>
          <a:xfrm>
            <a:off x="7966620" y="1700808"/>
            <a:ext cx="2747264" cy="93830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t="5962"/>
          <a:stretch/>
        </p:blipFill>
        <p:spPr>
          <a:xfrm>
            <a:off x="909836" y="1741702"/>
            <a:ext cx="8010525" cy="92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6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u="sng" dirty="0" smtClean="0"/>
              <a:t>resten</a:t>
            </a:r>
            <a:r>
              <a:rPr lang="da-DK" sz="2800" dirty="0" smtClean="0"/>
              <a:t> af indskrivningsperioden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Deltid i resten af indskrivningsperioden</a:t>
            </a:r>
          </a:p>
          <a:p>
            <a:r>
              <a:rPr lang="da-DK" sz="1600" dirty="0" smtClean="0"/>
              <a:t>Start med at udregne deltiden i orlovsberegneren, så har du slutdatoen til anmodningen med det samme.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u="sng" dirty="0" smtClean="0"/>
              <a:t>Eksempel</a:t>
            </a:r>
            <a:r>
              <a:rPr lang="da-DK" sz="1600" dirty="0" smtClean="0"/>
              <a:t> – indskrivningsperiode 1.9.2016 – 31.8.2019 med deltid (20 timer/ugen) fra 1.1.2018:</a:t>
            </a:r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t="1961"/>
          <a:stretch/>
        </p:blipFill>
        <p:spPr>
          <a:xfrm>
            <a:off x="981844" y="2636912"/>
            <a:ext cx="8934450" cy="2792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resten af indskrivningsperioden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Lav herefter deltidsanmodningen.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650621"/>
            <a:ext cx="5140333" cy="427844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4438228" y="3573016"/>
            <a:ext cx="720080" cy="216826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197868" y="5589240"/>
            <a:ext cx="1152128" cy="214073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382444" y="3429032"/>
            <a:ext cx="4319663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Bemærk at der er forskel på dagene udregnet i Planner (517 dage) og Orlovsberegneren (515 dage).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resten af indskrivningsperioden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Foretag herefter en opgaveopdatering under fanen ”Opgaver” og indtast perioderne på fanen ”Medarbejder”.</a:t>
            </a:r>
          </a:p>
          <a:p>
            <a:endParaRPr lang="da-DK" sz="1600" dirty="0" smtClean="0"/>
          </a:p>
          <a:p>
            <a:r>
              <a:rPr lang="da-DK" sz="1600" dirty="0" smtClean="0"/>
              <a:t>Opgaver-fanen					Medarbejder-fanen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80" y="2276873"/>
            <a:ext cx="2207904" cy="129065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52" y="2259757"/>
            <a:ext cx="4467225" cy="196215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62" y="3627980"/>
            <a:ext cx="5025958" cy="2537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7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forlængelsesanmodninger </a:t>
            </a:r>
            <a:r>
              <a:rPr lang="da-DK" sz="2800" dirty="0" smtClean="0"/>
              <a:t>- generelt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1600" dirty="0" smtClean="0"/>
              <a:t>8 </a:t>
            </a:r>
            <a:r>
              <a:rPr lang="da-DK" sz="1600" dirty="0"/>
              <a:t>forskellige </a:t>
            </a:r>
            <a:r>
              <a:rPr lang="da-DK" sz="1600" dirty="0" smtClean="0"/>
              <a:t>forlængelsesanmodninger:</a:t>
            </a:r>
            <a:endParaRPr lang="da-DK" sz="1600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2601830"/>
            <a:ext cx="2914823" cy="356347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341884" y="3091658"/>
            <a:ext cx="2520280" cy="129614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726260" y="3212976"/>
            <a:ext cx="4248472" cy="1432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Det er disse anmodninger, der kan udløse en forlængelse.</a:t>
            </a:r>
          </a:p>
          <a:p>
            <a:pPr>
              <a:lnSpc>
                <a:spcPct val="95000"/>
              </a:lnSpc>
            </a:pPr>
            <a:endParaRPr lang="da-DK" sz="1400" i="1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Forskellene fremgår </a:t>
            </a:r>
            <a:r>
              <a:rPr lang="da-DK" sz="1400" i="1" dirty="0">
                <a:latin typeface="+mn-lt"/>
              </a:rPr>
              <a:t>af begrebsoversigten:</a:t>
            </a:r>
            <a:br>
              <a:rPr lang="da-DK" sz="1400" i="1" dirty="0">
                <a:latin typeface="+mn-lt"/>
              </a:rPr>
            </a:br>
            <a:r>
              <a:rPr lang="da-DK" sz="1400" i="1" dirty="0">
                <a:latin typeface="+mn-lt"/>
                <a:hlinkClick r:id="rId4"/>
              </a:rPr>
              <a:t>https://medarbejdere.au.dk/fileadmin/user_upload/Begrebsoversigt_-_opbygges_loebende_-_</a:t>
            </a:r>
            <a:r>
              <a:rPr lang="da-DK" sz="1400" i="1" dirty="0" smtClean="0">
                <a:latin typeface="+mn-lt"/>
                <a:hlinkClick r:id="rId4"/>
              </a:rPr>
              <a:t>17-09-2018.pdf</a:t>
            </a:r>
            <a:r>
              <a:rPr lang="da-DK" sz="1400" i="1" dirty="0" smtClean="0">
                <a:latin typeface="+mn-lt"/>
              </a:rPr>
              <a:t>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985838" y="2058386"/>
            <a:ext cx="6620742" cy="263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rPr>
              <a:t>Anmodningstyper</a:t>
            </a:r>
            <a:endParaRPr lang="da-DK" sz="1800" b="1" dirty="0">
              <a:solidFill>
                <a:schemeClr val="accent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u="sng" dirty="0" smtClean="0"/>
              <a:t>fra deltid til fuld tid</a:t>
            </a:r>
            <a:endParaRPr lang="da-DK" sz="2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Ændring fra deltid til fuld tid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Start med at udregne perioden i orlovsberegneren, så har du slutdatoen til anmodningen med det samme.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u="sng" dirty="0" smtClean="0"/>
              <a:t>Eksempel</a:t>
            </a:r>
            <a:r>
              <a:rPr lang="da-DK" sz="1600" dirty="0" smtClean="0"/>
              <a:t>:</a:t>
            </a:r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2" name="Tekstfelt 1"/>
          <p:cNvSpPr txBox="1"/>
          <p:nvPr/>
        </p:nvSpPr>
        <p:spPr>
          <a:xfrm>
            <a:off x="985838" y="2492896"/>
            <a:ext cx="503656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/>
              <a:t>Oprindelig </a:t>
            </a:r>
            <a:r>
              <a:rPr lang="da-DK" sz="1600" dirty="0"/>
              <a:t>indskrivningsperiode 1.9.2016 – 31.8.2022 ved 18,5 </a:t>
            </a:r>
            <a:r>
              <a:rPr lang="da-DK" sz="1600" dirty="0" smtClean="0"/>
              <a:t>timer/ugen:</a:t>
            </a:r>
            <a:endParaRPr lang="da-DK" sz="1600" dirty="0">
              <a:latin typeface="+mn-l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454452" y="2492895"/>
            <a:ext cx="4104456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/>
              <a:t>Ændret </a:t>
            </a:r>
            <a:r>
              <a:rPr lang="da-DK" sz="1600" dirty="0" smtClean="0"/>
              <a:t>fra 18,5 timer/ugen til 37 </a:t>
            </a:r>
            <a:r>
              <a:rPr lang="da-DK" sz="1600" dirty="0"/>
              <a:t>timer/ugen fra den 1.1.2018:</a:t>
            </a: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2978603"/>
            <a:ext cx="5242591" cy="153051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/>
          <a:srcRect t="3818"/>
          <a:stretch/>
        </p:blipFill>
        <p:spPr>
          <a:xfrm>
            <a:off x="6454452" y="2996952"/>
            <a:ext cx="4896544" cy="144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dirty="0" smtClean="0"/>
              <a:t>fra deltid til fuldtid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Ret den oprindelige deltidsanmodning til med de nye informationer. Lad de gamle dokumentationer ligge på anmodningen og upload den nye dokumentation. Skriv evt. en forklaring i tekstfeltet.</a:t>
            </a:r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2" name="Tekstfelt 1"/>
          <p:cNvSpPr txBox="1"/>
          <p:nvPr/>
        </p:nvSpPr>
        <p:spPr>
          <a:xfrm>
            <a:off x="985838" y="2204864"/>
            <a:ext cx="5036566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/>
              <a:t>Oprindelig anmodning:</a:t>
            </a:r>
            <a:endParaRPr lang="da-DK" sz="1600" dirty="0">
              <a:latin typeface="+mn-l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454452" y="2204863"/>
            <a:ext cx="410445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/>
              <a:t>Ændret til følgende:</a:t>
            </a:r>
            <a:endParaRPr lang="da-DK" sz="1600" dirty="0"/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315" y="2438772"/>
            <a:ext cx="4258892" cy="372653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28" y="2453371"/>
            <a:ext cx="4471558" cy="371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6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dirty="0" smtClean="0"/>
              <a:t>Fra deltid til fuldtid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Foretag herefter en opgaveopdatering under fanen ”Opgaver” og indtast perioderne på fanen ”Medarbejder”.</a:t>
            </a:r>
          </a:p>
          <a:p>
            <a:endParaRPr lang="da-DK" sz="1600" dirty="0" smtClean="0"/>
          </a:p>
          <a:p>
            <a:r>
              <a:rPr lang="da-DK" sz="1600" dirty="0" smtClean="0"/>
              <a:t>Opgaver-fanen					Medarbejder-fanen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3" y="2265860"/>
            <a:ext cx="2233422" cy="12869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52" y="2265860"/>
            <a:ext cx="4467225" cy="195262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63" y="3633705"/>
            <a:ext cx="4892793" cy="2459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u="sng" dirty="0" smtClean="0"/>
              <a:t>forskellige</a:t>
            </a:r>
            <a:r>
              <a:rPr lang="da-DK" sz="2800" dirty="0" smtClean="0"/>
              <a:t>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0"/>
            <a:ext cx="10220325" cy="4720275"/>
          </a:xfrm>
        </p:spPr>
        <p:txBody>
          <a:bodyPr/>
          <a:lstStyle/>
          <a:p>
            <a:r>
              <a:rPr lang="da-DK" sz="1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Deltidsindskrivning med efterfølgende ændring af timetal</a:t>
            </a:r>
            <a:r>
              <a:rPr lang="da-DK" sz="1800" b="1" dirty="0" smtClean="0"/>
              <a:t/>
            </a:r>
            <a:br>
              <a:rPr lang="da-DK" sz="1800" b="1" dirty="0" smtClean="0"/>
            </a:br>
            <a:r>
              <a:rPr lang="da-DK" sz="1600" dirty="0" smtClean="0"/>
              <a:t>Den ph.d.-studerende ønsker at studere på deltid (20 timer/ugen). Oprindelig </a:t>
            </a:r>
            <a:r>
              <a:rPr lang="da-DK" sz="1600" dirty="0"/>
              <a:t>indskrivning: 1.9.2018 – </a:t>
            </a:r>
            <a:r>
              <a:rPr lang="da-DK" sz="1600" dirty="0" smtClean="0"/>
              <a:t>18.3.2021.</a:t>
            </a:r>
            <a:br>
              <a:rPr lang="da-DK" sz="1600" dirty="0" smtClean="0"/>
            </a:br>
            <a:endParaRPr lang="da-DK" sz="1600" dirty="0" smtClean="0"/>
          </a:p>
          <a:p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Den </a:t>
            </a:r>
            <a:r>
              <a:rPr lang="da-DK" sz="1600" dirty="0"/>
              <a:t>ph.d.-studerende ønsker efterfølgende timetallet ændret 2 gange.</a:t>
            </a:r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2" name="Tekstfelt 1"/>
          <p:cNvSpPr txBox="1"/>
          <p:nvPr/>
        </p:nvSpPr>
        <p:spPr>
          <a:xfrm>
            <a:off x="985838" y="2009325"/>
            <a:ext cx="5036566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/>
              <a:t>Studiestart den 1.9.2015 med 20 timer/ugen:</a:t>
            </a:r>
            <a:endParaRPr lang="da-DK" sz="1600" dirty="0">
              <a:latin typeface="+mn-lt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985838" y="3663373"/>
            <a:ext cx="51648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/>
              <a:t>Ændret </a:t>
            </a:r>
            <a:r>
              <a:rPr lang="da-DK" sz="1600" dirty="0" smtClean="0"/>
              <a:t>fra 20 timer/ugen til 25 </a:t>
            </a:r>
            <a:r>
              <a:rPr lang="da-DK" sz="1600" dirty="0"/>
              <a:t>timer/ugen </a:t>
            </a:r>
            <a:r>
              <a:rPr lang="da-DK" sz="1600" dirty="0" smtClean="0"/>
              <a:t>pr. 1.1.2017:</a:t>
            </a:r>
            <a:endParaRPr lang="da-DK" sz="1600" dirty="0"/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t="3633" b="-1"/>
          <a:stretch/>
        </p:blipFill>
        <p:spPr>
          <a:xfrm>
            <a:off x="6382444" y="1916832"/>
            <a:ext cx="4591945" cy="11219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t="5450"/>
          <a:stretch/>
        </p:blipFill>
        <p:spPr>
          <a:xfrm>
            <a:off x="6382444" y="3648707"/>
            <a:ext cx="4591945" cy="1148445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985838" y="4959517"/>
            <a:ext cx="5164832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/>
              <a:t>Ændret </a:t>
            </a:r>
            <a:r>
              <a:rPr lang="da-DK" sz="1600" dirty="0" smtClean="0"/>
              <a:t>fra 25 timer/ugen til 30 timer/ugen pr. 1.1.2019:</a:t>
            </a:r>
            <a:endParaRPr lang="da-DK" sz="1600" dirty="0"/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444" y="4903340"/>
            <a:ext cx="4591945" cy="1189956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985838" y="5804240"/>
            <a:ext cx="4968552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/>
              <a:t>Fulde indskrivningsperiode:  1.9.2015 – 20.2.2020</a:t>
            </a:r>
            <a:endParaRPr lang="da-DK" sz="1400" i="1" dirty="0"/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2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dirty="0" smtClean="0"/>
              <a:t>Forskellige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Deltidsanmodningen: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8" name="Tekstfelt 7"/>
          <p:cNvSpPr txBox="1"/>
          <p:nvPr/>
        </p:nvSpPr>
        <p:spPr>
          <a:xfrm>
            <a:off x="6166420" y="1732424"/>
            <a:ext cx="4319663" cy="1432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Det er muligt at sætte flere perioder ind i samme anmodning – både sammenhængende og ikke-sammenhængende perioder.</a:t>
            </a:r>
          </a:p>
          <a:p>
            <a:pPr>
              <a:lnSpc>
                <a:spcPct val="95000"/>
              </a:lnSpc>
            </a:pPr>
            <a:endParaRPr lang="da-DK" sz="1400" i="1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”</a:t>
            </a:r>
            <a:r>
              <a:rPr lang="da-DK" sz="1400" i="1" dirty="0" err="1" smtClean="0">
                <a:latin typeface="+mn-lt"/>
              </a:rPr>
              <a:t>Assigned</a:t>
            </a:r>
            <a:r>
              <a:rPr lang="da-DK" sz="1400" i="1" dirty="0" smtClean="0">
                <a:latin typeface="+mn-lt"/>
              </a:rPr>
              <a:t> </a:t>
            </a:r>
            <a:r>
              <a:rPr lang="da-DK" sz="1400" i="1" dirty="0" err="1" smtClean="0">
                <a:latin typeface="+mn-lt"/>
              </a:rPr>
              <a:t>days</a:t>
            </a:r>
            <a:r>
              <a:rPr lang="da-DK" sz="1400" i="1" dirty="0" smtClean="0">
                <a:latin typeface="+mn-lt"/>
              </a:rPr>
              <a:t>” skal blot stemme overens med det samlede fravær, så slutdatoen stemmer.</a:t>
            </a:r>
          </a:p>
          <a:p>
            <a:pPr>
              <a:lnSpc>
                <a:spcPct val="95000"/>
              </a:lnSpc>
            </a:pPr>
            <a:endParaRPr lang="da-DK" sz="1400" i="1" dirty="0" smtClean="0">
              <a:latin typeface="+mn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b="650"/>
          <a:stretch/>
        </p:blipFill>
        <p:spPr>
          <a:xfrm>
            <a:off x="985838" y="1714515"/>
            <a:ext cx="4700550" cy="417987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163641" y="3679082"/>
            <a:ext cx="4319663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I dette eksempel er den oprindelige deltidsanmodning ændret, så alle deltidsperioderne fremgår af  samme anmodning.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0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dirty="0" smtClean="0"/>
              <a:t>FORSKELLIGE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072203"/>
          </a:xfrm>
        </p:spPr>
        <p:txBody>
          <a:bodyPr/>
          <a:lstStyle/>
          <a:p>
            <a:r>
              <a:rPr lang="da-DK" sz="1600" b="1" dirty="0" smtClean="0"/>
              <a:t>Forlæng indskrivningen – ”Opgaveopdatering” under fanen ”Opgaver”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Den </a:t>
            </a:r>
            <a:r>
              <a:rPr lang="da-DK" sz="1600" dirty="0"/>
              <a:t>nye slutdato </a:t>
            </a:r>
            <a:r>
              <a:rPr lang="da-DK" sz="1600" dirty="0" smtClean="0"/>
              <a:t>og arbejdstid ændres på ”Edit </a:t>
            </a:r>
            <a:r>
              <a:rPr lang="da-DK" sz="1600" dirty="0" err="1" smtClean="0"/>
              <a:t>form”-siden</a:t>
            </a:r>
            <a:r>
              <a:rPr lang="da-DK" sz="1600" dirty="0" smtClean="0"/>
              <a:t>:</a:t>
            </a:r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 smtClean="0"/>
          </a:p>
          <a:p>
            <a:pPr>
              <a:lnSpc>
                <a:spcPct val="95000"/>
              </a:lnSpc>
            </a:pPr>
            <a:endParaRPr lang="da-DK" sz="1600" dirty="0" smtClean="0"/>
          </a:p>
          <a:p>
            <a:pPr>
              <a:lnSpc>
                <a:spcPct val="95000"/>
              </a:lnSpc>
            </a:pPr>
            <a:r>
              <a:rPr lang="da-DK" sz="1600" dirty="0"/>
              <a:t>Ret også den nye slutdato her:</a:t>
            </a:r>
          </a:p>
          <a:p>
            <a:pPr>
              <a:lnSpc>
                <a:spcPct val="95000"/>
              </a:lnSpc>
            </a:pPr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11" name="Tekstfelt 10"/>
          <p:cNvSpPr txBox="1"/>
          <p:nvPr/>
        </p:nvSpPr>
        <p:spPr>
          <a:xfrm>
            <a:off x="3775137" y="2421120"/>
            <a:ext cx="5733083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/>
              <a:t>Det er den aktuelle ugentlige arbejdstid, der skal står på denne side.</a:t>
            </a:r>
            <a:r>
              <a:rPr lang="da-DK" sz="1600" dirty="0"/>
              <a:t> </a:t>
            </a:r>
            <a:br>
              <a:rPr lang="da-DK" sz="1600" dirty="0"/>
            </a:br>
            <a:endParaRPr lang="da-DK" sz="1600" dirty="0">
              <a:latin typeface="+mn-lt"/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2159124"/>
            <a:ext cx="2300262" cy="1319268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 bwMode="auto">
          <a:xfrm>
            <a:off x="2061964" y="2780928"/>
            <a:ext cx="864096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2061964" y="3212976"/>
            <a:ext cx="576064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172" y="3377124"/>
            <a:ext cx="5112568" cy="2583890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 bwMode="auto">
          <a:xfrm>
            <a:off x="4798268" y="3810372"/>
            <a:ext cx="576064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5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– </a:t>
            </a:r>
            <a:r>
              <a:rPr lang="da-DK" sz="2800" dirty="0" smtClean="0"/>
              <a:t>forskellige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/>
              <a:t>Ph.d.-planen</a:t>
            </a:r>
          </a:p>
          <a:p>
            <a:r>
              <a:rPr lang="da-DK" sz="1600" dirty="0"/>
              <a:t>Ret slutdatoen på fanen ”Planer” under: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Profil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Plan elementer (</a:t>
            </a:r>
            <a:r>
              <a:rPr lang="da-DK" sz="1600" dirty="0" err="1"/>
              <a:t>PhD</a:t>
            </a:r>
            <a:r>
              <a:rPr lang="da-DK" sz="1600" dirty="0"/>
              <a:t> </a:t>
            </a:r>
            <a:r>
              <a:rPr lang="da-DK" sz="1600" dirty="0" err="1"/>
              <a:t>project</a:t>
            </a:r>
            <a:r>
              <a:rPr lang="da-DK" sz="1600" dirty="0"/>
              <a:t>, Supervisor agreement og </a:t>
            </a:r>
            <a:r>
              <a:rPr lang="da-DK" sz="1600" dirty="0" err="1"/>
              <a:t>Financing</a:t>
            </a:r>
            <a:r>
              <a:rPr lang="da-DK" sz="1600" dirty="0"/>
              <a:t> plan)</a:t>
            </a:r>
          </a:p>
          <a:p>
            <a:endParaRPr lang="da-DK" sz="1600" b="1" dirty="0" smtClean="0"/>
          </a:p>
          <a:p>
            <a:r>
              <a:rPr lang="da-DK" sz="1600" b="1" dirty="0" smtClean="0"/>
              <a:t>Opret </a:t>
            </a:r>
            <a:r>
              <a:rPr lang="da-DK" sz="1600" b="1" dirty="0"/>
              <a:t>historik</a:t>
            </a:r>
          </a:p>
          <a:p>
            <a:r>
              <a:rPr lang="da-DK" sz="1600" dirty="0" smtClean="0"/>
              <a:t>Indtast perioderne på fanen ”Medarbejder” under ”</a:t>
            </a:r>
            <a:r>
              <a:rPr lang="da-DK" sz="1600" dirty="0" err="1" smtClean="0"/>
              <a:t>Employment</a:t>
            </a:r>
            <a:r>
              <a:rPr lang="da-DK" sz="1600" dirty="0" smtClean="0"/>
              <a:t> </a:t>
            </a:r>
            <a:r>
              <a:rPr lang="da-DK" sz="1600" dirty="0" err="1" smtClean="0"/>
              <a:t>details</a:t>
            </a:r>
            <a:r>
              <a:rPr lang="da-DK" sz="1600" dirty="0" smtClean="0"/>
              <a:t>” for at skabe overblik over perioderne med deltid:</a:t>
            </a:r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65" y="3843114"/>
            <a:ext cx="4410075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5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Orlov – </a:t>
            </a:r>
            <a:r>
              <a:rPr lang="da-DK" sz="2800" dirty="0" smtClean="0"/>
              <a:t>flere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072203"/>
          </a:xfrm>
        </p:spPr>
        <p:txBody>
          <a:bodyPr/>
          <a:lstStyle/>
          <a:p>
            <a:r>
              <a:rPr lang="da-DK" sz="1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Flere orlovsperioder på samme anmodningstype</a:t>
            </a:r>
            <a:r>
              <a:rPr lang="da-DK" sz="1600" b="1" dirty="0" smtClean="0"/>
              <a:t/>
            </a:r>
            <a:br>
              <a:rPr lang="da-DK" sz="1600" b="1" dirty="0" smtClean="0"/>
            </a:br>
            <a:r>
              <a:rPr lang="da-DK" sz="1600" dirty="0" smtClean="0"/>
              <a:t>Det er også muligt at indtastet flere fraværsperioder i den samme anmodning, hvis det er samme type af anmodning.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Her har den ph.d.-studerende fået bevilget orlov til videreuddannelse i flere ikke-sammenhængende perioder. </a:t>
            </a:r>
            <a:br>
              <a:rPr lang="da-DK" sz="1600" dirty="0" smtClean="0"/>
            </a:br>
            <a:endParaRPr lang="da-DK" sz="1600" dirty="0" smtClean="0"/>
          </a:p>
          <a:p>
            <a:r>
              <a:rPr lang="da-DK" sz="1600" dirty="0" smtClean="0"/>
              <a:t>Perioderne registreres på samme anmodning:</a:t>
            </a:r>
          </a:p>
          <a:p>
            <a:endParaRPr lang="da-DK" sz="1600" dirty="0" smtClean="0"/>
          </a:p>
          <a:p>
            <a:pPr>
              <a:buNone/>
            </a:pP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 smtClean="0"/>
          </a:p>
          <a:p>
            <a:pPr>
              <a:lnSpc>
                <a:spcPct val="95000"/>
              </a:lnSpc>
            </a:pPr>
            <a:endParaRPr lang="da-DK" sz="1600" dirty="0" smtClean="0"/>
          </a:p>
          <a:p>
            <a:pPr>
              <a:lnSpc>
                <a:spcPct val="95000"/>
              </a:lnSpc>
            </a:pPr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6" name="Billede 5"/>
          <p:cNvPicPr/>
          <p:nvPr/>
        </p:nvPicPr>
        <p:blipFill rotWithShape="1">
          <a:blip r:embed="rId4"/>
          <a:srcRect l="54451" t="30872" r="22151" b="32828"/>
          <a:stretch/>
        </p:blipFill>
        <p:spPr bwMode="auto">
          <a:xfrm>
            <a:off x="985838" y="3356992"/>
            <a:ext cx="5562600" cy="273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3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Orlov – </a:t>
            </a:r>
            <a:r>
              <a:rPr lang="da-DK" sz="2800" dirty="0" smtClean="0"/>
              <a:t>flere perioder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072203"/>
          </a:xfrm>
        </p:spPr>
        <p:txBody>
          <a:bodyPr/>
          <a:lstStyle/>
          <a:p>
            <a:endParaRPr lang="da-DK" sz="1600" dirty="0" smtClean="0"/>
          </a:p>
          <a:p>
            <a:pPr>
              <a:buNone/>
            </a:pPr>
            <a:r>
              <a:rPr lang="da-DK" sz="1600" dirty="0" smtClean="0"/>
              <a:t>Opgavestyring ved flere orlovsperioder:</a:t>
            </a:r>
          </a:p>
          <a:p>
            <a:endParaRPr lang="da-DK" sz="1600" dirty="0" smtClean="0"/>
          </a:p>
          <a:p>
            <a:pPr>
              <a:buNone/>
            </a:pPr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 smtClean="0"/>
          </a:p>
          <a:p>
            <a:pPr>
              <a:lnSpc>
                <a:spcPct val="95000"/>
              </a:lnSpc>
            </a:pPr>
            <a:endParaRPr lang="da-DK" sz="1600" dirty="0" smtClean="0"/>
          </a:p>
          <a:p>
            <a:pPr>
              <a:lnSpc>
                <a:spcPct val="95000"/>
              </a:lnSpc>
            </a:pPr>
            <a:r>
              <a:rPr lang="da-DK" sz="1600" dirty="0" smtClean="0"/>
              <a:t>Forlængelsen registreres på samme måde som ved deltid (Edit form og Planer). </a:t>
            </a:r>
          </a:p>
          <a:p>
            <a:pPr>
              <a:lnSpc>
                <a:spcPct val="95000"/>
              </a:lnSpc>
            </a:pPr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7" name="Billede 6"/>
          <p:cNvPicPr/>
          <p:nvPr/>
        </p:nvPicPr>
        <p:blipFill rotWithShape="1">
          <a:blip r:embed="rId4"/>
          <a:srcRect l="54635" t="23915" r="22803" b="51415"/>
          <a:stretch/>
        </p:blipFill>
        <p:spPr bwMode="auto">
          <a:xfrm>
            <a:off x="985838" y="2018149"/>
            <a:ext cx="5715000" cy="1986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3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Orlov og Deltid </a:t>
            </a:r>
            <a:r>
              <a:rPr lang="da-DK" sz="2800" dirty="0" smtClean="0"/>
              <a:t>– vejledninger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Vejledninger</a:t>
            </a:r>
          </a:p>
          <a:p>
            <a:endParaRPr lang="da-DK" sz="1600" dirty="0" smtClean="0"/>
          </a:p>
          <a:p>
            <a:r>
              <a:rPr lang="da-DK" sz="1600" dirty="0" smtClean="0"/>
              <a:t>For yderligere information se </a:t>
            </a:r>
            <a:r>
              <a:rPr lang="da-DK" sz="1600" dirty="0"/>
              <a:t>vejledningen </a:t>
            </a:r>
            <a:r>
              <a:rPr lang="da-DK" sz="1600" dirty="0" smtClean="0"/>
              <a:t>”Sagsbehandling </a:t>
            </a:r>
            <a:r>
              <a:rPr lang="da-DK" sz="1600" dirty="0"/>
              <a:t>i Talent Management</a:t>
            </a:r>
            <a:r>
              <a:rPr lang="da-DK" sz="1600" dirty="0" smtClean="0"/>
              <a:t>”:</a:t>
            </a:r>
          </a:p>
          <a:p>
            <a:r>
              <a:rPr lang="da-DK" sz="1600" dirty="0">
                <a:hlinkClick r:id="rId2"/>
              </a:rPr>
              <a:t>https://</a:t>
            </a:r>
            <a:r>
              <a:rPr lang="da-DK" sz="1600" dirty="0" smtClean="0">
                <a:hlinkClick r:id="rId2"/>
              </a:rPr>
              <a:t>medarbejdere.au.dk/fileadmin/user_upload/Sagsbehandling_i_Talent_17-09-2018.pdf</a:t>
            </a:r>
            <a:endParaRPr lang="da-DK" sz="16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62EBD-A526-4F0F-BA51-9755A0B14197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5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forlængelsesanmodninger </a:t>
            </a:r>
            <a:r>
              <a:rPr lang="da-DK" sz="2800" dirty="0" smtClean="0"/>
              <a:t>- generelt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 smtClean="0"/>
              <a:t>Registrering - generelt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b="56112"/>
          <a:stretch/>
        </p:blipFill>
        <p:spPr>
          <a:xfrm>
            <a:off x="1062955" y="2294764"/>
            <a:ext cx="3096344" cy="58044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 bwMode="auto">
          <a:xfrm>
            <a:off x="2044030" y="2515165"/>
            <a:ext cx="1944216" cy="32934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302" y="2336917"/>
            <a:ext cx="2162175" cy="61912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526" y="2346201"/>
            <a:ext cx="1746126" cy="72896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893" y="3337986"/>
            <a:ext cx="5329559" cy="2679184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6593507" y="3573016"/>
            <a:ext cx="2736304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Anmodningerne skal lukkes med </a:t>
            </a:r>
            <a:r>
              <a:rPr lang="da-DK" sz="1400" i="1" dirty="0" err="1" smtClean="0">
                <a:latin typeface="+mn-lt"/>
              </a:rPr>
              <a:t>Accepted</a:t>
            </a:r>
            <a:r>
              <a:rPr lang="da-DK" sz="1400" i="1" dirty="0" smtClean="0">
                <a:latin typeface="+mn-lt"/>
              </a:rPr>
              <a:t> eller </a:t>
            </a:r>
            <a:r>
              <a:rPr lang="da-DK" sz="1400" i="1" dirty="0" err="1" smtClean="0">
                <a:latin typeface="+mn-lt"/>
              </a:rPr>
              <a:t>Rejected</a:t>
            </a:r>
            <a:r>
              <a:rPr lang="da-DK" sz="1400" i="1" dirty="0" smtClean="0">
                <a:latin typeface="+mn-lt"/>
              </a:rPr>
              <a:t>.</a:t>
            </a:r>
            <a:endParaRPr lang="da-DK" sz="1400" i="1" dirty="0">
              <a:latin typeface="+mn-lt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5271130" y="2336916"/>
            <a:ext cx="1093380" cy="619125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7606580" y="2605582"/>
            <a:ext cx="613035" cy="46958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4634607" y="3429000"/>
            <a:ext cx="1386830" cy="720080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8397700" y="2352206"/>
            <a:ext cx="2741735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En anmodning med forlængelse skal altid indeholde: </a:t>
            </a:r>
            <a:br>
              <a:rPr lang="da-DK" sz="1400" i="1" dirty="0" smtClean="0">
                <a:latin typeface="+mn-lt"/>
              </a:rPr>
            </a:br>
            <a:r>
              <a:rPr lang="da-DK" sz="1400" i="1" dirty="0" smtClean="0">
                <a:latin typeface="+mn-lt"/>
              </a:rPr>
              <a:t>navn, periode og resultat.</a:t>
            </a:r>
            <a:endParaRPr lang="da-DK" sz="1400" i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9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Deltid &amp; statistik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Deltidsindskrivning ved indskrivningsstart indrapporteres til Danmarks Statistik i forbindelse med aflevering af startdata på ph.d.-studerende hvert år i februar.</a:t>
            </a:r>
            <a:br>
              <a:rPr lang="da-DK" dirty="0"/>
            </a:b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Der laves gennemførelsestal for alle ph.d.-studerende, der er afsluttede med en grad på årsbasis. Alle ph.d.-studerende, der har haft en deltidsindskrivning undervejs i deres studium, fratrækkes statistikken, jf. Danske Universiteters definition.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5F3F-0D57-49C5-9A14-0A3C432A95D2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00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Principper for deltidsanmodninger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Der skal altid laves en deltidsanmodning, når en ph.d.-studerende er på </a:t>
            </a:r>
            <a:r>
              <a:rPr lang="da-DK" dirty="0" smtClean="0"/>
              <a:t>deltid – uanset:</a:t>
            </a:r>
            <a:endParaRPr lang="da-DK" dirty="0"/>
          </a:p>
          <a:p>
            <a:pPr lvl="1"/>
            <a:r>
              <a:rPr lang="da-DK" dirty="0"/>
              <a:t>Deltid hele indskrivningsperioden</a:t>
            </a:r>
          </a:p>
          <a:p>
            <a:pPr lvl="1"/>
            <a:r>
              <a:rPr lang="da-DK" dirty="0"/>
              <a:t>En eller flere korte deltidsindskrivningsperioder</a:t>
            </a:r>
          </a:p>
          <a:p>
            <a:pPr lvl="1"/>
            <a:r>
              <a:rPr lang="da-DK" dirty="0"/>
              <a:t>Deltid resten af indskrivningsperiode</a:t>
            </a:r>
            <a:br>
              <a:rPr lang="da-DK" dirty="0"/>
            </a:br>
            <a:endParaRPr lang="da-DK" dirty="0"/>
          </a:p>
          <a:p>
            <a:pPr lvl="0"/>
            <a:r>
              <a:rPr lang="da-DK" dirty="0" smtClean="0"/>
              <a:t>Forskellig </a:t>
            </a:r>
            <a:r>
              <a:rPr lang="da-DK" dirty="0"/>
              <a:t>grad af deltid (fx 10, 20 eller 30 timer) over en periode for samme ph.d.-studerende, skal man:</a:t>
            </a:r>
          </a:p>
          <a:p>
            <a:pPr lvl="1"/>
            <a:r>
              <a:rPr lang="da-DK" dirty="0"/>
              <a:t>Lave en deltidsindskrivning for hver periode med bestemt timeantal. </a:t>
            </a:r>
          </a:p>
          <a:p>
            <a:pPr lvl="1"/>
            <a:r>
              <a:rPr lang="da-DK" dirty="0"/>
              <a:t>Eller lave den samlede deltidsindskrivningsperiode i samme deltidsanmodning, men med </a:t>
            </a:r>
            <a:r>
              <a:rPr lang="da-DK" dirty="0" smtClean="0"/>
              <a:t>angivelse </a:t>
            </a:r>
            <a:r>
              <a:rPr lang="da-DK" dirty="0"/>
              <a:t>af i hvilke perioder, den ph.d.-studerende er på hvilke antal timer. </a:t>
            </a:r>
          </a:p>
          <a:p>
            <a:pPr lvl="1"/>
            <a:r>
              <a:rPr lang="da-DK" dirty="0"/>
              <a:t>Løbende ændre </a:t>
            </a:r>
            <a:r>
              <a:rPr lang="da-DK" dirty="0" smtClean="0"/>
              <a:t>timeansættelsen </a:t>
            </a:r>
            <a:r>
              <a:rPr lang="da-DK" dirty="0"/>
              <a:t>under </a:t>
            </a:r>
            <a:r>
              <a:rPr lang="da-DK" i="1" dirty="0" err="1" smtClean="0"/>
              <a:t>Hours</a:t>
            </a:r>
            <a:r>
              <a:rPr lang="da-DK" i="1" dirty="0" smtClean="0"/>
              <a:t>/</a:t>
            </a:r>
            <a:r>
              <a:rPr lang="da-DK" i="1" dirty="0" err="1" smtClean="0"/>
              <a:t>week</a:t>
            </a:r>
            <a:r>
              <a:rPr lang="da-DK" dirty="0" smtClean="0"/>
              <a:t>.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6594-E12D-41E9-BB8C-C6BDAEAE2F48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Principper for deltidsindskrivning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8" y="1395404"/>
            <a:ext cx="10220325" cy="44766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 smtClean="0"/>
              <a:t>En deltidsanmodningen tilrettes, hvis den ph.d.-studerende ønsker at komme på fuldtid før aftalt. Husk at den ‘gamle’ </a:t>
            </a:r>
            <a:r>
              <a:rPr lang="da-DK" dirty="0"/>
              <a:t>udskrivningsdato med forklarende tekst gemmes i </a:t>
            </a:r>
            <a:r>
              <a:rPr lang="da-DK" i="1" dirty="0" err="1"/>
              <a:t>Description</a:t>
            </a:r>
            <a:r>
              <a:rPr lang="da-DK" dirty="0"/>
              <a:t>.</a:t>
            </a:r>
            <a:br>
              <a:rPr lang="da-DK" dirty="0"/>
            </a:b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 smtClean="0"/>
              <a:t>Gemme </a:t>
            </a:r>
            <a:r>
              <a:rPr lang="da-DK" dirty="0"/>
              <a:t>historikken om deltidsindskrivninger </a:t>
            </a:r>
            <a:r>
              <a:rPr lang="da-DK" i="1" dirty="0" err="1"/>
              <a:t>Employee</a:t>
            </a:r>
            <a:r>
              <a:rPr lang="da-DK" i="1" dirty="0"/>
              <a:t> </a:t>
            </a:r>
            <a:r>
              <a:rPr lang="da-DK" i="1" dirty="0" err="1"/>
              <a:t>details</a:t>
            </a:r>
            <a:r>
              <a:rPr lang="da-DK" dirty="0"/>
              <a:t> på </a:t>
            </a:r>
            <a:r>
              <a:rPr lang="da-DK" i="1" dirty="0" err="1" smtClean="0"/>
              <a:t>Employee</a:t>
            </a:r>
            <a:r>
              <a:rPr lang="da-DK" dirty="0" smtClean="0"/>
              <a:t>-fanebladet (ikke </a:t>
            </a:r>
            <a:r>
              <a:rPr lang="da-DK" dirty="0"/>
              <a:t>samme antal timer gennem hele </a:t>
            </a:r>
            <a:r>
              <a:rPr lang="da-DK" dirty="0" smtClean="0"/>
              <a:t>indskrivningsperioden).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Deltidsanmodningen kan ikke have </a:t>
            </a:r>
            <a:r>
              <a:rPr lang="da-DK" i="1" dirty="0" err="1"/>
              <a:t>Rejected</a:t>
            </a:r>
            <a:r>
              <a:rPr lang="da-DK" dirty="0"/>
              <a:t> og dage i </a:t>
            </a:r>
            <a:r>
              <a:rPr lang="da-DK" i="1" dirty="0" err="1"/>
              <a:t>Assigned</a:t>
            </a:r>
            <a:r>
              <a:rPr lang="da-DK" i="1" dirty="0"/>
              <a:t> </a:t>
            </a:r>
            <a:r>
              <a:rPr lang="da-DK" i="1" dirty="0" err="1"/>
              <a:t>days</a:t>
            </a:r>
            <a:r>
              <a:rPr lang="da-DK" dirty="0"/>
              <a:t>.</a:t>
            </a:r>
            <a:br>
              <a:rPr lang="da-DK" dirty="0"/>
            </a:b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i="1" dirty="0" err="1"/>
              <a:t>Accepted</a:t>
            </a:r>
            <a:r>
              <a:rPr lang="da-DK" dirty="0"/>
              <a:t> deltidsanmodninger skal være inden for indskrivningsperioden. </a:t>
            </a:r>
            <a:br>
              <a:rPr lang="da-DK" dirty="0"/>
            </a:b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Der skal altid sikres overensstemmelse mellem </a:t>
            </a:r>
            <a:r>
              <a:rPr lang="da-DK" i="1" dirty="0" err="1"/>
              <a:t>Enrollment</a:t>
            </a:r>
            <a:r>
              <a:rPr lang="da-DK" i="1" dirty="0"/>
              <a:t> end</a:t>
            </a:r>
            <a:r>
              <a:rPr lang="da-DK" dirty="0"/>
              <a:t> og </a:t>
            </a:r>
            <a:r>
              <a:rPr lang="da-DK" i="1" dirty="0" err="1"/>
              <a:t>assigned</a:t>
            </a:r>
            <a:r>
              <a:rPr lang="da-DK" i="1" dirty="0"/>
              <a:t> </a:t>
            </a:r>
            <a:r>
              <a:rPr lang="da-DK" i="1" dirty="0" err="1" smtClean="0"/>
              <a:t>days</a:t>
            </a:r>
            <a:r>
              <a:rPr lang="da-DK" dirty="0" smtClean="0"/>
              <a:t>.</a:t>
            </a:r>
            <a:br>
              <a:rPr lang="da-DK" dirty="0" smtClean="0"/>
            </a:br>
            <a:endParaRPr lang="da-DK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7E48-2CBB-46AA-98CA-E1A99299FF90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20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GDPR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861856"/>
            <a:ext cx="5854651" cy="450548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3CC-925B-4581-8A73-1509CB60F048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93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Medarbejderstamkort/AUHRA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Ved personidentifikation i PhD Planner oprettes den ph.d.-studerende i AUHRA og Medarbejderstamkortet (MASK er </a:t>
            </a:r>
            <a:r>
              <a:rPr lang="da-DK" dirty="0" err="1" smtClean="0"/>
              <a:t>AUHRA’s</a:t>
            </a:r>
            <a:r>
              <a:rPr lang="da-DK" dirty="0" smtClean="0"/>
              <a:t> interface).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Altid 823-relation (Ulønnet ph.d.-studerende). Kendetegn:</a:t>
            </a:r>
          </a:p>
          <a:p>
            <a:pPr marL="774900" lvl="1" indent="-342900"/>
            <a:r>
              <a:rPr lang="da-DK" dirty="0" smtClean="0"/>
              <a:t>Herefter påbegyndes on-</a:t>
            </a:r>
            <a:r>
              <a:rPr lang="da-DK" dirty="0" err="1" smtClean="0"/>
              <a:t>boarding</a:t>
            </a:r>
            <a:r>
              <a:rPr lang="da-DK" dirty="0" smtClean="0"/>
              <a:t> processer</a:t>
            </a:r>
          </a:p>
          <a:p>
            <a:pPr marL="774900" lvl="1" indent="-342900"/>
            <a:r>
              <a:rPr lang="da-DK" dirty="0" smtClean="0"/>
              <a:t>Alene kontor- og telefonnummer kan tilføjes</a:t>
            </a:r>
          </a:p>
          <a:p>
            <a:pPr marL="774900" lvl="1" indent="-342900"/>
            <a:r>
              <a:rPr lang="da-DK" dirty="0" smtClean="0"/>
              <a:t>Arbejdsrelationen (</a:t>
            </a:r>
            <a:r>
              <a:rPr lang="da-DK" dirty="0" err="1" smtClean="0"/>
              <a:t>Account</a:t>
            </a:r>
            <a:r>
              <a:rPr lang="da-DK" dirty="0" smtClean="0"/>
              <a:t>/</a:t>
            </a:r>
            <a:r>
              <a:rPr lang="da-DK" dirty="0" err="1" smtClean="0"/>
              <a:t>Ailiation</a:t>
            </a:r>
            <a:r>
              <a:rPr lang="da-DK" dirty="0" smtClean="0"/>
              <a:t>) bestemmes af PhD Planner</a:t>
            </a:r>
          </a:p>
          <a:p>
            <a:pPr marL="774900" lvl="1" indent="-342900"/>
            <a:r>
              <a:rPr lang="da-DK" dirty="0"/>
              <a:t>Ingen </a:t>
            </a:r>
            <a:r>
              <a:rPr lang="da-DK" dirty="0" smtClean="0"/>
              <a:t>slutdato</a:t>
            </a:r>
          </a:p>
          <a:p>
            <a:pPr marL="774900" lvl="1" indent="-342900"/>
            <a:r>
              <a:rPr lang="da-DK" dirty="0" smtClean="0"/>
              <a:t>Lukkes 30 dage efter en ph.d.-studerende kommer på Arkiv</a:t>
            </a:r>
          </a:p>
          <a:p>
            <a:pPr marL="774900" lvl="1" indent="-342900"/>
            <a:r>
              <a:rPr lang="da-DK" dirty="0" smtClean="0"/>
              <a:t>Lukning af 823-relationen hænger sammen med lukning af e-mail</a:t>
            </a:r>
          </a:p>
          <a:p>
            <a:pPr marL="774900" lvl="1" indent="-342900"/>
            <a:r>
              <a:rPr lang="da-DK" dirty="0" smtClean="0"/>
              <a:t>CPR </a:t>
            </a:r>
            <a:r>
              <a:rPr lang="da-DK" dirty="0"/>
              <a:t>nr. rettes i </a:t>
            </a:r>
            <a:r>
              <a:rPr lang="da-DK" dirty="0" smtClean="0"/>
              <a:t>Medarbejderstamkortet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Evt. lønnet ph.d.-relation (212) knyttes på den ph.d.-studerende af AU Løn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Vippes ph.d.-studerende med </a:t>
            </a:r>
            <a:r>
              <a:rPr lang="da-DK" dirty="0" err="1" smtClean="0"/>
              <a:t>startsdato</a:t>
            </a:r>
            <a:r>
              <a:rPr lang="da-DK" dirty="0" smtClean="0"/>
              <a:t> tilbage i tid, så kan en lønnet relation ikke oprettes (supportsag hos HR IT)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AABF-BF45-4570-AFBC-24A40ED66C64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816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Pure &amp; au telefonbog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Hvordan ændres den primære visning </a:t>
            </a:r>
            <a:r>
              <a:rPr lang="da-DK"/>
              <a:t>af </a:t>
            </a:r>
            <a:r>
              <a:rPr lang="da-DK" smtClean="0"/>
              <a:t>ph.d</a:t>
            </a:r>
            <a:r>
              <a:rPr lang="da-DK" dirty="0"/>
              <a:t>.-studerende i Medarbejderstamkortet</a:t>
            </a:r>
            <a:r>
              <a:rPr lang="da-DK" dirty="0" smtClean="0"/>
              <a:t>?</a:t>
            </a:r>
            <a:br>
              <a:rPr lang="da-DK" dirty="0" smtClean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Hvilke </a:t>
            </a:r>
            <a:r>
              <a:rPr lang="da-DK" dirty="0"/>
              <a:t>relationer vises i AU Telefonbog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dirty="0" smtClean="0"/>
              <a:t>Alle </a:t>
            </a:r>
            <a:r>
              <a:rPr lang="da-DK" dirty="0"/>
              <a:t>relationer på den ph.d.-studerende i Medarbejderstamkortet vises i AU’s telefonbog. </a:t>
            </a:r>
            <a:r>
              <a:rPr lang="da-DK" dirty="0" smtClean="0"/>
              <a:t>Den primære </a:t>
            </a:r>
            <a:r>
              <a:rPr lang="da-DK" dirty="0"/>
              <a:t>relation står øverst.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Hvilke relationer vises i profilen i PURE for ph.d.-studerende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dirty="0" smtClean="0"/>
              <a:t>Visningen </a:t>
            </a:r>
            <a:r>
              <a:rPr lang="da-DK" dirty="0"/>
              <a:t>i PURE bestemmes af de relationer i Medarbejderstamkortet, der er krydses af ved Vises i PURE. For 823-relationen kan du ikke fravælge, at den ph.d.-studerende vises i PURE.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20B-8185-47A1-9A30-34B6078662D8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47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FAQ om Medarbejderstamkortet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FAQ om Medarbejderstamkortet og ph.d.-studerende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https://medarbejdere.au.dk/administration/hr/hr-systemer/medarbejderstamkortet/faq/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6EB9-4664-42ED-A9DA-16140DEC5932}" type="datetime1">
              <a:rPr lang="da-DK" smtClean="0"/>
              <a:t>20-09-2018</a:t>
            </a:fld>
            <a:r>
              <a:rPr lang="da-DK" smtClean="0"/>
              <a:t>24-05-2018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362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Deltidsindskrivning</a:t>
            </a:r>
            <a:r>
              <a:rPr lang="da-DK" sz="2800" dirty="0" smtClean="0"/>
              <a:t> - </a:t>
            </a:r>
            <a:r>
              <a:rPr lang="da-DK" sz="2800" u="sng" dirty="0" smtClean="0"/>
              <a:t>hele</a:t>
            </a:r>
            <a:r>
              <a:rPr lang="da-DK" sz="2800" dirty="0" smtClean="0"/>
              <a:t> indskrivningsperioden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Deltid i hele indskrivningsperioden</a:t>
            </a:r>
          </a:p>
          <a:p>
            <a:r>
              <a:rPr lang="da-DK" sz="1600" b="1" dirty="0" smtClean="0"/>
              <a:t/>
            </a:r>
            <a:br>
              <a:rPr lang="da-DK" sz="1600" b="1" dirty="0" smtClean="0"/>
            </a:br>
            <a:r>
              <a:rPr lang="da-DK" sz="1600" b="1" dirty="0" smtClean="0"/>
              <a:t>”Rekruttering” – angiv timetal</a:t>
            </a:r>
          </a:p>
          <a:p>
            <a:r>
              <a:rPr lang="da-DK" sz="1600" dirty="0" smtClean="0"/>
              <a:t>Ved </a:t>
            </a:r>
            <a:r>
              <a:rPr lang="da-DK" sz="1600" dirty="0"/>
              <a:t>deltid i hele indskrivningsperioden anføres deltiden allerede i ”Rekruttering”:</a:t>
            </a:r>
            <a:r>
              <a:rPr lang="da-DK" sz="2400" dirty="0"/>
              <a:t/>
            </a:r>
            <a:br>
              <a:rPr lang="da-DK" sz="2400" dirty="0"/>
            </a:br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1400" i="1" dirty="0"/>
              <a:t>Bemærk at slutdatoen ændres automatisk ved ændring fra 37 timer/ugen til f.eks. 18,5 timer/ugen.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6" y="2564904"/>
            <a:ext cx="2571750" cy="1457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Deltidsindskrivning</a:t>
            </a:r>
            <a:r>
              <a:rPr lang="da-DK" sz="4000" dirty="0"/>
              <a:t> </a:t>
            </a:r>
            <a:r>
              <a:rPr lang="da-DK" sz="2800" dirty="0"/>
              <a:t>- hele indskrivningsperioden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b="1" dirty="0" smtClean="0"/>
              <a:t>”</a:t>
            </a:r>
            <a:r>
              <a:rPr lang="da-DK" sz="1600" b="1" dirty="0"/>
              <a:t>Talent management” </a:t>
            </a:r>
            <a:r>
              <a:rPr lang="da-DK" sz="1600" b="1" dirty="0" smtClean="0"/>
              <a:t>– opret deltidsanmodning</a:t>
            </a:r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I ”Talent management” skal der oprettes en anmodning på deltiden:</a:t>
            </a:r>
            <a:br>
              <a:rPr lang="da-DK" sz="1600" dirty="0" smtClean="0"/>
            </a:br>
            <a:endParaRPr lang="da-DK" sz="1600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89" y="2132856"/>
            <a:ext cx="3042591" cy="36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0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Deltidsindskrivning</a:t>
            </a:r>
            <a:r>
              <a:rPr lang="da-DK" sz="4000" dirty="0"/>
              <a:t> </a:t>
            </a:r>
            <a:r>
              <a:rPr lang="da-DK" sz="2800" dirty="0"/>
              <a:t>- hele indskrivningsperioden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Ved en 3-årig indskrivning (37 timer/ugen) ville indskrivningen f.eks. være 1.9.2018 – 31.8.2021. I dette eksempel strækkes indskrivningen til 6 år (1.9.2018 – 31.8.2024), da den ugentlige arbejdstid ændres til 18,5 timer/ugen.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8" y="1916832"/>
            <a:ext cx="5094004" cy="423175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174532" y="3446423"/>
            <a:ext cx="3888432" cy="10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Bemærk at beregneren i Planner regner forlængelsen ud til 1096 dage, hvilket giver en slutdato, der hedder 1.9.2024. Dette rettes (så slutdatoen bliver 31.8.2024)  ved at skrive 1095 dage under ”</a:t>
            </a:r>
            <a:r>
              <a:rPr lang="da-DK" sz="1400" i="1" dirty="0" err="1" smtClean="0">
                <a:latin typeface="+mn-lt"/>
              </a:rPr>
              <a:t>Assigned</a:t>
            </a:r>
            <a:r>
              <a:rPr lang="da-DK" sz="1400" i="1" dirty="0" smtClean="0">
                <a:latin typeface="+mn-lt"/>
              </a:rPr>
              <a:t> </a:t>
            </a:r>
            <a:r>
              <a:rPr lang="da-DK" sz="1400" i="1" dirty="0" err="1" smtClean="0">
                <a:latin typeface="+mn-lt"/>
              </a:rPr>
              <a:t>days</a:t>
            </a:r>
            <a:r>
              <a:rPr lang="da-DK" sz="1400" i="1" dirty="0" smtClean="0">
                <a:latin typeface="+mn-lt"/>
              </a:rPr>
              <a:t>”.</a:t>
            </a:r>
            <a:endParaRPr lang="da-DK" sz="1400" i="1" dirty="0">
              <a:latin typeface="+mn-lt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4294212" y="3833403"/>
            <a:ext cx="792088" cy="171661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Rektangel 8"/>
          <p:cNvSpPr/>
          <p:nvPr/>
        </p:nvSpPr>
        <p:spPr bwMode="auto">
          <a:xfrm>
            <a:off x="1125860" y="5805264"/>
            <a:ext cx="1152128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9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</a:t>
            </a:r>
            <a:r>
              <a:rPr lang="da-DK" sz="2800" u="sng" dirty="0" smtClean="0"/>
              <a:t>periode</a:t>
            </a:r>
            <a:r>
              <a:rPr lang="da-DK" sz="2800" dirty="0" smtClean="0"/>
              <a:t>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0"/>
            <a:ext cx="10220325" cy="4864291"/>
          </a:xfrm>
        </p:spPr>
        <p:txBody>
          <a:bodyPr/>
          <a:lstStyle/>
          <a:p>
            <a:r>
              <a:rPr lang="da-DK" sz="1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Deltid i </a:t>
            </a:r>
            <a:r>
              <a:rPr lang="da-DK" sz="18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en periode af indskrivningen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Hvis en ph.d.-studerende anmoder om at gå på deltid i en kortere periode af indskrivningen, laves der en anmodning på deltidsperioden.</a:t>
            </a:r>
          </a:p>
          <a:p>
            <a:pPr>
              <a:buNone/>
            </a:pPr>
            <a:r>
              <a:rPr lang="da-DK" sz="1600" u="sng" dirty="0" smtClean="0"/>
              <a:t>Eksempel</a:t>
            </a:r>
            <a:r>
              <a:rPr lang="da-DK" sz="1600" dirty="0" smtClean="0"/>
              <a:t> - indskrivningsperiode 1.9.2017 – 31.8.2020 med deltid (20 timer/ugen) i perioden 1.1.2018 – 31.5.2018.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Da Planners beregning ikke altid er 100% præcis, er det en god ide at starte med at lave en orlovsberegning:</a:t>
            </a:r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600" dirty="0" smtClean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600" dirty="0" smtClean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600" dirty="0" smtClean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600" dirty="0" smtClean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r>
              <a:rPr lang="da-DK" sz="1400" i="1" dirty="0"/>
              <a:t>Orlovsberegningen uploades efterfølgende som dokumentation under ”</a:t>
            </a:r>
            <a:r>
              <a:rPr lang="da-DK" sz="1400" i="1" dirty="0" err="1"/>
              <a:t>Admin</a:t>
            </a:r>
            <a:r>
              <a:rPr lang="da-DK" sz="1400" i="1" dirty="0"/>
              <a:t> – Document 1”.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9" y="2996952"/>
            <a:ext cx="9069014" cy="2562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6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Anmodningen kan se således ud:</a:t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628799"/>
            <a:ext cx="5036566" cy="4281081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526460" y="3429000"/>
            <a:ext cx="3816424" cy="614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Bemærk at det er orlovstiden og ikke antal arbejdstimer om ugen, der sættes ind under ”</a:t>
            </a:r>
            <a:r>
              <a:rPr lang="da-DK" sz="1400" i="1" dirty="0" err="1" smtClean="0">
                <a:latin typeface="+mn-lt"/>
              </a:rPr>
              <a:t>Quantity</a:t>
            </a:r>
            <a:r>
              <a:rPr lang="da-DK" sz="1400" i="1" dirty="0" smtClean="0">
                <a:latin typeface="+mn-lt"/>
              </a:rPr>
              <a:t>”.</a:t>
            </a:r>
            <a:endParaRPr lang="da-DK" sz="1400" i="1" dirty="0">
              <a:latin typeface="+mn-lt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3286100" y="3717032"/>
            <a:ext cx="504056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1917948" y="5578097"/>
            <a:ext cx="504056" cy="316289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526460" y="5485009"/>
            <a:ext cx="3816424" cy="409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Indsæt antal forlængelsesdage og godkendt anmodningen.</a:t>
            </a:r>
            <a:endParaRPr lang="da-DK" sz="1400" i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7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Deltid - </a:t>
            </a:r>
            <a:r>
              <a:rPr lang="da-DK" sz="2800" dirty="0" smtClean="0"/>
              <a:t>en periode af indskrivningen</a:t>
            </a:r>
            <a:endParaRPr lang="da-DK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072203"/>
          </a:xfrm>
        </p:spPr>
        <p:txBody>
          <a:bodyPr/>
          <a:lstStyle/>
          <a:p>
            <a:r>
              <a:rPr lang="da-DK" sz="1600" b="1" dirty="0" smtClean="0"/>
              <a:t>Forlæng indskrivningen – ”Opgaveopdatering” under fanen ”Opgaver”</a:t>
            </a:r>
          </a:p>
          <a:p>
            <a:r>
              <a:rPr lang="da-DK" sz="1600" dirty="0" smtClean="0"/>
              <a:t>Den </a:t>
            </a:r>
            <a:r>
              <a:rPr lang="da-DK" sz="1600" dirty="0"/>
              <a:t>nye slutdato </a:t>
            </a:r>
            <a:r>
              <a:rPr lang="da-DK" sz="1600" dirty="0" smtClean="0"/>
              <a:t>og arbejdstid ændres på ”Edit </a:t>
            </a:r>
            <a:r>
              <a:rPr lang="da-DK" sz="1600" dirty="0" err="1" smtClean="0"/>
              <a:t>form”-siden</a:t>
            </a:r>
            <a:r>
              <a:rPr lang="da-DK" sz="1600" dirty="0" smtClean="0"/>
              <a:t>:</a:t>
            </a:r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  <a:p>
            <a:endParaRPr lang="da-DK" sz="1600" dirty="0" smtClean="0"/>
          </a:p>
          <a:p>
            <a:endParaRPr lang="da-DK" sz="1600" dirty="0" smtClean="0"/>
          </a:p>
          <a:p>
            <a:pPr>
              <a:lnSpc>
                <a:spcPct val="95000"/>
              </a:lnSpc>
            </a:pPr>
            <a:endParaRPr lang="da-DK" sz="1600" dirty="0" smtClean="0"/>
          </a:p>
          <a:p>
            <a:pPr>
              <a:lnSpc>
                <a:spcPct val="95000"/>
              </a:lnSpc>
            </a:pPr>
            <a:r>
              <a:rPr lang="da-DK" sz="1600" dirty="0"/>
              <a:t>Ret også den nye slutdato her:</a:t>
            </a:r>
          </a:p>
          <a:p>
            <a:pPr>
              <a:lnSpc>
                <a:spcPct val="95000"/>
              </a:lnSpc>
            </a:pPr>
            <a:endParaRPr lang="da-DK" sz="1600" dirty="0"/>
          </a:p>
          <a:p>
            <a:endParaRPr lang="da-DK" sz="1600" dirty="0"/>
          </a:p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l="531" t="4754" r="576" b="154"/>
          <a:stretch/>
        </p:blipFill>
        <p:spPr>
          <a:xfrm>
            <a:off x="981844" y="1988840"/>
            <a:ext cx="2533873" cy="1440160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3775137" y="2307006"/>
            <a:ext cx="5733083" cy="1111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i="1" dirty="0" smtClean="0">
                <a:latin typeface="+mn-lt"/>
              </a:rPr>
              <a:t>Det er den aktuelle ugentlige arbejdstid, der skal står på denne side.</a:t>
            </a:r>
            <a:r>
              <a:rPr lang="da-DK" sz="1600" dirty="0" smtClean="0">
                <a:latin typeface="+mn-lt"/>
              </a:rPr>
              <a:t> </a:t>
            </a:r>
            <a:br>
              <a:rPr lang="da-DK" sz="1600" dirty="0" smtClean="0">
                <a:latin typeface="+mn-lt"/>
              </a:rPr>
            </a:br>
            <a:endParaRPr lang="da-DK" sz="1600" dirty="0" smtClean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da-DK" sz="1400" i="1" dirty="0">
                <a:latin typeface="+mn-lt"/>
              </a:rPr>
              <a:t>Problemet er blot, at man skal huske at ændre tilbage til 37 timer/ugen, når deltidsperioden udløber.</a:t>
            </a: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2133972" y="2636912"/>
            <a:ext cx="936104" cy="311256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2133972" y="3140968"/>
            <a:ext cx="576064" cy="216024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79" y="3483126"/>
            <a:ext cx="4978890" cy="2524356"/>
          </a:xfrm>
          <a:prstGeom prst="rect">
            <a:avLst/>
          </a:prstGeom>
        </p:spPr>
      </p:pic>
      <p:sp>
        <p:nvSpPr>
          <p:cNvPr id="20" name="Rektangel 19"/>
          <p:cNvSpPr/>
          <p:nvPr/>
        </p:nvSpPr>
        <p:spPr bwMode="auto">
          <a:xfrm>
            <a:off x="5014292" y="3933056"/>
            <a:ext cx="504056" cy="144016"/>
          </a:xfrm>
          <a:prstGeom prst="rect">
            <a:avLst/>
          </a:prstGeom>
          <a:noFill/>
          <a:ln w="1778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2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778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Brugerdefineret</PresentationFormat>
  <Paragraphs>452</Paragraphs>
  <Slides>37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37</vt:i4>
      </vt:variant>
    </vt:vector>
  </HeadingPairs>
  <TitlesOfParts>
    <vt:vector size="45" baseType="lpstr">
      <vt:lpstr>Georgia</vt:lpstr>
      <vt:lpstr>AU Peto</vt:lpstr>
      <vt:lpstr>Wingdings 3</vt:lpstr>
      <vt:lpstr>Calibri</vt:lpstr>
      <vt:lpstr>AU Passata</vt:lpstr>
      <vt:lpstr>AU Passata Light</vt:lpstr>
      <vt:lpstr>Arial</vt:lpstr>
      <vt:lpstr>AU 16:9</vt:lpstr>
      <vt:lpstr>Workshop</vt:lpstr>
      <vt:lpstr>forlængelsesanmodninger - generelt</vt:lpstr>
      <vt:lpstr>forlængelsesanmodninger - generelt</vt:lpstr>
      <vt:lpstr>Deltidsindskrivning - hele indskrivningsperioden</vt:lpstr>
      <vt:lpstr>Deltidsindskrivning - hele indskrivningsperioden</vt:lpstr>
      <vt:lpstr>Deltidsindskrivning - hele indskrivningsperioden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en periode af indskrivningen</vt:lpstr>
      <vt:lpstr>Deltid - resten af indskrivningsperioden</vt:lpstr>
      <vt:lpstr>Deltid - resten af indskrivningsperioden</vt:lpstr>
      <vt:lpstr>Deltid - resten af indskrivningsperioden</vt:lpstr>
      <vt:lpstr>Deltid – fra deltid til fuld tid</vt:lpstr>
      <vt:lpstr>Deltid – fra deltid til fuldtid</vt:lpstr>
      <vt:lpstr>Deltid – Fra deltid til fuldtid</vt:lpstr>
      <vt:lpstr>Deltid – forskellige perioder</vt:lpstr>
      <vt:lpstr>Deltid – Forskellige perioder</vt:lpstr>
      <vt:lpstr>Deltid – FORSKELLIGE PERIODER</vt:lpstr>
      <vt:lpstr>Deltid – forskellige perioder</vt:lpstr>
      <vt:lpstr>Orlov – flere perioder</vt:lpstr>
      <vt:lpstr>Orlov – flere perioder</vt:lpstr>
      <vt:lpstr>Orlov og Deltid – vejledninger</vt:lpstr>
      <vt:lpstr>Deltid &amp; statistik</vt:lpstr>
      <vt:lpstr>Principper for deltidsanmodninger</vt:lpstr>
      <vt:lpstr>Principper for deltidsindskrivning</vt:lpstr>
      <vt:lpstr>GDPR</vt:lpstr>
      <vt:lpstr>Medarbejderstamkort/AUHRA</vt:lpstr>
      <vt:lpstr>Pure &amp; au telefonbog</vt:lpstr>
      <vt:lpstr>FAQ om Medarbejderstamkortet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2018-09-20T07:43:10Z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636295788274156284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1662</vt:lpwstr>
  </property>
  <property fmtid="{D5CDD505-2E9C-101B-9397-08002B2CF9AE}" pid="62" name="colorthemechange">
    <vt:lpwstr>True</vt:lpwstr>
  </property>
</Properties>
</file>