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8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59" r:id="rId5"/>
    <p:sldId id="286" r:id="rId6"/>
    <p:sldId id="287" r:id="rId7"/>
    <p:sldId id="263" r:id="rId8"/>
    <p:sldId id="274" r:id="rId9"/>
    <p:sldId id="291" r:id="rId10"/>
    <p:sldId id="282" r:id="rId11"/>
    <p:sldId id="288" r:id="rId12"/>
    <p:sldId id="283" r:id="rId13"/>
    <p:sldId id="269" r:id="rId14"/>
    <p:sldId id="270" r:id="rId15"/>
    <p:sldId id="296" r:id="rId16"/>
    <p:sldId id="273" r:id="rId17"/>
    <p:sldId id="294" r:id="rId18"/>
    <p:sldId id="271" r:id="rId19"/>
    <p:sldId id="279" r:id="rId20"/>
    <p:sldId id="295" r:id="rId21"/>
    <p:sldId id="280" r:id="rId22"/>
  </p:sldIdLst>
  <p:sldSz cx="9144000" cy="6858000" type="screen4x3"/>
  <p:notesSz cx="6858000" cy="9144000"/>
  <p:embeddedFontLst>
    <p:embeddedFont>
      <p:font typeface="AU Passata" panose="020B0503030502030804" pitchFamily="34" charset="0"/>
      <p:regular r:id="rId25"/>
      <p:bold r:id="rId26"/>
    </p:embeddedFont>
    <p:embeddedFont>
      <p:font typeface="AU Peto" panose="040C0B07020602020301" pitchFamily="82" charset="0"/>
      <p:regular r:id="rId27"/>
    </p:embeddedFont>
  </p:embeddedFontLst>
  <p:custDataLst>
    <p:tags r:id="rId28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4166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3730">
          <p15:clr>
            <a:srgbClr val="A4A3A4"/>
          </p15:clr>
        </p15:guide>
        <p15:guide id="6" pos="185">
          <p15:clr>
            <a:srgbClr val="A4A3A4"/>
          </p15:clr>
        </p15:guide>
        <p15:guide id="7" pos="55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aj Pedersen" initials="N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3428" autoAdjust="0"/>
  </p:normalViewPr>
  <p:slideViewPr>
    <p:cSldViewPr showGuides="1">
      <p:cViewPr varScale="1">
        <p:scale>
          <a:sx n="81" d="100"/>
          <a:sy n="81" d="100"/>
        </p:scale>
        <p:origin x="546" y="96"/>
      </p:cViewPr>
      <p:guideLst>
        <p:guide orient="horz" pos="748"/>
        <p:guide orient="horz" pos="1207"/>
        <p:guide orient="horz" pos="4166"/>
        <p:guide orient="horz" pos="164"/>
        <p:guide orient="horz" pos="3730"/>
        <p:guide pos="185"/>
        <p:guide pos="55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11T12:26:41.419" idx="5">
    <p:pos x="3794" y="748"/>
    <p:text>Husk det med værdi i begivenhed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0539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0068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535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912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0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5501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5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8814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1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6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10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385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4649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712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799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8920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002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153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Headlines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D_B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tx2"/>
                </a:solidFill>
                <a:latin typeface="AU Peto" pitchFamily="82" charset="0"/>
              </a:rPr>
              <a:t> VERSITET</a:t>
            </a:r>
            <a:endParaRPr lang="da-DK" sz="5700" dirty="0">
              <a:solidFill>
                <a:schemeClr val="tx2"/>
              </a:solidFill>
              <a:latin typeface="AU Peto" pitchFamily="82" charset="0"/>
            </a:endParaRPr>
          </a:p>
        </p:txBody>
      </p:sp>
      <p:sp>
        <p:nvSpPr>
          <p:cNvPr id="1069" name="bmkSekundærtLogo"/>
          <p:cNvSpPr>
            <a:spLocks noChangeAspect="1" noChangeArrowheads="1"/>
          </p:cNvSpPr>
          <p:nvPr/>
        </p:nvSpPr>
        <p:spPr bwMode="auto">
          <a:xfrm>
            <a:off x="287338" y="6307200"/>
            <a:ext cx="295200" cy="295200"/>
          </a:xfrm>
          <a:prstGeom prst="rect">
            <a:avLst/>
          </a:prstGeom>
          <a:solidFill>
            <a:schemeClr val="bg2"/>
          </a:solidFill>
          <a:ln w="1778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34819" name="SD_FLD_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9802" y="1268760"/>
            <a:ext cx="8564562" cy="1021818"/>
          </a:xfrm>
        </p:spPr>
        <p:txBody>
          <a:bodyPr anchor="t" anchorCtr="0">
            <a:spAutoFit/>
          </a:bodyPr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BFI &amp; PURE informations-</a:t>
            </a:r>
            <a:br>
              <a:rPr lang="da-DK" dirty="0" smtClean="0"/>
            </a:br>
            <a:r>
              <a:rPr lang="da-DK" dirty="0" smtClean="0"/>
              <a:t>møder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55875" y="6453188"/>
            <a:ext cx="404813" cy="144462"/>
          </a:xfrm>
        </p:spPr>
        <p:txBody>
          <a:bodyPr/>
          <a:lstStyle>
            <a:lvl1pPr algn="r">
              <a:lnSpc>
                <a:spcPct val="102000"/>
              </a:lnSpc>
              <a:buFontTx/>
              <a:buNone/>
              <a:defRPr sz="9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95205B-ADE3-41C9-B49F-4E644DDCDB0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7413625" y="287338"/>
            <a:ext cx="1439863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287338" y="2374900"/>
            <a:ext cx="1403350" cy="0"/>
          </a:xfrm>
          <a:prstGeom prst="line">
            <a:avLst/>
          </a:prstGeom>
          <a:noFill/>
          <a:ln w="1778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6" name="SD_USR_Name"/>
          <p:cNvSpPr txBox="1">
            <a:spLocks noChangeArrowheads="1"/>
          </p:cNvSpPr>
          <p:nvPr userDrawn="1"/>
        </p:nvSpPr>
        <p:spPr bwMode="auto">
          <a:xfrm>
            <a:off x="287338" y="2508250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Nicolaj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veje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pedersen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7" name="SD_USR_Position"/>
          <p:cNvSpPr txBox="1">
            <a:spLocks noChangeArrowheads="1"/>
          </p:cNvSpPr>
          <p:nvPr userDrawn="1"/>
        </p:nvSpPr>
        <p:spPr bwMode="auto">
          <a:xfrm>
            <a:off x="287338" y="2785249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PURE System administrator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0" name="SD_OFF_Parent01"/>
          <p:cNvSpPr txBox="1">
            <a:spLocks noChangeArrowheads="1"/>
          </p:cNvSpPr>
          <p:nvPr userDrawn="1"/>
        </p:nvSpPr>
        <p:spPr bwMode="auto">
          <a:xfrm>
            <a:off x="1047600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8" name="SD_OFF_UnitName01"/>
          <p:cNvSpPr txBox="1">
            <a:spLocks noChangeArrowheads="1"/>
          </p:cNvSpPr>
          <p:nvPr userDrawn="1"/>
        </p:nvSpPr>
        <p:spPr bwMode="auto">
          <a:xfrm>
            <a:off x="1047600" y="493200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endParaRPr lang="en-US" sz="900" cap="all" baseline="0" smtClean="0">
              <a:solidFill>
                <a:schemeClr val="bg1"/>
              </a:solidFill>
            </a:endParaRPr>
          </a:p>
        </p:txBody>
      </p:sp>
      <p:sp>
        <p:nvSpPr>
          <p:cNvPr id="32" name="SD_FLD_Date"/>
          <p:cNvSpPr txBox="1">
            <a:spLocks noChangeArrowheads="1"/>
          </p:cNvSpPr>
          <p:nvPr userDrawn="1"/>
        </p:nvSpPr>
        <p:spPr bwMode="auto">
          <a:xfrm>
            <a:off x="7412400" y="457200"/>
            <a:ext cx="144000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</a:pPr>
            <a:r>
              <a:rPr lang="en-US" sz="1100" cap="all" baseline="0" dirty="0" smtClean="0">
                <a:solidFill>
                  <a:schemeClr val="bg1"/>
                </a:solidFill>
              </a:rPr>
              <a:t>January 2017</a:t>
            </a:r>
            <a:endParaRPr lang="en-US" sz="1100" cap="all" baseline="0" dirty="0">
              <a:solidFill>
                <a:schemeClr val="bg1"/>
              </a:solidFill>
            </a:endParaRPr>
          </a:p>
        </p:txBody>
      </p:sp>
      <p:sp>
        <p:nvSpPr>
          <p:cNvPr id="23" name="SD_FGD_FrontPage" hidden="1"/>
          <p:cNvSpPr txBox="1">
            <a:spLocks noChangeArrowheads="1"/>
          </p:cNvSpPr>
          <p:nvPr userDrawn="1"/>
        </p:nvSpPr>
        <p:spPr bwMode="auto">
          <a:xfrm>
            <a:off x="2289600" y="5784850"/>
            <a:ext cx="6565900" cy="723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/>
          <a:lstStyle/>
          <a:p>
            <a:pPr algn="r">
              <a:lnSpc>
                <a:spcPts val="5700"/>
              </a:lnSpc>
              <a:defRPr/>
            </a:pPr>
            <a:r>
              <a:rPr lang="da-DK" sz="5700" smtClean="0">
                <a:solidFill>
                  <a:schemeClr val="accent1"/>
                </a:solidFill>
                <a:latin typeface="AU Peto" pitchFamily="82" charset="0"/>
              </a:rPr>
              <a:t>UNI      </a:t>
            </a:r>
            <a:endParaRPr lang="da-DK" sz="5700" dirty="0">
              <a:solidFill>
                <a:schemeClr val="accent1"/>
              </a:solidFill>
              <a:latin typeface="AU Peto" pitchFamily="82" charset="0"/>
            </a:endParaRPr>
          </a:p>
        </p:txBody>
      </p:sp>
      <p:grpSp>
        <p:nvGrpSpPr>
          <p:cNvPr id="25" name="grpAuthor"/>
          <p:cNvGrpSpPr/>
          <p:nvPr userDrawn="1"/>
        </p:nvGrpSpPr>
        <p:grpSpPr>
          <a:xfrm>
            <a:off x="4533900" y="6156000"/>
            <a:ext cx="4319588" cy="487710"/>
            <a:chOff x="4533900" y="6156000"/>
            <a:chExt cx="4319588" cy="487710"/>
          </a:xfrm>
        </p:grpSpPr>
        <p:sp>
          <p:nvSpPr>
            <p:cNvPr id="29" name="Line 49"/>
            <p:cNvSpPr>
              <a:spLocks noChangeShapeType="1"/>
            </p:cNvSpPr>
            <p:nvPr userDrawn="1"/>
          </p:nvSpPr>
          <p:spPr bwMode="auto">
            <a:xfrm>
              <a:off x="4533900" y="6156000"/>
              <a:ext cx="2698750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0" name="Line 50"/>
            <p:cNvSpPr>
              <a:spLocks noChangeShapeType="1"/>
            </p:cNvSpPr>
            <p:nvPr userDrawn="1"/>
          </p:nvSpPr>
          <p:spPr bwMode="auto">
            <a:xfrm>
              <a:off x="7413625" y="6156000"/>
              <a:ext cx="1439863" cy="0"/>
            </a:xfrm>
            <a:prstGeom prst="line">
              <a:avLst/>
            </a:prstGeom>
            <a:noFill/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31" name="SD_FLD_"/>
            <p:cNvSpPr txBox="1">
              <a:spLocks noChangeArrowheads="1"/>
            </p:cNvSpPr>
            <p:nvPr userDrawn="1"/>
          </p:nvSpPr>
          <p:spPr bwMode="auto">
            <a:xfrm>
              <a:off x="4533900" y="6322716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none" baseline="0" dirty="0" smtClean="0">
                  <a:solidFill>
                    <a:srgbClr val="FFFFFF"/>
                  </a:solidFill>
                </a:rPr>
                <a:t>PURE Briefings </a:t>
              </a:r>
              <a:endParaRPr lang="en-US" sz="1100" cap="all" baseline="0" dirty="0">
                <a:solidFill>
                  <a:srgbClr val="FFFFFF"/>
                </a:solidFill>
              </a:endParaRPr>
            </a:p>
          </p:txBody>
        </p:sp>
        <p:sp>
          <p:nvSpPr>
            <p:cNvPr id="33" name="SD_USR_Name05"/>
            <p:cNvSpPr txBox="1">
              <a:spLocks noChangeArrowheads="1"/>
            </p:cNvSpPr>
            <p:nvPr userDrawn="1"/>
          </p:nvSpPr>
          <p:spPr bwMode="auto">
            <a:xfrm>
              <a:off x="4536000" y="6499248"/>
              <a:ext cx="2698750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/>
            <a:lstStyle/>
            <a:p>
              <a:pPr algn="r">
                <a:lnSpc>
                  <a:spcPts val="1200"/>
                </a:lnSpc>
                <a:defRPr/>
              </a:pPr>
              <a:r>
                <a:rPr lang="en-US" sz="1100" cap="all" baseline="0" dirty="0" smtClean="0">
                  <a:solidFill>
                    <a:schemeClr val="bg1"/>
                  </a:solidFill>
                </a:rPr>
                <a:t>Nicolaj VEJE Pedersen</a:t>
              </a:r>
              <a:endParaRPr lang="en-US" sz="1100" cap="all" baseline="0" dirty="0">
                <a:solidFill>
                  <a:schemeClr val="bg1"/>
                </a:solidFill>
              </a:endParaRPr>
            </a:p>
          </p:txBody>
        </p:sp>
        <p:sp>
          <p:nvSpPr>
            <p:cNvPr id="34" name="SD_FLD_Date"/>
            <p:cNvSpPr txBox="1">
              <a:spLocks noChangeArrowheads="1"/>
            </p:cNvSpPr>
            <p:nvPr userDrawn="1"/>
          </p:nvSpPr>
          <p:spPr bwMode="auto">
            <a:xfrm>
              <a:off x="7413625" y="6324939"/>
              <a:ext cx="1439863" cy="144462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b" anchorCtr="0"/>
            <a:lstStyle/>
            <a:p>
              <a:pPr algn="r">
                <a:lnSpc>
                  <a:spcPts val="1200"/>
                </a:lnSpc>
                <a:defRPr/>
              </a:pPr>
              <a:r>
                <a:rPr lang="da-DK" sz="1100" cap="all" baseline="0" dirty="0" err="1" smtClean="0">
                  <a:solidFill>
                    <a:schemeClr val="bg1"/>
                  </a:solidFill>
                </a:rPr>
                <a:t>JANUARy</a:t>
              </a:r>
              <a:r>
                <a:rPr lang="da-DK" sz="1100" cap="all" baseline="0" dirty="0" smtClean="0">
                  <a:solidFill>
                    <a:schemeClr val="bg1"/>
                  </a:solidFill>
                </a:rPr>
                <a:t> 2017</a:t>
              </a:r>
              <a:endParaRPr lang="da-DK" sz="1100" cap="all" baseline="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358775"/>
            <a:ext cx="3206503" cy="484633"/>
          </a:xfrm>
          <a:prstGeom prst="rect">
            <a:avLst/>
          </a:prstGeom>
        </p:spPr>
      </p:pic>
      <p:sp>
        <p:nvSpPr>
          <p:cNvPr id="21" name="SD_USR_Position"/>
          <p:cNvSpPr txBox="1">
            <a:spLocks noChangeArrowheads="1"/>
          </p:cNvSpPr>
          <p:nvPr userDrawn="1"/>
        </p:nvSpPr>
        <p:spPr bwMode="auto">
          <a:xfrm>
            <a:off x="287338" y="3056765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Special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COnsultant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, AU Library</a:t>
            </a:r>
          </a:p>
          <a:p>
            <a:pPr>
              <a:lnSpc>
                <a:spcPct val="92000"/>
              </a:lnSpc>
              <a:defRPr/>
            </a:pPr>
            <a:endParaRPr lang="en-US" sz="2000" cap="all" baseline="0" dirty="0" smtClean="0">
              <a:solidFill>
                <a:schemeClr val="accent1"/>
              </a:solidFill>
            </a:endParaRPr>
          </a:p>
          <a:p>
            <a:pPr>
              <a:lnSpc>
                <a:spcPct val="92000"/>
              </a:lnSpc>
              <a:defRPr/>
            </a:pP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22" name="SD_USR_Name"/>
          <p:cNvSpPr txBox="1">
            <a:spLocks noChangeArrowheads="1"/>
          </p:cNvSpPr>
          <p:nvPr userDrawn="1"/>
        </p:nvSpPr>
        <p:spPr bwMode="auto">
          <a:xfrm>
            <a:off x="287586" y="3533446"/>
            <a:ext cx="8564562" cy="261938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Anna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mette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morthorst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35" name="SD_USR_Position"/>
          <p:cNvSpPr txBox="1">
            <a:spLocks noChangeArrowheads="1"/>
          </p:cNvSpPr>
          <p:nvPr userDrawn="1"/>
        </p:nvSpPr>
        <p:spPr bwMode="auto">
          <a:xfrm>
            <a:off x="287586" y="3810445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err="1" smtClean="0">
                <a:solidFill>
                  <a:schemeClr val="accent1"/>
                </a:solidFill>
              </a:rPr>
              <a:t>Oa</a:t>
            </a:r>
            <a:r>
              <a:rPr lang="en-US" sz="2000" cap="all" baseline="0" dirty="0" smtClean="0">
                <a:solidFill>
                  <a:schemeClr val="accent1"/>
                </a:solidFill>
              </a:rPr>
              <a:t> </a:t>
            </a:r>
            <a:r>
              <a:rPr lang="en-US" sz="2000" cap="all" baseline="0" dirty="0" err="1" smtClean="0">
                <a:solidFill>
                  <a:schemeClr val="accent1"/>
                </a:solidFill>
              </a:rPr>
              <a:t>koordinator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  <p:sp>
        <p:nvSpPr>
          <p:cNvPr id="36" name="SD_USR_Position"/>
          <p:cNvSpPr txBox="1">
            <a:spLocks noChangeArrowheads="1"/>
          </p:cNvSpPr>
          <p:nvPr userDrawn="1"/>
        </p:nvSpPr>
        <p:spPr bwMode="auto">
          <a:xfrm>
            <a:off x="287586" y="4081961"/>
            <a:ext cx="8564562" cy="26193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92000"/>
              </a:lnSpc>
              <a:defRPr/>
            </a:pPr>
            <a:r>
              <a:rPr lang="en-US" sz="2000" cap="all" baseline="0" dirty="0" smtClean="0">
                <a:solidFill>
                  <a:schemeClr val="accent1"/>
                </a:solidFill>
              </a:rPr>
              <a:t>Librarian, AU Library</a:t>
            </a:r>
            <a:endParaRPr lang="en-US" sz="2000" cap="all" baseline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916113"/>
            <a:ext cx="4205287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16113"/>
            <a:ext cx="4206875" cy="3995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287338" y="177470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394909"/>
            <a:ext cx="8568000" cy="35264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16000" y="6499247"/>
            <a:ext cx="1439863" cy="144463"/>
          </a:xfrm>
          <a:ln/>
        </p:spPr>
        <p:txBody>
          <a:bodyPr anchor="b" anchorCtr="0"/>
          <a:lstStyle>
            <a:lvl1pPr>
              <a:defRPr/>
            </a:lvl1pPr>
          </a:lstStyle>
          <a:p>
            <a:pPr>
              <a:defRPr/>
            </a:pPr>
            <a:fld id="{2C685FE6-59C4-480A-8529-CEB16CA0E5F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3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21818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2395003"/>
            <a:ext cx="4205287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395003"/>
            <a:ext cx="4206875" cy="3526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F0239-0B58-4952-8232-587935C3A67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338" y="1187450"/>
            <a:ext cx="8564562" cy="1044000"/>
          </a:xfrm>
        </p:spPr>
        <p:txBody>
          <a:bodyPr>
            <a:spAutoFit/>
          </a:bodyPr>
          <a:lstStyle/>
          <a:p>
            <a:r>
              <a:rPr lang="da-DK" dirty="0" smtClean="0"/>
              <a:t>Click Here to add 2 lines text to Title</a:t>
            </a: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sp>
        <p:nvSpPr>
          <p:cNvPr id="13" name="Line 49"/>
          <p:cNvSpPr>
            <a:spLocks noChangeShapeType="1"/>
          </p:cNvSpPr>
          <p:nvPr userDrawn="1"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 userDrawn="1"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287338" y="2277434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D_FLD_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187450"/>
            <a:ext cx="8564562" cy="4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PURE informationsmøder 2015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916113"/>
            <a:ext cx="85680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6000" y="6499247"/>
            <a:ext cx="143986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buFontTx/>
              <a:buNone/>
              <a:defRPr sz="11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  <p:sp>
        <p:nvSpPr>
          <p:cNvPr id="8" name="SD_OFF_Parent_N2"/>
          <p:cNvSpPr txBox="1">
            <a:spLocks noChangeArrowheads="1"/>
          </p:cNvSpPr>
          <p:nvPr/>
        </p:nvSpPr>
        <p:spPr bwMode="auto">
          <a:xfrm>
            <a:off x="946151" y="284400"/>
            <a:ext cx="4098925" cy="301625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t" anchorCtr="0"/>
          <a:lstStyle/>
          <a:p>
            <a:pPr>
              <a:lnSpc>
                <a:spcPts val="1300"/>
              </a:lnSpc>
              <a:defRPr/>
            </a:pP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9" name="SD_OFF_Unitname_N2"/>
          <p:cNvSpPr txBox="1">
            <a:spLocks noChangeArrowheads="1"/>
          </p:cNvSpPr>
          <p:nvPr/>
        </p:nvSpPr>
        <p:spPr bwMode="auto">
          <a:xfrm>
            <a:off x="1047600" y="511199"/>
            <a:ext cx="4100400" cy="3600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080"/>
              </a:lnSpc>
              <a:defRPr/>
            </a:pPr>
            <a:endParaRPr lang="en-US" sz="900" cap="all" baseline="0" smtClean="0">
              <a:solidFill>
                <a:schemeClr val="bg2"/>
              </a:solidFill>
            </a:endParaRPr>
          </a:p>
        </p:txBody>
      </p:sp>
      <p:sp>
        <p:nvSpPr>
          <p:cNvPr id="10" name="SD_FLD_"/>
          <p:cNvSpPr txBox="1">
            <a:spLocks noChangeArrowheads="1"/>
          </p:cNvSpPr>
          <p:nvPr/>
        </p:nvSpPr>
        <p:spPr bwMode="auto">
          <a:xfrm>
            <a:off x="4533900" y="6322716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dirty="0" smtClean="0">
                <a:solidFill>
                  <a:schemeClr val="bg2"/>
                </a:solidFill>
              </a:rPr>
              <a:t>Pure </a:t>
            </a:r>
            <a:r>
              <a:rPr lang="da-DK" sz="1100" cap="all" baseline="0" dirty="0" smtClean="0">
                <a:solidFill>
                  <a:schemeClr val="bg2"/>
                </a:solidFill>
              </a:rPr>
              <a:t>BRIEFINGS </a:t>
            </a:r>
            <a:r>
              <a:rPr lang="da-DK" sz="1100" cap="all" baseline="0" dirty="0" smtClean="0">
                <a:solidFill>
                  <a:schemeClr val="bg2"/>
                </a:solidFill>
              </a:rPr>
              <a:t>2017</a:t>
            </a:r>
          </a:p>
        </p:txBody>
      </p:sp>
      <p:sp>
        <p:nvSpPr>
          <p:cNvPr id="11" name="SD_USR_Name03"/>
          <p:cNvSpPr txBox="1">
            <a:spLocks noChangeArrowheads="1"/>
          </p:cNvSpPr>
          <p:nvPr/>
        </p:nvSpPr>
        <p:spPr bwMode="auto">
          <a:xfrm>
            <a:off x="4536000" y="6499248"/>
            <a:ext cx="26987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ts val="1200"/>
              </a:lnSpc>
              <a:defRPr/>
            </a:pPr>
            <a:r>
              <a:rPr lang="en-US" sz="1100" cap="all" baseline="0" dirty="0" smtClean="0">
                <a:solidFill>
                  <a:schemeClr val="bg2"/>
                </a:solidFill>
              </a:rPr>
              <a:t>Nicolaj </a:t>
            </a:r>
            <a:r>
              <a:rPr lang="en-US" sz="1100" cap="all" baseline="0" dirty="0" err="1" smtClean="0">
                <a:solidFill>
                  <a:schemeClr val="bg2"/>
                </a:solidFill>
              </a:rPr>
              <a:t>veje</a:t>
            </a:r>
            <a:r>
              <a:rPr lang="en-US" sz="1100" cap="all" baseline="0" dirty="0" smtClean="0">
                <a:solidFill>
                  <a:schemeClr val="bg2"/>
                </a:solidFill>
              </a:rPr>
              <a:t> </a:t>
            </a:r>
            <a:r>
              <a:rPr lang="en-US" sz="1100" cap="all" baseline="0" dirty="0" err="1" smtClean="0">
                <a:solidFill>
                  <a:schemeClr val="bg2"/>
                </a:solidFill>
              </a:rPr>
              <a:t>pedersen</a:t>
            </a:r>
            <a:endParaRPr lang="en-US" sz="1100" cap="all" baseline="0" dirty="0">
              <a:solidFill>
                <a:schemeClr val="bg2"/>
              </a:solidFill>
            </a:endParaRPr>
          </a:p>
        </p:txBody>
      </p:sp>
      <p:sp>
        <p:nvSpPr>
          <p:cNvPr id="12" name="SD_FLD_Date"/>
          <p:cNvSpPr txBox="1">
            <a:spLocks noChangeArrowheads="1"/>
          </p:cNvSpPr>
          <p:nvPr/>
        </p:nvSpPr>
        <p:spPr bwMode="auto">
          <a:xfrm>
            <a:off x="7413625" y="6324939"/>
            <a:ext cx="1439863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>
              <a:lnSpc>
                <a:spcPts val="1200"/>
              </a:lnSpc>
              <a:defRPr/>
            </a:pPr>
            <a:r>
              <a:rPr lang="da-DK" sz="1100" cap="all" baseline="0" dirty="0" err="1" smtClean="0">
                <a:solidFill>
                  <a:schemeClr val="bg2"/>
                </a:solidFill>
              </a:rPr>
              <a:t>january</a:t>
            </a:r>
            <a:r>
              <a:rPr lang="da-DK" sz="1100" cap="all" baseline="0" dirty="0" smtClean="0">
                <a:solidFill>
                  <a:schemeClr val="bg2"/>
                </a:solidFill>
              </a:rPr>
              <a:t> </a:t>
            </a:r>
            <a:r>
              <a:rPr lang="da-DK" sz="1100" cap="all" baseline="0" dirty="0" smtClean="0">
                <a:solidFill>
                  <a:schemeClr val="bg2"/>
                </a:solidFill>
              </a:rPr>
              <a:t>2017</a:t>
            </a:r>
          </a:p>
        </p:txBody>
      </p:sp>
      <p:sp>
        <p:nvSpPr>
          <p:cNvPr id="13" name="Line 49"/>
          <p:cNvSpPr>
            <a:spLocks noChangeShapeType="1"/>
          </p:cNvSpPr>
          <p:nvPr/>
        </p:nvSpPr>
        <p:spPr bwMode="auto">
          <a:xfrm>
            <a:off x="4533900" y="6156000"/>
            <a:ext cx="26987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7413625" y="6156000"/>
            <a:ext cx="143986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15" name="bmkSekundærtLogo02"/>
          <p:cNvSpPr>
            <a:spLocks noChangeArrowheads="1"/>
          </p:cNvSpPr>
          <p:nvPr/>
        </p:nvSpPr>
        <p:spPr bwMode="auto">
          <a:xfrm>
            <a:off x="293688" y="6305913"/>
            <a:ext cx="584200" cy="2952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8" y="386566"/>
            <a:ext cx="3206503" cy="4846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 cap="all" baseline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ct val="92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174625" indent="-174625" algn="l" rtl="0" eaLnBrk="0" fontAlgn="base" hangingPunct="0">
        <a:lnSpc>
          <a:spcPct val="94000"/>
        </a:lnSpc>
        <a:spcBef>
          <a:spcPct val="0"/>
        </a:spcBef>
        <a:spcAft>
          <a:spcPct val="0"/>
        </a:spcAft>
        <a:buFont typeface="AU Passata" pitchFamily="34" charset="0"/>
        <a:buChar char="›"/>
        <a:defRPr sz="2400">
          <a:solidFill>
            <a:schemeClr val="bg2"/>
          </a:solidFill>
          <a:latin typeface="+mn-lt"/>
        </a:defRPr>
      </a:lvl2pPr>
      <a:lvl3pPr marL="174625" indent="-174625" algn="l" rtl="0" eaLnBrk="0" fontAlgn="base" hangingPunct="0">
        <a:lnSpc>
          <a:spcPct val="97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2000">
          <a:solidFill>
            <a:schemeClr val="bg2"/>
          </a:solidFill>
          <a:latin typeface="+mn-lt"/>
        </a:defRPr>
      </a:lvl3pPr>
      <a:lvl4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4pPr>
      <a:lvl5pPr marL="174625" indent="-174625" algn="l" rtl="0" eaLnBrk="0" fontAlgn="base" hangingPunct="0">
        <a:lnSpc>
          <a:spcPct val="99000"/>
        </a:lnSpc>
        <a:spcBef>
          <a:spcPts val="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5pPr>
      <a:lvl6pPr marL="13525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fontAlgn="base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darbejdere.au.dk/pure/brugervejledning/publikationer/hvordan-validerer-je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fi.fi.d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ure@au.dk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arbejdere.au.dk/pure/support/spoe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fm.dk/forskning-og-innovation/statistik-og-analyser/den-bibliometriske-forskningsindikator/autoritetslist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D_FLD_SD_FLD_PresentationTitle"/>
          <p:cNvSpPr>
            <a:spLocks noGrp="1"/>
          </p:cNvSpPr>
          <p:nvPr>
            <p:ph type="ctrTitle"/>
          </p:nvPr>
        </p:nvSpPr>
        <p:spPr>
          <a:xfrm>
            <a:off x="327918" y="1340768"/>
            <a:ext cx="8564562" cy="510909"/>
          </a:xfrm>
        </p:spPr>
        <p:txBody>
          <a:bodyPr/>
          <a:lstStyle/>
          <a:p>
            <a:r>
              <a:rPr lang="nb-NO" dirty="0" smtClean="0"/>
              <a:t>PURE Briefings 2017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3923928" y="5078762"/>
            <a:ext cx="4968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</a:rPr>
              <a:t>Au </a:t>
            </a:r>
            <a:r>
              <a:rPr lang="da-DK" dirty="0" err="1" smtClean="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</a:rPr>
              <a:t>library</a:t>
            </a:r>
            <a:endParaRPr lang="da-DK" dirty="0">
              <a:solidFill>
                <a:schemeClr val="bg1"/>
              </a:solidFill>
              <a:latin typeface="AU Peto" panose="040C0B07020602020301" pitchFamily="82" charset="0"/>
              <a:ea typeface="AU Peto" panose="040C0B07020602020301" pitchFamily="8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Book- and Conference series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B</a:t>
            </a:r>
            <a:r>
              <a:rPr lang="da-DK" dirty="0" smtClean="0"/>
              <a:t>ook series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associated</a:t>
            </a:r>
            <a:r>
              <a:rPr lang="da-DK" dirty="0" smtClean="0"/>
              <a:t> with:</a:t>
            </a:r>
            <a:endParaRPr lang="da-DK" dirty="0" smtClean="0"/>
          </a:p>
          <a:p>
            <a:pPr lvl="3"/>
            <a:r>
              <a:rPr lang="da-DK" dirty="0"/>
              <a:t>Book/</a:t>
            </a:r>
            <a:r>
              <a:rPr lang="da-DK" dirty="0" err="1"/>
              <a:t>anthology</a:t>
            </a:r>
            <a:r>
              <a:rPr lang="da-DK" dirty="0"/>
              <a:t>/dissertation/</a:t>
            </a:r>
            <a:r>
              <a:rPr lang="da-DK" dirty="0" err="1"/>
              <a:t>report</a:t>
            </a:r>
            <a:endParaRPr lang="da-DK" dirty="0"/>
          </a:p>
          <a:p>
            <a:pPr lvl="3"/>
            <a:r>
              <a:rPr lang="da-DK" dirty="0" err="1"/>
              <a:t>Contribution</a:t>
            </a:r>
            <a:r>
              <a:rPr lang="da-DK" dirty="0"/>
              <a:t> to book/</a:t>
            </a:r>
            <a:r>
              <a:rPr lang="da-DK" dirty="0" err="1"/>
              <a:t>anthology</a:t>
            </a:r>
            <a:r>
              <a:rPr lang="da-DK" dirty="0"/>
              <a:t>/</a:t>
            </a:r>
            <a:r>
              <a:rPr lang="da-DK" dirty="0" err="1"/>
              <a:t>report</a:t>
            </a:r>
            <a:r>
              <a:rPr lang="da-DK" dirty="0"/>
              <a:t>/</a:t>
            </a:r>
            <a:r>
              <a:rPr lang="da-DK" dirty="0" err="1"/>
              <a:t>proceeding</a:t>
            </a:r>
            <a:endParaRPr lang="da-DK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smtClean="0"/>
              <a:t>Conference series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associated</a:t>
            </a:r>
            <a:r>
              <a:rPr lang="da-DK" dirty="0" smtClean="0"/>
              <a:t> with:</a:t>
            </a:r>
            <a:endParaRPr lang="da-DK" dirty="0" smtClean="0"/>
          </a:p>
          <a:p>
            <a:pPr lvl="4"/>
            <a:r>
              <a:rPr lang="da-DK" dirty="0" err="1" smtClean="0"/>
              <a:t>Contribution</a:t>
            </a:r>
            <a:r>
              <a:rPr lang="da-DK" dirty="0" smtClean="0"/>
              <a:t> to </a:t>
            </a:r>
            <a:r>
              <a:rPr lang="da-DK" dirty="0" err="1" smtClean="0"/>
              <a:t>journaæ</a:t>
            </a:r>
            <a:endParaRPr lang="da-DK" dirty="0"/>
          </a:p>
          <a:p>
            <a:pPr lvl="3"/>
            <a:r>
              <a:rPr lang="da-DK" dirty="0" err="1"/>
              <a:t>Contribution</a:t>
            </a:r>
            <a:r>
              <a:rPr lang="da-DK" dirty="0"/>
              <a:t> to book/</a:t>
            </a:r>
            <a:r>
              <a:rPr lang="da-DK" dirty="0" err="1"/>
              <a:t>anthology</a:t>
            </a:r>
            <a:r>
              <a:rPr lang="da-DK" dirty="0"/>
              <a:t>/</a:t>
            </a:r>
            <a:r>
              <a:rPr lang="da-DK" dirty="0" err="1"/>
              <a:t>report</a:t>
            </a:r>
            <a:r>
              <a:rPr lang="da-DK" dirty="0"/>
              <a:t>/</a:t>
            </a:r>
            <a:r>
              <a:rPr lang="da-DK" dirty="0" err="1"/>
              <a:t>proceeding</a:t>
            </a:r>
            <a:endParaRPr lang="da-DK" dirty="0"/>
          </a:p>
          <a:p>
            <a:pPr lvl="5"/>
            <a:endParaRPr lang="da-DK" dirty="0" smtClean="0"/>
          </a:p>
          <a:p>
            <a:pPr lvl="4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025" y="3645024"/>
            <a:ext cx="3552825" cy="1876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658452"/>
            <a:ext cx="212407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4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solidFill>
                  <a:srgbClr val="00B050"/>
                </a:solidFill>
              </a:rPr>
              <a:t>Precedence</a:t>
            </a:r>
            <a:r>
              <a:rPr lang="da-DK" dirty="0">
                <a:solidFill>
                  <a:srgbClr val="00B050"/>
                </a:solidFill>
              </a:rPr>
              <a:t> of series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A precedence rule takes effect if </a:t>
            </a:r>
            <a:r>
              <a:rPr lang="en-US" sz="1800" b="1" dirty="0" smtClean="0"/>
              <a:t>more than </a:t>
            </a:r>
            <a:r>
              <a:rPr lang="en-US" sz="1800" b="1" dirty="0"/>
              <a:t>one BFI publication </a:t>
            </a:r>
            <a:r>
              <a:rPr lang="en-US" sz="1800" b="1" dirty="0" smtClean="0"/>
              <a:t>channel is associated</a:t>
            </a:r>
            <a:r>
              <a:rPr lang="en-US" sz="1800" dirty="0" smtClean="0"/>
              <a:t>.</a:t>
            </a:r>
          </a:p>
          <a:p>
            <a:endParaRPr lang="da-DK" sz="1800" dirty="0" smtClean="0"/>
          </a:p>
          <a:p>
            <a:r>
              <a:rPr lang="da-DK" sz="1800" dirty="0" smtClean="0"/>
              <a:t>The </a:t>
            </a:r>
            <a:r>
              <a:rPr lang="da-DK" sz="1800" dirty="0" err="1" smtClean="0"/>
              <a:t>precedence</a:t>
            </a:r>
            <a:r>
              <a:rPr lang="da-DK" sz="1800" dirty="0" smtClean="0"/>
              <a:t> </a:t>
            </a:r>
            <a:r>
              <a:rPr lang="da-DK" sz="1800" dirty="0" err="1" smtClean="0"/>
              <a:t>rule</a:t>
            </a:r>
            <a:r>
              <a:rPr lang="da-DK" sz="1800" dirty="0" smtClean="0"/>
              <a:t> </a:t>
            </a:r>
            <a:r>
              <a:rPr lang="da-DK" sz="1800" dirty="0" err="1" smtClean="0"/>
              <a:t>determines</a:t>
            </a:r>
            <a:r>
              <a:rPr lang="da-DK" sz="1800" dirty="0" smtClean="0"/>
              <a:t> </a:t>
            </a:r>
            <a:r>
              <a:rPr lang="da-DK" sz="1800" dirty="0" err="1" smtClean="0"/>
              <a:t>which</a:t>
            </a:r>
            <a:r>
              <a:rPr lang="da-DK" sz="1800" dirty="0" smtClean="0"/>
              <a:t> </a:t>
            </a:r>
            <a:r>
              <a:rPr lang="da-DK" sz="1800" dirty="0" err="1" smtClean="0"/>
              <a:t>publication</a:t>
            </a:r>
            <a:r>
              <a:rPr lang="da-DK" sz="1800" dirty="0" smtClean="0"/>
              <a:t> </a:t>
            </a:r>
            <a:r>
              <a:rPr lang="da-DK" sz="1800" dirty="0" err="1" smtClean="0"/>
              <a:t>channel</a:t>
            </a:r>
            <a:r>
              <a:rPr lang="da-DK" sz="1800" dirty="0" smtClean="0"/>
              <a:t> </a:t>
            </a:r>
            <a:r>
              <a:rPr lang="da-DK" sz="1800" dirty="0" err="1" smtClean="0"/>
              <a:t>awards</a:t>
            </a:r>
            <a:r>
              <a:rPr lang="da-DK" sz="1800" dirty="0" smtClean="0"/>
              <a:t> points.</a:t>
            </a:r>
            <a:endParaRPr lang="da-DK" sz="1800" dirty="0" smtClean="0"/>
          </a:p>
          <a:p>
            <a:endParaRPr lang="da-DK" sz="1800" dirty="0" smtClean="0"/>
          </a:p>
          <a:p>
            <a:r>
              <a:rPr lang="da-DK" sz="1800" dirty="0" err="1" smtClean="0"/>
              <a:t>Precedence</a:t>
            </a:r>
            <a:r>
              <a:rPr lang="da-DK" sz="1800" dirty="0" smtClean="0"/>
              <a:t> </a:t>
            </a:r>
            <a:r>
              <a:rPr lang="da-DK" sz="1800" dirty="0" err="1" smtClean="0"/>
              <a:t>trumps</a:t>
            </a:r>
            <a:r>
              <a:rPr lang="da-DK" sz="1800" dirty="0" smtClean="0"/>
              <a:t> BFI </a:t>
            </a:r>
            <a:r>
              <a:rPr lang="da-DK" sz="1800" dirty="0" err="1" smtClean="0"/>
              <a:t>level</a:t>
            </a:r>
            <a:r>
              <a:rPr lang="da-DK" sz="1800" dirty="0" smtClean="0"/>
              <a:t>.</a:t>
            </a:r>
            <a:endParaRPr lang="da-DK" sz="1800" dirty="0" smtClean="0"/>
          </a:p>
          <a:p>
            <a:endParaRPr lang="da-DK" sz="1800" dirty="0" smtClean="0"/>
          </a:p>
          <a:p>
            <a:r>
              <a:rPr lang="da-DK" sz="1800" dirty="0" smtClean="0"/>
              <a:t>If more </a:t>
            </a:r>
            <a:r>
              <a:rPr lang="da-DK" sz="1800" dirty="0" err="1" smtClean="0"/>
              <a:t>than</a:t>
            </a:r>
            <a:r>
              <a:rPr lang="da-DK" sz="1800" dirty="0" smtClean="0"/>
              <a:t> </a:t>
            </a:r>
            <a:r>
              <a:rPr lang="da-DK" sz="1800" dirty="0" err="1" smtClean="0"/>
              <a:t>one</a:t>
            </a:r>
            <a:r>
              <a:rPr lang="da-DK" sz="1800" dirty="0" smtClean="0"/>
              <a:t> book series is </a:t>
            </a:r>
            <a:r>
              <a:rPr lang="da-DK" sz="1800" dirty="0" err="1" smtClean="0"/>
              <a:t>associated</a:t>
            </a:r>
            <a:r>
              <a:rPr lang="da-DK" sz="1800" dirty="0" smtClean="0"/>
              <a:t>, the </a:t>
            </a:r>
            <a:r>
              <a:rPr lang="da-DK" sz="1800" dirty="0" err="1" smtClean="0"/>
              <a:t>first</a:t>
            </a:r>
            <a:r>
              <a:rPr lang="da-DK" sz="1800" dirty="0" smtClean="0"/>
              <a:t> </a:t>
            </a:r>
            <a:r>
              <a:rPr lang="da-DK" sz="1800" dirty="0" err="1" smtClean="0"/>
              <a:t>one</a:t>
            </a:r>
            <a:r>
              <a:rPr lang="da-DK" sz="1800" dirty="0" smtClean="0"/>
              <a:t> </a:t>
            </a:r>
            <a:r>
              <a:rPr lang="da-DK" sz="1800" dirty="0" err="1" smtClean="0"/>
              <a:t>determines</a:t>
            </a:r>
            <a:r>
              <a:rPr lang="da-DK" sz="1800" dirty="0" smtClean="0"/>
              <a:t> BFI points.</a:t>
            </a:r>
            <a:endParaRPr lang="da-DK" sz="1800" dirty="0" smtClean="0"/>
          </a:p>
          <a:p>
            <a:endParaRPr lang="da-DK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 err="1" smtClean="0"/>
              <a:t>Precedence</a:t>
            </a:r>
            <a:r>
              <a:rPr lang="da-DK" dirty="0"/>
              <a:t> </a:t>
            </a:r>
            <a:r>
              <a:rPr lang="da-DK" dirty="0" err="1" smtClean="0"/>
              <a:t>order</a:t>
            </a:r>
            <a:endParaRPr lang="da-DK" dirty="0" smtClean="0"/>
          </a:p>
          <a:p>
            <a:endParaRPr lang="da-DK" dirty="0" smtClean="0"/>
          </a:p>
          <a:p>
            <a:pPr lvl="1"/>
            <a:r>
              <a:rPr lang="da-DK" dirty="0"/>
              <a:t>1. </a:t>
            </a:r>
            <a:r>
              <a:rPr lang="da-DK" dirty="0" smtClean="0"/>
              <a:t>C</a:t>
            </a:r>
            <a:r>
              <a:rPr lang="da-DK" dirty="0" smtClean="0"/>
              <a:t>onference series*</a:t>
            </a:r>
            <a:endParaRPr lang="da-DK" dirty="0"/>
          </a:p>
          <a:p>
            <a:pPr lvl="1"/>
            <a:r>
              <a:rPr lang="da-DK" dirty="0"/>
              <a:t>2. </a:t>
            </a:r>
            <a:r>
              <a:rPr lang="da-DK" dirty="0" smtClean="0"/>
              <a:t>Book series / Journal</a:t>
            </a:r>
            <a:endParaRPr lang="da-DK" dirty="0"/>
          </a:p>
          <a:p>
            <a:pPr lvl="1"/>
            <a:r>
              <a:rPr lang="da-DK" dirty="0"/>
              <a:t>3. </a:t>
            </a:r>
            <a:r>
              <a:rPr lang="da-DK" dirty="0" smtClean="0"/>
              <a:t>Publisher</a:t>
            </a:r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r>
              <a:rPr lang="da-DK" sz="1600" b="1" dirty="0" smtClean="0"/>
              <a:t>*</a:t>
            </a:r>
            <a:r>
              <a:rPr lang="da-DK" sz="1600" dirty="0" smtClean="0"/>
              <a:t> </a:t>
            </a:r>
            <a:r>
              <a:rPr lang="da-DK" sz="1600" dirty="0" err="1" smtClean="0"/>
              <a:t>When</a:t>
            </a:r>
            <a:r>
              <a:rPr lang="da-DK" sz="1600" dirty="0" smtClean="0"/>
              <a:t> </a:t>
            </a:r>
            <a:r>
              <a:rPr lang="da-DK" sz="1600" dirty="0" err="1" smtClean="0"/>
              <a:t>assocating</a:t>
            </a:r>
            <a:r>
              <a:rPr lang="da-DK" sz="1600" dirty="0" smtClean="0"/>
              <a:t> </a:t>
            </a:r>
            <a:r>
              <a:rPr lang="da-DK" sz="1600" dirty="0" err="1" smtClean="0"/>
              <a:t>conference</a:t>
            </a:r>
            <a:r>
              <a:rPr lang="da-DK" sz="1600" dirty="0" smtClean="0"/>
              <a:t> series, the ‘event’-</a:t>
            </a:r>
            <a:r>
              <a:rPr lang="da-DK" sz="1600" dirty="0" err="1" smtClean="0"/>
              <a:t>field</a:t>
            </a:r>
            <a:r>
              <a:rPr lang="da-DK" sz="1600" dirty="0" smtClean="0"/>
              <a:t> must </a:t>
            </a:r>
            <a:r>
              <a:rPr lang="da-DK" sz="1600" dirty="0" err="1" smtClean="0"/>
              <a:t>contain</a:t>
            </a:r>
            <a:r>
              <a:rPr lang="da-DK" sz="1600" dirty="0" smtClean="0"/>
              <a:t> a </a:t>
            </a:r>
            <a:r>
              <a:rPr lang="da-DK" sz="1600" dirty="0" err="1" smtClean="0"/>
              <a:t>value</a:t>
            </a:r>
            <a:r>
              <a:rPr lang="da-DK" sz="1600" dirty="0" smtClean="0"/>
              <a:t> – </a:t>
            </a:r>
            <a:r>
              <a:rPr lang="da-DK" sz="1600" dirty="0" err="1" smtClean="0"/>
              <a:t>otherwise</a:t>
            </a:r>
            <a:r>
              <a:rPr lang="da-DK" sz="1600" dirty="0" smtClean="0"/>
              <a:t> the </a:t>
            </a:r>
            <a:r>
              <a:rPr lang="da-DK" sz="1600" dirty="0" err="1" smtClean="0"/>
              <a:t>conference</a:t>
            </a:r>
            <a:r>
              <a:rPr lang="da-DK" sz="1600" dirty="0" smtClean="0"/>
              <a:t> series </a:t>
            </a:r>
            <a:r>
              <a:rPr lang="da-DK" sz="1600" dirty="0" err="1" smtClean="0"/>
              <a:t>wil</a:t>
            </a:r>
            <a:r>
              <a:rPr lang="da-DK" sz="1600" dirty="0" smtClean="0"/>
              <a:t> </a:t>
            </a:r>
            <a:r>
              <a:rPr lang="da-DK" sz="1600" dirty="0" err="1" smtClean="0"/>
              <a:t>be</a:t>
            </a:r>
            <a:r>
              <a:rPr lang="da-DK" sz="1600" dirty="0" smtClean="0"/>
              <a:t> </a:t>
            </a:r>
            <a:r>
              <a:rPr lang="da-DK" sz="1600" dirty="0" err="1" smtClean="0"/>
              <a:t>disregarded</a:t>
            </a:r>
            <a:r>
              <a:rPr lang="da-DK" sz="1600" dirty="0" smtClean="0"/>
              <a:t>.</a:t>
            </a:r>
            <a:endParaRPr lang="da-DK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F0239-0B58-4952-8232-587935C3A674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Author </a:t>
            </a:r>
            <a:r>
              <a:rPr lang="da-DK" sz="3200" dirty="0" err="1" smtClean="0">
                <a:solidFill>
                  <a:srgbClr val="00B050"/>
                </a:solidFill>
              </a:rPr>
              <a:t>affiliation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b="1" dirty="0"/>
              <a:t>ALL authors must be registered - not </a:t>
            </a:r>
            <a:r>
              <a:rPr lang="en-US" sz="2000" b="1" dirty="0" smtClean="0"/>
              <a:t>just </a:t>
            </a:r>
            <a:r>
              <a:rPr lang="en-US" sz="2000" b="1" dirty="0"/>
              <a:t>yourself or the </a:t>
            </a:r>
            <a:r>
              <a:rPr lang="en-US" sz="2000" b="1" dirty="0" smtClean="0"/>
              <a:t>authors </a:t>
            </a:r>
            <a:r>
              <a:rPr lang="en-US" sz="2000" b="1" dirty="0"/>
              <a:t>you are responsible for</a:t>
            </a:r>
            <a:r>
              <a:rPr lang="en-US" sz="2000" b="1" dirty="0" smtClean="0"/>
              <a:t>.</a:t>
            </a:r>
          </a:p>
          <a:p>
            <a:pPr lvl="1"/>
            <a:endParaRPr lang="da-DK" sz="2000" b="1" dirty="0"/>
          </a:p>
          <a:p>
            <a:pPr lvl="1"/>
            <a:r>
              <a:rPr lang="da-DK" sz="2000" dirty="0" smtClean="0"/>
              <a:t>Proper </a:t>
            </a:r>
            <a:r>
              <a:rPr lang="da-DK" sz="2000" dirty="0" err="1" smtClean="0"/>
              <a:t>athour</a:t>
            </a:r>
            <a:r>
              <a:rPr lang="da-DK" sz="2000" dirty="0" smtClean="0"/>
              <a:t> </a:t>
            </a:r>
            <a:r>
              <a:rPr lang="da-DK" sz="2000" dirty="0" err="1" smtClean="0"/>
              <a:t>affiliation</a:t>
            </a:r>
            <a:r>
              <a:rPr lang="da-DK" sz="2000" dirty="0" smtClean="0"/>
              <a:t> is </a:t>
            </a:r>
            <a:r>
              <a:rPr lang="da-DK" sz="2000" dirty="0" err="1" smtClean="0"/>
              <a:t>essential</a:t>
            </a:r>
            <a:r>
              <a:rPr lang="da-DK" sz="2000" dirty="0"/>
              <a:t> </a:t>
            </a:r>
            <a:r>
              <a:rPr lang="da-DK" sz="2000" dirty="0" smtClean="0"/>
              <a:t>in </a:t>
            </a:r>
            <a:r>
              <a:rPr lang="da-DK" sz="2000" dirty="0" err="1" smtClean="0"/>
              <a:t>connection</a:t>
            </a:r>
            <a:r>
              <a:rPr lang="da-DK" sz="2000" dirty="0" smtClean="0"/>
              <a:t> with</a:t>
            </a:r>
            <a:r>
              <a:rPr lang="da-DK" sz="2000" dirty="0" smtClean="0"/>
              <a:t> </a:t>
            </a:r>
            <a:r>
              <a:rPr lang="da-DK" sz="2000" dirty="0" err="1" smtClean="0"/>
              <a:t>fractioning</a:t>
            </a:r>
            <a:r>
              <a:rPr lang="da-DK" sz="2000" dirty="0" smtClean="0"/>
              <a:t> BFI points.</a:t>
            </a:r>
            <a:endParaRPr lang="da-DK" sz="2000" dirty="0" smtClean="0"/>
          </a:p>
          <a:p>
            <a:pPr lvl="1"/>
            <a:endParaRPr lang="da-DK" sz="2000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publication </a:t>
            </a:r>
            <a:r>
              <a:rPr lang="en-US" sz="2000" dirty="0" smtClean="0"/>
              <a:t>determines </a:t>
            </a:r>
            <a:r>
              <a:rPr lang="en-US" sz="2000" dirty="0"/>
              <a:t>the number of </a:t>
            </a:r>
            <a:r>
              <a:rPr lang="en-US" sz="2000" dirty="0" smtClean="0"/>
              <a:t>authors, </a:t>
            </a:r>
            <a:r>
              <a:rPr lang="en-US" sz="2000" dirty="0"/>
              <a:t>the order and their </a:t>
            </a:r>
            <a:r>
              <a:rPr lang="en-US" sz="2000" dirty="0" smtClean="0"/>
              <a:t>affiliations.</a:t>
            </a:r>
          </a:p>
          <a:p>
            <a:pPr lvl="1"/>
            <a:endParaRPr lang="da-DK" sz="2000" dirty="0" smtClean="0"/>
          </a:p>
          <a:p>
            <a:pPr lvl="1"/>
            <a:r>
              <a:rPr lang="da-DK" sz="2000" dirty="0" err="1" smtClean="0"/>
              <a:t>Only</a:t>
            </a:r>
            <a:r>
              <a:rPr lang="da-DK" sz="2000" dirty="0" smtClean="0"/>
              <a:t> the </a:t>
            </a:r>
            <a:r>
              <a:rPr lang="da-DK" sz="2000" dirty="0" err="1" smtClean="0"/>
              <a:t>role</a:t>
            </a:r>
            <a:r>
              <a:rPr lang="da-DK" sz="2000" dirty="0" smtClean="0"/>
              <a:t> ‘Author’ </a:t>
            </a:r>
            <a:r>
              <a:rPr lang="da-DK" sz="2000" dirty="0" err="1" smtClean="0"/>
              <a:t>qualifies</a:t>
            </a:r>
            <a:r>
              <a:rPr lang="da-DK" sz="2000" dirty="0" smtClean="0"/>
              <a:t> for a BFI </a:t>
            </a:r>
            <a:r>
              <a:rPr lang="da-DK" sz="2000" dirty="0" err="1" smtClean="0"/>
              <a:t>classification</a:t>
            </a:r>
            <a:r>
              <a:rPr lang="da-DK" sz="2000" dirty="0" smtClean="0"/>
              <a:t>.</a:t>
            </a:r>
            <a:endParaRPr lang="da-DK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05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BFI Points</a:t>
            </a:r>
            <a:endParaRPr lang="da-DK" sz="32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443359"/>
              </p:ext>
            </p:extLst>
          </p:nvPr>
        </p:nvGraphicFramePr>
        <p:xfrm>
          <a:off x="287338" y="1684744"/>
          <a:ext cx="8567736" cy="365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912"/>
                <a:gridCol w="2855912"/>
                <a:gridCol w="2855912"/>
              </a:tblGrid>
              <a:tr h="340995"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Level </a:t>
                      </a:r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Level</a:t>
                      </a:r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da-DK" baseline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da-DK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486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Scientific</a:t>
                      </a:r>
                      <a:r>
                        <a:rPr lang="da-DK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da-DK" b="1" baseline="0" dirty="0" err="1" smtClean="0">
                          <a:solidFill>
                            <a:schemeClr val="bg2"/>
                          </a:solidFill>
                        </a:rPr>
                        <a:t>monographs</a:t>
                      </a:r>
                      <a:endParaRPr lang="da-DK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232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Scientific </a:t>
                      </a:r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articles</a:t>
                      </a:r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 in journals and book- and </a:t>
                      </a:r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conference</a:t>
                      </a:r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 series.</a:t>
                      </a:r>
                      <a:endParaRPr lang="da-DK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40">
                <a:tc>
                  <a:txBody>
                    <a:bodyPr/>
                    <a:lstStyle/>
                    <a:p>
                      <a:pPr algn="ctr"/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Anthology</a:t>
                      </a:r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contributions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0,5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ctr"/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Doctoral</a:t>
                      </a:r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da-DK" b="1" dirty="0" err="1" smtClean="0">
                          <a:solidFill>
                            <a:schemeClr val="bg2"/>
                          </a:solidFill>
                        </a:rPr>
                        <a:t>theses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bg2"/>
                          </a:solidFill>
                        </a:rPr>
                        <a:t>Patents</a:t>
                      </a:r>
                      <a:endParaRPr lang="da-DK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da-DK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8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>
                <a:solidFill>
                  <a:srgbClr val="00B050"/>
                </a:solidFill>
              </a:rPr>
              <a:t>BFI Points </a:t>
            </a:r>
            <a:r>
              <a:rPr lang="da-DK" sz="3200" dirty="0" smtClean="0">
                <a:solidFill>
                  <a:srgbClr val="00B050"/>
                </a:solidFill>
              </a:rPr>
              <a:t>- </a:t>
            </a:r>
            <a:r>
              <a:rPr lang="da-DK" sz="3200" dirty="0" err="1" smtClean="0">
                <a:solidFill>
                  <a:srgbClr val="00B050"/>
                </a:solidFill>
              </a:rPr>
              <a:t>collaboration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reward system for collaboration across organizational boundaries both nationally and </a:t>
            </a:r>
            <a:r>
              <a:rPr lang="en-US" dirty="0" smtClean="0"/>
              <a:t>internationally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› </a:t>
            </a:r>
            <a:r>
              <a:rPr lang="da-DK" dirty="0" smtClean="0"/>
              <a:t>The point </a:t>
            </a:r>
            <a:r>
              <a:rPr lang="da-DK" dirty="0" err="1" smtClean="0"/>
              <a:t>value</a:t>
            </a:r>
            <a:r>
              <a:rPr lang="da-DK" dirty="0" smtClean="0"/>
              <a:t> of </a:t>
            </a:r>
            <a:r>
              <a:rPr lang="en-US" dirty="0"/>
              <a:t>p</a:t>
            </a:r>
            <a:r>
              <a:rPr lang="en-US" dirty="0" smtClean="0"/>
              <a:t>ublications </a:t>
            </a:r>
            <a:r>
              <a:rPr lang="en-US" dirty="0"/>
              <a:t>with authors from </a:t>
            </a:r>
            <a:r>
              <a:rPr lang="en-US" dirty="0" smtClean="0"/>
              <a:t>different universities is multiplied </a:t>
            </a:r>
            <a:r>
              <a:rPr lang="en-US" dirty="0"/>
              <a:t>by 1.25 before </a:t>
            </a:r>
            <a:r>
              <a:rPr lang="en-US" dirty="0" smtClean="0"/>
              <a:t>fractioning is </a:t>
            </a:r>
            <a:r>
              <a:rPr lang="en-US" dirty="0"/>
              <a:t>carried </a:t>
            </a:r>
            <a:r>
              <a:rPr lang="en-US" dirty="0" smtClean="0"/>
              <a:t>out.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0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  <p:grpSp>
        <p:nvGrpSpPr>
          <p:cNvPr id="7" name="Group 6"/>
          <p:cNvGrpSpPr/>
          <p:nvPr/>
        </p:nvGrpSpPr>
        <p:grpSpPr>
          <a:xfrm>
            <a:off x="7236296" y="2084992"/>
            <a:ext cx="1219200" cy="1617132"/>
            <a:chOff x="3168538" y="2171908"/>
            <a:chExt cx="1219200" cy="16171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AU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236296" y="3695627"/>
            <a:ext cx="1219200" cy="1617132"/>
            <a:chOff x="3168538" y="2171908"/>
            <a:chExt cx="1219200" cy="16171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KU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9778" y="639391"/>
            <a:ext cx="1219200" cy="1617132"/>
            <a:chOff x="3168538" y="2171908"/>
            <a:chExt cx="1219200" cy="16171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AAU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0952" y="440425"/>
            <a:ext cx="1219200" cy="1617132"/>
            <a:chOff x="3168538" y="2171908"/>
            <a:chExt cx="1219200" cy="161713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SDU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21516" y="838357"/>
            <a:ext cx="1219200" cy="1617132"/>
            <a:chOff x="3168538" y="2171908"/>
            <a:chExt cx="1219200" cy="161713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DTU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7584" y="3820816"/>
            <a:ext cx="1219200" cy="1617132"/>
            <a:chOff x="3168538" y="2171908"/>
            <a:chExt cx="1219200" cy="161713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ITU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27584" y="2084992"/>
            <a:ext cx="1219200" cy="1617132"/>
            <a:chOff x="3168538" y="2171908"/>
            <a:chExt cx="1219200" cy="161713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RU</a:t>
              </a:r>
              <a:endParaRPr lang="da-DK" sz="1400" b="1" dirty="0"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65984" y="467860"/>
            <a:ext cx="1219200" cy="1617132"/>
            <a:chOff x="3168538" y="2171908"/>
            <a:chExt cx="1219200" cy="161713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8538" y="2171908"/>
              <a:ext cx="1219200" cy="12192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3168538" y="3350971"/>
              <a:ext cx="1219200" cy="438069"/>
            </a:xfrm>
            <a:prstGeom prst="rect">
              <a:avLst/>
            </a:prstGeom>
            <a:noFill/>
          </p:spPr>
          <p:txBody>
            <a:bodyPr wrap="square" tIns="0" rtlCol="0">
              <a:spAutoFit/>
            </a:bodyPr>
            <a:lstStyle/>
            <a:p>
              <a:pPr algn="ctr"/>
              <a:r>
                <a:rPr lang="da-DK" sz="1400" b="1" dirty="0" smtClean="0">
                  <a:latin typeface="+mn-lt"/>
                </a:rPr>
                <a:t>PURE CBS</a:t>
              </a:r>
              <a:endParaRPr lang="da-DK" sz="1400" b="1" dirty="0">
                <a:latin typeface="+mn-lt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52" y="2906416"/>
            <a:ext cx="1828800" cy="18288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37258" y="4804927"/>
            <a:ext cx="2690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The BFI system</a:t>
            </a:r>
            <a:endParaRPr lang="da-DK" sz="2800" b="1" dirty="0" smtClean="0"/>
          </a:p>
          <a:p>
            <a:endParaRPr lang="da-DK" dirty="0"/>
          </a:p>
        </p:txBody>
      </p:sp>
      <p:cxnSp>
        <p:nvCxnSpPr>
          <p:cNvPr id="34" name="Straight Arrow Connector 33"/>
          <p:cNvCxnSpPr>
            <a:stCxn id="21" idx="3"/>
            <a:endCxn id="30" idx="1"/>
          </p:cNvCxnSpPr>
          <p:nvPr/>
        </p:nvCxnSpPr>
        <p:spPr bwMode="auto">
          <a:xfrm flipV="1">
            <a:off x="2046784" y="3820816"/>
            <a:ext cx="1759768" cy="609600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4" idx="3"/>
          </p:cNvCxnSpPr>
          <p:nvPr/>
        </p:nvCxnSpPr>
        <p:spPr bwMode="auto">
          <a:xfrm>
            <a:off x="2046784" y="2694592"/>
            <a:ext cx="1759768" cy="1001035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8" idx="3"/>
          </p:cNvCxnSpPr>
          <p:nvPr/>
        </p:nvCxnSpPr>
        <p:spPr bwMode="auto">
          <a:xfrm>
            <a:off x="3140716" y="1447957"/>
            <a:ext cx="734868" cy="1621003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0"/>
          </p:cNvCxnSpPr>
          <p:nvPr/>
        </p:nvCxnSpPr>
        <p:spPr bwMode="auto">
          <a:xfrm>
            <a:off x="3875584" y="1646923"/>
            <a:ext cx="480392" cy="1259493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16" idx="0"/>
          </p:cNvCxnSpPr>
          <p:nvPr/>
        </p:nvCxnSpPr>
        <p:spPr bwMode="auto">
          <a:xfrm flipH="1">
            <a:off x="4932040" y="1619488"/>
            <a:ext cx="398512" cy="1161440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12" idx="1"/>
          </p:cNvCxnSpPr>
          <p:nvPr/>
        </p:nvCxnSpPr>
        <p:spPr bwMode="auto">
          <a:xfrm flipH="1">
            <a:off x="5330552" y="1248991"/>
            <a:ext cx="979226" cy="1819969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5" idx="1"/>
          </p:cNvCxnSpPr>
          <p:nvPr/>
        </p:nvCxnSpPr>
        <p:spPr bwMode="auto">
          <a:xfrm flipH="1">
            <a:off x="5635352" y="2694592"/>
            <a:ext cx="1600944" cy="1001035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9" idx="1"/>
            <a:endCxn id="30" idx="3"/>
          </p:cNvCxnSpPr>
          <p:nvPr/>
        </p:nvCxnSpPr>
        <p:spPr bwMode="auto">
          <a:xfrm flipH="1" flipV="1">
            <a:off x="5635352" y="3820816"/>
            <a:ext cx="1600944" cy="484411"/>
          </a:xfrm>
          <a:prstGeom prst="straightConnector1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618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69379"/>
            <a:ext cx="8892480" cy="5495925"/>
            <a:chOff x="0" y="669379"/>
            <a:chExt cx="8892480" cy="549592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69379"/>
              <a:ext cx="8640960" cy="549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0" y="669379"/>
              <a:ext cx="2123728" cy="239341"/>
            </a:xfrm>
            <a:prstGeom prst="rect">
              <a:avLst/>
            </a:prstGeom>
            <a:solidFill>
              <a:schemeClr val="bg1"/>
            </a:solidFill>
            <a:ln w="1778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Points </a:t>
            </a:r>
            <a:r>
              <a:rPr lang="da-DK" dirty="0" err="1" smtClean="0">
                <a:solidFill>
                  <a:srgbClr val="00B050"/>
                </a:solidFill>
              </a:rPr>
              <a:t>awarded</a:t>
            </a:r>
            <a:r>
              <a:rPr lang="da-DK" dirty="0" smtClean="0">
                <a:solidFill>
                  <a:srgbClr val="00B050"/>
                </a:solidFill>
              </a:rPr>
              <a:t> – </a:t>
            </a:r>
            <a:r>
              <a:rPr lang="da-DK" dirty="0" err="1" smtClean="0">
                <a:solidFill>
                  <a:srgbClr val="00B050"/>
                </a:solidFill>
              </a:rPr>
              <a:t>two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examples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1800" dirty="0" smtClean="0"/>
              <a:t>A </a:t>
            </a:r>
            <a:r>
              <a:rPr lang="da-DK" sz="1800" b="1" dirty="0" err="1" smtClean="0"/>
              <a:t>scientific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article</a:t>
            </a:r>
            <a:r>
              <a:rPr lang="da-DK" sz="1800" b="1" dirty="0" smtClean="0"/>
              <a:t> </a:t>
            </a:r>
            <a:r>
              <a:rPr lang="da-DK" sz="1800" dirty="0" err="1" smtClean="0"/>
              <a:t>published</a:t>
            </a:r>
            <a:r>
              <a:rPr lang="da-DK" sz="1800" dirty="0" smtClean="0"/>
              <a:t> in a </a:t>
            </a:r>
            <a:r>
              <a:rPr lang="da-DK" sz="1800" b="1" dirty="0" err="1" smtClean="0"/>
              <a:t>level</a:t>
            </a:r>
            <a:r>
              <a:rPr lang="da-DK" sz="1800" b="1" dirty="0" smtClean="0"/>
              <a:t> </a:t>
            </a:r>
            <a:r>
              <a:rPr lang="da-DK" sz="1800" b="1" dirty="0" smtClean="0"/>
              <a:t>2 </a:t>
            </a:r>
            <a:r>
              <a:rPr lang="da-DK" sz="1800" dirty="0" smtClean="0"/>
              <a:t>journal.</a:t>
            </a:r>
            <a:endParaRPr lang="da-DK" sz="1800" dirty="0" smtClean="0"/>
          </a:p>
          <a:p>
            <a:endParaRPr lang="da-DK" sz="1800" dirty="0" smtClean="0"/>
          </a:p>
          <a:p>
            <a:r>
              <a:rPr lang="da-DK" sz="1800" dirty="0" err="1" smtClean="0"/>
              <a:t>There</a:t>
            </a:r>
            <a:r>
              <a:rPr lang="da-DK" sz="1800" dirty="0" smtClean="0"/>
              <a:t> </a:t>
            </a:r>
            <a:r>
              <a:rPr lang="da-DK" sz="1800" dirty="0" err="1" smtClean="0"/>
              <a:t>are</a:t>
            </a:r>
            <a:r>
              <a:rPr lang="da-DK" sz="1800" dirty="0" smtClean="0"/>
              <a:t> </a:t>
            </a:r>
            <a:r>
              <a:rPr lang="da-DK" sz="1800" b="1" dirty="0" err="1" smtClean="0"/>
              <a:t>five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authors</a:t>
            </a:r>
            <a:r>
              <a:rPr lang="da-DK" sz="1800" b="1" dirty="0" smtClean="0"/>
              <a:t> </a:t>
            </a:r>
            <a:r>
              <a:rPr lang="da-DK" sz="1800" dirty="0" smtClean="0"/>
              <a:t>– </a:t>
            </a:r>
            <a:r>
              <a:rPr lang="da-DK" sz="1800" dirty="0" smtClean="0"/>
              <a:t>all from </a:t>
            </a:r>
            <a:r>
              <a:rPr lang="da-DK" sz="1800" dirty="0" smtClean="0"/>
              <a:t>Aarhus </a:t>
            </a:r>
            <a:r>
              <a:rPr lang="da-DK" sz="1800" dirty="0" smtClean="0"/>
              <a:t>University.</a:t>
            </a:r>
            <a:endParaRPr lang="da-DK" sz="1800" dirty="0" smtClean="0"/>
          </a:p>
          <a:p>
            <a:endParaRPr lang="da-DK" sz="1800" dirty="0"/>
          </a:p>
          <a:p>
            <a:r>
              <a:rPr lang="da-DK" sz="1800" dirty="0" smtClean="0"/>
              <a:t>It is </a:t>
            </a:r>
            <a:r>
              <a:rPr lang="da-DK" sz="1800" dirty="0" err="1" smtClean="0"/>
              <a:t>awarded</a:t>
            </a:r>
            <a:r>
              <a:rPr lang="da-DK" sz="1800" dirty="0" smtClean="0"/>
              <a:t> </a:t>
            </a:r>
            <a:r>
              <a:rPr lang="da-DK" sz="1800" b="1" dirty="0" smtClean="0"/>
              <a:t>3</a:t>
            </a:r>
            <a:r>
              <a:rPr lang="da-DK" sz="1800" dirty="0" smtClean="0"/>
              <a:t> points </a:t>
            </a:r>
            <a:r>
              <a:rPr lang="da-DK" sz="1800" dirty="0" err="1" smtClean="0"/>
              <a:t>that</a:t>
            </a:r>
            <a:r>
              <a:rPr lang="da-DK" sz="1800" dirty="0" smtClean="0"/>
              <a:t> </a:t>
            </a:r>
            <a:r>
              <a:rPr lang="da-DK" sz="1800" dirty="0" err="1" smtClean="0"/>
              <a:t>are</a:t>
            </a:r>
            <a:r>
              <a:rPr lang="da-DK" sz="1800" dirty="0" smtClean="0"/>
              <a:t> </a:t>
            </a:r>
            <a:r>
              <a:rPr lang="da-DK" sz="1800" dirty="0" err="1" smtClean="0"/>
              <a:t>divided</a:t>
            </a:r>
            <a:r>
              <a:rPr lang="da-DK" sz="1800" dirty="0" smtClean="0"/>
              <a:t> by </a:t>
            </a:r>
            <a:r>
              <a:rPr lang="da-DK" sz="1800" b="1" dirty="0" smtClean="0"/>
              <a:t>5</a:t>
            </a:r>
            <a:r>
              <a:rPr lang="da-DK" sz="1800" dirty="0" smtClean="0"/>
              <a:t>.</a:t>
            </a:r>
          </a:p>
          <a:p>
            <a:endParaRPr lang="da-DK" sz="1800" dirty="0"/>
          </a:p>
          <a:p>
            <a:r>
              <a:rPr lang="da-DK" sz="1800" dirty="0" smtClean="0"/>
              <a:t>Aarhus </a:t>
            </a:r>
            <a:r>
              <a:rPr lang="da-DK" sz="1800" dirty="0" smtClean="0"/>
              <a:t>University </a:t>
            </a:r>
            <a:r>
              <a:rPr lang="da-DK" sz="1800" dirty="0" err="1" smtClean="0"/>
              <a:t>receives</a:t>
            </a:r>
            <a:r>
              <a:rPr lang="da-DK" sz="1800" dirty="0" smtClean="0"/>
              <a:t>: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	</a:t>
            </a:r>
            <a:r>
              <a:rPr lang="da-DK" sz="1800" b="1" dirty="0" smtClean="0"/>
              <a:t>(3 / 5) * 5 = 3 points.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1800" dirty="0"/>
              <a:t>A </a:t>
            </a:r>
            <a:r>
              <a:rPr lang="da-DK" sz="1800" b="1" dirty="0" err="1"/>
              <a:t>scientific</a:t>
            </a:r>
            <a:r>
              <a:rPr lang="da-DK" sz="1800" b="1" dirty="0"/>
              <a:t> </a:t>
            </a:r>
            <a:r>
              <a:rPr lang="da-DK" sz="1800" b="1" dirty="0" err="1"/>
              <a:t>article</a:t>
            </a:r>
            <a:r>
              <a:rPr lang="da-DK" sz="1800" b="1" dirty="0"/>
              <a:t> </a:t>
            </a:r>
            <a:r>
              <a:rPr lang="da-DK" sz="1800" dirty="0" err="1"/>
              <a:t>published</a:t>
            </a:r>
            <a:r>
              <a:rPr lang="da-DK" sz="1800" dirty="0"/>
              <a:t> in a </a:t>
            </a:r>
            <a:r>
              <a:rPr lang="da-DK" sz="1800" b="1" dirty="0" err="1"/>
              <a:t>level</a:t>
            </a:r>
            <a:r>
              <a:rPr lang="da-DK" sz="1800" b="1" dirty="0"/>
              <a:t> 2 </a:t>
            </a:r>
            <a:r>
              <a:rPr lang="da-DK" sz="1800" dirty="0"/>
              <a:t>journal.</a:t>
            </a:r>
            <a:endParaRPr lang="da-DK" sz="1800" dirty="0"/>
          </a:p>
          <a:p>
            <a:pPr marL="0" indent="0">
              <a:buNone/>
            </a:pPr>
            <a:endParaRPr lang="da-DK" sz="1800" dirty="0"/>
          </a:p>
          <a:p>
            <a:r>
              <a:rPr lang="da-DK" sz="1800" dirty="0" err="1"/>
              <a:t>There</a:t>
            </a:r>
            <a:r>
              <a:rPr lang="da-DK" sz="1800" dirty="0"/>
              <a:t> </a:t>
            </a:r>
            <a:r>
              <a:rPr lang="da-DK" sz="1800" dirty="0" err="1"/>
              <a:t>are</a:t>
            </a:r>
            <a:r>
              <a:rPr lang="da-DK" sz="1800" dirty="0"/>
              <a:t> </a:t>
            </a:r>
            <a:r>
              <a:rPr lang="da-DK" sz="1800" b="1" dirty="0" err="1"/>
              <a:t>five</a:t>
            </a:r>
            <a:r>
              <a:rPr lang="da-DK" sz="1800" b="1" dirty="0"/>
              <a:t> </a:t>
            </a:r>
            <a:r>
              <a:rPr lang="da-DK" sz="1800" b="1" dirty="0" err="1"/>
              <a:t>authors</a:t>
            </a:r>
            <a:r>
              <a:rPr lang="da-DK" sz="1800" dirty="0" smtClean="0"/>
              <a:t>– </a:t>
            </a:r>
            <a:r>
              <a:rPr lang="da-DK" sz="1800" dirty="0" err="1" smtClean="0"/>
              <a:t>two</a:t>
            </a:r>
            <a:r>
              <a:rPr lang="da-DK" sz="1800" dirty="0" smtClean="0"/>
              <a:t> from </a:t>
            </a:r>
            <a:r>
              <a:rPr lang="da-DK" sz="1800" dirty="0"/>
              <a:t>Aarhus </a:t>
            </a:r>
            <a:r>
              <a:rPr lang="da-DK" sz="1800" dirty="0" smtClean="0"/>
              <a:t>University, </a:t>
            </a:r>
            <a:r>
              <a:rPr lang="da-DK" sz="1800" dirty="0" err="1" smtClean="0"/>
              <a:t>one</a:t>
            </a:r>
            <a:r>
              <a:rPr lang="da-DK" sz="1800" dirty="0" smtClean="0"/>
              <a:t> from Copenhagen University and </a:t>
            </a:r>
            <a:r>
              <a:rPr lang="da-DK" sz="1800" dirty="0" err="1" smtClean="0"/>
              <a:t>two</a:t>
            </a:r>
            <a:r>
              <a:rPr lang="da-DK" sz="1800" dirty="0" smtClean="0"/>
              <a:t> from a </a:t>
            </a:r>
            <a:r>
              <a:rPr lang="da-DK" sz="1800" dirty="0" err="1" smtClean="0"/>
              <a:t>foreign</a:t>
            </a:r>
            <a:r>
              <a:rPr lang="da-DK" sz="1800" dirty="0" smtClean="0"/>
              <a:t> </a:t>
            </a:r>
            <a:r>
              <a:rPr lang="da-DK" sz="1800" dirty="0" err="1" smtClean="0"/>
              <a:t>university</a:t>
            </a:r>
            <a:endParaRPr lang="da-DK" sz="1800" dirty="0"/>
          </a:p>
          <a:p>
            <a:endParaRPr lang="da-DK" sz="1800" dirty="0"/>
          </a:p>
          <a:p>
            <a:r>
              <a:rPr lang="da-DK" sz="1800" dirty="0"/>
              <a:t>It is </a:t>
            </a:r>
            <a:r>
              <a:rPr lang="da-DK" sz="1800" dirty="0" err="1"/>
              <a:t>awarded</a:t>
            </a:r>
            <a:r>
              <a:rPr lang="da-DK" sz="1800" dirty="0"/>
              <a:t> </a:t>
            </a:r>
            <a:r>
              <a:rPr lang="da-DK" sz="1800" b="1" dirty="0"/>
              <a:t>3</a:t>
            </a:r>
            <a:r>
              <a:rPr lang="da-DK" sz="1800" dirty="0"/>
              <a:t> </a:t>
            </a:r>
            <a:r>
              <a:rPr lang="da-DK" sz="1800" dirty="0" smtClean="0"/>
              <a:t>points </a:t>
            </a:r>
            <a:r>
              <a:rPr lang="da-DK" sz="1800" dirty="0" err="1"/>
              <a:t>that</a:t>
            </a:r>
            <a:r>
              <a:rPr lang="da-DK" sz="1800" dirty="0"/>
              <a:t> </a:t>
            </a:r>
            <a:r>
              <a:rPr lang="da-DK" sz="1800" dirty="0" err="1" smtClean="0"/>
              <a:t>are</a:t>
            </a:r>
            <a:r>
              <a:rPr lang="da-DK" sz="1800" dirty="0" smtClean="0"/>
              <a:t> </a:t>
            </a:r>
            <a:r>
              <a:rPr lang="da-DK" sz="1800" dirty="0" err="1" smtClean="0"/>
              <a:t>multiplied</a:t>
            </a:r>
            <a:r>
              <a:rPr lang="da-DK" sz="1800" dirty="0" smtClean="0"/>
              <a:t> by 1,25 and </a:t>
            </a:r>
            <a:r>
              <a:rPr lang="da-DK" sz="1800" dirty="0" err="1" smtClean="0"/>
              <a:t>then</a:t>
            </a:r>
            <a:r>
              <a:rPr lang="da-DK" sz="1800" dirty="0" smtClean="0"/>
              <a:t> </a:t>
            </a:r>
            <a:r>
              <a:rPr lang="da-DK" sz="1800" dirty="0" err="1"/>
              <a:t>divided</a:t>
            </a:r>
            <a:r>
              <a:rPr lang="da-DK" sz="1800" dirty="0"/>
              <a:t> by </a:t>
            </a:r>
            <a:r>
              <a:rPr lang="da-DK" sz="1800" b="1" dirty="0"/>
              <a:t>5</a:t>
            </a:r>
            <a:r>
              <a:rPr lang="da-DK" sz="1800" dirty="0" smtClean="0"/>
              <a:t>.</a:t>
            </a:r>
          </a:p>
          <a:p>
            <a:endParaRPr lang="da-DK" sz="1800" dirty="0"/>
          </a:p>
          <a:p>
            <a:r>
              <a:rPr lang="da-DK" sz="1800" dirty="0"/>
              <a:t>Aarhus </a:t>
            </a:r>
            <a:r>
              <a:rPr lang="da-DK" sz="1800" dirty="0" smtClean="0"/>
              <a:t>University </a:t>
            </a:r>
            <a:r>
              <a:rPr lang="da-DK" sz="1800" dirty="0" err="1" smtClean="0"/>
              <a:t>receives</a:t>
            </a:r>
            <a:r>
              <a:rPr lang="da-DK" sz="1800" dirty="0" smtClean="0"/>
              <a:t>:</a:t>
            </a:r>
            <a:endParaRPr lang="da-DK" sz="1800" dirty="0"/>
          </a:p>
          <a:p>
            <a:pPr marL="0" indent="0">
              <a:buNone/>
            </a:pPr>
            <a:r>
              <a:rPr lang="da-DK" sz="1800" dirty="0"/>
              <a:t>	</a:t>
            </a:r>
            <a:r>
              <a:rPr lang="da-DK" sz="1800" b="1" dirty="0" smtClean="0"/>
              <a:t>((3 * 1,25) / 5) * 2 = 1,5 points.</a:t>
            </a:r>
          </a:p>
          <a:p>
            <a:r>
              <a:rPr lang="da-DK" sz="1800" dirty="0" smtClean="0"/>
              <a:t>Copenhagen </a:t>
            </a:r>
            <a:r>
              <a:rPr lang="da-DK" sz="1800" dirty="0"/>
              <a:t>University </a:t>
            </a:r>
            <a:r>
              <a:rPr lang="da-DK" sz="1800" dirty="0" err="1"/>
              <a:t>receives</a:t>
            </a:r>
            <a:r>
              <a:rPr lang="da-DK" sz="1800" dirty="0"/>
              <a:t> :</a:t>
            </a:r>
            <a:endParaRPr lang="da-DK" sz="1800" dirty="0"/>
          </a:p>
          <a:p>
            <a:pPr marL="0" indent="0">
              <a:buNone/>
            </a:pPr>
            <a:r>
              <a:rPr lang="da-DK" sz="1800" dirty="0"/>
              <a:t>	</a:t>
            </a:r>
            <a:r>
              <a:rPr lang="da-DK" sz="1800" b="1" dirty="0"/>
              <a:t>((3 * 1,25) / 5) * </a:t>
            </a:r>
            <a:r>
              <a:rPr lang="da-DK" sz="1800" b="1" dirty="0" smtClean="0"/>
              <a:t>1 </a:t>
            </a:r>
            <a:r>
              <a:rPr lang="da-DK" sz="1800" b="1" dirty="0"/>
              <a:t>= </a:t>
            </a:r>
            <a:r>
              <a:rPr lang="da-DK" sz="1800" b="1" dirty="0" smtClean="0"/>
              <a:t>0,75 </a:t>
            </a:r>
            <a:r>
              <a:rPr lang="da-DK" sz="1800" b="1" dirty="0"/>
              <a:t>points.</a:t>
            </a:r>
          </a:p>
          <a:p>
            <a:pPr marL="0" indent="0">
              <a:buNone/>
            </a:pPr>
            <a:endParaRPr lang="da-DK" sz="1800" b="1" dirty="0" smtClean="0"/>
          </a:p>
          <a:p>
            <a:endParaRPr lang="da-DK" sz="2000" dirty="0"/>
          </a:p>
          <a:p>
            <a:endParaRPr lang="da-DK" sz="2000" dirty="0"/>
          </a:p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F0239-0B58-4952-8232-587935C3A674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90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err="1" smtClean="0">
                <a:solidFill>
                  <a:srgbClr val="00B050"/>
                </a:solidFill>
              </a:rPr>
              <a:t>What</a:t>
            </a:r>
            <a:r>
              <a:rPr lang="da-DK" sz="3200" dirty="0" smtClean="0">
                <a:solidFill>
                  <a:srgbClr val="00B050"/>
                </a:solidFill>
              </a:rPr>
              <a:t> is the </a:t>
            </a:r>
            <a:r>
              <a:rPr lang="da-DK" sz="3200" dirty="0" err="1" smtClean="0">
                <a:solidFill>
                  <a:srgbClr val="00B050"/>
                </a:solidFill>
              </a:rPr>
              <a:t>monetary</a:t>
            </a:r>
            <a:r>
              <a:rPr lang="da-DK" sz="3200" dirty="0" smtClean="0">
                <a:solidFill>
                  <a:srgbClr val="00B050"/>
                </a:solidFill>
              </a:rPr>
              <a:t> </a:t>
            </a:r>
            <a:r>
              <a:rPr lang="da-DK" sz="3200" dirty="0" err="1" smtClean="0">
                <a:solidFill>
                  <a:srgbClr val="00B050"/>
                </a:solidFill>
              </a:rPr>
              <a:t>value</a:t>
            </a:r>
            <a:r>
              <a:rPr lang="da-DK" sz="3200" dirty="0" smtClean="0">
                <a:solidFill>
                  <a:srgbClr val="00B050"/>
                </a:solidFill>
              </a:rPr>
              <a:t> of a point?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smtClean="0"/>
              <a:t>The </a:t>
            </a:r>
            <a:r>
              <a:rPr lang="da-DK" sz="2000" dirty="0" err="1" smtClean="0"/>
              <a:t>monetary</a:t>
            </a:r>
            <a:r>
              <a:rPr lang="da-DK" sz="2000" dirty="0" smtClean="0"/>
              <a:t> </a:t>
            </a:r>
            <a:r>
              <a:rPr lang="da-DK" sz="2000" dirty="0" err="1" smtClean="0"/>
              <a:t>value</a:t>
            </a:r>
            <a:r>
              <a:rPr lang="da-DK" sz="2000" dirty="0" smtClean="0"/>
              <a:t> of a point is </a:t>
            </a:r>
            <a:r>
              <a:rPr lang="da-DK" sz="2000" dirty="0" err="1" smtClean="0"/>
              <a:t>determined</a:t>
            </a:r>
            <a:r>
              <a:rPr lang="da-DK" sz="2000" dirty="0" smtClean="0"/>
              <a:t> by </a:t>
            </a:r>
            <a:r>
              <a:rPr lang="da-DK" sz="2000" dirty="0" err="1" smtClean="0"/>
              <a:t>two</a:t>
            </a:r>
            <a:r>
              <a:rPr lang="da-DK" sz="2000" dirty="0" smtClean="0"/>
              <a:t> variables</a:t>
            </a:r>
            <a:endParaRPr lang="da-DK" sz="2000" dirty="0" smtClean="0"/>
          </a:p>
          <a:p>
            <a:pPr marL="1520825" lvl="5" indent="-342900">
              <a:buFont typeface="+mj-lt"/>
              <a:buAutoNum type="arabicPeriod"/>
            </a:pPr>
            <a:r>
              <a:rPr lang="en-US" dirty="0"/>
              <a:t>Basis funding size for the main research </a:t>
            </a:r>
            <a:r>
              <a:rPr lang="en-US" dirty="0" smtClean="0"/>
              <a:t>area</a:t>
            </a:r>
          </a:p>
          <a:p>
            <a:pPr marL="1520825" lvl="5" indent="-342900">
              <a:buFont typeface="+mj-lt"/>
              <a:buAutoNum type="arabicPeriod"/>
            </a:pPr>
            <a:r>
              <a:rPr lang="da-DK" dirty="0" smtClean="0"/>
              <a:t>The total </a:t>
            </a:r>
            <a:r>
              <a:rPr lang="da-DK" dirty="0" err="1" smtClean="0"/>
              <a:t>number</a:t>
            </a:r>
            <a:r>
              <a:rPr lang="da-DK" dirty="0" smtClean="0"/>
              <a:t> of points </a:t>
            </a:r>
            <a:r>
              <a:rPr lang="da-DK" dirty="0" err="1" smtClean="0"/>
              <a:t>generated</a:t>
            </a:r>
            <a:r>
              <a:rPr lang="da-DK" dirty="0" smtClean="0"/>
              <a:t> at a national </a:t>
            </a:r>
            <a:r>
              <a:rPr lang="da-DK" dirty="0" err="1" smtClean="0"/>
              <a:t>level</a:t>
            </a:r>
            <a:endParaRPr lang="da-DK" dirty="0" smtClean="0"/>
          </a:p>
          <a:p>
            <a:endParaRPr lang="da-DK" sz="2000" dirty="0"/>
          </a:p>
          <a:p>
            <a:r>
              <a:rPr lang="da-DK" sz="2000" dirty="0" err="1" smtClean="0"/>
              <a:t>What</a:t>
            </a:r>
            <a:r>
              <a:rPr lang="da-DK" sz="2000" dirty="0" smtClean="0"/>
              <a:t> is a </a:t>
            </a:r>
            <a:r>
              <a:rPr lang="da-DK" sz="2000" dirty="0" err="1" smtClean="0"/>
              <a:t>publication</a:t>
            </a:r>
            <a:r>
              <a:rPr lang="da-DK" sz="2000" dirty="0" smtClean="0"/>
              <a:t> </a:t>
            </a:r>
            <a:r>
              <a:rPr lang="da-DK" sz="2000" dirty="0" err="1" smtClean="0"/>
              <a:t>worth</a:t>
            </a:r>
            <a:r>
              <a:rPr lang="da-DK" sz="2000" dirty="0" smtClean="0"/>
              <a:t> to AU</a:t>
            </a:r>
            <a:r>
              <a:rPr lang="da-DK" sz="2000" dirty="0" smtClean="0"/>
              <a:t>?</a:t>
            </a:r>
          </a:p>
          <a:p>
            <a:pPr marL="179388" indent="0">
              <a:buNone/>
            </a:pPr>
            <a:r>
              <a:rPr lang="da-DK" sz="1800" dirty="0" smtClean="0">
                <a:solidFill>
                  <a:srgbClr val="00B050"/>
                </a:solidFill>
              </a:rPr>
              <a:t>Point </a:t>
            </a:r>
            <a:r>
              <a:rPr lang="da-DK" sz="1800" dirty="0" err="1" smtClean="0">
                <a:solidFill>
                  <a:srgbClr val="00B050"/>
                </a:solidFill>
              </a:rPr>
              <a:t>value</a:t>
            </a:r>
            <a:r>
              <a:rPr lang="da-DK" sz="1800" dirty="0" smtClean="0">
                <a:solidFill>
                  <a:srgbClr val="00B050"/>
                </a:solidFill>
              </a:rPr>
              <a:t> for </a:t>
            </a:r>
            <a:r>
              <a:rPr lang="da-DK" sz="1800" dirty="0" err="1" smtClean="0">
                <a:solidFill>
                  <a:srgbClr val="00B050"/>
                </a:solidFill>
              </a:rPr>
              <a:t>main</a:t>
            </a:r>
            <a:r>
              <a:rPr lang="da-DK" sz="1800" dirty="0" smtClean="0">
                <a:solidFill>
                  <a:srgbClr val="00B050"/>
                </a:solidFill>
              </a:rPr>
              <a:t> research </a:t>
            </a:r>
            <a:r>
              <a:rPr lang="da-DK" sz="1800" dirty="0" err="1" smtClean="0">
                <a:solidFill>
                  <a:srgbClr val="00B050"/>
                </a:solidFill>
              </a:rPr>
              <a:t>area</a:t>
            </a:r>
            <a:r>
              <a:rPr lang="da-DK" sz="1800" dirty="0" smtClean="0">
                <a:solidFill>
                  <a:srgbClr val="00B050"/>
                </a:solidFill>
              </a:rPr>
              <a:t> </a:t>
            </a:r>
            <a:r>
              <a:rPr lang="da-DK" sz="1800" dirty="0" smtClean="0"/>
              <a:t>* </a:t>
            </a:r>
            <a:r>
              <a:rPr lang="da-DK" sz="1800" dirty="0" err="1">
                <a:solidFill>
                  <a:srgbClr val="FF0000"/>
                </a:solidFill>
              </a:rPr>
              <a:t>M</a:t>
            </a:r>
            <a:r>
              <a:rPr lang="da-DK" sz="1800" dirty="0" err="1" smtClean="0">
                <a:solidFill>
                  <a:srgbClr val="FF0000"/>
                </a:solidFill>
              </a:rPr>
              <a:t>ultiplier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for </a:t>
            </a:r>
            <a:r>
              <a:rPr lang="da-DK" sz="1800" dirty="0" err="1" smtClean="0">
                <a:solidFill>
                  <a:srgbClr val="FF0000"/>
                </a:solidFill>
              </a:rPr>
              <a:t>collaboration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smtClean="0"/>
              <a:t>/ </a:t>
            </a:r>
            <a:r>
              <a:rPr lang="da-DK" sz="1800" dirty="0" err="1" smtClean="0">
                <a:solidFill>
                  <a:srgbClr val="C00000"/>
                </a:solidFill>
              </a:rPr>
              <a:t>Number</a:t>
            </a:r>
            <a:r>
              <a:rPr lang="da-DK" sz="1800" dirty="0" smtClean="0">
                <a:solidFill>
                  <a:srgbClr val="C00000"/>
                </a:solidFill>
              </a:rPr>
              <a:t> of </a:t>
            </a:r>
            <a:r>
              <a:rPr lang="da-DK" sz="1800" dirty="0" err="1" smtClean="0">
                <a:solidFill>
                  <a:srgbClr val="C00000"/>
                </a:solidFill>
              </a:rPr>
              <a:t>authors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smtClean="0"/>
              <a:t>* </a:t>
            </a:r>
            <a:r>
              <a:rPr lang="da-DK" sz="1800" dirty="0" err="1" smtClean="0">
                <a:solidFill>
                  <a:srgbClr val="7030A0"/>
                </a:solidFill>
              </a:rPr>
              <a:t>Number</a:t>
            </a:r>
            <a:r>
              <a:rPr lang="da-DK" sz="1800" dirty="0" smtClean="0">
                <a:solidFill>
                  <a:srgbClr val="7030A0"/>
                </a:solidFill>
              </a:rPr>
              <a:t> of </a:t>
            </a:r>
            <a:r>
              <a:rPr lang="da-DK" sz="1800" dirty="0" err="1" smtClean="0">
                <a:solidFill>
                  <a:srgbClr val="7030A0"/>
                </a:solidFill>
              </a:rPr>
              <a:t>internal</a:t>
            </a:r>
            <a:r>
              <a:rPr lang="da-DK" sz="1800" dirty="0" smtClean="0">
                <a:solidFill>
                  <a:srgbClr val="7030A0"/>
                </a:solidFill>
              </a:rPr>
              <a:t> </a:t>
            </a:r>
            <a:r>
              <a:rPr lang="da-DK" sz="1800" dirty="0" err="1" smtClean="0">
                <a:solidFill>
                  <a:srgbClr val="7030A0"/>
                </a:solidFill>
              </a:rPr>
              <a:t>authors</a:t>
            </a:r>
            <a:r>
              <a:rPr lang="da-DK" sz="1800" dirty="0" smtClean="0"/>
              <a:t> (</a:t>
            </a:r>
            <a:r>
              <a:rPr lang="da-DK" sz="1800" dirty="0" err="1" smtClean="0"/>
              <a:t>least</a:t>
            </a:r>
            <a:r>
              <a:rPr lang="da-DK" sz="1800" dirty="0" smtClean="0"/>
              <a:t> </a:t>
            </a:r>
            <a:r>
              <a:rPr lang="da-DK" sz="1800" dirty="0" err="1" smtClean="0"/>
              <a:t>possible</a:t>
            </a:r>
            <a:r>
              <a:rPr lang="da-DK" sz="1800" dirty="0" smtClean="0"/>
              <a:t> </a:t>
            </a:r>
            <a:r>
              <a:rPr lang="da-DK" sz="1800" dirty="0" smtClean="0"/>
              <a:t>BFI </a:t>
            </a:r>
            <a:r>
              <a:rPr lang="da-DK" sz="1800" dirty="0" err="1" smtClean="0"/>
              <a:t>share</a:t>
            </a:r>
            <a:r>
              <a:rPr lang="da-DK" sz="1800" dirty="0" smtClean="0"/>
              <a:t> is </a:t>
            </a:r>
            <a:r>
              <a:rPr lang="da-DK" sz="1800" dirty="0" smtClean="0"/>
              <a:t>1/10)</a:t>
            </a:r>
          </a:p>
          <a:p>
            <a:pPr lvl="1"/>
            <a:endParaRPr lang="da-DK" sz="2000" dirty="0"/>
          </a:p>
          <a:p>
            <a:pPr lvl="1"/>
            <a:r>
              <a:rPr lang="en-US" sz="2000" dirty="0"/>
              <a:t>The </a:t>
            </a:r>
            <a:r>
              <a:rPr lang="en-US" sz="2000" dirty="0" smtClean="0"/>
              <a:t>monetary value of a </a:t>
            </a:r>
            <a:r>
              <a:rPr lang="en-US" sz="2000" dirty="0"/>
              <a:t>point and a given publication can not be calculated until the end of the harvest year</a:t>
            </a:r>
            <a:r>
              <a:rPr lang="da-DK" sz="2000" dirty="0" smtClean="0"/>
              <a:t>.</a:t>
            </a:r>
            <a:endParaRPr lang="da-DK" sz="2000" dirty="0" smtClean="0"/>
          </a:p>
          <a:p>
            <a:pPr lvl="1"/>
            <a:endParaRPr lang="da-DK" sz="2000" dirty="0"/>
          </a:p>
          <a:p>
            <a:pPr lvl="1"/>
            <a:r>
              <a:rPr lang="en-US" sz="2000" dirty="0" smtClean="0"/>
              <a:t>It is </a:t>
            </a:r>
            <a:r>
              <a:rPr lang="en-US" sz="2000" dirty="0"/>
              <a:t>therefore difficult to </a:t>
            </a:r>
            <a:r>
              <a:rPr lang="en-US" sz="2000" dirty="0" smtClean="0"/>
              <a:t>translate </a:t>
            </a:r>
            <a:r>
              <a:rPr lang="en-US" sz="2000" dirty="0"/>
              <a:t>points directly to funds </a:t>
            </a:r>
            <a:r>
              <a:rPr lang="en-US" sz="2000" dirty="0" smtClean="0"/>
              <a:t>on a </a:t>
            </a:r>
            <a:r>
              <a:rPr lang="en-US" sz="2000" dirty="0"/>
              <a:t>publication or author level</a:t>
            </a:r>
            <a:r>
              <a:rPr lang="da-DK" sz="2000" dirty="0" smtClean="0"/>
              <a:t>.</a:t>
            </a:r>
            <a:endParaRPr lang="da-DK" sz="2000" dirty="0"/>
          </a:p>
          <a:p>
            <a:pPr lvl="1"/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52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Validation</a:t>
            </a:r>
            <a:r>
              <a:rPr lang="da-DK" dirty="0" smtClean="0"/>
              <a:t> checkliste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sz="2000" dirty="0">
                <a:hlinkClick r:id="rId3"/>
              </a:rPr>
              <a:t>http://medarbejdere.au.dk/pure/brugervejledning/publikationer/hvordan-validerer-jeg</a:t>
            </a:r>
            <a:r>
              <a:rPr lang="da-DK" sz="2000" dirty="0" smtClean="0">
                <a:hlinkClick r:id="rId3"/>
              </a:rPr>
              <a:t>/</a:t>
            </a:r>
            <a:endParaRPr lang="da-DK" sz="2000" dirty="0" smtClean="0"/>
          </a:p>
          <a:p>
            <a:endParaRPr lang="da-DK" dirty="0"/>
          </a:p>
          <a:p>
            <a:r>
              <a:rPr lang="da-DK" dirty="0" smtClean="0"/>
              <a:t>…and </a:t>
            </a:r>
            <a:r>
              <a:rPr lang="da-DK" dirty="0" err="1" smtClean="0"/>
              <a:t>it’s</a:t>
            </a:r>
            <a:r>
              <a:rPr lang="da-DK" dirty="0" smtClean="0"/>
              <a:t> a </a:t>
            </a:r>
            <a:r>
              <a:rPr lang="da-DK" dirty="0" err="1" smtClean="0"/>
              <a:t>question</a:t>
            </a:r>
            <a:r>
              <a:rPr lang="da-DK" dirty="0" smtClean="0"/>
              <a:t> of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reliable</a:t>
            </a:r>
            <a:r>
              <a:rPr lang="da-DK" dirty="0" smtClean="0"/>
              <a:t> data – not a points race.</a:t>
            </a:r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19</a:t>
            </a:fld>
            <a:endParaRPr lang="da-DK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130519"/>
            <a:ext cx="4205287" cy="35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19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2800" dirty="0" smtClean="0"/>
              <a:t>BFI – The Bibliometric Research Indicator</a:t>
            </a:r>
          </a:p>
          <a:p>
            <a:pPr lvl="2"/>
            <a:r>
              <a:rPr lang="nb-NO" dirty="0" smtClean="0"/>
              <a:t>What does it take for a publication to be awarded points?</a:t>
            </a:r>
          </a:p>
          <a:p>
            <a:pPr lvl="2"/>
            <a:r>
              <a:rPr lang="nb-NO" dirty="0" smtClean="0"/>
              <a:t>How are points calculated and awarded?</a:t>
            </a:r>
          </a:p>
          <a:p>
            <a:endParaRPr lang="nb-NO" dirty="0">
              <a:solidFill>
                <a:srgbClr val="00B0F0"/>
              </a:solidFill>
            </a:endParaRPr>
          </a:p>
          <a:p>
            <a:r>
              <a:rPr lang="nb-NO" dirty="0" smtClean="0">
                <a:solidFill>
                  <a:srgbClr val="00B050"/>
                </a:solidFill>
              </a:rPr>
              <a:t>OA – Open Access</a:t>
            </a:r>
          </a:p>
          <a:p>
            <a:r>
              <a:rPr lang="nb-NO" sz="2000" dirty="0" smtClean="0">
                <a:solidFill>
                  <a:srgbClr val="00B050"/>
                </a:solidFill>
              </a:rPr>
              <a:t>OA at AU</a:t>
            </a:r>
          </a:p>
          <a:p>
            <a:r>
              <a:rPr lang="nb-NO" sz="2000" dirty="0" smtClean="0">
                <a:solidFill>
                  <a:srgbClr val="00B050"/>
                </a:solidFill>
              </a:rPr>
              <a:t>OA in PURE and the OA Barometer</a:t>
            </a:r>
          </a:p>
          <a:p>
            <a:endParaRPr lang="nb-NO" sz="2000" dirty="0" smtClean="0">
              <a:solidFill>
                <a:srgbClr val="00B050"/>
              </a:solidFill>
            </a:endParaRPr>
          </a:p>
          <a:p>
            <a:r>
              <a:rPr lang="nb-NO" dirty="0" smtClean="0"/>
              <a:t>Questions as we 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85FE6-59C4-480A-8529-CEB16CA0E5F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The BFI system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June 2014 the new BFI system was launched by the Danish Agency for Science and Higher Education. The system developed by Schultz.</a:t>
            </a:r>
          </a:p>
          <a:p>
            <a:endParaRPr lang="en-US" sz="2400" dirty="0"/>
          </a:p>
          <a:p>
            <a:r>
              <a:rPr lang="en-US" sz="2400" dirty="0"/>
              <a:t>The system is open to the public. Employees at Aarhus University can access the system via WAYF.</a:t>
            </a:r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bfi.fi.dk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 the system harvests on a daily basis, it distinguishes between temporary and final points (the latter is awarded in early October after final harvest and conflict handling).</a:t>
            </a:r>
            <a:endParaRPr lang="da-DK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6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smtClean="0"/>
              <a:t>support</a:t>
            </a:r>
            <a:endParaRPr lang="da-D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dirty="0" smtClean="0"/>
              <a:t>reach </a:t>
            </a:r>
            <a:r>
              <a:rPr lang="en-US" dirty="0"/>
              <a:t>the central PURE Support at AU Library </a:t>
            </a:r>
            <a:r>
              <a:rPr lang="en-US" dirty="0" smtClean="0"/>
              <a:t>by mail at </a:t>
            </a:r>
            <a:r>
              <a:rPr lang="en-US" dirty="0" smtClean="0">
                <a:hlinkClick r:id="rId3"/>
              </a:rPr>
              <a:t>pure@au.dk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 PURE Support is manned </a:t>
            </a:r>
            <a:r>
              <a:rPr lang="en-US" smtClean="0"/>
              <a:t>by a </a:t>
            </a:r>
            <a:r>
              <a:rPr lang="en-US"/>
              <a:t>c</a:t>
            </a:r>
            <a:r>
              <a:rPr lang="en-US" smtClean="0"/>
              <a:t>ore </a:t>
            </a:r>
            <a:r>
              <a:rPr lang="en-US" dirty="0"/>
              <a:t>t</a:t>
            </a:r>
            <a:r>
              <a:rPr lang="en-US" smtClean="0"/>
              <a:t>eam </a:t>
            </a:r>
            <a:r>
              <a:rPr lang="en-US" dirty="0"/>
              <a:t>of PURE specialists from AU Library</a:t>
            </a:r>
            <a:r>
              <a:rPr lang="en-US" dirty="0" smtClean="0"/>
              <a:t>.</a:t>
            </a:r>
          </a:p>
          <a:p>
            <a:endParaRPr lang="da-DK" dirty="0"/>
          </a:p>
          <a:p>
            <a:r>
              <a:rPr lang="da-DK" dirty="0">
                <a:hlinkClick r:id="rId4"/>
              </a:rPr>
              <a:t>http://medarbejdere.au.dk/pure/support/spoerg/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68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 err="1" smtClean="0"/>
              <a:t>Introductory</a:t>
            </a:r>
            <a:r>
              <a:rPr lang="da-DK" dirty="0" smtClean="0"/>
              <a:t> </a:t>
            </a:r>
            <a:r>
              <a:rPr lang="da-DK" dirty="0" err="1" smtClean="0"/>
              <a:t>remarks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Deadlines</a:t>
            </a:r>
          </a:p>
          <a:p>
            <a:pPr lvl="1"/>
            <a:r>
              <a:rPr lang="da-DK" sz="2000" dirty="0" smtClean="0"/>
              <a:t>Submission: </a:t>
            </a:r>
            <a:r>
              <a:rPr lang="da-DK" sz="2000" dirty="0" err="1" smtClean="0"/>
              <a:t>January</a:t>
            </a:r>
            <a:r>
              <a:rPr lang="da-DK" sz="2000" dirty="0" smtClean="0"/>
              <a:t> 15th/</a:t>
            </a:r>
            <a:r>
              <a:rPr lang="da-DK" sz="2000" dirty="0" err="1" smtClean="0"/>
              <a:t>February</a:t>
            </a:r>
            <a:r>
              <a:rPr lang="da-DK" sz="2000" dirty="0" smtClean="0"/>
              <a:t> 1st</a:t>
            </a:r>
          </a:p>
          <a:p>
            <a:pPr lvl="1"/>
            <a:r>
              <a:rPr lang="da-DK" sz="2000" dirty="0" err="1" smtClean="0"/>
              <a:t>Validation</a:t>
            </a:r>
            <a:r>
              <a:rPr lang="da-DK" sz="2000" dirty="0" smtClean="0"/>
              <a:t>: March 1st.</a:t>
            </a:r>
          </a:p>
          <a:p>
            <a:pPr lvl="1"/>
            <a:endParaRPr lang="da-DK" sz="2000" dirty="0" smtClean="0"/>
          </a:p>
          <a:p>
            <a:r>
              <a:rPr lang="da-DK" dirty="0" err="1" smtClean="0"/>
              <a:t>Why</a:t>
            </a:r>
            <a:r>
              <a:rPr lang="da-DK" dirty="0" smtClean="0"/>
              <a:t> </a:t>
            </a:r>
            <a:r>
              <a:rPr lang="da-DK" dirty="0" err="1" smtClean="0"/>
              <a:t>those</a:t>
            </a:r>
            <a:r>
              <a:rPr lang="da-DK" dirty="0" smtClean="0"/>
              <a:t> deadlines?</a:t>
            </a:r>
          </a:p>
          <a:p>
            <a:pPr lvl="1"/>
            <a:r>
              <a:rPr lang="da-DK" sz="2000" dirty="0" smtClean="0"/>
              <a:t>AU </a:t>
            </a:r>
            <a:r>
              <a:rPr lang="da-DK" sz="2000" dirty="0" err="1" smtClean="0"/>
              <a:t>key</a:t>
            </a:r>
            <a:r>
              <a:rPr lang="da-DK" sz="2000" dirty="0" smtClean="0"/>
              <a:t> </a:t>
            </a:r>
            <a:r>
              <a:rPr lang="da-DK" sz="2000" dirty="0" err="1" smtClean="0"/>
              <a:t>figures</a:t>
            </a:r>
            <a:r>
              <a:rPr lang="da-DK" sz="2000" dirty="0" smtClean="0"/>
              <a:t> dues </a:t>
            </a:r>
            <a:r>
              <a:rPr lang="da-DK" sz="2000" dirty="0" err="1" smtClean="0"/>
              <a:t>early</a:t>
            </a:r>
            <a:r>
              <a:rPr lang="da-DK" sz="2000" dirty="0" smtClean="0"/>
              <a:t> march</a:t>
            </a:r>
          </a:p>
          <a:p>
            <a:pPr lvl="1"/>
            <a:r>
              <a:rPr lang="da-DK" sz="2000" dirty="0" smtClean="0"/>
              <a:t>Final BFI </a:t>
            </a:r>
            <a:r>
              <a:rPr lang="da-DK" sz="2000" dirty="0" err="1" smtClean="0"/>
              <a:t>harvest</a:t>
            </a:r>
            <a:r>
              <a:rPr lang="da-DK" sz="2000" dirty="0" smtClean="0"/>
              <a:t> on June 15 (new deadline)</a:t>
            </a:r>
          </a:p>
          <a:p>
            <a:pPr lvl="1"/>
            <a:r>
              <a:rPr lang="da-DK" sz="2000" dirty="0" smtClean="0"/>
              <a:t>OA </a:t>
            </a:r>
            <a:r>
              <a:rPr lang="da-DK" sz="2000" dirty="0" err="1" smtClean="0"/>
              <a:t>harvest</a:t>
            </a:r>
            <a:r>
              <a:rPr lang="da-DK" sz="2000" dirty="0" smtClean="0"/>
              <a:t> </a:t>
            </a:r>
            <a:r>
              <a:rPr lang="da-DK" sz="2000" dirty="0" err="1" smtClean="0"/>
              <a:t>early</a:t>
            </a:r>
            <a:r>
              <a:rPr lang="da-DK" sz="2000" dirty="0" smtClean="0"/>
              <a:t> </a:t>
            </a:r>
            <a:r>
              <a:rPr lang="da-DK" sz="2000" dirty="0" err="1" smtClean="0"/>
              <a:t>january</a:t>
            </a:r>
            <a:r>
              <a:rPr lang="da-DK" sz="2000" dirty="0" smtClean="0"/>
              <a:t> 2018</a:t>
            </a:r>
          </a:p>
          <a:p>
            <a:pPr lvl="1"/>
            <a:endParaRPr lang="da-DK" sz="2000" dirty="0" smtClean="0"/>
          </a:p>
          <a:p>
            <a:pPr lvl="1"/>
            <a:r>
              <a:rPr lang="da-DK" dirty="0" smtClean="0"/>
              <a:t>I </a:t>
            </a:r>
            <a:r>
              <a:rPr lang="da-DK" dirty="0" err="1" smtClean="0"/>
              <a:t>assume</a:t>
            </a:r>
            <a:r>
              <a:rPr lang="da-DK" dirty="0" smtClean="0"/>
              <a:t> basic </a:t>
            </a:r>
            <a:r>
              <a:rPr lang="da-DK" dirty="0" err="1" smtClean="0"/>
              <a:t>familiarity</a:t>
            </a:r>
            <a:r>
              <a:rPr lang="da-DK" dirty="0" smtClean="0"/>
              <a:t> with the </a:t>
            </a:r>
            <a:r>
              <a:rPr lang="da-DK" dirty="0" err="1" smtClean="0"/>
              <a:t>publication</a:t>
            </a:r>
            <a:r>
              <a:rPr lang="da-DK" dirty="0" smtClean="0"/>
              <a:t> editor in PURE.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41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919611"/>
          </a:xfrm>
        </p:spPr>
        <p:txBody>
          <a:bodyPr/>
          <a:lstStyle/>
          <a:p>
            <a:r>
              <a:rPr lang="nb-NO" sz="3200" dirty="0" smtClean="0">
                <a:solidFill>
                  <a:srgbClr val="00B050"/>
                </a:solidFill>
              </a:rPr>
              <a:t>What is BFI?</a:t>
            </a:r>
            <a:r>
              <a:rPr lang="nb-NO" dirty="0"/>
              <a:t/>
            </a:r>
            <a:br>
              <a:rPr lang="nb-NO" dirty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/>
              <a:t>Bibliometric Research Indicator (BFI) is a performance-based model based on a political agreement on the allocation of new basic funds (25%) of the Danish universities</a:t>
            </a:r>
            <a:r>
              <a:rPr lang="da-DK" sz="2000" dirty="0" smtClean="0"/>
              <a:t>.</a:t>
            </a:r>
            <a:endParaRPr lang="da-DK" sz="2000" dirty="0"/>
          </a:p>
          <a:p>
            <a:endParaRPr lang="da-DK" sz="2000" dirty="0"/>
          </a:p>
          <a:p>
            <a:r>
              <a:rPr lang="da-DK" sz="2000" dirty="0" smtClean="0"/>
              <a:t>The model is </a:t>
            </a:r>
            <a:r>
              <a:rPr lang="da-DK" sz="2000" dirty="0" err="1" smtClean="0"/>
              <a:t>based</a:t>
            </a:r>
            <a:r>
              <a:rPr lang="da-DK" sz="2000" dirty="0" smtClean="0"/>
              <a:t> upon </a:t>
            </a:r>
            <a:r>
              <a:rPr lang="da-DK" sz="2000" dirty="0" err="1" smtClean="0"/>
              <a:t>publications</a:t>
            </a:r>
            <a:r>
              <a:rPr lang="da-DK" sz="2000" dirty="0" smtClean="0"/>
              <a:t> </a:t>
            </a:r>
            <a:r>
              <a:rPr lang="da-DK" sz="2000" dirty="0" err="1" smtClean="0"/>
              <a:t>registered</a:t>
            </a:r>
            <a:r>
              <a:rPr lang="da-DK" sz="2000" dirty="0" smtClean="0"/>
              <a:t> in PURE. As </a:t>
            </a:r>
            <a:r>
              <a:rPr lang="da-DK" sz="2000" dirty="0" err="1" smtClean="0"/>
              <a:t>such</a:t>
            </a:r>
            <a:r>
              <a:rPr lang="da-DK" sz="2000" dirty="0" smtClean="0"/>
              <a:t>, the </a:t>
            </a:r>
            <a:r>
              <a:rPr lang="da-DK" sz="2000" dirty="0" err="1" smtClean="0"/>
              <a:t>university’s</a:t>
            </a:r>
            <a:r>
              <a:rPr lang="da-DK" sz="2000" dirty="0" smtClean="0"/>
              <a:t> </a:t>
            </a:r>
            <a:r>
              <a:rPr lang="da-DK" sz="2000" dirty="0" err="1" smtClean="0"/>
              <a:t>funding</a:t>
            </a:r>
            <a:r>
              <a:rPr lang="da-DK" sz="2000" dirty="0" smtClean="0"/>
              <a:t> is </a:t>
            </a:r>
            <a:r>
              <a:rPr lang="da-DK" sz="2000" dirty="0" err="1" smtClean="0"/>
              <a:t>partly</a:t>
            </a:r>
            <a:r>
              <a:rPr lang="da-DK" sz="2000" dirty="0" smtClean="0"/>
              <a:t> </a:t>
            </a:r>
            <a:r>
              <a:rPr lang="da-DK" sz="2000" dirty="0" err="1" smtClean="0"/>
              <a:t>our</a:t>
            </a:r>
            <a:r>
              <a:rPr lang="da-DK" sz="2000" dirty="0" smtClean="0"/>
              <a:t> </a:t>
            </a:r>
            <a:r>
              <a:rPr lang="da-DK" sz="2000" dirty="0" err="1" smtClean="0"/>
              <a:t>own</a:t>
            </a:r>
            <a:r>
              <a:rPr lang="da-DK" sz="2000" dirty="0" smtClean="0"/>
              <a:t> </a:t>
            </a:r>
            <a:r>
              <a:rPr lang="da-DK" sz="2000" dirty="0" err="1" smtClean="0"/>
              <a:t>responsibility</a:t>
            </a:r>
            <a:r>
              <a:rPr lang="da-DK" sz="2000" dirty="0" smtClean="0"/>
              <a:t>– </a:t>
            </a:r>
            <a:r>
              <a:rPr lang="da-DK" sz="2000" dirty="0" err="1" smtClean="0"/>
              <a:t>nobody</a:t>
            </a:r>
            <a:r>
              <a:rPr lang="da-DK" sz="2000" dirty="0" smtClean="0"/>
              <a:t> is </a:t>
            </a:r>
            <a:r>
              <a:rPr lang="da-DK" sz="2000" dirty="0" err="1" smtClean="0"/>
              <a:t>going</a:t>
            </a:r>
            <a:r>
              <a:rPr lang="da-DK" sz="2000" dirty="0" smtClean="0"/>
              <a:t> to </a:t>
            </a:r>
            <a:r>
              <a:rPr lang="da-DK" sz="2000" dirty="0" err="1" smtClean="0"/>
              <a:t>help</a:t>
            </a:r>
            <a:r>
              <a:rPr lang="da-DK" sz="2000" dirty="0" smtClean="0"/>
              <a:t> </a:t>
            </a:r>
            <a:r>
              <a:rPr lang="da-DK" sz="2000" dirty="0" err="1" smtClean="0"/>
              <a:t>us</a:t>
            </a:r>
            <a:r>
              <a:rPr lang="da-DK" sz="2000" dirty="0" smtClean="0"/>
              <a:t>!</a:t>
            </a:r>
          </a:p>
          <a:p>
            <a:endParaRPr lang="da-DK" sz="2000" dirty="0"/>
          </a:p>
          <a:p>
            <a:r>
              <a:rPr lang="en-US" sz="2000" dirty="0"/>
              <a:t>The indicator </a:t>
            </a:r>
            <a:r>
              <a:rPr lang="en-US" sz="2000" dirty="0" smtClean="0"/>
              <a:t>itself is </a:t>
            </a:r>
            <a:r>
              <a:rPr lang="en-US" sz="2000" dirty="0"/>
              <a:t>a (relatively) simple metric </a:t>
            </a:r>
            <a:r>
              <a:rPr lang="en-US" sz="2000" dirty="0" smtClean="0"/>
              <a:t>– a BFI point - assigned </a:t>
            </a:r>
            <a:r>
              <a:rPr lang="en-US" sz="2000" dirty="0"/>
              <a:t>a publication. These points are aggregated up to university level and translated </a:t>
            </a:r>
            <a:r>
              <a:rPr lang="en-US" sz="2000" dirty="0" smtClean="0"/>
              <a:t>to funding</a:t>
            </a:r>
            <a:r>
              <a:rPr lang="da-DK" sz="2000" dirty="0" smtClean="0"/>
              <a:t>.</a:t>
            </a:r>
          </a:p>
          <a:p>
            <a:endParaRPr lang="da-DK" sz="2000" dirty="0" smtClean="0"/>
          </a:p>
          <a:p>
            <a:r>
              <a:rPr lang="da-DK" sz="2000" dirty="0" smtClean="0"/>
              <a:t>The final </a:t>
            </a:r>
            <a:r>
              <a:rPr lang="da-DK" sz="2000" dirty="0" err="1" smtClean="0"/>
              <a:t>harvest</a:t>
            </a:r>
            <a:r>
              <a:rPr lang="da-DK" sz="2000" dirty="0" smtClean="0"/>
              <a:t> is set for June 15. The </a:t>
            </a:r>
            <a:r>
              <a:rPr lang="da-DK" sz="2000" dirty="0" err="1" smtClean="0"/>
              <a:t>scope</a:t>
            </a:r>
            <a:r>
              <a:rPr lang="da-DK" sz="2000" dirty="0" smtClean="0"/>
              <a:t> of the </a:t>
            </a:r>
            <a:r>
              <a:rPr lang="da-DK" sz="2000" dirty="0" err="1" smtClean="0"/>
              <a:t>harvest</a:t>
            </a:r>
            <a:r>
              <a:rPr lang="da-DK" sz="2000" dirty="0" smtClean="0"/>
              <a:t> is </a:t>
            </a:r>
            <a:r>
              <a:rPr lang="da-DK" sz="2000" dirty="0" err="1" smtClean="0"/>
              <a:t>always</a:t>
            </a:r>
            <a:r>
              <a:rPr lang="da-DK" sz="2000" dirty="0" smtClean="0"/>
              <a:t> the </a:t>
            </a:r>
            <a:r>
              <a:rPr lang="da-DK" sz="2000" dirty="0" err="1" smtClean="0"/>
              <a:t>previous</a:t>
            </a:r>
            <a:r>
              <a:rPr lang="da-DK" sz="2000" dirty="0" smtClean="0"/>
              <a:t> submission </a:t>
            </a:r>
            <a:r>
              <a:rPr lang="da-DK" sz="2000" dirty="0" err="1" smtClean="0"/>
              <a:t>year</a:t>
            </a:r>
            <a:r>
              <a:rPr lang="da-DK" sz="2000" dirty="0" smtClean="0"/>
              <a:t>.</a:t>
            </a:r>
            <a:endParaRPr lang="da-DK" sz="2000" dirty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9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err="1" smtClean="0">
                <a:solidFill>
                  <a:srgbClr val="00B050"/>
                </a:solidFill>
              </a:rPr>
              <a:t>Rules</a:t>
            </a:r>
            <a:r>
              <a:rPr lang="da-DK" sz="3200" dirty="0" smtClean="0">
                <a:solidFill>
                  <a:srgbClr val="00B050"/>
                </a:solidFill>
              </a:rPr>
              <a:t> </a:t>
            </a:r>
            <a:r>
              <a:rPr lang="da-DK" sz="3200" dirty="0" smtClean="0">
                <a:solidFill>
                  <a:srgbClr val="00B050"/>
                </a:solidFill>
              </a:rPr>
              <a:t>for </a:t>
            </a:r>
            <a:r>
              <a:rPr lang="da-DK" sz="3200" dirty="0" err="1" smtClean="0">
                <a:solidFill>
                  <a:srgbClr val="00B050"/>
                </a:solidFill>
              </a:rPr>
              <a:t>bfi</a:t>
            </a:r>
            <a:r>
              <a:rPr lang="da-DK" sz="3200" dirty="0" smtClean="0">
                <a:solidFill>
                  <a:srgbClr val="00B050"/>
                </a:solidFill>
              </a:rPr>
              <a:t> </a:t>
            </a:r>
            <a:r>
              <a:rPr lang="da-DK" sz="3200" dirty="0" err="1" smtClean="0">
                <a:solidFill>
                  <a:srgbClr val="00B050"/>
                </a:solidFill>
              </a:rPr>
              <a:t>classification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Publication</a:t>
            </a:r>
            <a:r>
              <a:rPr lang="da-DK" dirty="0" smtClean="0"/>
              <a:t> </a:t>
            </a:r>
            <a:r>
              <a:rPr lang="da-DK" dirty="0" err="1" smtClean="0"/>
              <a:t>category</a:t>
            </a:r>
            <a:endParaRPr lang="da-DK" dirty="0" smtClean="0"/>
          </a:p>
          <a:p>
            <a:r>
              <a:rPr lang="da-DK" dirty="0" err="1" smtClean="0"/>
              <a:t>Publication</a:t>
            </a:r>
            <a:r>
              <a:rPr lang="da-DK" dirty="0" smtClean="0"/>
              <a:t> </a:t>
            </a:r>
            <a:r>
              <a:rPr lang="da-DK" dirty="0" smtClean="0"/>
              <a:t>status</a:t>
            </a:r>
          </a:p>
          <a:p>
            <a:r>
              <a:rPr lang="da-DK" dirty="0"/>
              <a:t>Peer </a:t>
            </a:r>
            <a:r>
              <a:rPr lang="da-DK" dirty="0" err="1" smtClean="0"/>
              <a:t>Review</a:t>
            </a:r>
            <a:endParaRPr lang="da-DK" dirty="0" smtClean="0"/>
          </a:p>
          <a:p>
            <a:r>
              <a:rPr lang="da-DK" dirty="0" err="1" smtClean="0"/>
              <a:t>Publication</a:t>
            </a:r>
            <a:r>
              <a:rPr lang="da-DK" dirty="0" smtClean="0"/>
              <a:t> type</a:t>
            </a:r>
            <a:endParaRPr lang="da-DK" dirty="0" smtClean="0"/>
          </a:p>
          <a:p>
            <a:r>
              <a:rPr lang="da-DK" dirty="0" err="1" smtClean="0"/>
              <a:t>Publication</a:t>
            </a:r>
            <a:r>
              <a:rPr lang="da-DK" dirty="0" smtClean="0"/>
              <a:t> </a:t>
            </a:r>
            <a:r>
              <a:rPr lang="da-DK" dirty="0" err="1" smtClean="0"/>
              <a:t>through</a:t>
            </a:r>
            <a:r>
              <a:rPr lang="da-DK" dirty="0" smtClean="0"/>
              <a:t> </a:t>
            </a:r>
            <a:r>
              <a:rPr lang="da-DK" dirty="0" err="1" smtClean="0"/>
              <a:t>serials</a:t>
            </a:r>
            <a:r>
              <a:rPr lang="da-DK" dirty="0" smtClean="0"/>
              <a:t> or </a:t>
            </a:r>
            <a:r>
              <a:rPr lang="da-DK" dirty="0" err="1" smtClean="0"/>
              <a:t>publisher</a:t>
            </a:r>
            <a:r>
              <a:rPr lang="da-DK" dirty="0" smtClean="0"/>
              <a:t> from the </a:t>
            </a:r>
            <a:r>
              <a:rPr lang="da-DK" dirty="0" err="1" smtClean="0"/>
              <a:t>authority</a:t>
            </a:r>
            <a:r>
              <a:rPr lang="da-DK" dirty="0" smtClean="0"/>
              <a:t> lists</a:t>
            </a:r>
            <a:endParaRPr lang="da-DK" dirty="0"/>
          </a:p>
          <a:p>
            <a:r>
              <a:rPr lang="da-DK" dirty="0" smtClean="0"/>
              <a:t>Proper </a:t>
            </a:r>
            <a:r>
              <a:rPr lang="da-DK" dirty="0" err="1" smtClean="0"/>
              <a:t>affiliation</a:t>
            </a:r>
            <a:r>
              <a:rPr lang="da-DK" dirty="0" smtClean="0"/>
              <a:t> of </a:t>
            </a:r>
            <a:r>
              <a:rPr lang="da-DK" dirty="0" err="1" smtClean="0"/>
              <a:t>internal</a:t>
            </a:r>
            <a:r>
              <a:rPr lang="da-DK" dirty="0" smtClean="0"/>
              <a:t> </a:t>
            </a:r>
            <a:r>
              <a:rPr lang="da-DK" dirty="0" err="1" smtClean="0"/>
              <a:t>authors</a:t>
            </a:r>
            <a:endParaRPr lang="da-DK" dirty="0"/>
          </a:p>
          <a:p>
            <a:r>
              <a:rPr lang="da-DK" dirty="0" smtClean="0"/>
              <a:t>Author </a:t>
            </a:r>
            <a:r>
              <a:rPr lang="da-DK" dirty="0" err="1" smtClean="0"/>
              <a:t>role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40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408702"/>
          </a:xfrm>
        </p:spPr>
        <p:txBody>
          <a:bodyPr/>
          <a:lstStyle/>
          <a:p>
            <a:r>
              <a:rPr lang="da-DK" sz="3200" dirty="0" err="1" smtClean="0">
                <a:solidFill>
                  <a:srgbClr val="00B050"/>
                </a:solidFill>
              </a:rPr>
              <a:t>Category</a:t>
            </a:r>
            <a:r>
              <a:rPr lang="da-DK" sz="3200" dirty="0" smtClean="0">
                <a:solidFill>
                  <a:srgbClr val="00B050"/>
                </a:solidFill>
              </a:rPr>
              <a:t>, Status and peer </a:t>
            </a:r>
            <a:r>
              <a:rPr lang="da-DK" sz="3200" dirty="0" err="1" smtClean="0">
                <a:solidFill>
                  <a:srgbClr val="00B050"/>
                </a:solidFill>
              </a:rPr>
              <a:t>review</a:t>
            </a:r>
            <a:endParaRPr lang="da-DK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publikation indenfor kategorierne ‘Forskning’ og ‘Rådgivning’, kan udløse point.</a:t>
            </a:r>
          </a:p>
          <a:p>
            <a:endParaRPr lang="da-DK" dirty="0"/>
          </a:p>
          <a:p>
            <a:r>
              <a:rPr lang="da-DK" dirty="0" smtClean="0"/>
              <a:t>Derudover skal publikationen være peer </a:t>
            </a:r>
            <a:r>
              <a:rPr lang="da-DK" dirty="0" err="1" smtClean="0"/>
              <a:t>reviewed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Derudover skal publikationen have status ‘Udgivet’.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en-US" dirty="0" smtClean="0"/>
              <a:t>But </a:t>
            </a:r>
            <a:r>
              <a:rPr lang="en-US" dirty="0"/>
              <a:t>not all publication types can trigger points 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7260"/>
              </p:ext>
            </p:extLst>
          </p:nvPr>
        </p:nvGraphicFramePr>
        <p:xfrm>
          <a:off x="323528" y="1916832"/>
          <a:ext cx="8352929" cy="2590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872208"/>
                <a:gridCol w="720080"/>
                <a:gridCol w="1800200"/>
                <a:gridCol w="792088"/>
                <a:gridCol w="2376264"/>
                <a:gridCol w="792089"/>
              </a:tblGrid>
              <a:tr h="298832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Category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Peer Review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Status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BFI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Research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Yes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preparation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Commissioned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No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Submitted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Communication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Accepted</a:t>
                      </a:r>
                      <a:r>
                        <a:rPr lang="da-DK" dirty="0" smtClean="0"/>
                        <a:t>/In </a:t>
                      </a:r>
                      <a:r>
                        <a:rPr lang="da-DK" dirty="0" err="1" smtClean="0"/>
                        <a:t>press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Education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E-pub </a:t>
                      </a:r>
                      <a:r>
                        <a:rPr lang="da-DK" dirty="0" err="1" smtClean="0"/>
                        <a:t>ahead</a:t>
                      </a:r>
                      <a:r>
                        <a:rPr lang="da-DK" dirty="0" smtClean="0"/>
                        <a:t> of print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da-D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 smtClean="0"/>
                        <a:t>Published</a:t>
                      </a:r>
                      <a:endParaRPr lang="da-D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da-DK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Not </a:t>
                      </a:r>
                      <a:r>
                        <a:rPr lang="da-DK" dirty="0" err="1" smtClean="0"/>
                        <a:t>published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187450"/>
            <a:ext cx="8564562" cy="510909"/>
          </a:xfrm>
        </p:spPr>
        <p:txBody>
          <a:bodyPr/>
          <a:lstStyle/>
          <a:p>
            <a:r>
              <a:rPr lang="da-DK" dirty="0" err="1" smtClean="0">
                <a:solidFill>
                  <a:srgbClr val="00B050"/>
                </a:solidFill>
              </a:rPr>
              <a:t>PubliCation</a:t>
            </a:r>
            <a:r>
              <a:rPr lang="da-DK" dirty="0" smtClean="0">
                <a:solidFill>
                  <a:srgbClr val="00B050"/>
                </a:solidFill>
              </a:rPr>
              <a:t> types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7</a:t>
            </a:fld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Contribution to journal/Conference contribution in journal</a:t>
            </a:r>
          </a:p>
          <a:p>
            <a:r>
              <a:rPr lang="en-US" sz="1600" dirty="0"/>
              <a:t>- Journal article</a:t>
            </a:r>
          </a:p>
          <a:p>
            <a:r>
              <a:rPr lang="en-US" sz="1600" dirty="0"/>
              <a:t>- Conference article</a:t>
            </a:r>
          </a:p>
          <a:p>
            <a:r>
              <a:rPr lang="en-US" sz="1600" dirty="0"/>
              <a:t>- Letter</a:t>
            </a:r>
          </a:p>
          <a:p>
            <a:r>
              <a:rPr lang="en-US" sz="1600" dirty="0"/>
              <a:t>- Review</a:t>
            </a:r>
          </a:p>
          <a:p>
            <a:endParaRPr lang="en-US" sz="1600" dirty="0"/>
          </a:p>
          <a:p>
            <a:r>
              <a:rPr lang="en-US" sz="1800" b="1" dirty="0"/>
              <a:t>Book/anthology/dissertation/report</a:t>
            </a:r>
          </a:p>
          <a:p>
            <a:r>
              <a:rPr lang="en-US" sz="1800" dirty="0"/>
              <a:t>- </a:t>
            </a:r>
            <a:r>
              <a:rPr lang="en-US" sz="1600" dirty="0"/>
              <a:t>Book</a:t>
            </a:r>
          </a:p>
          <a:p>
            <a:r>
              <a:rPr lang="en-US" sz="1600" dirty="0"/>
              <a:t>- Report</a:t>
            </a:r>
          </a:p>
          <a:p>
            <a:r>
              <a:rPr lang="en-US" sz="1600" dirty="0"/>
              <a:t>- Doctoral thesis</a:t>
            </a:r>
          </a:p>
          <a:p>
            <a:endParaRPr lang="en-US" sz="1600" dirty="0"/>
          </a:p>
          <a:p>
            <a:r>
              <a:rPr lang="en-US" sz="1800" b="1" dirty="0"/>
              <a:t>Contribution to book/anthology/report/proceeding</a:t>
            </a:r>
          </a:p>
          <a:p>
            <a:r>
              <a:rPr lang="en-US" sz="1600" dirty="0"/>
              <a:t>- Book chapter</a:t>
            </a:r>
          </a:p>
          <a:p>
            <a:r>
              <a:rPr lang="en-US" sz="1600" dirty="0"/>
              <a:t>- Article in proceedings</a:t>
            </a:r>
          </a:p>
          <a:p>
            <a:r>
              <a:rPr lang="en-US" sz="1600" dirty="0"/>
              <a:t>- Report chapter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8819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  <p:grpSp>
        <p:nvGrpSpPr>
          <p:cNvPr id="6" name="Group 5"/>
          <p:cNvGrpSpPr/>
          <p:nvPr/>
        </p:nvGrpSpPr>
        <p:grpSpPr>
          <a:xfrm>
            <a:off x="110550" y="764704"/>
            <a:ext cx="8886825" cy="5267325"/>
            <a:chOff x="128588" y="795338"/>
            <a:chExt cx="8886825" cy="526732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8" y="795338"/>
              <a:ext cx="8886825" cy="526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6588224" y="795338"/>
              <a:ext cx="2427189" cy="1337518"/>
            </a:xfrm>
            <a:prstGeom prst="rect">
              <a:avLst/>
            </a:prstGeom>
            <a:solidFill>
              <a:schemeClr val="bg1"/>
            </a:solidFill>
            <a:ln w="1778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endParaRPr kumimoji="0" lang="da-D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45851" y="1117519"/>
            <a:ext cx="100811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200" b="1" dirty="0" smtClean="0"/>
              <a:t>LOCAL SERIAL DATABASE</a:t>
            </a:r>
            <a:endParaRPr lang="da-DK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1128251"/>
            <a:ext cx="100811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200" b="1" dirty="0" smtClean="0"/>
              <a:t>CENTRAL SERIAL DATABASE</a:t>
            </a:r>
            <a:endParaRPr lang="da-DK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5171410"/>
            <a:ext cx="100811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200" b="1" dirty="0" smtClean="0"/>
              <a:t>LOCAL PUBLISHERDATABASE</a:t>
            </a:r>
            <a:endParaRPr lang="da-DK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52636" y="5169510"/>
            <a:ext cx="100811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200" b="1" dirty="0" smtClean="0"/>
              <a:t>CENTRAL PUBLISHERDATABASE</a:t>
            </a:r>
            <a:endParaRPr lang="da-DK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653136"/>
            <a:ext cx="100811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200" b="1" dirty="0" smtClean="0"/>
              <a:t>AUTHOR</a:t>
            </a:r>
          </a:p>
          <a:p>
            <a:pPr>
              <a:lnSpc>
                <a:spcPct val="100000"/>
              </a:lnSpc>
            </a:pPr>
            <a:r>
              <a:rPr lang="da-DK" sz="1200" b="1" dirty="0" smtClean="0"/>
              <a:t>DATABASE</a:t>
            </a:r>
            <a:endParaRPr lang="da-DK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2092" y="5584287"/>
            <a:ext cx="1337557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100" b="1" dirty="0" smtClean="0"/>
              <a:t>ORGANISATIONS</a:t>
            </a:r>
            <a:endParaRPr lang="da-DK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313" y="1990300"/>
            <a:ext cx="360860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2400" b="1" dirty="0" smtClean="0">
                <a:solidFill>
                  <a:srgbClr val="0070C0"/>
                </a:solidFill>
              </a:rPr>
              <a:t>AUXILARY DATABASES</a:t>
            </a:r>
            <a:endParaRPr lang="da-DK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2092" y="3328063"/>
            <a:ext cx="936104" cy="172945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smtClean="0"/>
              <a:t>Submission</a:t>
            </a:r>
            <a:endParaRPr lang="da-DK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09747" y="3328063"/>
            <a:ext cx="936104" cy="190240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smtClean="0"/>
              <a:t>Authors</a:t>
            </a:r>
            <a:endParaRPr lang="da-DK" sz="1000" dirty="0"/>
          </a:p>
        </p:txBody>
      </p:sp>
      <p:sp>
        <p:nvSpPr>
          <p:cNvPr id="17" name="TextBox 16"/>
          <p:cNvSpPr txBox="1"/>
          <p:nvPr/>
        </p:nvSpPr>
        <p:spPr>
          <a:xfrm rot="20963421">
            <a:off x="4569619" y="3009495"/>
            <a:ext cx="936104" cy="190240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smtClean="0"/>
              <a:t>Serials</a:t>
            </a:r>
            <a:endParaRPr lang="da-DK" sz="1000" dirty="0"/>
          </a:p>
        </p:txBody>
      </p:sp>
      <p:sp>
        <p:nvSpPr>
          <p:cNvPr id="18" name="TextBox 17"/>
          <p:cNvSpPr txBox="1"/>
          <p:nvPr/>
        </p:nvSpPr>
        <p:spPr>
          <a:xfrm rot="828390">
            <a:off x="4580675" y="3762866"/>
            <a:ext cx="936104" cy="190240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smtClean="0"/>
              <a:t>Publishers</a:t>
            </a:r>
            <a:endParaRPr lang="da-DK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6136" y="3405888"/>
            <a:ext cx="1559172" cy="190240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err="1" smtClean="0"/>
              <a:t>Additional</a:t>
            </a:r>
            <a:r>
              <a:rPr lang="da-DK" sz="1000" dirty="0" smtClean="0"/>
              <a:t> information</a:t>
            </a:r>
            <a:endParaRPr lang="da-DK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26927" y="3409791"/>
            <a:ext cx="936104" cy="190240"/>
          </a:xfrm>
          <a:prstGeom prst="rect">
            <a:avLst/>
          </a:prstGeom>
          <a:solidFill>
            <a:schemeClr val="accent1"/>
          </a:solidFill>
        </p:spPr>
        <p:txBody>
          <a:bodyPr wrap="square" tIns="18000" bIns="1800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a-DK" sz="1000" dirty="0" err="1" smtClean="0"/>
              <a:t>Valdiation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8723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Central databases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000" cy="4248472"/>
          </a:xfrm>
        </p:spPr>
        <p:txBody>
          <a:bodyPr/>
          <a:lstStyle/>
          <a:p>
            <a:r>
              <a:rPr lang="en-US" sz="2000" dirty="0"/>
              <a:t>The lynchpin of </a:t>
            </a:r>
            <a:r>
              <a:rPr lang="en-US" sz="2000" dirty="0" smtClean="0"/>
              <a:t>the BFI </a:t>
            </a:r>
            <a:r>
              <a:rPr lang="en-US" sz="2000" dirty="0"/>
              <a:t>system are two authority lists, one containing </a:t>
            </a:r>
            <a:r>
              <a:rPr lang="en-US" sz="2000" dirty="0" smtClean="0"/>
              <a:t>serials </a:t>
            </a:r>
            <a:r>
              <a:rPr lang="en-US" sz="2000" dirty="0"/>
              <a:t>(journals, book series and conference series) and one containing </a:t>
            </a:r>
            <a:r>
              <a:rPr lang="en-US" sz="2000" dirty="0" smtClean="0"/>
              <a:t>publishers.</a:t>
            </a:r>
            <a:r>
              <a:rPr lang="da-DK" sz="2000" dirty="0" smtClean="0"/>
              <a:t/>
            </a:r>
            <a:br>
              <a:rPr lang="da-DK" sz="2000" dirty="0" smtClean="0"/>
            </a:br>
            <a:endParaRPr lang="da-DK" sz="2000" dirty="0" smtClean="0"/>
          </a:p>
          <a:p>
            <a:r>
              <a:rPr lang="da-DK" sz="2000" dirty="0" err="1" smtClean="0"/>
              <a:t>Each</a:t>
            </a:r>
            <a:r>
              <a:rPr lang="da-DK" sz="2000" dirty="0" smtClean="0"/>
              <a:t> </a:t>
            </a:r>
            <a:r>
              <a:rPr lang="da-DK" sz="2000" dirty="0" err="1" smtClean="0"/>
              <a:t>authority</a:t>
            </a:r>
            <a:r>
              <a:rPr lang="da-DK" sz="2000" dirty="0" smtClean="0"/>
              <a:t> list is </a:t>
            </a:r>
            <a:r>
              <a:rPr lang="da-DK" sz="2000" dirty="0" err="1" smtClean="0"/>
              <a:t>divided</a:t>
            </a:r>
            <a:r>
              <a:rPr lang="da-DK" sz="2000" dirty="0" smtClean="0"/>
              <a:t> </a:t>
            </a:r>
            <a:r>
              <a:rPr lang="da-DK" sz="2000" dirty="0" err="1" smtClean="0"/>
              <a:t>into</a:t>
            </a:r>
            <a:r>
              <a:rPr lang="da-DK" sz="2000" dirty="0" smtClean="0"/>
              <a:t> </a:t>
            </a:r>
            <a:r>
              <a:rPr lang="da-DK" sz="2000" dirty="0" err="1" smtClean="0"/>
              <a:t>two</a:t>
            </a:r>
            <a:r>
              <a:rPr lang="da-DK" sz="2000" dirty="0" smtClean="0"/>
              <a:t> </a:t>
            </a:r>
            <a:r>
              <a:rPr lang="da-DK" sz="2000" dirty="0" err="1" smtClean="0"/>
              <a:t>levels</a:t>
            </a:r>
            <a:r>
              <a:rPr lang="da-DK" sz="2000" dirty="0" smtClean="0"/>
              <a:t> of </a:t>
            </a:r>
            <a:r>
              <a:rPr lang="da-DK" sz="2000" dirty="0" err="1" smtClean="0"/>
              <a:t>which</a:t>
            </a:r>
            <a:r>
              <a:rPr lang="da-DK" sz="2000" dirty="0" smtClean="0"/>
              <a:t> </a:t>
            </a:r>
            <a:r>
              <a:rPr lang="da-DK" sz="2000" dirty="0" err="1" smtClean="0"/>
              <a:t>level</a:t>
            </a:r>
            <a:r>
              <a:rPr lang="da-DK" sz="2000" dirty="0" smtClean="0"/>
              <a:t> 2 is the </a:t>
            </a:r>
            <a:r>
              <a:rPr lang="da-DK" sz="2000" dirty="0" err="1" smtClean="0"/>
              <a:t>best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>
                <a:hlinkClick r:id="rId3"/>
              </a:rPr>
              <a:t>http://ufm.dk/forskning-og-innovation/statistik-og-analyser/den-bibliometriske-forskningsindikator/autoritetslister</a:t>
            </a:r>
            <a:endParaRPr lang="da-DK" sz="2000" dirty="0"/>
          </a:p>
          <a:p>
            <a:endParaRPr lang="da-DK" sz="2000" dirty="0" smtClean="0"/>
          </a:p>
          <a:p>
            <a:r>
              <a:rPr lang="da-DK" sz="2000" b="1" dirty="0" smtClean="0"/>
              <a:t>Publishing </a:t>
            </a:r>
            <a:r>
              <a:rPr lang="da-DK" sz="2000" b="1" dirty="0" err="1" smtClean="0"/>
              <a:t>through</a:t>
            </a:r>
            <a:r>
              <a:rPr lang="da-DK" sz="2000" b="1" dirty="0" smtClean="0"/>
              <a:t> a </a:t>
            </a:r>
            <a:r>
              <a:rPr lang="da-DK" sz="2000" b="1" dirty="0" err="1" smtClean="0"/>
              <a:t>channel</a:t>
            </a:r>
            <a:r>
              <a:rPr lang="da-DK" sz="2000" b="1" dirty="0" smtClean="0"/>
              <a:t> on a </a:t>
            </a:r>
            <a:r>
              <a:rPr lang="da-DK" sz="2000" b="1" dirty="0" err="1" smtClean="0"/>
              <a:t>authority</a:t>
            </a:r>
            <a:r>
              <a:rPr lang="da-DK" sz="2000" b="1" dirty="0" smtClean="0"/>
              <a:t> lists </a:t>
            </a:r>
            <a:r>
              <a:rPr lang="da-DK" sz="2000" b="1" dirty="0" err="1" smtClean="0"/>
              <a:t>awards</a:t>
            </a:r>
            <a:r>
              <a:rPr lang="da-DK" sz="2000" b="1" dirty="0" smtClean="0"/>
              <a:t> points </a:t>
            </a:r>
            <a:r>
              <a:rPr lang="da-DK" sz="2000" b="1" dirty="0" err="1" smtClean="0"/>
              <a:t>if</a:t>
            </a:r>
            <a:r>
              <a:rPr lang="da-DK" sz="2000" b="1" dirty="0" smtClean="0"/>
              <a:t> the </a:t>
            </a:r>
            <a:r>
              <a:rPr lang="da-DK" sz="2000" b="1" dirty="0" err="1" smtClean="0"/>
              <a:t>other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rules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are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met</a:t>
            </a:r>
            <a:r>
              <a:rPr lang="da-DK" sz="2000" b="1" dirty="0" smtClean="0"/>
              <a:t>.</a:t>
            </a:r>
            <a:endParaRPr lang="da-DK" sz="2000" b="1" dirty="0" smtClean="0"/>
          </a:p>
          <a:p>
            <a:endParaRPr lang="da-DK" sz="2000" b="1" dirty="0"/>
          </a:p>
          <a:p>
            <a:r>
              <a:rPr lang="en-US" sz="2000" dirty="0"/>
              <a:t>In PURE </a:t>
            </a:r>
            <a:r>
              <a:rPr lang="en-US" sz="2000" dirty="0" smtClean="0"/>
              <a:t>a </a:t>
            </a:r>
            <a:r>
              <a:rPr lang="en-US" sz="2000" dirty="0"/>
              <a:t>point triggering channel </a:t>
            </a:r>
            <a:r>
              <a:rPr lang="en-US" sz="2000" dirty="0" smtClean="0"/>
              <a:t>is ALWAYS </a:t>
            </a:r>
            <a:r>
              <a:rPr lang="en-US" sz="2000" dirty="0"/>
              <a:t>from the central databases. </a:t>
            </a:r>
            <a:r>
              <a:rPr lang="en-US" sz="2000" dirty="0" smtClean="0"/>
              <a:t>If </a:t>
            </a:r>
            <a:r>
              <a:rPr lang="en-US" sz="2000" dirty="0"/>
              <a:t>a publication </a:t>
            </a:r>
            <a:r>
              <a:rPr lang="en-US" sz="2000" dirty="0" smtClean="0"/>
              <a:t>is associated </a:t>
            </a:r>
            <a:r>
              <a:rPr lang="en-US" sz="2000" dirty="0"/>
              <a:t>with a channel from the local </a:t>
            </a:r>
            <a:r>
              <a:rPr lang="en-US" sz="2000" dirty="0" smtClean="0"/>
              <a:t>database, </a:t>
            </a:r>
            <a:r>
              <a:rPr lang="en-US" sz="2000" dirty="0"/>
              <a:t>it </a:t>
            </a:r>
            <a:r>
              <a:rPr lang="en-US" sz="2000" dirty="0" smtClean="0"/>
              <a:t>will NOT be awarded points, </a:t>
            </a:r>
            <a:r>
              <a:rPr lang="en-US" sz="2000" dirty="0"/>
              <a:t>whether </a:t>
            </a:r>
            <a:r>
              <a:rPr lang="en-US" sz="2000" dirty="0" smtClean="0"/>
              <a:t>or not it </a:t>
            </a:r>
            <a:r>
              <a:rPr lang="en-US" sz="2000" dirty="0"/>
              <a:t>meets the other rules</a:t>
            </a:r>
            <a:r>
              <a:rPr lang="da-DK" sz="2000" dirty="0" smtClean="0"/>
              <a:t>.</a:t>
            </a:r>
            <a:r>
              <a:rPr lang="da-DK" sz="2000" dirty="0"/>
              <a:t> </a:t>
            </a:r>
            <a:endParaRPr lang="da-DK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85FE6-59C4-480A-8529-CEB16CA0E5F7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FIELDS" val="True"/>
</p:tagLst>
</file>

<file path=ppt/theme/theme1.xml><?xml version="1.0" encoding="utf-8"?>
<a:theme xmlns:a="http://schemas.openxmlformats.org/drawingml/2006/main" name="2_AU2007">
  <a:themeElements>
    <a:clrScheme name="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3428E"/>
      </a:hlink>
      <a:folHlink>
        <a:srgbClr val="03428E"/>
      </a:folHlink>
    </a:clrScheme>
    <a:fontScheme name="AU2003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13589</TotalTime>
  <Words>1060</Words>
  <Application>Microsoft Office PowerPoint</Application>
  <PresentationFormat>On-screen Show (4:3)</PresentationFormat>
  <Paragraphs>266</Paragraphs>
  <Slides>21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AU Passata</vt:lpstr>
      <vt:lpstr>AU Peto</vt:lpstr>
      <vt:lpstr>Wingdings</vt:lpstr>
      <vt:lpstr>Arial</vt:lpstr>
      <vt:lpstr>2_AU2007</vt:lpstr>
      <vt:lpstr>PURE Briefings 2017</vt:lpstr>
      <vt:lpstr>Agenda</vt:lpstr>
      <vt:lpstr>Introductory remarks</vt:lpstr>
      <vt:lpstr>What is BFI? </vt:lpstr>
      <vt:lpstr>Rules for bfi classification</vt:lpstr>
      <vt:lpstr>Category, Status and peer review</vt:lpstr>
      <vt:lpstr>PubliCation types</vt:lpstr>
      <vt:lpstr>PowerPoint Presentation</vt:lpstr>
      <vt:lpstr>Central databases</vt:lpstr>
      <vt:lpstr>Book- and Conference series</vt:lpstr>
      <vt:lpstr>Precedence of series</vt:lpstr>
      <vt:lpstr>Author affiliation</vt:lpstr>
      <vt:lpstr>BFI Points</vt:lpstr>
      <vt:lpstr>BFI Points - collaboration</vt:lpstr>
      <vt:lpstr>PowerPoint Presentation</vt:lpstr>
      <vt:lpstr>PowerPoint Presentation</vt:lpstr>
      <vt:lpstr>Points awarded – two examples</vt:lpstr>
      <vt:lpstr>What is the monetary value of a point?</vt:lpstr>
      <vt:lpstr>Validation checkliste</vt:lpstr>
      <vt:lpstr>The BFI system</vt:lpstr>
      <vt:lpstr>support</vt:lpstr>
    </vt:vector>
  </TitlesOfParts>
  <Company>www.skabelondesign.dk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WITH CAPITAL LETTERS]</dc:title>
  <dc:creator>cls</dc:creator>
  <cp:lastModifiedBy>Nicolaj Veje Pedersen</cp:lastModifiedBy>
  <cp:revision>267</cp:revision>
  <dcterms:created xsi:type="dcterms:W3CDTF">2008-12-01T13:39:40Z</dcterms:created>
  <dcterms:modified xsi:type="dcterms:W3CDTF">2017-01-17T19:55:08Z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