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8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77" r:id="rId4"/>
    <p:sldId id="259" r:id="rId5"/>
    <p:sldId id="286" r:id="rId6"/>
    <p:sldId id="287" r:id="rId7"/>
    <p:sldId id="263" r:id="rId8"/>
    <p:sldId id="265" r:id="rId9"/>
    <p:sldId id="267" r:id="rId10"/>
    <p:sldId id="266" r:id="rId11"/>
    <p:sldId id="268" r:id="rId12"/>
    <p:sldId id="274" r:id="rId13"/>
    <p:sldId id="291" r:id="rId14"/>
    <p:sldId id="282" r:id="rId15"/>
    <p:sldId id="288" r:id="rId16"/>
    <p:sldId id="283" r:id="rId17"/>
    <p:sldId id="269" r:id="rId18"/>
    <p:sldId id="270" r:id="rId19"/>
    <p:sldId id="296" r:id="rId20"/>
    <p:sldId id="273" r:id="rId21"/>
    <p:sldId id="294" r:id="rId22"/>
    <p:sldId id="271" r:id="rId23"/>
    <p:sldId id="279" r:id="rId24"/>
    <p:sldId id="295" r:id="rId25"/>
    <p:sldId id="289" r:id="rId26"/>
    <p:sldId id="280" r:id="rId27"/>
  </p:sldIdLst>
  <p:sldSz cx="9144000" cy="6858000" type="screen4x3"/>
  <p:notesSz cx="6858000" cy="9144000"/>
  <p:embeddedFontLst>
    <p:embeddedFont>
      <p:font typeface="AU Peto" panose="040C0B07020602020301" pitchFamily="82" charset="0"/>
      <p:regular r:id="rId30"/>
    </p:embeddedFont>
    <p:embeddedFont>
      <p:font typeface="AU Passata" panose="020B0503030502030804" pitchFamily="34" charset="0"/>
      <p:regular r:id="rId31"/>
      <p:bold r:id="rId32"/>
    </p:embeddedFont>
  </p:embeddedFontLst>
  <p:custDataLst>
    <p:tags r:id="rId33"/>
  </p:custDataLst>
  <p:defaultTextStyle>
    <a:defPPr>
      <a:defRPr lang="en-US"/>
    </a:defPPr>
    <a:lvl1pPr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4572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9144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3716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18288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8">
          <p15:clr>
            <a:srgbClr val="A4A3A4"/>
          </p15:clr>
        </p15:guide>
        <p15:guide id="2" orient="horz" pos="1207">
          <p15:clr>
            <a:srgbClr val="A4A3A4"/>
          </p15:clr>
        </p15:guide>
        <p15:guide id="3" orient="horz" pos="4166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3730">
          <p15:clr>
            <a:srgbClr val="A4A3A4"/>
          </p15:clr>
        </p15:guide>
        <p15:guide id="6" pos="185">
          <p15:clr>
            <a:srgbClr val="A4A3A4"/>
          </p15:clr>
        </p15:guide>
        <p15:guide id="7" pos="55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aj Pedersen" initials="N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3428" autoAdjust="0"/>
  </p:normalViewPr>
  <p:slideViewPr>
    <p:cSldViewPr showGuides="1">
      <p:cViewPr varScale="1">
        <p:scale>
          <a:sx n="105" d="100"/>
          <a:sy n="105" d="100"/>
        </p:scale>
        <p:origin x="1092" y="102"/>
      </p:cViewPr>
      <p:guideLst>
        <p:guide orient="horz" pos="748"/>
        <p:guide orient="horz" pos="1207"/>
        <p:guide orient="horz" pos="4166"/>
        <p:guide orient="horz" pos="164"/>
        <p:guide orient="horz" pos="3730"/>
        <p:guide pos="185"/>
        <p:guide pos="55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1-11T12:26:41.419" idx="5">
    <p:pos x="3794" y="748"/>
    <p:text>Husk det med værdi i begivenhed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88DF0C21-DE6B-488F-B9D9-B7FE08733B7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72C160C3-3AB6-49C1-8001-AFDAD271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86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944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5923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1530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65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0539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65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00683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5350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9126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60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568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5501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855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88149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9116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107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473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26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385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4649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7125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7998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8920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0026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74150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7415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Headlines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D_BGD_FrontPage" hidden="1"/>
          <p:cNvSpPr txBox="1">
            <a:spLocks noChangeArrowheads="1"/>
          </p:cNvSpPr>
          <p:nvPr userDrawn="1"/>
        </p:nvSpPr>
        <p:spPr bwMode="auto">
          <a:xfrm>
            <a:off x="2289600" y="5784850"/>
            <a:ext cx="6565900" cy="723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/>
          <a:lstStyle/>
          <a:p>
            <a:pPr algn="r">
              <a:lnSpc>
                <a:spcPts val="5700"/>
              </a:lnSpc>
              <a:defRPr/>
            </a:pPr>
            <a:r>
              <a:rPr lang="da-DK" sz="5700" smtClean="0">
                <a:solidFill>
                  <a:schemeClr val="tx2"/>
                </a:solidFill>
                <a:latin typeface="AU Peto" pitchFamily="82" charset="0"/>
              </a:rPr>
              <a:t> VERSITET</a:t>
            </a:r>
            <a:endParaRPr lang="da-DK" sz="5700" dirty="0">
              <a:solidFill>
                <a:schemeClr val="tx2"/>
              </a:solidFill>
              <a:latin typeface="AU Peto" pitchFamily="82" charset="0"/>
            </a:endParaRPr>
          </a:p>
        </p:txBody>
      </p:sp>
      <p:sp>
        <p:nvSpPr>
          <p:cNvPr id="1069" name="bmkSekundærtLogo"/>
          <p:cNvSpPr>
            <a:spLocks noChangeAspect="1" noChangeArrowheads="1"/>
          </p:cNvSpPr>
          <p:nvPr/>
        </p:nvSpPr>
        <p:spPr bwMode="auto">
          <a:xfrm>
            <a:off x="287338" y="6307200"/>
            <a:ext cx="295200" cy="295200"/>
          </a:xfrm>
          <a:prstGeom prst="rect">
            <a:avLst/>
          </a:prstGeom>
          <a:solidFill>
            <a:schemeClr val="bg2"/>
          </a:solidFill>
          <a:ln w="1778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34819" name="SD_FLD_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9802" y="1268760"/>
            <a:ext cx="8564562" cy="1021818"/>
          </a:xfrm>
        </p:spPr>
        <p:txBody>
          <a:bodyPr anchor="t" anchorCtr="0">
            <a:spAutoFit/>
          </a:bodyPr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BFI &amp; PURE informations-</a:t>
            </a:r>
            <a:br>
              <a:rPr lang="da-DK" dirty="0" smtClean="0"/>
            </a:br>
            <a:r>
              <a:rPr lang="da-DK" dirty="0" smtClean="0"/>
              <a:t>møder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55875" y="6453188"/>
            <a:ext cx="404813" cy="144462"/>
          </a:xfrm>
        </p:spPr>
        <p:txBody>
          <a:bodyPr/>
          <a:lstStyle>
            <a:lvl1pPr algn="r">
              <a:lnSpc>
                <a:spcPct val="102000"/>
              </a:lnSpc>
              <a:buFontTx/>
              <a:buNone/>
              <a:defRPr sz="9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E95205B-ADE3-41C9-B49F-4E644DDCDB0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7413625" y="287338"/>
            <a:ext cx="1439863" cy="7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287338" y="2374900"/>
            <a:ext cx="1403350" cy="0"/>
          </a:xfrm>
          <a:prstGeom prst="line">
            <a:avLst/>
          </a:prstGeom>
          <a:noFill/>
          <a:ln w="1778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26" name="SD_USR_Name"/>
          <p:cNvSpPr txBox="1">
            <a:spLocks noChangeArrowheads="1"/>
          </p:cNvSpPr>
          <p:nvPr userDrawn="1"/>
        </p:nvSpPr>
        <p:spPr bwMode="auto">
          <a:xfrm>
            <a:off x="287338" y="2508250"/>
            <a:ext cx="8564562" cy="261938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smtClean="0">
                <a:solidFill>
                  <a:schemeClr val="accent1"/>
                </a:solidFill>
              </a:rPr>
              <a:t>Nicolaj v. </a:t>
            </a:r>
            <a:r>
              <a:rPr lang="en-US" sz="2000" cap="all" baseline="0" dirty="0" err="1" smtClean="0">
                <a:solidFill>
                  <a:schemeClr val="accent1"/>
                </a:solidFill>
              </a:rPr>
              <a:t>pedersen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27" name="SD_USR_Position"/>
          <p:cNvSpPr txBox="1">
            <a:spLocks noChangeArrowheads="1"/>
          </p:cNvSpPr>
          <p:nvPr userDrawn="1"/>
        </p:nvSpPr>
        <p:spPr bwMode="auto">
          <a:xfrm>
            <a:off x="287338" y="2785249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smtClean="0">
                <a:solidFill>
                  <a:schemeClr val="accent1"/>
                </a:solidFill>
              </a:rPr>
              <a:t>PURE </a:t>
            </a:r>
            <a:r>
              <a:rPr lang="en-US" sz="2000" cap="all" baseline="0" dirty="0" err="1" smtClean="0">
                <a:solidFill>
                  <a:schemeClr val="accent1"/>
                </a:solidFill>
              </a:rPr>
              <a:t>Systemansvarlig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20" name="SD_OFF_Parent01"/>
          <p:cNvSpPr txBox="1">
            <a:spLocks noChangeArrowheads="1"/>
          </p:cNvSpPr>
          <p:nvPr userDrawn="1"/>
        </p:nvSpPr>
        <p:spPr bwMode="auto">
          <a:xfrm>
            <a:off x="1047600" y="284400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>
              <a:lnSpc>
                <a:spcPts val="1300"/>
              </a:lnSpc>
              <a:defRPr/>
            </a:pPr>
            <a:endParaRPr lang="en-US" sz="1100" cap="all" baseline="0" dirty="0">
              <a:solidFill>
                <a:schemeClr val="bg1"/>
              </a:solidFill>
            </a:endParaRPr>
          </a:p>
        </p:txBody>
      </p:sp>
      <p:sp>
        <p:nvSpPr>
          <p:cNvPr id="28" name="SD_OFF_UnitName01"/>
          <p:cNvSpPr txBox="1">
            <a:spLocks noChangeArrowheads="1"/>
          </p:cNvSpPr>
          <p:nvPr userDrawn="1"/>
        </p:nvSpPr>
        <p:spPr bwMode="auto">
          <a:xfrm>
            <a:off x="1047600" y="493200"/>
            <a:ext cx="4100400" cy="3600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defRPr/>
            </a:pPr>
            <a:endParaRPr lang="en-US" sz="900" cap="all" baseline="0" smtClean="0">
              <a:solidFill>
                <a:schemeClr val="bg1"/>
              </a:solidFill>
            </a:endParaRPr>
          </a:p>
        </p:txBody>
      </p:sp>
      <p:sp>
        <p:nvSpPr>
          <p:cNvPr id="32" name="SD_FLD_Date"/>
          <p:cNvSpPr txBox="1">
            <a:spLocks noChangeArrowheads="1"/>
          </p:cNvSpPr>
          <p:nvPr userDrawn="1"/>
        </p:nvSpPr>
        <p:spPr bwMode="auto">
          <a:xfrm>
            <a:off x="7412400" y="457200"/>
            <a:ext cx="144000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</a:pPr>
            <a:r>
              <a:rPr lang="en-US" sz="1100" cap="all" baseline="0" dirty="0" err="1" smtClean="0">
                <a:solidFill>
                  <a:schemeClr val="bg1"/>
                </a:solidFill>
              </a:rPr>
              <a:t>Januar</a:t>
            </a:r>
            <a:r>
              <a:rPr lang="en-US" sz="1100" cap="all" baseline="0" dirty="0" smtClean="0">
                <a:solidFill>
                  <a:schemeClr val="bg1"/>
                </a:solidFill>
              </a:rPr>
              <a:t> 2017</a:t>
            </a:r>
            <a:endParaRPr lang="en-US" sz="1100" cap="all" baseline="0" dirty="0">
              <a:solidFill>
                <a:schemeClr val="bg1"/>
              </a:solidFill>
            </a:endParaRPr>
          </a:p>
        </p:txBody>
      </p:sp>
      <p:sp>
        <p:nvSpPr>
          <p:cNvPr id="23" name="SD_FGD_FrontPage" hidden="1"/>
          <p:cNvSpPr txBox="1">
            <a:spLocks noChangeArrowheads="1"/>
          </p:cNvSpPr>
          <p:nvPr userDrawn="1"/>
        </p:nvSpPr>
        <p:spPr bwMode="auto">
          <a:xfrm>
            <a:off x="2289600" y="5784850"/>
            <a:ext cx="6565900" cy="723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/>
          <a:lstStyle/>
          <a:p>
            <a:pPr algn="r">
              <a:lnSpc>
                <a:spcPts val="5700"/>
              </a:lnSpc>
              <a:defRPr/>
            </a:pPr>
            <a:r>
              <a:rPr lang="da-DK" sz="5700" smtClean="0">
                <a:solidFill>
                  <a:schemeClr val="accent1"/>
                </a:solidFill>
                <a:latin typeface="AU Peto" pitchFamily="82" charset="0"/>
              </a:rPr>
              <a:t>UNI      </a:t>
            </a:r>
            <a:endParaRPr lang="da-DK" sz="5700" dirty="0">
              <a:solidFill>
                <a:schemeClr val="accent1"/>
              </a:solidFill>
              <a:latin typeface="AU Peto" pitchFamily="82" charset="0"/>
            </a:endParaRPr>
          </a:p>
        </p:txBody>
      </p:sp>
      <p:grpSp>
        <p:nvGrpSpPr>
          <p:cNvPr id="25" name="grpAuthor"/>
          <p:cNvGrpSpPr/>
          <p:nvPr userDrawn="1"/>
        </p:nvGrpSpPr>
        <p:grpSpPr>
          <a:xfrm>
            <a:off x="4533900" y="6156000"/>
            <a:ext cx="4319588" cy="487710"/>
            <a:chOff x="4533900" y="6156000"/>
            <a:chExt cx="4319588" cy="487710"/>
          </a:xfrm>
        </p:grpSpPr>
        <p:sp>
          <p:nvSpPr>
            <p:cNvPr id="29" name="Line 49"/>
            <p:cNvSpPr>
              <a:spLocks noChangeShapeType="1"/>
            </p:cNvSpPr>
            <p:nvPr userDrawn="1"/>
          </p:nvSpPr>
          <p:spPr bwMode="auto">
            <a:xfrm>
              <a:off x="4533900" y="6156000"/>
              <a:ext cx="2698750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30" name="Line 50"/>
            <p:cNvSpPr>
              <a:spLocks noChangeShapeType="1"/>
            </p:cNvSpPr>
            <p:nvPr userDrawn="1"/>
          </p:nvSpPr>
          <p:spPr bwMode="auto">
            <a:xfrm>
              <a:off x="7413625" y="6156000"/>
              <a:ext cx="1439863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31" name="SD_FLD_"/>
            <p:cNvSpPr txBox="1">
              <a:spLocks noChangeArrowheads="1"/>
            </p:cNvSpPr>
            <p:nvPr userDrawn="1"/>
          </p:nvSpPr>
          <p:spPr bwMode="auto">
            <a:xfrm>
              <a:off x="4533900" y="6322716"/>
              <a:ext cx="2698750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defRPr/>
              </a:pPr>
              <a:r>
                <a:rPr lang="da-DK" sz="1100" dirty="0" smtClean="0">
                  <a:solidFill>
                    <a:srgbClr val="FFFFFF"/>
                  </a:solidFill>
                </a:rPr>
                <a:t>BFI &amp;</a:t>
              </a:r>
              <a:r>
                <a:rPr lang="da-DK" sz="1100" baseline="0" dirty="0" smtClean="0">
                  <a:solidFill>
                    <a:srgbClr val="FFFFFF"/>
                  </a:solidFill>
                </a:rPr>
                <a:t> PURE </a:t>
              </a:r>
              <a:r>
                <a:rPr lang="da-DK" sz="1100" dirty="0" smtClean="0">
                  <a:solidFill>
                    <a:srgbClr val="FFFFFF"/>
                  </a:solidFill>
                </a:rPr>
                <a:t>INFORMATIONSMØDER</a:t>
              </a:r>
              <a:endParaRPr lang="en-US" sz="1100" cap="all" baseline="0" dirty="0">
                <a:solidFill>
                  <a:srgbClr val="FFFFFF"/>
                </a:solidFill>
              </a:endParaRPr>
            </a:p>
          </p:txBody>
        </p:sp>
        <p:sp>
          <p:nvSpPr>
            <p:cNvPr id="33" name="SD_USR_Name05"/>
            <p:cNvSpPr txBox="1">
              <a:spLocks noChangeArrowheads="1"/>
            </p:cNvSpPr>
            <p:nvPr userDrawn="1"/>
          </p:nvSpPr>
          <p:spPr bwMode="auto">
            <a:xfrm>
              <a:off x="4536000" y="6499248"/>
              <a:ext cx="2698750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defRPr/>
              </a:pPr>
              <a:r>
                <a:rPr lang="en-US" sz="1100" cap="all" baseline="0" dirty="0" smtClean="0">
                  <a:solidFill>
                    <a:schemeClr val="bg1"/>
                  </a:solidFill>
                </a:rPr>
                <a:t>Nicolaj V. Pedersen</a:t>
              </a:r>
              <a:endParaRPr lang="en-US" sz="1100" cap="all" baseline="0" dirty="0">
                <a:solidFill>
                  <a:schemeClr val="bg1"/>
                </a:solidFill>
              </a:endParaRPr>
            </a:p>
          </p:txBody>
        </p:sp>
        <p:sp>
          <p:nvSpPr>
            <p:cNvPr id="34" name="SD_FLD_Date"/>
            <p:cNvSpPr txBox="1">
              <a:spLocks noChangeArrowheads="1"/>
            </p:cNvSpPr>
            <p:nvPr userDrawn="1"/>
          </p:nvSpPr>
          <p:spPr bwMode="auto">
            <a:xfrm>
              <a:off x="7413625" y="6324939"/>
              <a:ext cx="1439863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 anchorCtr="0"/>
            <a:lstStyle/>
            <a:p>
              <a:pPr algn="r">
                <a:lnSpc>
                  <a:spcPts val="1200"/>
                </a:lnSpc>
                <a:defRPr/>
              </a:pPr>
              <a:r>
                <a:rPr lang="da-DK" sz="1100" cap="all" baseline="0" dirty="0" smtClean="0">
                  <a:solidFill>
                    <a:schemeClr val="bg1"/>
                  </a:solidFill>
                </a:rPr>
                <a:t>JANUAR 2016</a:t>
              </a:r>
              <a:endParaRPr lang="da-DK" sz="1100" cap="all" baseline="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358775"/>
            <a:ext cx="3206503" cy="484633"/>
          </a:xfrm>
          <a:prstGeom prst="rect">
            <a:avLst/>
          </a:prstGeom>
        </p:spPr>
      </p:pic>
      <p:sp>
        <p:nvSpPr>
          <p:cNvPr id="21" name="SD_USR_Position"/>
          <p:cNvSpPr txBox="1">
            <a:spLocks noChangeArrowheads="1"/>
          </p:cNvSpPr>
          <p:nvPr userDrawn="1"/>
        </p:nvSpPr>
        <p:spPr bwMode="auto">
          <a:xfrm>
            <a:off x="287338" y="3056765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err="1" smtClean="0">
                <a:solidFill>
                  <a:schemeClr val="accent1"/>
                </a:solidFill>
              </a:rPr>
              <a:t>SpecialKonsulent</a:t>
            </a:r>
            <a:r>
              <a:rPr lang="en-US" sz="2000" cap="all" baseline="0" dirty="0" smtClean="0">
                <a:solidFill>
                  <a:schemeClr val="accent1"/>
                </a:solidFill>
              </a:rPr>
              <a:t>, AU Library</a:t>
            </a:r>
          </a:p>
          <a:p>
            <a:pPr>
              <a:lnSpc>
                <a:spcPct val="92000"/>
              </a:lnSpc>
              <a:defRPr/>
            </a:pPr>
            <a:endParaRPr lang="en-US" sz="2000" cap="all" baseline="0" dirty="0" smtClean="0">
              <a:solidFill>
                <a:schemeClr val="accent1"/>
              </a:solidFill>
            </a:endParaRPr>
          </a:p>
          <a:p>
            <a:pPr>
              <a:lnSpc>
                <a:spcPct val="92000"/>
              </a:lnSpc>
              <a:defRPr/>
            </a:pP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22" name="SD_USR_Name"/>
          <p:cNvSpPr txBox="1">
            <a:spLocks noChangeArrowheads="1"/>
          </p:cNvSpPr>
          <p:nvPr userDrawn="1"/>
        </p:nvSpPr>
        <p:spPr bwMode="auto">
          <a:xfrm>
            <a:off x="287586" y="3533446"/>
            <a:ext cx="8564562" cy="261938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smtClean="0">
                <a:solidFill>
                  <a:schemeClr val="accent1"/>
                </a:solidFill>
              </a:rPr>
              <a:t>Anna </a:t>
            </a:r>
            <a:r>
              <a:rPr lang="en-US" sz="2000" cap="all" baseline="0" dirty="0" err="1" smtClean="0">
                <a:solidFill>
                  <a:schemeClr val="accent1"/>
                </a:solidFill>
              </a:rPr>
              <a:t>mette</a:t>
            </a:r>
            <a:r>
              <a:rPr lang="en-US" sz="2000" cap="all" baseline="0" dirty="0" smtClean="0">
                <a:solidFill>
                  <a:schemeClr val="accent1"/>
                </a:solidFill>
              </a:rPr>
              <a:t> </a:t>
            </a:r>
            <a:r>
              <a:rPr lang="en-US" sz="2000" cap="all" baseline="0" dirty="0" err="1" smtClean="0">
                <a:solidFill>
                  <a:schemeClr val="accent1"/>
                </a:solidFill>
              </a:rPr>
              <a:t>morthorst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35" name="SD_USR_Position"/>
          <p:cNvSpPr txBox="1">
            <a:spLocks noChangeArrowheads="1"/>
          </p:cNvSpPr>
          <p:nvPr userDrawn="1"/>
        </p:nvSpPr>
        <p:spPr bwMode="auto">
          <a:xfrm>
            <a:off x="287586" y="3810445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err="1" smtClean="0">
                <a:solidFill>
                  <a:schemeClr val="accent1"/>
                </a:solidFill>
              </a:rPr>
              <a:t>Oa</a:t>
            </a:r>
            <a:r>
              <a:rPr lang="en-US" sz="2000" cap="all" baseline="0" dirty="0" smtClean="0">
                <a:solidFill>
                  <a:schemeClr val="accent1"/>
                </a:solidFill>
              </a:rPr>
              <a:t> </a:t>
            </a:r>
            <a:r>
              <a:rPr lang="en-US" sz="2000" cap="all" baseline="0" dirty="0" err="1" smtClean="0">
                <a:solidFill>
                  <a:schemeClr val="accent1"/>
                </a:solidFill>
              </a:rPr>
              <a:t>koordinator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36" name="SD_USR_Position"/>
          <p:cNvSpPr txBox="1">
            <a:spLocks noChangeArrowheads="1"/>
          </p:cNvSpPr>
          <p:nvPr userDrawn="1"/>
        </p:nvSpPr>
        <p:spPr bwMode="auto">
          <a:xfrm>
            <a:off x="287586" y="4081961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err="1" smtClean="0">
                <a:solidFill>
                  <a:schemeClr val="accent1"/>
                </a:solidFill>
              </a:rPr>
              <a:t>Bibliotekar</a:t>
            </a:r>
            <a:r>
              <a:rPr lang="en-US" sz="2000" cap="all" baseline="0" dirty="0" smtClean="0">
                <a:solidFill>
                  <a:schemeClr val="accent1"/>
                </a:solidFill>
              </a:rPr>
              <a:t>, AU Library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16000" y="6499247"/>
            <a:ext cx="1439863" cy="144463"/>
          </a:xfrm>
          <a:ln/>
        </p:spPr>
        <p:txBody>
          <a:bodyPr anchor="b" anchorCtr="0"/>
          <a:lstStyle>
            <a:lvl1pPr>
              <a:defRPr/>
            </a:lvl1pPr>
          </a:lstStyle>
          <a:p>
            <a:pPr>
              <a:defRPr/>
            </a:pPr>
            <a:fld id="{2C685FE6-59C4-480A-8529-CEB16CA0E5F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287338" y="177470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916113"/>
            <a:ext cx="4205287" cy="399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16113"/>
            <a:ext cx="4206875" cy="399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0239-0B58-4952-8232-587935C3A67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>
            <a:off x="287338" y="177470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5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6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5B1C-8CD2-48D1-BA13-0A242C5433E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287338" y="177470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3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4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CDE3-B485-4686-B7A8-481E185B25D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338" y="1187450"/>
            <a:ext cx="8564562" cy="1021818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da-DK" dirty="0" smtClean="0"/>
              <a:t>Click Here to add 2 lines text to Title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2394909"/>
            <a:ext cx="8568000" cy="352646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16000" y="6499247"/>
            <a:ext cx="1439863" cy="144463"/>
          </a:xfrm>
          <a:ln/>
        </p:spPr>
        <p:txBody>
          <a:bodyPr anchor="b" anchorCtr="0"/>
          <a:lstStyle>
            <a:lvl1pPr>
              <a:defRPr/>
            </a:lvl1pPr>
          </a:lstStyle>
          <a:p>
            <a:pPr>
              <a:defRPr/>
            </a:pPr>
            <a:fld id="{2C685FE6-59C4-480A-8529-CEB16CA0E5F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287338" y="227743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338" y="1187450"/>
            <a:ext cx="8564562" cy="1021818"/>
          </a:xfrm>
        </p:spPr>
        <p:txBody>
          <a:bodyPr>
            <a:spAutoFit/>
          </a:bodyPr>
          <a:lstStyle/>
          <a:p>
            <a:r>
              <a:rPr lang="da-DK" dirty="0" smtClean="0"/>
              <a:t>Click Here to add 2 lines text to Title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2395003"/>
            <a:ext cx="4205287" cy="3526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395003"/>
            <a:ext cx="4206875" cy="3526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0239-0B58-4952-8232-587935C3A67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5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6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287338" y="2277434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338" y="1187450"/>
            <a:ext cx="8564562" cy="1044000"/>
          </a:xfrm>
        </p:spPr>
        <p:txBody>
          <a:bodyPr>
            <a:spAutoFit/>
          </a:bodyPr>
          <a:lstStyle/>
          <a:p>
            <a:r>
              <a:rPr lang="da-DK" dirty="0" smtClean="0"/>
              <a:t>Click Here to add 2 lines text to Title</a:t>
            </a:r>
            <a:endParaRPr lang="da-DK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5B1C-8CD2-48D1-BA13-0A242C5433E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3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4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287338" y="2277434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D_FLD_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187450"/>
            <a:ext cx="8564562" cy="4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PURE informationsmøder 2015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916113"/>
            <a:ext cx="85680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16000" y="6499247"/>
            <a:ext cx="143986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buFontTx/>
              <a:buNone/>
              <a:defRPr sz="11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  <p:sp>
        <p:nvSpPr>
          <p:cNvPr id="8" name="SD_OFF_Parent_N2"/>
          <p:cNvSpPr txBox="1">
            <a:spLocks noChangeArrowheads="1"/>
          </p:cNvSpPr>
          <p:nvPr/>
        </p:nvSpPr>
        <p:spPr bwMode="auto">
          <a:xfrm>
            <a:off x="946151" y="284400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>
              <a:lnSpc>
                <a:spcPts val="1300"/>
              </a:lnSpc>
              <a:defRPr/>
            </a:pPr>
            <a:endParaRPr lang="en-US" sz="1100" cap="all" baseline="0" dirty="0">
              <a:solidFill>
                <a:schemeClr val="bg2"/>
              </a:solidFill>
            </a:endParaRPr>
          </a:p>
        </p:txBody>
      </p:sp>
      <p:sp>
        <p:nvSpPr>
          <p:cNvPr id="9" name="SD_OFF_Unitname_N2"/>
          <p:cNvSpPr txBox="1">
            <a:spLocks noChangeArrowheads="1"/>
          </p:cNvSpPr>
          <p:nvPr/>
        </p:nvSpPr>
        <p:spPr bwMode="auto">
          <a:xfrm>
            <a:off x="1047600" y="511199"/>
            <a:ext cx="4100400" cy="3600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defRPr/>
            </a:pPr>
            <a:endParaRPr lang="en-US" sz="900" cap="all" baseline="0" smtClean="0">
              <a:solidFill>
                <a:schemeClr val="bg2"/>
              </a:solidFill>
            </a:endParaRPr>
          </a:p>
        </p:txBody>
      </p:sp>
      <p:sp>
        <p:nvSpPr>
          <p:cNvPr id="10" name="SD_FLD_"/>
          <p:cNvSpPr txBox="1">
            <a:spLocks noChangeArrowheads="1"/>
          </p:cNvSpPr>
          <p:nvPr/>
        </p:nvSpPr>
        <p:spPr bwMode="auto">
          <a:xfrm>
            <a:off x="4533900" y="6322716"/>
            <a:ext cx="26987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defRPr/>
            </a:pPr>
            <a:r>
              <a:rPr lang="da-DK" sz="1100" cap="all" baseline="0" dirty="0" smtClean="0">
                <a:solidFill>
                  <a:schemeClr val="bg2"/>
                </a:solidFill>
              </a:rPr>
              <a:t>Pure informationsmøder 2017</a:t>
            </a:r>
          </a:p>
        </p:txBody>
      </p:sp>
      <p:sp>
        <p:nvSpPr>
          <p:cNvPr id="11" name="SD_USR_Name03"/>
          <p:cNvSpPr txBox="1">
            <a:spLocks noChangeArrowheads="1"/>
          </p:cNvSpPr>
          <p:nvPr/>
        </p:nvSpPr>
        <p:spPr bwMode="auto">
          <a:xfrm>
            <a:off x="4536000" y="6499248"/>
            <a:ext cx="26987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defRPr/>
            </a:pPr>
            <a:r>
              <a:rPr lang="en-US" sz="1100" cap="all" baseline="0" dirty="0" smtClean="0">
                <a:solidFill>
                  <a:schemeClr val="bg2"/>
                </a:solidFill>
              </a:rPr>
              <a:t>Nicolaj </a:t>
            </a:r>
            <a:r>
              <a:rPr lang="en-US" sz="1100" cap="all" baseline="0" dirty="0" err="1" smtClean="0">
                <a:solidFill>
                  <a:schemeClr val="bg2"/>
                </a:solidFill>
              </a:rPr>
              <a:t>veje</a:t>
            </a:r>
            <a:r>
              <a:rPr lang="en-US" sz="1100" cap="all" baseline="0" dirty="0" smtClean="0">
                <a:solidFill>
                  <a:schemeClr val="bg2"/>
                </a:solidFill>
              </a:rPr>
              <a:t> </a:t>
            </a:r>
            <a:r>
              <a:rPr lang="en-US" sz="1100" cap="all" baseline="0" dirty="0" err="1" smtClean="0">
                <a:solidFill>
                  <a:schemeClr val="bg2"/>
                </a:solidFill>
              </a:rPr>
              <a:t>pedersen</a:t>
            </a:r>
            <a:endParaRPr lang="en-US" sz="1100" cap="all" baseline="0" dirty="0">
              <a:solidFill>
                <a:schemeClr val="bg2"/>
              </a:solidFill>
            </a:endParaRPr>
          </a:p>
        </p:txBody>
      </p:sp>
      <p:sp>
        <p:nvSpPr>
          <p:cNvPr id="12" name="SD_FLD_Date"/>
          <p:cNvSpPr txBox="1">
            <a:spLocks noChangeArrowheads="1"/>
          </p:cNvSpPr>
          <p:nvPr/>
        </p:nvSpPr>
        <p:spPr bwMode="auto">
          <a:xfrm>
            <a:off x="7413625" y="6324939"/>
            <a:ext cx="1439863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>
              <a:lnSpc>
                <a:spcPts val="1200"/>
              </a:lnSpc>
              <a:defRPr/>
            </a:pPr>
            <a:r>
              <a:rPr lang="da-DK" sz="1100" cap="all" baseline="0" dirty="0" smtClean="0">
                <a:solidFill>
                  <a:schemeClr val="bg2"/>
                </a:solidFill>
              </a:rPr>
              <a:t>januar 2017</a:t>
            </a:r>
          </a:p>
        </p:txBody>
      </p:sp>
      <p:sp>
        <p:nvSpPr>
          <p:cNvPr id="13" name="Line 49"/>
          <p:cNvSpPr>
            <a:spLocks noChangeShapeType="1"/>
          </p:cNvSpPr>
          <p:nvPr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4" name="Line 50"/>
          <p:cNvSpPr>
            <a:spLocks noChangeShapeType="1"/>
          </p:cNvSpPr>
          <p:nvPr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5" name="bmkSekundærtLogo02"/>
          <p:cNvSpPr>
            <a:spLocks noChangeArrowheads="1"/>
          </p:cNvSpPr>
          <p:nvPr/>
        </p:nvSpPr>
        <p:spPr bwMode="auto">
          <a:xfrm>
            <a:off x="293688" y="6305913"/>
            <a:ext cx="584200" cy="2952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88" y="386566"/>
            <a:ext cx="3206503" cy="4846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 cap="all" baseline="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ct val="92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174625" indent="-174625" algn="l" rtl="0" eaLnBrk="0" fontAlgn="base" hangingPunct="0">
        <a:lnSpc>
          <a:spcPct val="94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400">
          <a:solidFill>
            <a:schemeClr val="bg2"/>
          </a:solidFill>
          <a:latin typeface="+mn-lt"/>
        </a:defRPr>
      </a:lvl2pPr>
      <a:lvl3pPr marL="174625" indent="-174625" algn="l" rtl="0" eaLnBrk="0" fontAlgn="base" hangingPunct="0">
        <a:lnSpc>
          <a:spcPct val="97000"/>
        </a:lnSpc>
        <a:spcBef>
          <a:spcPts val="0"/>
        </a:spcBef>
        <a:spcAft>
          <a:spcPct val="0"/>
        </a:spcAft>
        <a:buFont typeface="AU Passata" pitchFamily="34" charset="0"/>
        <a:buChar char="›"/>
        <a:defRPr sz="2000">
          <a:solidFill>
            <a:schemeClr val="bg2"/>
          </a:solidFill>
          <a:latin typeface="+mn-lt"/>
        </a:defRPr>
      </a:lvl3pPr>
      <a:lvl4pPr marL="174625" indent="-174625" algn="l" rtl="0" eaLnBrk="0" fontAlgn="base" hangingPunct="0">
        <a:lnSpc>
          <a:spcPct val="99000"/>
        </a:lnSpc>
        <a:spcBef>
          <a:spcPts val="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4pPr>
      <a:lvl5pPr marL="174625" indent="-174625" algn="l" rtl="0" eaLnBrk="0" fontAlgn="base" hangingPunct="0">
        <a:lnSpc>
          <a:spcPct val="99000"/>
        </a:lnSpc>
        <a:spcBef>
          <a:spcPts val="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5pPr>
      <a:lvl6pPr marL="13525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6pPr>
      <a:lvl7pPr marL="18097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7pPr>
      <a:lvl8pPr marL="22669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8pPr>
      <a:lvl9pPr marL="27241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edarbejdere.au.dk/pure/arkiv/definiti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fm.dk/forskning-og-innovation/statistik-og-analyser/den-bibliometriske-forskningsindikator/autoritetslist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comments" Target="../comments/comment1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edarbejdere.au.dk/pure/brugervejledning/publikationer/hvordan-validerer-je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bfi.fi.dk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pure@au.dk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darbejdere.au.dk/pure/support/spoe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D_FLD_SD_FLD_PresentationTitle"/>
          <p:cNvSpPr>
            <a:spLocks noGrp="1"/>
          </p:cNvSpPr>
          <p:nvPr>
            <p:ph type="ctrTitle"/>
          </p:nvPr>
        </p:nvSpPr>
        <p:spPr>
          <a:xfrm>
            <a:off x="327918" y="1340768"/>
            <a:ext cx="8564562" cy="1021818"/>
          </a:xfrm>
        </p:spPr>
        <p:txBody>
          <a:bodyPr/>
          <a:lstStyle/>
          <a:p>
            <a:r>
              <a:rPr lang="nb-NO" dirty="0" smtClean="0"/>
              <a:t>PURE Information-</a:t>
            </a:r>
            <a:br>
              <a:rPr lang="nb-NO" dirty="0" smtClean="0"/>
            </a:br>
            <a:r>
              <a:rPr lang="nb-NO" dirty="0" smtClean="0"/>
              <a:t>møder 2016</a:t>
            </a:r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>
            <a:off x="3923928" y="5078762"/>
            <a:ext cx="49685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</a:rPr>
              <a:t>Au </a:t>
            </a:r>
            <a:r>
              <a:rPr lang="da-DK" dirty="0" err="1" smtClean="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</a:rPr>
              <a:t>library</a:t>
            </a:r>
            <a:endParaRPr lang="da-DK" dirty="0">
              <a:solidFill>
                <a:schemeClr val="bg1"/>
              </a:solidFill>
              <a:latin typeface="AU Peto" panose="040C0B07020602020301" pitchFamily="82" charset="0"/>
              <a:ea typeface="AU Peto" panose="040C0B07020602020301" pitchFamily="82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/>
          <a:lstStyle/>
          <a:p>
            <a:r>
              <a:rPr lang="da-DK" dirty="0">
                <a:solidFill>
                  <a:srgbClr val="00B050"/>
                </a:solidFill>
              </a:rPr>
              <a:t>Publikationstype </a:t>
            </a:r>
            <a:r>
              <a:rPr lang="da-DK" dirty="0" smtClean="0">
                <a:solidFill>
                  <a:srgbClr val="00B050"/>
                </a:solidFill>
              </a:rPr>
              <a:t>IV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10</a:t>
            </a:fld>
            <a:endParaRPr lang="da-D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780381"/>
            <a:ext cx="863917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5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>
                <a:solidFill>
                  <a:srgbClr val="00B050"/>
                </a:solidFill>
              </a:rPr>
              <a:t>Definitioner af publikationstyper i PURE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Hjælpetekster i det billede hvor man vælger </a:t>
            </a:r>
            <a:r>
              <a:rPr lang="da-DK" dirty="0" smtClean="0"/>
              <a:t>publikationstypen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>
                <a:hlinkClick r:id="rId3"/>
              </a:rPr>
              <a:t>Definitioner på </a:t>
            </a:r>
            <a:r>
              <a:rPr lang="da-DK" dirty="0" err="1" smtClean="0">
                <a:hlinkClick r:id="rId3"/>
              </a:rPr>
              <a:t>PUREs</a:t>
            </a:r>
            <a:r>
              <a:rPr lang="da-DK" dirty="0" smtClean="0">
                <a:hlinkClick r:id="rId3"/>
              </a:rPr>
              <a:t> hjemmeside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11</a:t>
            </a:fld>
            <a:endParaRPr lang="da-DK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2" t="17519" r="25190" b="56155"/>
          <a:stretch/>
        </p:blipFill>
        <p:spPr bwMode="auto">
          <a:xfrm>
            <a:off x="954654" y="2924944"/>
            <a:ext cx="7135091" cy="1925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2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12</a:t>
            </a:fld>
            <a:endParaRPr lang="da-DK" dirty="0"/>
          </a:p>
        </p:txBody>
      </p:sp>
      <p:grpSp>
        <p:nvGrpSpPr>
          <p:cNvPr id="6" name="Group 5"/>
          <p:cNvGrpSpPr/>
          <p:nvPr/>
        </p:nvGrpSpPr>
        <p:grpSpPr>
          <a:xfrm>
            <a:off x="128588" y="795338"/>
            <a:ext cx="8886825" cy="5267325"/>
            <a:chOff x="128588" y="795338"/>
            <a:chExt cx="8886825" cy="5267325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88" y="795338"/>
              <a:ext cx="8886825" cy="526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 bwMode="auto">
            <a:xfrm>
              <a:off x="6588224" y="795338"/>
              <a:ext cx="2427189" cy="1337518"/>
            </a:xfrm>
            <a:prstGeom prst="rect">
              <a:avLst/>
            </a:prstGeom>
            <a:solidFill>
              <a:schemeClr val="bg1"/>
            </a:solidFill>
            <a:ln w="1778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endParaRPr kumimoji="0" lang="da-DK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23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50"/>
                </a:solidFill>
              </a:rPr>
              <a:t>Centrale databaser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568000" cy="4248472"/>
          </a:xfrm>
        </p:spPr>
        <p:txBody>
          <a:bodyPr/>
          <a:lstStyle/>
          <a:p>
            <a:r>
              <a:rPr lang="da-DK" sz="2000" dirty="0" smtClean="0"/>
              <a:t>Krumtappen i BFI systemet er to autoritetslister, én indeholdende serier (tidsskrifter, bogserier og konferenceserier) og én indeholdende forlag.</a:t>
            </a:r>
            <a:br>
              <a:rPr lang="da-DK" sz="2000" dirty="0" smtClean="0"/>
            </a:br>
            <a:endParaRPr lang="da-DK" sz="2000" dirty="0" smtClean="0"/>
          </a:p>
          <a:p>
            <a:r>
              <a:rPr lang="da-DK" sz="2000" dirty="0" smtClean="0"/>
              <a:t>Hver autoritetsliste er delt i to niveauer, hvoraf niveau 2 er det bedste.</a:t>
            </a:r>
            <a:br>
              <a:rPr lang="da-DK" sz="2000" dirty="0" smtClean="0"/>
            </a:br>
            <a:r>
              <a:rPr lang="da-DK" sz="2000" dirty="0">
                <a:hlinkClick r:id="rId3"/>
              </a:rPr>
              <a:t>http://ufm.dk/forskning-og-innovation/statistik-og-analyser/den-bibliometriske-forskningsindikator/autoritetslister</a:t>
            </a:r>
            <a:endParaRPr lang="da-DK" sz="2000" dirty="0"/>
          </a:p>
          <a:p>
            <a:endParaRPr lang="da-DK" sz="2000" dirty="0" smtClean="0"/>
          </a:p>
          <a:p>
            <a:r>
              <a:rPr lang="da-DK" sz="2000" b="1" dirty="0" smtClean="0"/>
              <a:t>Udgivelse gennem en pointudløsende kanal udløser point forudsat, at alle de øvrige regler opfyldes.</a:t>
            </a:r>
          </a:p>
          <a:p>
            <a:endParaRPr lang="da-DK" sz="2000" b="1" dirty="0"/>
          </a:p>
          <a:p>
            <a:r>
              <a:rPr lang="da-DK" sz="2000" dirty="0" smtClean="0"/>
              <a:t>I PURE er en pointudløsende kanal </a:t>
            </a:r>
            <a:r>
              <a:rPr lang="da-DK" sz="2000" b="1" dirty="0" smtClean="0"/>
              <a:t>ALTID</a:t>
            </a:r>
            <a:r>
              <a:rPr lang="da-DK" sz="2000" dirty="0" smtClean="0"/>
              <a:t> fra de </a:t>
            </a:r>
            <a:r>
              <a:rPr lang="da-DK" sz="2000" i="1" dirty="0" smtClean="0"/>
              <a:t>centrale</a:t>
            </a:r>
            <a:r>
              <a:rPr lang="da-DK" sz="2000" dirty="0" smtClean="0"/>
              <a:t> databaser. Er en publikation tilknyttet en kanal fra de </a:t>
            </a:r>
            <a:r>
              <a:rPr lang="da-DK" sz="2000" i="1" dirty="0" smtClean="0"/>
              <a:t>lokale</a:t>
            </a:r>
            <a:r>
              <a:rPr lang="da-DK" sz="2000" dirty="0" smtClean="0"/>
              <a:t> databaser, udløser den </a:t>
            </a:r>
            <a:r>
              <a:rPr lang="da-DK" sz="2000" b="1" dirty="0" smtClean="0"/>
              <a:t>IKKE </a:t>
            </a:r>
            <a:r>
              <a:rPr lang="da-DK" sz="2000" dirty="0" smtClean="0"/>
              <a:t>point, uanset om den opfylder de øvrige regler.</a:t>
            </a:r>
          </a:p>
          <a:p>
            <a:endParaRPr lang="da-DK" sz="2000" dirty="0" smtClean="0"/>
          </a:p>
          <a:p>
            <a:r>
              <a:rPr lang="da-DK" sz="2000" dirty="0" smtClean="0"/>
              <a:t>En kanal fra en </a:t>
            </a:r>
            <a:r>
              <a:rPr lang="da-DK" sz="2000" i="1" dirty="0" smtClean="0"/>
              <a:t>central</a:t>
            </a:r>
            <a:r>
              <a:rPr lang="da-DK" sz="2000" dirty="0" smtClean="0"/>
              <a:t> database er dog ikke altid pointudløsende.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3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>
                <a:solidFill>
                  <a:srgbClr val="00B050"/>
                </a:solidFill>
              </a:rPr>
              <a:t>Bog- og konferenceserier</a:t>
            </a:r>
            <a:endParaRPr lang="da-DK" sz="3200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Bogserie kan tilføjes typerne:</a:t>
            </a:r>
          </a:p>
          <a:p>
            <a:pPr lvl="3"/>
            <a:r>
              <a:rPr lang="da-DK" dirty="0"/>
              <a:t>Bog/antologi/afhandling/rapport</a:t>
            </a:r>
          </a:p>
          <a:p>
            <a:pPr lvl="3"/>
            <a:r>
              <a:rPr lang="da-DK" dirty="0"/>
              <a:t>Bidrag til bog/antologi/rapport/</a:t>
            </a:r>
            <a:r>
              <a:rPr lang="da-DK" dirty="0" err="1"/>
              <a:t>proceedings</a:t>
            </a:r>
            <a:endParaRPr lang="da-DK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 smtClean="0"/>
              <a:t>Konferenceserie kan tilføjes typerne:</a:t>
            </a:r>
          </a:p>
          <a:p>
            <a:pPr lvl="4"/>
            <a:r>
              <a:rPr lang="da-DK" dirty="0"/>
              <a:t>Bidrag til tidsskrift</a:t>
            </a:r>
          </a:p>
          <a:p>
            <a:pPr lvl="4"/>
            <a:r>
              <a:rPr lang="da-DK" dirty="0"/>
              <a:t>Bidrag til bog/antologi/rapport/</a:t>
            </a:r>
            <a:r>
              <a:rPr lang="da-DK" dirty="0" err="1"/>
              <a:t>proceedings</a:t>
            </a:r>
            <a:endParaRPr lang="da-DK" dirty="0" smtClean="0"/>
          </a:p>
          <a:p>
            <a:pPr lvl="5"/>
            <a:endParaRPr lang="da-DK" dirty="0" smtClean="0"/>
          </a:p>
          <a:p>
            <a:pPr lvl="4"/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14</a:t>
            </a:fld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01008"/>
            <a:ext cx="3993356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95535" y="3582700"/>
            <a:ext cx="4086225" cy="1614488"/>
            <a:chOff x="395536" y="3501008"/>
            <a:chExt cx="4086225" cy="161448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3501008"/>
              <a:ext cx="4086225" cy="161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 bwMode="auto">
            <a:xfrm>
              <a:off x="619944" y="3519076"/>
              <a:ext cx="2304256" cy="936104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endParaRPr kumimoji="0" lang="da-DK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04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50"/>
                </a:solidFill>
              </a:rPr>
              <a:t>Forrang for serier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sz="1800" dirty="0" err="1" smtClean="0"/>
              <a:t>Forrangsreglen</a:t>
            </a:r>
            <a:r>
              <a:rPr lang="da-DK" sz="1800" dirty="0" smtClean="0"/>
              <a:t> træder i kraft hvis der er tilknyttet </a:t>
            </a:r>
            <a:r>
              <a:rPr lang="da-DK" sz="1800" b="1" dirty="0" smtClean="0"/>
              <a:t>mere end én publikationskanal der er pointudløsende.</a:t>
            </a:r>
          </a:p>
          <a:p>
            <a:endParaRPr lang="da-DK" sz="1800" dirty="0" smtClean="0"/>
          </a:p>
          <a:p>
            <a:r>
              <a:rPr lang="da-DK" sz="1800" dirty="0" err="1" smtClean="0"/>
              <a:t>Forrangsreglen</a:t>
            </a:r>
            <a:r>
              <a:rPr lang="da-DK" sz="1800" dirty="0" smtClean="0"/>
              <a:t> afgør hvilken publikationskanal der er point-udløsende.</a:t>
            </a:r>
          </a:p>
          <a:p>
            <a:endParaRPr lang="da-DK" sz="1800" dirty="0" smtClean="0"/>
          </a:p>
          <a:p>
            <a:r>
              <a:rPr lang="da-DK" sz="1800" dirty="0" smtClean="0"/>
              <a:t>Forrang gælder uanset niveau</a:t>
            </a:r>
          </a:p>
          <a:p>
            <a:endParaRPr lang="da-DK" sz="1800" dirty="0" smtClean="0"/>
          </a:p>
          <a:p>
            <a:r>
              <a:rPr lang="da-DK" sz="1800" dirty="0" smtClean="0"/>
              <a:t>Har en publikation mere end én bogserie tilknyttet er det den første der er pointudløsende.</a:t>
            </a:r>
          </a:p>
          <a:p>
            <a:endParaRPr lang="da-DK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 smtClean="0"/>
              <a:t>Forrang</a:t>
            </a:r>
          </a:p>
          <a:p>
            <a:endParaRPr lang="da-DK" dirty="0" smtClean="0"/>
          </a:p>
          <a:p>
            <a:pPr lvl="1"/>
            <a:r>
              <a:rPr lang="da-DK" dirty="0"/>
              <a:t>1. </a:t>
            </a:r>
            <a:r>
              <a:rPr lang="da-DK" dirty="0" smtClean="0"/>
              <a:t>Konferenceserier*</a:t>
            </a:r>
            <a:endParaRPr lang="da-DK" dirty="0"/>
          </a:p>
          <a:p>
            <a:pPr lvl="1"/>
            <a:r>
              <a:rPr lang="da-DK" dirty="0"/>
              <a:t>2. Bogserier/Tidsskrift</a:t>
            </a:r>
          </a:p>
          <a:p>
            <a:pPr lvl="1"/>
            <a:r>
              <a:rPr lang="da-DK" dirty="0"/>
              <a:t>3. Forlag</a:t>
            </a:r>
          </a:p>
          <a:p>
            <a:endParaRPr lang="da-DK" dirty="0" smtClean="0"/>
          </a:p>
          <a:p>
            <a:pPr marL="0" indent="0">
              <a:buNone/>
            </a:pPr>
            <a:r>
              <a:rPr lang="da-DK" sz="1600" b="1" dirty="0" smtClean="0"/>
              <a:t>*</a:t>
            </a:r>
            <a:r>
              <a:rPr lang="da-DK" sz="1600" dirty="0" smtClean="0"/>
              <a:t> Ved konferenceserier skal der optræde en værdi i feltet ‘begivenhed’ – ellers tæller konferenceserien ikke.</a:t>
            </a:r>
            <a:endParaRPr lang="da-DK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F0239-0B58-4952-8232-587935C3A674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04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>
                <a:solidFill>
                  <a:srgbClr val="00B050"/>
                </a:solidFill>
              </a:rPr>
              <a:t>Forfattertilknytning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sz="2000" b="1" dirty="0" smtClean="0"/>
              <a:t>ALLE forfattere skal registreres – ikke kun dig selv eller de forfattere du er ansvarlig for.</a:t>
            </a:r>
          </a:p>
          <a:p>
            <a:pPr lvl="1"/>
            <a:endParaRPr lang="da-DK" sz="2000" b="1" dirty="0" smtClean="0"/>
          </a:p>
          <a:p>
            <a:pPr lvl="1"/>
            <a:r>
              <a:rPr lang="da-DK" sz="2000" b="1" dirty="0" smtClean="0"/>
              <a:t>Alle AU forfattere skal være af typen ‘intern’ og have en </a:t>
            </a:r>
            <a:r>
              <a:rPr lang="da-DK" sz="2000" b="1" dirty="0" err="1" smtClean="0"/>
              <a:t>affiliering</a:t>
            </a:r>
            <a:r>
              <a:rPr lang="da-DK" sz="2000" b="1" dirty="0" smtClean="0"/>
              <a:t> til en organisation af typen ‘intern’</a:t>
            </a:r>
          </a:p>
          <a:p>
            <a:pPr lvl="1"/>
            <a:endParaRPr lang="da-DK" sz="2000" b="1" dirty="0"/>
          </a:p>
          <a:p>
            <a:pPr lvl="1"/>
            <a:r>
              <a:rPr lang="da-DK" sz="2000" dirty="0" smtClean="0"/>
              <a:t>Korrekt forfattertilknytning er væsentligt ift. fraktionering af BFI-point.</a:t>
            </a:r>
          </a:p>
          <a:p>
            <a:pPr lvl="1"/>
            <a:endParaRPr lang="da-DK" sz="2000" dirty="0"/>
          </a:p>
          <a:p>
            <a:pPr lvl="1"/>
            <a:r>
              <a:rPr lang="da-DK" sz="2000" dirty="0" smtClean="0"/>
              <a:t>Som udgangspunkt er det publikationen der bestemmer antallet af forfattere, rækkefølgen og deres tilknytning</a:t>
            </a:r>
          </a:p>
          <a:p>
            <a:pPr lvl="1"/>
            <a:endParaRPr lang="da-DK" sz="2000" dirty="0" smtClean="0"/>
          </a:p>
          <a:p>
            <a:pPr lvl="1"/>
            <a:r>
              <a:rPr lang="da-DK" sz="2000" dirty="0" smtClean="0"/>
              <a:t>Kun rollen ‘Forfatter’ kvalificerer til en BFI-klassifikation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05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>
                <a:solidFill>
                  <a:srgbClr val="00B050"/>
                </a:solidFill>
              </a:rPr>
              <a:t>BFI-Point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59467"/>
              </p:ext>
            </p:extLst>
          </p:nvPr>
        </p:nvGraphicFramePr>
        <p:xfrm>
          <a:off x="287338" y="1684744"/>
          <a:ext cx="8567736" cy="397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912"/>
                <a:gridCol w="2855912"/>
                <a:gridCol w="2855912"/>
              </a:tblGrid>
              <a:tr h="340995"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Niveau</a:t>
                      </a:r>
                      <a:r>
                        <a:rPr lang="da-DK" baseline="0" dirty="0" smtClean="0">
                          <a:solidFill>
                            <a:schemeClr val="bg2"/>
                          </a:solidFill>
                        </a:rPr>
                        <a:t> 1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Niveau</a:t>
                      </a:r>
                      <a:r>
                        <a:rPr lang="da-DK" baseline="0" dirty="0" smtClean="0">
                          <a:solidFill>
                            <a:schemeClr val="bg2"/>
                          </a:solidFill>
                        </a:rPr>
                        <a:t> 2</a:t>
                      </a:r>
                      <a:endParaRPr lang="da-DK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486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Videnskabelige monografier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232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Videnskabelige artikler i tidsskrifter, bogserier og konferencer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7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Antologibidrag/</a:t>
                      </a:r>
                    </a:p>
                    <a:p>
                      <a:pPr algn="ctr"/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Videnskabelige artikler i antologier</a:t>
                      </a:r>
                      <a:endParaRPr lang="da-DK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0,5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Doktorafhandlinger</a:t>
                      </a:r>
                      <a:endParaRPr lang="da-DK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Patent</a:t>
                      </a:r>
                      <a:endParaRPr lang="da-DK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81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>
                <a:solidFill>
                  <a:srgbClr val="00B050"/>
                </a:solidFill>
              </a:rPr>
              <a:t>BFI-Point - fortsat</a:t>
            </a:r>
            <a:endParaRPr lang="da-DK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er et belønningssystem for samarbejde på tværs </a:t>
            </a:r>
            <a:r>
              <a:rPr lang="da-DK" dirty="0" smtClean="0"/>
              <a:t>af </a:t>
            </a:r>
            <a:r>
              <a:rPr lang="da-DK" dirty="0"/>
              <a:t>organisationsgrænser både nationalt og </a:t>
            </a:r>
            <a:r>
              <a:rPr lang="da-DK" dirty="0" smtClean="0"/>
              <a:t>internationalt 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› Publikationer med forfattere fra forskellige </a:t>
            </a:r>
            <a:r>
              <a:rPr lang="da-DK" dirty="0" smtClean="0"/>
              <a:t> universiteter </a:t>
            </a:r>
            <a:r>
              <a:rPr lang="da-DK" dirty="0"/>
              <a:t>multipliceres med 1,25 inden </a:t>
            </a:r>
            <a:r>
              <a:rPr lang="da-DK" dirty="0" smtClean="0"/>
              <a:t>fraktionering </a:t>
            </a:r>
            <a:r>
              <a:rPr lang="da-DK" dirty="0"/>
              <a:t>foretages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90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19</a:t>
            </a:fld>
            <a:endParaRPr lang="da-DK"/>
          </a:p>
        </p:txBody>
      </p:sp>
      <p:grpSp>
        <p:nvGrpSpPr>
          <p:cNvPr id="7" name="Group 6"/>
          <p:cNvGrpSpPr/>
          <p:nvPr/>
        </p:nvGrpSpPr>
        <p:grpSpPr>
          <a:xfrm>
            <a:off x="7236296" y="2084992"/>
            <a:ext cx="1219200" cy="1617132"/>
            <a:chOff x="3168538" y="2171908"/>
            <a:chExt cx="1219200" cy="16171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AU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236296" y="3695627"/>
            <a:ext cx="1219200" cy="1617132"/>
            <a:chOff x="3168538" y="2171908"/>
            <a:chExt cx="1219200" cy="161713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KU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09778" y="639391"/>
            <a:ext cx="1219200" cy="1617132"/>
            <a:chOff x="3168538" y="2171908"/>
            <a:chExt cx="1219200" cy="16171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AAU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20952" y="440425"/>
            <a:ext cx="1219200" cy="1617132"/>
            <a:chOff x="3168538" y="2171908"/>
            <a:chExt cx="1219200" cy="161713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SDU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21516" y="838357"/>
            <a:ext cx="1219200" cy="1617132"/>
            <a:chOff x="3168538" y="2171908"/>
            <a:chExt cx="1219200" cy="161713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DTU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27584" y="3820816"/>
            <a:ext cx="1219200" cy="1617132"/>
            <a:chOff x="3168538" y="2171908"/>
            <a:chExt cx="1219200" cy="161713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ITU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27584" y="2084992"/>
            <a:ext cx="1219200" cy="1617132"/>
            <a:chOff x="3168538" y="2171908"/>
            <a:chExt cx="1219200" cy="1617132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RU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265984" y="467860"/>
            <a:ext cx="1219200" cy="1617132"/>
            <a:chOff x="3168538" y="2171908"/>
            <a:chExt cx="1219200" cy="1617132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CBS</a:t>
              </a:r>
              <a:endParaRPr lang="da-DK" sz="1400" b="1" dirty="0">
                <a:latin typeface="+mn-lt"/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552" y="2906416"/>
            <a:ext cx="1828800" cy="18288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537258" y="4804927"/>
            <a:ext cx="236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BFI systemet</a:t>
            </a:r>
          </a:p>
          <a:p>
            <a:endParaRPr lang="da-DK" dirty="0"/>
          </a:p>
        </p:txBody>
      </p:sp>
      <p:cxnSp>
        <p:nvCxnSpPr>
          <p:cNvPr id="34" name="Straight Arrow Connector 33"/>
          <p:cNvCxnSpPr>
            <a:stCxn id="21" idx="3"/>
            <a:endCxn id="30" idx="1"/>
          </p:cNvCxnSpPr>
          <p:nvPr/>
        </p:nvCxnSpPr>
        <p:spPr bwMode="auto">
          <a:xfrm flipV="1">
            <a:off x="2046784" y="3820816"/>
            <a:ext cx="1759768" cy="609600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4" idx="3"/>
          </p:cNvCxnSpPr>
          <p:nvPr/>
        </p:nvCxnSpPr>
        <p:spPr bwMode="auto">
          <a:xfrm>
            <a:off x="2046784" y="2694592"/>
            <a:ext cx="1759768" cy="1001035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8" idx="3"/>
          </p:cNvCxnSpPr>
          <p:nvPr/>
        </p:nvCxnSpPr>
        <p:spPr bwMode="auto">
          <a:xfrm>
            <a:off x="3140716" y="1447957"/>
            <a:ext cx="734868" cy="1621003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0"/>
          </p:cNvCxnSpPr>
          <p:nvPr/>
        </p:nvCxnSpPr>
        <p:spPr bwMode="auto">
          <a:xfrm>
            <a:off x="3875584" y="1646923"/>
            <a:ext cx="480392" cy="1259493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16" idx="0"/>
          </p:cNvCxnSpPr>
          <p:nvPr/>
        </p:nvCxnSpPr>
        <p:spPr bwMode="auto">
          <a:xfrm flipH="1">
            <a:off x="4932040" y="1619488"/>
            <a:ext cx="398512" cy="1161440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12" idx="1"/>
          </p:cNvCxnSpPr>
          <p:nvPr/>
        </p:nvCxnSpPr>
        <p:spPr bwMode="auto">
          <a:xfrm flipH="1">
            <a:off x="5330552" y="1248991"/>
            <a:ext cx="979226" cy="1819969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5" idx="1"/>
          </p:cNvCxnSpPr>
          <p:nvPr/>
        </p:nvCxnSpPr>
        <p:spPr bwMode="auto">
          <a:xfrm flipH="1">
            <a:off x="5635352" y="2694592"/>
            <a:ext cx="1600944" cy="1001035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stCxn id="9" idx="1"/>
            <a:endCxn id="30" idx="3"/>
          </p:cNvCxnSpPr>
          <p:nvPr/>
        </p:nvCxnSpPr>
        <p:spPr bwMode="auto">
          <a:xfrm flipH="1" flipV="1">
            <a:off x="5635352" y="3820816"/>
            <a:ext cx="1600944" cy="484411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618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sz="2800" dirty="0" smtClean="0"/>
              <a:t>BFI - Den </a:t>
            </a:r>
            <a:r>
              <a:rPr lang="nb-NO" sz="2800" dirty="0"/>
              <a:t>B</a:t>
            </a:r>
            <a:r>
              <a:rPr lang="nb-NO" sz="2800" dirty="0" smtClean="0"/>
              <a:t>ibliometriske Forskningsindikator </a:t>
            </a:r>
          </a:p>
          <a:p>
            <a:pPr lvl="2"/>
            <a:r>
              <a:rPr lang="nb-NO" dirty="0" smtClean="0"/>
              <a:t>Hvad skal der til for at en publikation kan få point?</a:t>
            </a:r>
          </a:p>
          <a:p>
            <a:pPr lvl="2"/>
            <a:r>
              <a:rPr lang="nb-NO" dirty="0" smtClean="0"/>
              <a:t>Hvordan udregnes og tildeles point?</a:t>
            </a:r>
          </a:p>
          <a:p>
            <a:pPr marL="0" lvl="2" indent="0">
              <a:buNone/>
            </a:pPr>
            <a:endParaRPr lang="nb-NO" dirty="0" smtClean="0">
              <a:solidFill>
                <a:srgbClr val="FF0000"/>
              </a:solidFill>
            </a:endParaRPr>
          </a:p>
          <a:p>
            <a:r>
              <a:rPr lang="nb-NO" dirty="0" smtClean="0">
                <a:solidFill>
                  <a:srgbClr val="00B0F0"/>
                </a:solidFill>
              </a:rPr>
              <a:t>AU Nøgletal og PURE</a:t>
            </a:r>
          </a:p>
          <a:p>
            <a:endParaRPr lang="nb-NO" dirty="0">
              <a:solidFill>
                <a:srgbClr val="00B0F0"/>
              </a:solidFill>
            </a:endParaRPr>
          </a:p>
          <a:p>
            <a:r>
              <a:rPr lang="nb-NO" dirty="0" smtClean="0">
                <a:solidFill>
                  <a:srgbClr val="00B050"/>
                </a:solidFill>
              </a:rPr>
              <a:t>OA – Open Access</a:t>
            </a:r>
          </a:p>
          <a:p>
            <a:r>
              <a:rPr lang="nb-NO" sz="2000" dirty="0" smtClean="0">
                <a:solidFill>
                  <a:srgbClr val="00B050"/>
                </a:solidFill>
              </a:rPr>
              <a:t>OA på AU</a:t>
            </a:r>
          </a:p>
          <a:p>
            <a:r>
              <a:rPr lang="nb-NO" sz="2000" dirty="0" smtClean="0">
                <a:solidFill>
                  <a:srgbClr val="00B050"/>
                </a:solidFill>
              </a:rPr>
              <a:t>OA i PURE og OA Barometeret</a:t>
            </a:r>
          </a:p>
          <a:p>
            <a:endParaRPr lang="nb-NO" sz="2000" dirty="0" smtClean="0">
              <a:solidFill>
                <a:srgbClr val="00B050"/>
              </a:solidFill>
            </a:endParaRPr>
          </a:p>
          <a:p>
            <a:r>
              <a:rPr lang="nb-NO" dirty="0" smtClean="0"/>
              <a:t>Spørgsmål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85FE6-59C4-480A-8529-CEB16CA0E5F7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20</a:t>
            </a:fld>
            <a:endParaRPr lang="da-DK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669379"/>
            <a:ext cx="8892480" cy="5495925"/>
            <a:chOff x="0" y="669379"/>
            <a:chExt cx="8892480" cy="5495925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69379"/>
              <a:ext cx="8640960" cy="549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 bwMode="auto">
            <a:xfrm>
              <a:off x="0" y="669379"/>
              <a:ext cx="2123728" cy="239341"/>
            </a:xfrm>
            <a:prstGeom prst="rect">
              <a:avLst/>
            </a:prstGeom>
            <a:solidFill>
              <a:schemeClr val="bg1"/>
            </a:solidFill>
            <a:ln w="1778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endParaRPr kumimoji="0" lang="da-DK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50"/>
                </a:solidFill>
              </a:rPr>
              <a:t>Point tildeling – TO eksempler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sz="1800" dirty="0" smtClean="0"/>
              <a:t>En </a:t>
            </a:r>
            <a:r>
              <a:rPr lang="da-DK" sz="1800" b="1" dirty="0" smtClean="0"/>
              <a:t>videnskabelige artikel </a:t>
            </a:r>
            <a:r>
              <a:rPr lang="da-DK" sz="1800" dirty="0" smtClean="0"/>
              <a:t>publiceret i et </a:t>
            </a:r>
            <a:r>
              <a:rPr lang="da-DK" sz="1800" b="1" dirty="0" smtClean="0"/>
              <a:t>niveau 2 </a:t>
            </a:r>
            <a:r>
              <a:rPr lang="da-DK" sz="1800" dirty="0" smtClean="0"/>
              <a:t>tidsskrift.</a:t>
            </a:r>
          </a:p>
          <a:p>
            <a:endParaRPr lang="da-DK" sz="1800" dirty="0" smtClean="0"/>
          </a:p>
          <a:p>
            <a:r>
              <a:rPr lang="da-DK" sz="1800" dirty="0" smtClean="0"/>
              <a:t>Der er </a:t>
            </a:r>
            <a:r>
              <a:rPr lang="da-DK" sz="1800" b="1" dirty="0" smtClean="0"/>
              <a:t>fem forfattere </a:t>
            </a:r>
            <a:r>
              <a:rPr lang="da-DK" sz="1800" dirty="0" smtClean="0"/>
              <a:t>– alle fra Aarhus Universitet.</a:t>
            </a:r>
          </a:p>
          <a:p>
            <a:endParaRPr lang="da-DK" sz="1800" dirty="0"/>
          </a:p>
          <a:p>
            <a:r>
              <a:rPr lang="da-DK" sz="1800" dirty="0" smtClean="0"/>
              <a:t>Den tildeles derfor </a:t>
            </a:r>
            <a:r>
              <a:rPr lang="da-DK" sz="1800" b="1" dirty="0" smtClean="0"/>
              <a:t>3</a:t>
            </a:r>
            <a:r>
              <a:rPr lang="da-DK" sz="1800" dirty="0" smtClean="0"/>
              <a:t> point, som divideres med </a:t>
            </a:r>
            <a:r>
              <a:rPr lang="da-DK" sz="1800" b="1" dirty="0" smtClean="0"/>
              <a:t>5</a:t>
            </a:r>
            <a:r>
              <a:rPr lang="da-DK" sz="1800" dirty="0" smtClean="0"/>
              <a:t>.</a:t>
            </a:r>
          </a:p>
          <a:p>
            <a:endParaRPr lang="da-DK" sz="1800" dirty="0"/>
          </a:p>
          <a:p>
            <a:r>
              <a:rPr lang="da-DK" sz="1800" dirty="0" smtClean="0"/>
              <a:t>Aarhus Universitet modtager derfor:</a:t>
            </a:r>
          </a:p>
          <a:p>
            <a:pPr marL="0" indent="0">
              <a:buNone/>
            </a:pPr>
            <a:r>
              <a:rPr lang="da-DK" sz="1800" dirty="0" smtClean="0"/>
              <a:t>	</a:t>
            </a:r>
            <a:r>
              <a:rPr lang="da-DK" sz="1800" b="1" dirty="0" smtClean="0"/>
              <a:t>(3 / 5) * 5 = 3 points.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sz="1800" dirty="0"/>
              <a:t>En </a:t>
            </a:r>
            <a:r>
              <a:rPr lang="da-DK" sz="1800" b="1" dirty="0"/>
              <a:t>videnskabelige artikel </a:t>
            </a:r>
            <a:r>
              <a:rPr lang="da-DK" sz="1800" dirty="0"/>
              <a:t>publiceret i et </a:t>
            </a:r>
            <a:r>
              <a:rPr lang="da-DK" sz="1800" b="1" dirty="0"/>
              <a:t>niveau 2 </a:t>
            </a:r>
            <a:r>
              <a:rPr lang="da-DK" sz="1800" dirty="0"/>
              <a:t>tidsskrift.</a:t>
            </a:r>
          </a:p>
          <a:p>
            <a:pPr marL="0" indent="0">
              <a:buNone/>
            </a:pPr>
            <a:endParaRPr lang="da-DK" sz="1800" dirty="0"/>
          </a:p>
          <a:p>
            <a:r>
              <a:rPr lang="da-DK" sz="1800" dirty="0"/>
              <a:t>Der er </a:t>
            </a:r>
            <a:r>
              <a:rPr lang="da-DK" sz="1800" b="1" dirty="0"/>
              <a:t>fem forfattere </a:t>
            </a:r>
            <a:r>
              <a:rPr lang="da-DK" sz="1800" dirty="0"/>
              <a:t>– </a:t>
            </a:r>
            <a:r>
              <a:rPr lang="da-DK" sz="1800" dirty="0" smtClean="0"/>
              <a:t>to </a:t>
            </a:r>
            <a:r>
              <a:rPr lang="da-DK" sz="1800" dirty="0"/>
              <a:t>fra Aarhus </a:t>
            </a:r>
            <a:r>
              <a:rPr lang="da-DK" sz="1800" dirty="0" smtClean="0"/>
              <a:t>Universitet, én fra København Universitet og to fra et udenlandsk universitet</a:t>
            </a:r>
            <a:endParaRPr lang="da-DK" sz="1800" dirty="0"/>
          </a:p>
          <a:p>
            <a:endParaRPr lang="da-DK" sz="1800" dirty="0"/>
          </a:p>
          <a:p>
            <a:r>
              <a:rPr lang="da-DK" sz="1800" dirty="0"/>
              <a:t>Den tildeles derfor </a:t>
            </a:r>
            <a:r>
              <a:rPr lang="da-DK" sz="1800" b="1" dirty="0"/>
              <a:t>3</a:t>
            </a:r>
            <a:r>
              <a:rPr lang="da-DK" sz="1800" dirty="0"/>
              <a:t> point, </a:t>
            </a:r>
            <a:r>
              <a:rPr lang="da-DK" sz="1800" dirty="0" smtClean="0"/>
              <a:t>som ganges med </a:t>
            </a:r>
            <a:r>
              <a:rPr lang="da-DK" sz="1800" b="1" dirty="0" smtClean="0"/>
              <a:t>1,25</a:t>
            </a:r>
            <a:r>
              <a:rPr lang="da-DK" sz="1800" dirty="0" smtClean="0"/>
              <a:t> og som herefter divideres </a:t>
            </a:r>
            <a:r>
              <a:rPr lang="da-DK" sz="1800" dirty="0"/>
              <a:t>med </a:t>
            </a:r>
            <a:r>
              <a:rPr lang="da-DK" sz="1800" b="1" dirty="0"/>
              <a:t>5</a:t>
            </a:r>
            <a:r>
              <a:rPr lang="da-DK" sz="1800" dirty="0"/>
              <a:t>.</a:t>
            </a:r>
          </a:p>
          <a:p>
            <a:endParaRPr lang="da-DK" sz="1800" dirty="0"/>
          </a:p>
          <a:p>
            <a:r>
              <a:rPr lang="da-DK" sz="1800" dirty="0"/>
              <a:t>Aarhus Universitet </a:t>
            </a:r>
            <a:r>
              <a:rPr lang="da-DK" sz="1800" dirty="0" smtClean="0"/>
              <a:t>modtager:</a:t>
            </a:r>
            <a:endParaRPr lang="da-DK" sz="1800" dirty="0"/>
          </a:p>
          <a:p>
            <a:pPr marL="0" indent="0">
              <a:buNone/>
            </a:pPr>
            <a:r>
              <a:rPr lang="da-DK" sz="1800" dirty="0"/>
              <a:t>	</a:t>
            </a:r>
            <a:r>
              <a:rPr lang="da-DK" sz="1800" b="1" dirty="0" smtClean="0"/>
              <a:t>((3 * 1,25) / 5) * 2 = 1,5 points.</a:t>
            </a:r>
          </a:p>
          <a:p>
            <a:r>
              <a:rPr lang="da-DK" sz="1800" dirty="0" smtClean="0"/>
              <a:t>København </a:t>
            </a:r>
            <a:r>
              <a:rPr lang="da-DK" sz="1800" dirty="0"/>
              <a:t>Universitet modtager:</a:t>
            </a:r>
          </a:p>
          <a:p>
            <a:pPr marL="0" indent="0">
              <a:buNone/>
            </a:pPr>
            <a:r>
              <a:rPr lang="da-DK" sz="1800" dirty="0"/>
              <a:t>	</a:t>
            </a:r>
            <a:r>
              <a:rPr lang="da-DK" sz="1800" b="1" dirty="0"/>
              <a:t>((3 * 1,25) / 5) * </a:t>
            </a:r>
            <a:r>
              <a:rPr lang="da-DK" sz="1800" b="1" dirty="0" smtClean="0"/>
              <a:t>1 </a:t>
            </a:r>
            <a:r>
              <a:rPr lang="da-DK" sz="1800" b="1" dirty="0"/>
              <a:t>= </a:t>
            </a:r>
            <a:r>
              <a:rPr lang="da-DK" sz="1800" b="1" dirty="0" smtClean="0"/>
              <a:t>0,75 </a:t>
            </a:r>
            <a:r>
              <a:rPr lang="da-DK" sz="1800" b="1" dirty="0"/>
              <a:t>points.</a:t>
            </a:r>
          </a:p>
          <a:p>
            <a:pPr marL="0" indent="0">
              <a:buNone/>
            </a:pPr>
            <a:endParaRPr lang="da-DK" sz="1800" b="1" dirty="0" smtClean="0"/>
          </a:p>
          <a:p>
            <a:endParaRPr lang="da-DK" sz="2000" dirty="0"/>
          </a:p>
          <a:p>
            <a:endParaRPr lang="da-DK" sz="2000" dirty="0"/>
          </a:p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F0239-0B58-4952-8232-587935C3A674}" type="slidenum">
              <a:rPr lang="da-DK" smtClean="0"/>
              <a:pPr>
                <a:defRPr/>
              </a:pPr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90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>
                <a:solidFill>
                  <a:srgbClr val="00B050"/>
                </a:solidFill>
              </a:rPr>
              <a:t>Hvad er et point værd?</a:t>
            </a:r>
            <a:endParaRPr lang="da-DK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 smtClean="0"/>
              <a:t>Et points værdi afgøres af to variable</a:t>
            </a:r>
          </a:p>
          <a:p>
            <a:pPr marL="1520825" lvl="5" indent="-342900">
              <a:buFont typeface="+mj-lt"/>
              <a:buAutoNum type="arabicPeriod"/>
            </a:pPr>
            <a:r>
              <a:rPr lang="da-DK" dirty="0" smtClean="0"/>
              <a:t>Basismidlernes størrelse for det pågældende hovedområde</a:t>
            </a:r>
          </a:p>
          <a:p>
            <a:pPr marL="1520825" lvl="5" indent="-342900">
              <a:buFont typeface="+mj-lt"/>
              <a:buAutoNum type="arabicPeriod"/>
            </a:pPr>
            <a:r>
              <a:rPr lang="da-DK" dirty="0" smtClean="0"/>
              <a:t>Antallet af point genereret på nationalt niveau</a:t>
            </a:r>
          </a:p>
          <a:p>
            <a:endParaRPr lang="da-DK" sz="2000" dirty="0"/>
          </a:p>
          <a:p>
            <a:r>
              <a:rPr lang="da-DK" sz="2000" dirty="0" smtClean="0"/>
              <a:t>Hvad er en publikation så værd for AU?</a:t>
            </a:r>
          </a:p>
          <a:p>
            <a:pPr marL="179388" indent="0">
              <a:buNone/>
            </a:pPr>
            <a:r>
              <a:rPr lang="da-DK" sz="1800" dirty="0" smtClean="0">
                <a:solidFill>
                  <a:srgbClr val="00B050"/>
                </a:solidFill>
              </a:rPr>
              <a:t>Pointværdi for hovedområde</a:t>
            </a:r>
            <a:r>
              <a:rPr lang="da-DK" sz="1800" dirty="0" smtClean="0"/>
              <a:t> * </a:t>
            </a:r>
            <a:r>
              <a:rPr lang="da-DK" sz="1800" dirty="0" err="1">
                <a:solidFill>
                  <a:srgbClr val="FF0000"/>
                </a:solidFill>
              </a:rPr>
              <a:t>M</a:t>
            </a:r>
            <a:r>
              <a:rPr lang="da-DK" sz="1800" dirty="0" err="1" smtClean="0">
                <a:solidFill>
                  <a:srgbClr val="FF0000"/>
                </a:solidFill>
              </a:rPr>
              <a:t>ultiplier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>
                <a:solidFill>
                  <a:srgbClr val="FF0000"/>
                </a:solidFill>
              </a:rPr>
              <a:t>for </a:t>
            </a:r>
            <a:r>
              <a:rPr lang="da-DK" sz="1800" dirty="0" smtClean="0">
                <a:solidFill>
                  <a:srgbClr val="FF0000"/>
                </a:solidFill>
              </a:rPr>
              <a:t>samarbejde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smtClean="0"/>
              <a:t>/ </a:t>
            </a:r>
            <a:r>
              <a:rPr lang="da-DK" sz="1800" dirty="0" smtClean="0">
                <a:solidFill>
                  <a:srgbClr val="C00000"/>
                </a:solidFill>
              </a:rPr>
              <a:t>Antal forfattere</a:t>
            </a:r>
            <a:r>
              <a:rPr lang="da-DK" sz="1800" dirty="0">
                <a:solidFill>
                  <a:srgbClr val="C00000"/>
                </a:solidFill>
              </a:rPr>
              <a:t> </a:t>
            </a:r>
            <a:r>
              <a:rPr lang="da-DK" sz="1800" dirty="0" smtClean="0"/>
              <a:t>* </a:t>
            </a:r>
            <a:r>
              <a:rPr lang="da-DK" sz="1800" dirty="0" smtClean="0">
                <a:solidFill>
                  <a:srgbClr val="7030A0"/>
                </a:solidFill>
              </a:rPr>
              <a:t>Antal interne forfattere</a:t>
            </a:r>
            <a:r>
              <a:rPr lang="da-DK" sz="1800" dirty="0" smtClean="0"/>
              <a:t> (mindste mulige BFI andel er 1/10)</a:t>
            </a:r>
          </a:p>
          <a:p>
            <a:pPr lvl="1"/>
            <a:endParaRPr lang="da-DK" sz="2000" dirty="0"/>
          </a:p>
          <a:p>
            <a:pPr lvl="1"/>
            <a:r>
              <a:rPr lang="da-DK" sz="2000" dirty="0" smtClean="0"/>
              <a:t>Værdien for et point og for en given publikation kan derfor først beregnes ultimo i høståret.</a:t>
            </a:r>
          </a:p>
          <a:p>
            <a:pPr lvl="1"/>
            <a:endParaRPr lang="da-DK" sz="2000" dirty="0"/>
          </a:p>
          <a:p>
            <a:pPr lvl="1"/>
            <a:r>
              <a:rPr lang="da-DK" sz="2000" dirty="0"/>
              <a:t>Der er </a:t>
            </a:r>
            <a:r>
              <a:rPr lang="da-DK" sz="2000" dirty="0" smtClean="0"/>
              <a:t>derfor svært at </a:t>
            </a:r>
            <a:r>
              <a:rPr lang="da-DK" sz="2000" dirty="0"/>
              <a:t>omregne point direkte til midler på publikations- eller forfatterniveau.</a:t>
            </a:r>
          </a:p>
          <a:p>
            <a:pPr lvl="1"/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52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Validerings tjekliste</a:t>
            </a:r>
            <a:endParaRPr lang="da-DK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sz="2000" dirty="0">
                <a:hlinkClick r:id="rId3"/>
              </a:rPr>
              <a:t>http://medarbejdere.au.dk/pure/brugervejledning/publikationer/hvordan-validerer-jeg</a:t>
            </a:r>
            <a:r>
              <a:rPr lang="da-DK" sz="2000" dirty="0" smtClean="0">
                <a:hlinkClick r:id="rId3"/>
              </a:rPr>
              <a:t>/</a:t>
            </a:r>
            <a:endParaRPr lang="da-DK" sz="2000" dirty="0" smtClean="0"/>
          </a:p>
          <a:p>
            <a:endParaRPr lang="da-DK" dirty="0"/>
          </a:p>
          <a:p>
            <a:r>
              <a:rPr lang="da-DK" dirty="0" smtClean="0"/>
              <a:t>Og </a:t>
            </a:r>
            <a:r>
              <a:rPr lang="da-DK" dirty="0"/>
              <a:t>så handler det selvfølgelig om gode, pålidelige data og ikke pointjagt.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23</a:t>
            </a:fld>
            <a:endParaRPr lang="da-DK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130519"/>
            <a:ext cx="4205287" cy="35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19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50"/>
                </a:solidFill>
              </a:rPr>
              <a:t>BFI-systemet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I juni 2014 søsatte forsknings- og innovationsstyrelsen det nye BFI-system. Systemet er udviklet af Schultz.</a:t>
            </a:r>
          </a:p>
          <a:p>
            <a:endParaRPr lang="da-DK" sz="2400" dirty="0"/>
          </a:p>
          <a:p>
            <a:r>
              <a:rPr lang="da-DK" sz="2400" dirty="0" smtClean="0"/>
              <a:t>Systemet er derfor åbent for offentligheden. Ansatte ved Aarhus universitet kan tilgå systemet via WAYF.</a:t>
            </a:r>
          </a:p>
          <a:p>
            <a:endParaRPr lang="da-DK" sz="2400" dirty="0"/>
          </a:p>
          <a:p>
            <a:r>
              <a:rPr lang="da-DK" sz="2400" dirty="0" smtClean="0">
                <a:hlinkClick r:id="rId3"/>
              </a:rPr>
              <a:t>https://bfi.fi.dk</a:t>
            </a:r>
            <a:endParaRPr lang="da-DK" sz="2400" dirty="0" smtClean="0"/>
          </a:p>
          <a:p>
            <a:endParaRPr lang="da-DK" sz="2400" dirty="0"/>
          </a:p>
          <a:p>
            <a:r>
              <a:rPr lang="da-DK" sz="2400" dirty="0" smtClean="0"/>
              <a:t>Idet systemet høster løbende skelnes der mellem </a:t>
            </a:r>
            <a:r>
              <a:rPr lang="da-DK" sz="2400" i="1" dirty="0" smtClean="0"/>
              <a:t>midlertidige</a:t>
            </a:r>
            <a:r>
              <a:rPr lang="da-DK" sz="2400" dirty="0" smtClean="0"/>
              <a:t> point og </a:t>
            </a:r>
            <a:r>
              <a:rPr lang="da-DK" sz="2400" i="1" dirty="0" smtClean="0"/>
              <a:t>endelig</a:t>
            </a:r>
            <a:r>
              <a:rPr lang="da-DK" sz="2400" dirty="0" smtClean="0"/>
              <a:t> point (sidstnævnte tildeles  primo oktober efter endelig høst og konflikthåndtering).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66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Au nøgletal og ‘AU i Tal’</a:t>
            </a:r>
            <a:endParaRPr lang="da-DK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Årlig rapport om – blandt andet – den videnskabelig produktion og publikation i det foregående år af forskere ved Aarhus Universitet. </a:t>
            </a:r>
          </a:p>
          <a:p>
            <a:endParaRPr lang="da-DK" sz="2400" dirty="0" smtClean="0"/>
          </a:p>
          <a:p>
            <a:r>
              <a:rPr lang="da-DK" sz="2400" dirty="0" smtClean="0"/>
              <a:t>Nøgletallene og følgepublikationen ‘AU i Tal) er primært tænkt som et </a:t>
            </a:r>
            <a:r>
              <a:rPr lang="da-DK" sz="2400" dirty="0" err="1" smtClean="0"/>
              <a:t>benchmark</a:t>
            </a:r>
            <a:r>
              <a:rPr lang="da-DK" sz="2400" dirty="0" smtClean="0"/>
              <a:t> værktøj, men fungerer også som afrapportering og dokumentation til Uddannelses- og Forskningsministeriet ift. udviklingskontrakten. </a:t>
            </a:r>
          </a:p>
          <a:p>
            <a:endParaRPr lang="da-DK" sz="2400" dirty="0" smtClean="0"/>
          </a:p>
          <a:p>
            <a:r>
              <a:rPr lang="da-DK" sz="2400" dirty="0"/>
              <a:t>Data trækkes fra PURE primo marts.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80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/>
              <a:t>support</a:t>
            </a:r>
            <a:endParaRPr lang="da-D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Du kan henvende </a:t>
            </a:r>
            <a:r>
              <a:rPr lang="da-DK" dirty="0"/>
              <a:t>dig til den central PURE Support ved AU Library gennem </a:t>
            </a:r>
            <a:r>
              <a:rPr lang="da-DK" dirty="0" smtClean="0"/>
              <a:t>mail </a:t>
            </a:r>
            <a:r>
              <a:rPr lang="da-DK" dirty="0"/>
              <a:t>til adressen </a:t>
            </a:r>
            <a:r>
              <a:rPr lang="da-DK" dirty="0" smtClean="0">
                <a:hlinkClick r:id="rId3"/>
              </a:rPr>
              <a:t>pure@au.dk</a:t>
            </a:r>
            <a:endParaRPr lang="da-DK" dirty="0"/>
          </a:p>
          <a:p>
            <a:endParaRPr lang="da-DK" dirty="0"/>
          </a:p>
          <a:p>
            <a:r>
              <a:rPr lang="da-DK" dirty="0" smtClean="0"/>
              <a:t>Bag </a:t>
            </a:r>
            <a:r>
              <a:rPr lang="da-DK" dirty="0" smtClean="0">
                <a:hlinkClick r:id="rId3"/>
              </a:rPr>
              <a:t>pure@au.dk</a:t>
            </a:r>
            <a:r>
              <a:rPr lang="da-DK" dirty="0" smtClean="0"/>
              <a:t> </a:t>
            </a:r>
            <a:r>
              <a:rPr lang="da-DK" dirty="0"/>
              <a:t>sidder et centralt hold af PURE specialister fra AU Library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>
                <a:hlinkClick r:id="rId4"/>
              </a:rPr>
              <a:t>http://medarbejdere.au.dk/pure/support/spoerg/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26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568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Indledende noter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Deadlines</a:t>
            </a:r>
          </a:p>
          <a:p>
            <a:pPr lvl="1"/>
            <a:r>
              <a:rPr lang="da-DK" sz="2000" dirty="0" smtClean="0"/>
              <a:t>Registrering:15. januar/1. februar</a:t>
            </a:r>
          </a:p>
          <a:p>
            <a:pPr lvl="1"/>
            <a:r>
              <a:rPr lang="da-DK" sz="2000" dirty="0" smtClean="0"/>
              <a:t>Validering: 1. marts.</a:t>
            </a:r>
          </a:p>
          <a:p>
            <a:pPr lvl="1"/>
            <a:endParaRPr lang="da-DK" sz="2000" dirty="0" smtClean="0"/>
          </a:p>
          <a:p>
            <a:r>
              <a:rPr lang="da-DK" dirty="0" smtClean="0"/>
              <a:t>Hvorfor de deadlines?</a:t>
            </a:r>
          </a:p>
          <a:p>
            <a:pPr lvl="1"/>
            <a:r>
              <a:rPr lang="da-DK" sz="2000" dirty="0" smtClean="0"/>
              <a:t>AU i tal primo marts</a:t>
            </a:r>
          </a:p>
          <a:p>
            <a:pPr lvl="1"/>
            <a:r>
              <a:rPr lang="da-DK" sz="2000" dirty="0" smtClean="0"/>
              <a:t>Endelig BFI-høst d. 15. juni. </a:t>
            </a:r>
            <a:r>
              <a:rPr lang="da-DK" sz="2000" dirty="0" smtClean="0"/>
              <a:t>2017 (</a:t>
            </a:r>
            <a:r>
              <a:rPr lang="da-DK" sz="2000" smtClean="0"/>
              <a:t>Ny deadline)</a:t>
            </a:r>
            <a:endParaRPr lang="da-DK" sz="2000" dirty="0" smtClean="0"/>
          </a:p>
          <a:p>
            <a:pPr lvl="1"/>
            <a:r>
              <a:rPr lang="da-DK" sz="2000" dirty="0" smtClean="0"/>
              <a:t>OA høst primo 2018</a:t>
            </a:r>
            <a:endParaRPr lang="da-DK" sz="2000" dirty="0" smtClean="0"/>
          </a:p>
          <a:p>
            <a:pPr lvl="1"/>
            <a:endParaRPr lang="da-DK" sz="2000" dirty="0" smtClean="0"/>
          </a:p>
          <a:p>
            <a:pPr lvl="1"/>
            <a:r>
              <a:rPr lang="da-DK" dirty="0" smtClean="0"/>
              <a:t>Jeg forudsætter en basal forståelse for metadata-modellen i PURE.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412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919611"/>
          </a:xfrm>
        </p:spPr>
        <p:txBody>
          <a:bodyPr/>
          <a:lstStyle/>
          <a:p>
            <a:r>
              <a:rPr lang="nb-NO" sz="3200" dirty="0" smtClean="0">
                <a:solidFill>
                  <a:srgbClr val="00B050"/>
                </a:solidFill>
              </a:rPr>
              <a:t>Hvad er bfi?</a:t>
            </a:r>
            <a:r>
              <a:rPr lang="nb-NO" dirty="0"/>
              <a:t/>
            </a:r>
            <a:br>
              <a:rPr lang="nb-NO" dirty="0"/>
            </a:b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/>
              <a:t>Den </a:t>
            </a:r>
            <a:r>
              <a:rPr lang="da-DK" sz="2000" dirty="0" err="1"/>
              <a:t>Bibliometriske</a:t>
            </a:r>
            <a:r>
              <a:rPr lang="da-DK" sz="2000" dirty="0"/>
              <a:t> Forskningsindikator (BFI) er en performancebaseret model baseret på en politisk aftale om fordeling af nye basismidler (25%) til de danske universiteter.</a:t>
            </a:r>
          </a:p>
          <a:p>
            <a:endParaRPr lang="da-DK" sz="2000" dirty="0"/>
          </a:p>
          <a:p>
            <a:r>
              <a:rPr lang="da-DK" sz="2000" dirty="0"/>
              <a:t>Modellen er baseret på hvad der registreres i PURE. Det er et selvangivelsessystem – AU får kun midler for det vi selv indberetter. Der er ingen der hjælper os!</a:t>
            </a:r>
          </a:p>
          <a:p>
            <a:endParaRPr lang="da-DK" sz="2000" dirty="0"/>
          </a:p>
          <a:p>
            <a:r>
              <a:rPr lang="da-DK" sz="2000" dirty="0"/>
              <a:t>Selve indikatoren er en (relativt) simpel metrik - et BFI-point - der tildeles en publikation. Disse point aggregeres op på universitetsniveau og omregnes her til midler.</a:t>
            </a:r>
          </a:p>
          <a:p>
            <a:endParaRPr lang="da-DK" sz="2000" dirty="0"/>
          </a:p>
          <a:p>
            <a:r>
              <a:rPr lang="da-DK" sz="2000" dirty="0" smtClean="0"/>
              <a:t>Der høstes endeligt til BFI d. 15 juni og der høstes altid for det foregående år.</a:t>
            </a:r>
            <a:endParaRPr lang="da-DK" sz="2000" dirty="0"/>
          </a:p>
          <a:p>
            <a:endParaRPr lang="da-DK" dirty="0" smtClean="0"/>
          </a:p>
          <a:p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89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>
                <a:solidFill>
                  <a:srgbClr val="00B050"/>
                </a:solidFill>
              </a:rPr>
              <a:t>Kriterier for </a:t>
            </a:r>
            <a:r>
              <a:rPr lang="da-DK" sz="3200" dirty="0" err="1" smtClean="0">
                <a:solidFill>
                  <a:srgbClr val="00B050"/>
                </a:solidFill>
              </a:rPr>
              <a:t>bfi</a:t>
            </a:r>
            <a:r>
              <a:rPr lang="da-DK" sz="3200" dirty="0" smtClean="0">
                <a:solidFill>
                  <a:srgbClr val="00B050"/>
                </a:solidFill>
              </a:rPr>
              <a:t>-klassifikation?</a:t>
            </a:r>
            <a:endParaRPr lang="da-DK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Publikationsart</a:t>
            </a:r>
          </a:p>
          <a:p>
            <a:r>
              <a:rPr lang="da-DK" dirty="0" smtClean="0"/>
              <a:t>Publikationens status</a:t>
            </a:r>
          </a:p>
          <a:p>
            <a:r>
              <a:rPr lang="da-DK" dirty="0"/>
              <a:t>Peer </a:t>
            </a:r>
            <a:r>
              <a:rPr lang="da-DK" dirty="0" err="1" smtClean="0"/>
              <a:t>Review</a:t>
            </a:r>
            <a:endParaRPr lang="da-DK" dirty="0" smtClean="0"/>
          </a:p>
          <a:p>
            <a:r>
              <a:rPr lang="da-DK" dirty="0" smtClean="0"/>
              <a:t>Publikationstype</a:t>
            </a:r>
          </a:p>
          <a:p>
            <a:r>
              <a:rPr lang="da-DK" dirty="0"/>
              <a:t>Pointgivende serie eller forlag</a:t>
            </a:r>
          </a:p>
          <a:p>
            <a:r>
              <a:rPr lang="da-DK" dirty="0" smtClean="0"/>
              <a:t>Korrekt tilknytning af interne forfattere</a:t>
            </a:r>
          </a:p>
          <a:p>
            <a:r>
              <a:rPr lang="da-DK" dirty="0" smtClean="0"/>
              <a:t>Forfatterrolle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40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>
                <a:solidFill>
                  <a:srgbClr val="00B050"/>
                </a:solidFill>
              </a:rPr>
              <a:t>Publikationsart, -status og Peer </a:t>
            </a:r>
            <a:r>
              <a:rPr lang="da-DK" sz="3200" dirty="0" err="1" smtClean="0">
                <a:solidFill>
                  <a:srgbClr val="00B050"/>
                </a:solidFill>
              </a:rPr>
              <a:t>Review</a:t>
            </a:r>
            <a:endParaRPr lang="da-DK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 publikation indenfor kategorierne ‘Forskning’ og ‘Rådgivning’, kan udløse point.</a:t>
            </a:r>
          </a:p>
          <a:p>
            <a:endParaRPr lang="da-DK" dirty="0"/>
          </a:p>
          <a:p>
            <a:r>
              <a:rPr lang="da-DK" dirty="0" smtClean="0"/>
              <a:t>Derudover skal publikationen være peer </a:t>
            </a:r>
            <a:r>
              <a:rPr lang="da-DK" dirty="0" err="1" smtClean="0"/>
              <a:t>reviewed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 smtClean="0"/>
              <a:t>Derudover skal publikationen have status ‘Udgivet’.</a:t>
            </a:r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Men ikke alle publikationstyper kan udløse point…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6</a:t>
            </a:fld>
            <a:endParaRPr lang="da-D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344673"/>
              </p:ext>
            </p:extLst>
          </p:nvPr>
        </p:nvGraphicFramePr>
        <p:xfrm>
          <a:off x="323528" y="1916832"/>
          <a:ext cx="8352929" cy="2590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584176"/>
                <a:gridCol w="648072"/>
                <a:gridCol w="2160240"/>
                <a:gridCol w="792088"/>
                <a:gridCol w="2376264"/>
                <a:gridCol w="792089"/>
              </a:tblGrid>
              <a:tr h="298832">
                <a:tc>
                  <a:txBody>
                    <a:bodyPr/>
                    <a:lstStyle/>
                    <a:p>
                      <a:r>
                        <a:rPr lang="da-DK" dirty="0" smtClean="0"/>
                        <a:t>ART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BFI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PEER</a:t>
                      </a:r>
                      <a:r>
                        <a:rPr lang="da-DK" baseline="0" dirty="0" smtClean="0"/>
                        <a:t> REVIEW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BFI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STATUS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BFI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Forskning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da-DK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Ja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da-DK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Under udarbejdelse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Rådgivning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da-DK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Nej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Indsendt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da-D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Formidling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da-D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Accepteret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da-D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Undervisning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da-D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</a:t>
                      </a:r>
                      <a:r>
                        <a:rPr lang="da-DK" baseline="0" dirty="0" smtClean="0"/>
                        <a:t> Press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da-D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E-pub </a:t>
                      </a:r>
                      <a:r>
                        <a:rPr lang="da-DK" dirty="0" err="1" smtClean="0"/>
                        <a:t>ahead</a:t>
                      </a:r>
                      <a:r>
                        <a:rPr lang="da-DK" dirty="0" smtClean="0"/>
                        <a:t> of print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da-D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Udgivet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da-DK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5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/>
          <a:lstStyle/>
          <a:p>
            <a:r>
              <a:rPr lang="da-DK" dirty="0">
                <a:solidFill>
                  <a:srgbClr val="00B050"/>
                </a:solidFill>
              </a:rPr>
              <a:t>Publikationstype </a:t>
            </a:r>
            <a:r>
              <a:rPr lang="da-DK" dirty="0" smtClean="0">
                <a:solidFill>
                  <a:srgbClr val="00B050"/>
                </a:solidFill>
              </a:rPr>
              <a:t>I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7</a:t>
            </a:fld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700808"/>
            <a:ext cx="86201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19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/>
          <a:lstStyle/>
          <a:p>
            <a:r>
              <a:rPr lang="da-DK" dirty="0" smtClean="0">
                <a:solidFill>
                  <a:srgbClr val="00B050"/>
                </a:solidFill>
              </a:rPr>
              <a:t>Publikationstype II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5589240"/>
            <a:ext cx="8568000" cy="534865"/>
          </a:xfrm>
          <a:ln>
            <a:noFill/>
          </a:ln>
        </p:spPr>
        <p:txBody>
          <a:bodyPr/>
          <a:lstStyle/>
          <a:p>
            <a:r>
              <a:rPr lang="da-DK" sz="1600" dirty="0" smtClean="0"/>
              <a:t>*Doktordisputatser er undtaget for kravet om at skulle være peer </a:t>
            </a:r>
            <a:r>
              <a:rPr lang="da-DK" sz="1600" dirty="0" err="1" smtClean="0"/>
              <a:t>reviewed</a:t>
            </a:r>
            <a:r>
              <a:rPr lang="da-DK" sz="1600" dirty="0" smtClean="0"/>
              <a:t> og udgivet på et pointudløsende forlag.</a:t>
            </a:r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8</a:t>
            </a:fld>
            <a:endParaRPr lang="da-DK" dirty="0"/>
          </a:p>
        </p:txBody>
      </p:sp>
      <p:grpSp>
        <p:nvGrpSpPr>
          <p:cNvPr id="6" name="Group 5"/>
          <p:cNvGrpSpPr/>
          <p:nvPr/>
        </p:nvGrpSpPr>
        <p:grpSpPr>
          <a:xfrm>
            <a:off x="251520" y="1770092"/>
            <a:ext cx="8571969" cy="3747140"/>
            <a:chOff x="251520" y="1124744"/>
            <a:chExt cx="8571969" cy="374714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8"/>
            <a:stretch/>
          </p:blipFill>
          <p:spPr bwMode="auto">
            <a:xfrm>
              <a:off x="251520" y="1124744"/>
              <a:ext cx="8571969" cy="3747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 bwMode="auto">
            <a:xfrm>
              <a:off x="5724128" y="1628800"/>
              <a:ext cx="3099361" cy="28803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endParaRPr kumimoji="0" lang="da-DK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724127" y="2204864"/>
              <a:ext cx="3099361" cy="28803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endParaRPr kumimoji="0" lang="da-DK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724126" y="2489260"/>
              <a:ext cx="3099361" cy="28803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endParaRPr kumimoji="0" lang="da-DK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9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1520" y="1772816"/>
            <a:ext cx="8640960" cy="3787140"/>
            <a:chOff x="251520" y="1038214"/>
            <a:chExt cx="8640960" cy="3787140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038214"/>
              <a:ext cx="8640960" cy="3787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 bwMode="auto">
            <a:xfrm>
              <a:off x="5693386" y="1268760"/>
              <a:ext cx="3099361" cy="28803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endParaRPr kumimoji="0" lang="da-DK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693386" y="1853208"/>
              <a:ext cx="3099361" cy="28803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endParaRPr kumimoji="0" lang="da-DK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9</a:t>
            </a:fld>
            <a:endParaRPr lang="da-DK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693385" y="2301745"/>
            <a:ext cx="3099361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19" y="1124744"/>
            <a:ext cx="8564562" cy="510909"/>
          </a:xfrm>
        </p:spPr>
        <p:txBody>
          <a:bodyPr/>
          <a:lstStyle/>
          <a:p>
            <a:r>
              <a:rPr lang="da-DK" dirty="0">
                <a:solidFill>
                  <a:srgbClr val="00B050"/>
                </a:solidFill>
              </a:rPr>
              <a:t>Publikationstype </a:t>
            </a:r>
            <a:r>
              <a:rPr lang="da-DK" dirty="0" smtClean="0">
                <a:solidFill>
                  <a:srgbClr val="00B050"/>
                </a:solidFill>
              </a:rPr>
              <a:t>III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372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FIELDS" val="True"/>
</p:tagLst>
</file>

<file path=ppt/theme/theme1.xml><?xml version="1.0" encoding="utf-8"?>
<a:theme xmlns:a="http://schemas.openxmlformats.org/drawingml/2006/main" name="2_AU2007">
  <a:themeElements>
    <a:clrScheme name="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3428E"/>
      </a:hlink>
      <a:folHlink>
        <a:srgbClr val="03428E"/>
      </a:folHlink>
    </a:clrScheme>
    <a:fontScheme name="AU2003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13004</TotalTime>
  <Words>1048</Words>
  <Application>Microsoft Office PowerPoint</Application>
  <PresentationFormat>On-screen Show (4:3)</PresentationFormat>
  <Paragraphs>273</Paragraphs>
  <Slides>26</Slides>
  <Notes>26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AU Peto</vt:lpstr>
      <vt:lpstr>AU Passata</vt:lpstr>
      <vt:lpstr>Wingdings</vt:lpstr>
      <vt:lpstr>Arial</vt:lpstr>
      <vt:lpstr>2_AU2007</vt:lpstr>
      <vt:lpstr>PURE Information- møder 2016</vt:lpstr>
      <vt:lpstr>Agenda</vt:lpstr>
      <vt:lpstr>Indledende noter</vt:lpstr>
      <vt:lpstr>Hvad er bfi? </vt:lpstr>
      <vt:lpstr>Kriterier for bfi-klassifikation?</vt:lpstr>
      <vt:lpstr>Publikationsart, -status og Peer Review</vt:lpstr>
      <vt:lpstr>Publikationstype I</vt:lpstr>
      <vt:lpstr>Publikationstype II</vt:lpstr>
      <vt:lpstr>Publikationstype III</vt:lpstr>
      <vt:lpstr>Publikationstype IV</vt:lpstr>
      <vt:lpstr>Definitioner af publikationstyper i PURE</vt:lpstr>
      <vt:lpstr>PowerPoint Presentation</vt:lpstr>
      <vt:lpstr>Centrale databaser</vt:lpstr>
      <vt:lpstr>Bog- og konferenceserier</vt:lpstr>
      <vt:lpstr>Forrang for serier</vt:lpstr>
      <vt:lpstr>Forfattertilknytning</vt:lpstr>
      <vt:lpstr>BFI-Point</vt:lpstr>
      <vt:lpstr>BFI-Point - fortsat</vt:lpstr>
      <vt:lpstr>PowerPoint Presentation</vt:lpstr>
      <vt:lpstr>PowerPoint Presentation</vt:lpstr>
      <vt:lpstr>Point tildeling – TO eksempler</vt:lpstr>
      <vt:lpstr>Hvad er et point værd?</vt:lpstr>
      <vt:lpstr>Validerings tjekliste</vt:lpstr>
      <vt:lpstr>BFI-systemet</vt:lpstr>
      <vt:lpstr>Au nøgletal og ‘AU i Tal’</vt:lpstr>
      <vt:lpstr>support</vt:lpstr>
    </vt:vector>
  </TitlesOfParts>
  <Company>www.skabelondesign.dk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WITH CAPITAL LETTERS]</dc:title>
  <dc:creator>cls</dc:creator>
  <cp:lastModifiedBy>Nicolaj Veje Pedersen</cp:lastModifiedBy>
  <cp:revision>235</cp:revision>
  <dcterms:created xsi:type="dcterms:W3CDTF">2008-12-01T13:39:40Z</dcterms:created>
  <dcterms:modified xsi:type="dcterms:W3CDTF">2017-01-17T10:07:41Z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</Properties>
</file>