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2" r:id="rId6"/>
    <p:sldId id="264" r:id="rId7"/>
    <p:sldId id="265" r:id="rId8"/>
    <p:sldId id="266" r:id="rId9"/>
    <p:sldId id="268" r:id="rId10"/>
    <p:sldId id="270" r:id="rId11"/>
    <p:sldId id="260" r:id="rId12"/>
  </p:sldIdLst>
  <p:sldSz cx="12188825" cy="6858000"/>
  <p:notesSz cx="6797675" cy="9926638"/>
  <p:embeddedFontLst>
    <p:embeddedFont>
      <p:font typeface="AU Passata" panose="020B0503030502030804" pitchFamily="34" charset="0"/>
      <p:regular r:id="rId15"/>
      <p:bold r:id="rId16"/>
    </p:embeddedFont>
    <p:embeddedFont>
      <p:font typeface="AU Passata Light" panose="020B0303030902030804" pitchFamily="34" charset="0"/>
      <p:regular r:id="rId17"/>
      <p:bold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AU Peto" panose="040C0B07020602020301" pitchFamily="82" charset="0"/>
      <p:regular r:id="rId23"/>
      <p:bold r:id="rId24"/>
    </p:embeddedFont>
    <p:embeddedFont>
      <p:font typeface="Wingdings 3" panose="05040102010807070707" pitchFamily="18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169" autoAdjust="0"/>
  </p:normalViewPr>
  <p:slideViewPr>
    <p:cSldViewPr snapToObjects="1" showGuides="1">
      <p:cViewPr varScale="1">
        <p:scale>
          <a:sx n="105" d="100"/>
          <a:sy n="105" d="100"/>
        </p:scale>
        <p:origin x="135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2928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LEA</a:t>
            </a:r>
            <a:r>
              <a:rPr lang="da-DK" baseline="0" dirty="0" smtClean="0"/>
              <a:t> godkendte d. 2. maj med bemærkninger, der har ført til følgende rettelser: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Ændrede</a:t>
            </a:r>
            <a:r>
              <a:rPr lang="da-DK" baseline="0" dirty="0" smtClean="0"/>
              <a:t> navne, Justeret kommissorium og deltagerkreds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 smtClean="0"/>
              <a:t> Indskrevet </a:t>
            </a:r>
            <a:r>
              <a:rPr lang="da-DK" baseline="0" dirty="0" err="1" smtClean="0"/>
              <a:t>LEA’s</a:t>
            </a:r>
            <a:r>
              <a:rPr lang="da-DK" baseline="0" dirty="0" smtClean="0"/>
              <a:t> beslutning om at der ikke skal deltage en administrationschef for at repræsentere fakulteterne i Systemchefgruppen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 smtClean="0"/>
              <a:t>RACI fjernet og rettet i Excel i stedet efter en række input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35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03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73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Navnerettelser (systemchefgruppen).</a:t>
            </a:r>
          </a:p>
          <a:p>
            <a:r>
              <a:rPr lang="da-DK" dirty="0" smtClean="0"/>
              <a:t>Reduceret antal fra IT.</a:t>
            </a:r>
          </a:p>
          <a:p>
            <a:r>
              <a:rPr lang="da-DK" dirty="0" smtClean="0"/>
              <a:t>Tilføjet</a:t>
            </a:r>
            <a:r>
              <a:rPr lang="da-DK" baseline="0" dirty="0" smtClean="0"/>
              <a:t> informationssikkerhedschef.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93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Nyt navn for at</a:t>
            </a:r>
            <a:r>
              <a:rPr lang="da-DK" baseline="0" dirty="0" smtClean="0"/>
              <a:t> tydeliggøre, at forvalterne er med og ikke kun ejerne. </a:t>
            </a:r>
          </a:p>
          <a:p>
            <a:r>
              <a:rPr lang="da-DK" baseline="0" dirty="0" smtClean="0"/>
              <a:t>Desuden tilføjet de systemansvarlige blandt deltagerne.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0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Navnet ændret for at signalere, at alle,</a:t>
            </a:r>
            <a:r>
              <a:rPr lang="da-DK" baseline="0" dirty="0" smtClean="0"/>
              <a:t> der beskæftiger sig med projektledelse er i målgruppen også selv om de ikke har titlen formelt.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15. august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Udviklingschef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Kristine Stougård Thomsen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463596527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15. August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Udviklingschef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Kristine Stougård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13752730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15. august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Udviklingschef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Kristine Stougård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853636345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 dirty="0"/>
              <a:t>03-01-2018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pic>
        <p:nvPicPr>
          <p:cNvPr id="99635975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Kristine Stougård Thomsen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15. august </a:t>
            </a: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Udviklingschef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08-03-2019</a:t>
            </a:fld>
            <a:r>
              <a:rPr lang="da-DK"/>
              <a:t>03-01-2018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1928345"/>
            <a:ext cx="10220325" cy="2769989"/>
          </a:xfrm>
        </p:spPr>
        <p:txBody>
          <a:bodyPr/>
          <a:lstStyle/>
          <a:p>
            <a:r>
              <a:rPr lang="da-DK" dirty="0" err="1" smtClean="0"/>
              <a:t>governance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4000" dirty="0" smtClean="0"/>
              <a:t>Nyt: Systemchefgruppe, </a:t>
            </a:r>
            <a:r>
              <a:rPr lang="da-DK" sz="4000" dirty="0" err="1" smtClean="0"/>
              <a:t>arkitkturudvalg</a:t>
            </a:r>
            <a:r>
              <a:rPr lang="da-DK" sz="4000" dirty="0" smtClean="0"/>
              <a:t> og </a:t>
            </a:r>
            <a:r>
              <a:rPr lang="da-DK" sz="4000" dirty="0" err="1" smtClean="0"/>
              <a:t>erfagrupper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4432546" y="361125"/>
            <a:ext cx="914400" cy="914400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LEA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6762157" y="2359347"/>
            <a:ext cx="2623340" cy="1400569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 smtClean="0">
                <a:solidFill>
                  <a:schemeClr val="bg1"/>
                </a:solidFill>
              </a:rPr>
              <a:t>Systemchefgruppe</a:t>
            </a:r>
          </a:p>
          <a:p>
            <a:pPr marL="171450" marR="0" indent="-1714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Formål: Professionalisering af systemforvaltning og projektledelse på AU</a:t>
            </a:r>
          </a:p>
          <a:p>
            <a:pPr marL="171450" marR="0" indent="-1714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Deltagere: </a:t>
            </a:r>
            <a:r>
              <a:rPr lang="da-DK" sz="1200" dirty="0" err="1" smtClean="0">
                <a:solidFill>
                  <a:schemeClr val="bg1"/>
                </a:solidFill>
              </a:rPr>
              <a:t>FC’er</a:t>
            </a:r>
            <a:r>
              <a:rPr lang="da-DK" sz="1200" dirty="0" smtClean="0">
                <a:solidFill>
                  <a:schemeClr val="bg1"/>
                </a:solidFill>
              </a:rPr>
              <a:t> fra administrationens </a:t>
            </a:r>
            <a:r>
              <a:rPr lang="da-DK" sz="1200" dirty="0" err="1" smtClean="0">
                <a:solidFill>
                  <a:schemeClr val="bg1"/>
                </a:solidFill>
              </a:rPr>
              <a:t>systemejerorg</a:t>
            </a:r>
            <a:r>
              <a:rPr lang="da-DK" sz="1200" dirty="0" smtClean="0">
                <a:solidFill>
                  <a:schemeClr val="bg1"/>
                </a:solidFill>
              </a:rPr>
              <a:t>.</a:t>
            </a:r>
          </a:p>
          <a:p>
            <a:pPr marL="171450" marR="0" indent="-1714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a-DK" sz="16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5346946" y="4669784"/>
            <a:ext cx="2835698" cy="1213238"/>
          </a:xfrm>
          <a:prstGeom prst="rect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 smtClean="0">
                <a:solidFill>
                  <a:schemeClr val="bg1"/>
                </a:solidFill>
              </a:rPr>
              <a:t>Systemforvaltningsforum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Formål: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a-DK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erfagruppe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Deltagere: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lle systemejere/forvaltere/ansvarlige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1-2 møder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årligt</a:t>
            </a:r>
            <a:endParaRPr lang="da-DK" sz="1200" baseline="0" dirty="0" smtClean="0">
              <a:solidFill>
                <a:schemeClr val="bg1"/>
              </a:solidFill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2205980" y="2426638"/>
            <a:ext cx="2376264" cy="1265988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 smtClean="0">
                <a:solidFill>
                  <a:schemeClr val="bg1"/>
                </a:solidFill>
              </a:rPr>
              <a:t>Arkitekturudvalg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Formål: Architecture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Board (</a:t>
            </a:r>
            <a:r>
              <a:rPr kumimoji="0" lang="da-DK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Governance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a-DK" sz="1200" baseline="0" dirty="0" smtClean="0">
                <a:solidFill>
                  <a:schemeClr val="bg1"/>
                </a:solidFill>
              </a:rPr>
              <a:t>Deltagere:</a:t>
            </a:r>
            <a:r>
              <a:rPr lang="da-DK" sz="1200" dirty="0" smtClean="0">
                <a:solidFill>
                  <a:schemeClr val="bg1"/>
                </a:solidFill>
              </a:rPr>
              <a:t> </a:t>
            </a:r>
            <a:r>
              <a:rPr lang="da-DK" sz="1200" u="sng" dirty="0" smtClean="0">
                <a:solidFill>
                  <a:schemeClr val="bg1"/>
                </a:solidFill>
              </a:rPr>
              <a:t>Chefarkitekt, 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IT + forretnings-repræsentanter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2133972" y="4725941"/>
            <a:ext cx="2520280" cy="1157081"/>
          </a:xfrm>
          <a:prstGeom prst="rect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 smtClean="0">
                <a:solidFill>
                  <a:schemeClr val="bg1"/>
                </a:solidFill>
              </a:rPr>
              <a:t>Arkitekturforum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da-DK" sz="1200" dirty="0">
                <a:solidFill>
                  <a:schemeClr val="bg1"/>
                </a:solidFill>
              </a:rPr>
              <a:t>Formål: </a:t>
            </a:r>
            <a:r>
              <a:rPr lang="da-DK" sz="1200" dirty="0" err="1" smtClean="0">
                <a:solidFill>
                  <a:schemeClr val="bg1"/>
                </a:solidFill>
              </a:rPr>
              <a:t>erfagruppe</a:t>
            </a:r>
            <a:endParaRPr lang="da-DK" sz="12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da-DK" sz="1200" dirty="0" smtClean="0">
                <a:solidFill>
                  <a:schemeClr val="bg1"/>
                </a:solidFill>
              </a:rPr>
              <a:t>Deltagere: alle, der arbejder med arkitektur</a:t>
            </a:r>
            <a:endParaRPr lang="da-DK" sz="1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da-DK" sz="1200" dirty="0">
                <a:solidFill>
                  <a:schemeClr val="bg1"/>
                </a:solidFill>
              </a:rPr>
              <a:t>1-2 møder årligt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32" name="Lige forbindelse 31"/>
          <p:cNvCxnSpPr>
            <a:stCxn id="8" idx="0"/>
            <a:endCxn id="7" idx="2"/>
          </p:cNvCxnSpPr>
          <p:nvPr/>
        </p:nvCxnSpPr>
        <p:spPr bwMode="auto">
          <a:xfrm flipV="1">
            <a:off x="6764795" y="3759916"/>
            <a:ext cx="1309032" cy="909868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Lige forbindelse 34"/>
          <p:cNvCxnSpPr>
            <a:stCxn id="10" idx="0"/>
            <a:endCxn id="9" idx="2"/>
          </p:cNvCxnSpPr>
          <p:nvPr/>
        </p:nvCxnSpPr>
        <p:spPr bwMode="auto">
          <a:xfrm flipV="1">
            <a:off x="3394112" y="3692626"/>
            <a:ext cx="0" cy="1033315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Ellipse 48"/>
          <p:cNvSpPr/>
          <p:nvPr/>
        </p:nvSpPr>
        <p:spPr bwMode="auto">
          <a:xfrm>
            <a:off x="2854052" y="1274510"/>
            <a:ext cx="864096" cy="63880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PFU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68" name="Lige forbindelse 67"/>
          <p:cNvCxnSpPr>
            <a:stCxn id="49" idx="6"/>
          </p:cNvCxnSpPr>
          <p:nvPr/>
        </p:nvCxnSpPr>
        <p:spPr bwMode="auto">
          <a:xfrm>
            <a:off x="3718148" y="1593914"/>
            <a:ext cx="1171597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Vinklet forbindelse 72"/>
          <p:cNvCxnSpPr>
            <a:stCxn id="2" idx="2"/>
            <a:endCxn id="7" idx="0"/>
          </p:cNvCxnSpPr>
          <p:nvPr/>
        </p:nvCxnSpPr>
        <p:spPr bwMode="auto">
          <a:xfrm rot="16200000" flipH="1">
            <a:off x="5939875" y="225395"/>
            <a:ext cx="1083822" cy="3184081"/>
          </a:xfrm>
          <a:prstGeom prst="bentConnector3">
            <a:avLst>
              <a:gd name="adj1" fmla="val 64694"/>
            </a:avLst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Vinklet forbindelse 73"/>
          <p:cNvCxnSpPr>
            <a:stCxn id="2" idx="2"/>
            <a:endCxn id="9" idx="0"/>
          </p:cNvCxnSpPr>
          <p:nvPr/>
        </p:nvCxnSpPr>
        <p:spPr bwMode="auto">
          <a:xfrm rot="5400000">
            <a:off x="3566373" y="1103264"/>
            <a:ext cx="1151113" cy="1495634"/>
          </a:xfrm>
          <a:prstGeom prst="bentConnector3">
            <a:avLst>
              <a:gd name="adj1" fmla="val 60957"/>
            </a:avLst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Fora</a:t>
            </a:r>
            <a:endParaRPr lang="da-DK" dirty="0"/>
          </a:p>
        </p:txBody>
      </p:sp>
      <p:sp>
        <p:nvSpPr>
          <p:cNvPr id="21" name="Rektangel 20"/>
          <p:cNvSpPr/>
          <p:nvPr/>
        </p:nvSpPr>
        <p:spPr bwMode="auto">
          <a:xfrm>
            <a:off x="8335044" y="4622788"/>
            <a:ext cx="2592288" cy="1213238"/>
          </a:xfrm>
          <a:prstGeom prst="rect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 smtClean="0">
                <a:solidFill>
                  <a:schemeClr val="bg1"/>
                </a:solidFill>
              </a:rPr>
              <a:t>Projektledelsesforum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Formål: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a-DK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erfagruppe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Deltagere: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lle,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der arbejder med </a:t>
            </a:r>
            <a:r>
              <a:rPr kumimoji="0" lang="da-DK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projektledlse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1-2 møder</a:t>
            </a: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årligt</a:t>
            </a:r>
            <a:endParaRPr lang="da-DK" sz="1200" baseline="0" dirty="0" smtClean="0">
              <a:solidFill>
                <a:schemeClr val="bg1"/>
              </a:solidFill>
            </a:endParaRPr>
          </a:p>
        </p:txBody>
      </p:sp>
      <p:cxnSp>
        <p:nvCxnSpPr>
          <p:cNvPr id="26" name="Lige forbindelse 25"/>
          <p:cNvCxnSpPr>
            <a:stCxn id="21" idx="0"/>
            <a:endCxn id="7" idx="2"/>
          </p:cNvCxnSpPr>
          <p:nvPr/>
        </p:nvCxnSpPr>
        <p:spPr bwMode="auto">
          <a:xfrm flipH="1" flipV="1">
            <a:off x="8073827" y="3759916"/>
            <a:ext cx="1557361" cy="862872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Kommissorie – Systemchefgruppe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u="sng" dirty="0"/>
              <a:t>Formål</a:t>
            </a:r>
            <a:r>
              <a:rPr lang="da-DK" sz="1800" dirty="0"/>
              <a:t>: </a:t>
            </a:r>
            <a:r>
              <a:rPr lang="da-DK" sz="1800" dirty="0" smtClean="0"/>
              <a:t>Professionalisering </a:t>
            </a:r>
            <a:r>
              <a:rPr lang="da-DK" sz="1800" dirty="0"/>
              <a:t>af </a:t>
            </a:r>
            <a:r>
              <a:rPr lang="da-DK" sz="1800" dirty="0" smtClean="0"/>
              <a:t>systemforvaltning og projektledelse samt </a:t>
            </a:r>
            <a:r>
              <a:rPr lang="da-DK" sz="1800" dirty="0"/>
              <a:t>tværgående </a:t>
            </a:r>
            <a:r>
              <a:rPr lang="da-DK" sz="1800" dirty="0" smtClean="0"/>
              <a:t>koordinering i forbindelse med porteføljestyring </a:t>
            </a:r>
            <a:r>
              <a:rPr lang="da-DK" sz="1800" dirty="0"/>
              <a:t>og </a:t>
            </a:r>
            <a:r>
              <a:rPr lang="da-DK" sz="1800" dirty="0" smtClean="0"/>
              <a:t>overordnet arkitektur på AU.</a:t>
            </a:r>
            <a:endParaRPr lang="da-DK" sz="1800" dirty="0"/>
          </a:p>
          <a:p>
            <a:r>
              <a:rPr lang="da-DK" sz="1800" u="sng" dirty="0" smtClean="0"/>
              <a:t>Opgaver</a:t>
            </a:r>
            <a:r>
              <a:rPr lang="da-DK" sz="1800" dirty="0" smtClean="0"/>
              <a:t>: Vedligeholder og udbreder kendskabet til projektmodellen, generiske rollebeskrivelser for centrale roller i systemforvaltning samt ”Håndbog for systemejere”. Arrangerer 1-2 årlige seminarer i Systemforvaltningsforum og </a:t>
            </a:r>
            <a:r>
              <a:rPr lang="da-DK" sz="1800" dirty="0"/>
              <a:t>i</a:t>
            </a:r>
            <a:r>
              <a:rPr lang="da-DK" sz="1800" dirty="0" smtClean="0"/>
              <a:t> Projektledelsesforum.  Deltager i indsamling og koordinering af ønsker til porteføljestyringen. Deltager i arkitektur-</a:t>
            </a:r>
            <a:r>
              <a:rPr lang="da-DK" sz="1800" dirty="0" err="1" smtClean="0"/>
              <a:t>governance</a:t>
            </a:r>
            <a:r>
              <a:rPr lang="da-DK" sz="1800" dirty="0"/>
              <a:t> </a:t>
            </a:r>
            <a:r>
              <a:rPr lang="da-DK" sz="1800" dirty="0" smtClean="0"/>
              <a:t>med overordnede, rammesættende beslutninger og udbredelse heraf. </a:t>
            </a:r>
          </a:p>
          <a:p>
            <a:r>
              <a:rPr lang="da-DK" sz="1800" u="sng" dirty="0" smtClean="0"/>
              <a:t>Beslutningskompetence</a:t>
            </a:r>
            <a:r>
              <a:rPr lang="da-DK" sz="1800" dirty="0" smtClean="0"/>
              <a:t>: Projektmodellen. Generiske rollebeskrivelser i forvaltningen. Håndbog for systemejere. Forretningsmæssige arkitekturprincipper. Visionsarkitekturer. Autoritative data.</a:t>
            </a:r>
          </a:p>
          <a:p>
            <a:r>
              <a:rPr lang="da-DK" sz="1800" u="sng" dirty="0" smtClean="0"/>
              <a:t>Deltagere</a:t>
            </a:r>
            <a:r>
              <a:rPr lang="da-DK" sz="1800" dirty="0" smtClean="0"/>
              <a:t>: funktionschefer for hver enhed på AU, der ejer væsentlige administrative systemer, herunder EDU-IT-Hub-chef. DPO, funktionschefer i AU IT, </a:t>
            </a:r>
            <a:r>
              <a:rPr lang="da-DK" sz="1800" b="1" dirty="0" smtClean="0"/>
              <a:t>IT-VD (formand)</a:t>
            </a:r>
            <a:endParaRPr lang="da-DK" sz="1800" dirty="0"/>
          </a:p>
          <a:p>
            <a:r>
              <a:rPr lang="da-DK" sz="1800" dirty="0" smtClean="0"/>
              <a:t>chefarkitekt og porteføljekoordinator fra AU IT. Ingen fakultetsrepræsentation.</a:t>
            </a:r>
          </a:p>
          <a:p>
            <a:r>
              <a:rPr lang="da-DK" sz="1800" u="sng" dirty="0" smtClean="0"/>
              <a:t>Mødefrekvens</a:t>
            </a:r>
            <a:r>
              <a:rPr lang="da-DK" sz="1800" dirty="0" smtClean="0"/>
              <a:t>: månedligt eller efter behov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9F5E-B8A4-46CB-98F0-C96727926369}" type="datetime1">
              <a:rPr lang="da-DK" smtClean="0"/>
              <a:t>08-03-2019</a:t>
            </a:fld>
            <a:r>
              <a:rPr lang="da-DK" smtClean="0"/>
              <a:t>03-01-2018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4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Kommissorie - Arkitekturudvalg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u="sng" dirty="0" smtClean="0"/>
              <a:t>Formål</a:t>
            </a:r>
            <a:r>
              <a:rPr lang="da-DK" sz="1800" dirty="0" smtClean="0"/>
              <a:t>: Varetager rollen som ”Architecture Board” på AU. Dvs. træffer arkitekturmæssige beslutninger med et tværgående AU-perspektiv for projekter og andre initiativer.</a:t>
            </a:r>
          </a:p>
          <a:p>
            <a:r>
              <a:rPr lang="da-DK" sz="1800" u="sng" dirty="0" smtClean="0"/>
              <a:t>Opgaver</a:t>
            </a:r>
            <a:r>
              <a:rPr lang="da-DK" sz="1800" dirty="0"/>
              <a:t>: Behandler projekters arkitekturleverancer</a:t>
            </a:r>
            <a:r>
              <a:rPr lang="da-DK" sz="1800" dirty="0" smtClean="0"/>
              <a:t>.</a:t>
            </a:r>
            <a:r>
              <a:rPr lang="da-DK" sz="1800" dirty="0"/>
              <a:t> Iværksætter og deltager i analyser af arkitekturmæssige spørgsmål.</a:t>
            </a:r>
            <a:r>
              <a:rPr lang="da-DK" sz="1800" dirty="0" smtClean="0"/>
              <a:t> Indstiller forretningsmæssige arkitekturprincipper og visionsarkitekturer til Systemchefgruppen. Sikrer og vedligeholder samlet overblik over arkitekturen. Giver input til arkitekturmetoder </a:t>
            </a:r>
            <a:r>
              <a:rPr lang="da-DK" sz="1800" dirty="0"/>
              <a:t>og </a:t>
            </a:r>
            <a:r>
              <a:rPr lang="da-DK" sz="1800" dirty="0" smtClean="0"/>
              <a:t>–værktøjer</a:t>
            </a:r>
            <a:r>
              <a:rPr lang="da-DK" sz="1800" dirty="0"/>
              <a:t>. </a:t>
            </a:r>
            <a:r>
              <a:rPr lang="da-DK" sz="1800" dirty="0" smtClean="0"/>
              <a:t>Håndhæver AU’s arkitekturprincipper. Arrangerer 1-2 årlige seminarer i Arkitekturforum.</a:t>
            </a:r>
          </a:p>
          <a:p>
            <a:r>
              <a:rPr lang="da-DK" sz="1800" u="sng" dirty="0" smtClean="0"/>
              <a:t>Beslutningskompetence</a:t>
            </a:r>
            <a:r>
              <a:rPr lang="da-DK" sz="1800" dirty="0" smtClean="0"/>
              <a:t>: AU’s begrebsmodel og Informationsmodel. Målarkitekturer, transitionsarkitekturer og løsningsarkitekturer i projekter.</a:t>
            </a:r>
          </a:p>
          <a:p>
            <a:r>
              <a:rPr lang="da-DK" sz="1800" u="sng" dirty="0" smtClean="0"/>
              <a:t>Deltagere</a:t>
            </a:r>
            <a:r>
              <a:rPr lang="da-DK" sz="1800" dirty="0" smtClean="0"/>
              <a:t>: </a:t>
            </a:r>
            <a:r>
              <a:rPr lang="da-DK" sz="1800" b="1" dirty="0" smtClean="0"/>
              <a:t>Chefarkitekt (formand), </a:t>
            </a:r>
            <a:r>
              <a:rPr lang="da-DK" sz="1800" dirty="0" smtClean="0"/>
              <a:t>1 it-arkitekt fra AU IT, informationssikkerhedschefen, en  forretningsarkitekt/forretningskonsulent fra systemejende enheder i enhedsadministrationen. </a:t>
            </a:r>
          </a:p>
          <a:p>
            <a:r>
              <a:rPr lang="da-DK" sz="1800" u="sng" dirty="0" smtClean="0"/>
              <a:t>Mødefrekvens</a:t>
            </a:r>
            <a:r>
              <a:rPr lang="da-DK" sz="1800" dirty="0" smtClean="0"/>
              <a:t>: Månedligt</a:t>
            </a:r>
          </a:p>
          <a:p>
            <a:r>
              <a:rPr lang="da-DK" sz="1800" u="sng" dirty="0" smtClean="0"/>
              <a:t>Bemærkning</a:t>
            </a:r>
            <a:r>
              <a:rPr lang="da-DK" sz="1800" dirty="0" smtClean="0"/>
              <a:t>: Afsæt i nuværende arkitekturudvalg, men gerne reduceret til færre</a:t>
            </a:r>
            <a:endParaRPr lang="da-DK" sz="18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9F5E-B8A4-46CB-98F0-C96727926369}" type="datetime1">
              <a:rPr lang="da-DK" smtClean="0"/>
              <a:t>08-03-2019</a:t>
            </a:fld>
            <a:r>
              <a:rPr lang="da-DK" smtClean="0"/>
              <a:t>03-01-2018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88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Kommissorie - Systemforvaltningsforum</a:t>
            </a:r>
            <a:endParaRPr lang="da-DK" sz="40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u="sng" dirty="0" smtClean="0"/>
              <a:t>Formål</a:t>
            </a:r>
            <a:r>
              <a:rPr lang="da-DK" dirty="0"/>
              <a:t>: A</a:t>
            </a:r>
            <a:r>
              <a:rPr lang="da-DK" dirty="0" smtClean="0"/>
              <a:t>t professionalisere systemforvaltning og </a:t>
            </a:r>
            <a:r>
              <a:rPr lang="da-DK" dirty="0"/>
              <a:t>gøre det lettere for nye systemejere at løfte </a:t>
            </a:r>
            <a:r>
              <a:rPr lang="da-DK" dirty="0" smtClean="0"/>
              <a:t>opgaven gennem videndeling på </a:t>
            </a:r>
            <a:r>
              <a:rPr lang="da-DK" dirty="0"/>
              <a:t>tværs af </a:t>
            </a:r>
            <a:r>
              <a:rPr lang="da-DK" dirty="0" smtClean="0"/>
              <a:t>enhedsadministrationen.</a:t>
            </a:r>
          </a:p>
          <a:p>
            <a:r>
              <a:rPr lang="da-DK" u="sng" dirty="0"/>
              <a:t>Opgaver</a:t>
            </a:r>
            <a:r>
              <a:rPr lang="da-DK" dirty="0"/>
              <a:t>: </a:t>
            </a:r>
            <a:r>
              <a:rPr lang="da-DK" dirty="0" smtClean="0"/>
              <a:t>Dele </a:t>
            </a:r>
            <a:r>
              <a:rPr lang="da-DK" dirty="0"/>
              <a:t>og tilegne sig viden og erfaringer</a:t>
            </a:r>
            <a:endParaRPr lang="da-DK" u="sng" dirty="0"/>
          </a:p>
          <a:p>
            <a:r>
              <a:rPr lang="da-DK" u="sng" dirty="0" smtClean="0"/>
              <a:t>Beslutningskompetence</a:t>
            </a:r>
            <a:r>
              <a:rPr lang="da-DK" dirty="0" smtClean="0"/>
              <a:t>: Ingen</a:t>
            </a:r>
          </a:p>
          <a:p>
            <a:r>
              <a:rPr lang="da-DK" u="sng" dirty="0"/>
              <a:t>Deltagere</a:t>
            </a:r>
            <a:r>
              <a:rPr lang="da-DK" dirty="0"/>
              <a:t>: Alle </a:t>
            </a:r>
            <a:r>
              <a:rPr lang="da-DK" dirty="0" smtClean="0"/>
              <a:t>systemejere, systemforvaltere og systemansvarlige </a:t>
            </a:r>
            <a:r>
              <a:rPr lang="da-DK" dirty="0"/>
              <a:t>i enhedsadministrationen </a:t>
            </a:r>
            <a:endParaRPr lang="da-DK" dirty="0" smtClean="0"/>
          </a:p>
          <a:p>
            <a:r>
              <a:rPr lang="da-DK" u="sng" dirty="0" smtClean="0"/>
              <a:t>Mødefrekvens</a:t>
            </a:r>
            <a:r>
              <a:rPr lang="da-DK" dirty="0" smtClean="0"/>
              <a:t>: 1-2 gange årligt</a:t>
            </a:r>
          </a:p>
          <a:p>
            <a:r>
              <a:rPr lang="da-DK" u="sng" dirty="0" smtClean="0"/>
              <a:t>Bemærkning</a:t>
            </a:r>
            <a:r>
              <a:rPr lang="da-DK" dirty="0" smtClean="0"/>
              <a:t>: På sigt skal overvejes, om systemejere i forskningsmiljøerne kan og bør inddrages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9F5E-B8A4-46CB-98F0-C96727926369}" type="datetime1">
              <a:rPr lang="da-DK" smtClean="0"/>
              <a:t>08-03-2019</a:t>
            </a:fld>
            <a:r>
              <a:rPr lang="da-DK" smtClean="0"/>
              <a:t>03-01-2018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194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Kommissorie - </a:t>
            </a:r>
            <a:r>
              <a:rPr lang="da-DK" dirty="0"/>
              <a:t>Arkitekturforum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 smtClean="0"/>
              <a:t>Formål</a:t>
            </a:r>
            <a:r>
              <a:rPr lang="da-DK" dirty="0" smtClean="0"/>
              <a:t>: At professionalisere og standardisere arkitekturarbejde på AU gennem vidensdeling om metoder og værktøjer på tværs af enhedsadministrationen. Herunder på tværs af forretningsarkitektur, løsnings- og teknologiarkitektur.</a:t>
            </a:r>
          </a:p>
          <a:p>
            <a:r>
              <a:rPr lang="da-DK" u="sng" dirty="0" smtClean="0"/>
              <a:t>Opgaver:</a:t>
            </a:r>
            <a:r>
              <a:rPr lang="da-DK" dirty="0" smtClean="0"/>
              <a:t> Dele og tilegne sig viden og erfaringer</a:t>
            </a:r>
            <a:endParaRPr lang="da-DK" u="sng" dirty="0" smtClean="0"/>
          </a:p>
          <a:p>
            <a:r>
              <a:rPr lang="da-DK" u="sng" dirty="0" smtClean="0"/>
              <a:t>Beslutningskompetence:</a:t>
            </a:r>
            <a:r>
              <a:rPr lang="da-DK" dirty="0" smtClean="0"/>
              <a:t> ingen</a:t>
            </a:r>
            <a:endParaRPr lang="da-DK" u="sng" dirty="0" smtClean="0"/>
          </a:p>
          <a:p>
            <a:r>
              <a:rPr lang="da-DK" u="sng" dirty="0" smtClean="0"/>
              <a:t>Deltagere:</a:t>
            </a:r>
            <a:r>
              <a:rPr lang="da-DK" dirty="0" smtClean="0"/>
              <a:t> Alle med interesse for og arbejdsopgaver inden for arkitektur i enhedsadministrationen </a:t>
            </a:r>
            <a:endParaRPr lang="da-DK" u="sng" dirty="0" smtClean="0"/>
          </a:p>
          <a:p>
            <a:r>
              <a:rPr lang="da-DK" u="sng" dirty="0" smtClean="0"/>
              <a:t>Mødefrekvens</a:t>
            </a:r>
            <a:r>
              <a:rPr lang="da-DK" dirty="0" smtClean="0"/>
              <a:t>: 1-2 gange årligt</a:t>
            </a:r>
          </a:p>
          <a:p>
            <a:r>
              <a:rPr lang="da-DK" u="sng" dirty="0" smtClean="0"/>
              <a:t>Bemærkning</a:t>
            </a:r>
            <a:r>
              <a:rPr lang="da-DK" dirty="0" smtClean="0"/>
              <a:t>: Det skal overvejes, om ressourcepersoner i de faglige miljøer kan inddrages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9F5E-B8A4-46CB-98F0-C96727926369}" type="datetime1">
              <a:rPr lang="da-DK" smtClean="0"/>
              <a:t>08-03-2019</a:t>
            </a:fld>
            <a:r>
              <a:rPr lang="da-DK" smtClean="0"/>
              <a:t>03-01-2018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84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Kommissorie - projektledelsesforum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 smtClean="0"/>
              <a:t>Formål</a:t>
            </a:r>
            <a:r>
              <a:rPr lang="da-DK" dirty="0" smtClean="0"/>
              <a:t>: At professionalisere projektledelsesarbejdet på AU gennem vidensdeling og erfaringsudveksling om metoder og værktøjer på tværs af enhedsadministrationen. </a:t>
            </a:r>
            <a:r>
              <a:rPr lang="da-DK" dirty="0"/>
              <a:t>Give input til AU’s it-projektmodel. </a:t>
            </a:r>
            <a:endParaRPr lang="da-DK" dirty="0" smtClean="0"/>
          </a:p>
          <a:p>
            <a:r>
              <a:rPr lang="da-DK" u="sng" dirty="0" smtClean="0"/>
              <a:t>Opgaver:</a:t>
            </a:r>
            <a:r>
              <a:rPr lang="da-DK" dirty="0" smtClean="0"/>
              <a:t> Dele og tilegne sig viden og erfaringer. </a:t>
            </a:r>
            <a:endParaRPr lang="da-DK" u="sng" dirty="0" smtClean="0"/>
          </a:p>
          <a:p>
            <a:r>
              <a:rPr lang="da-DK" u="sng" dirty="0" smtClean="0"/>
              <a:t>Beslutningskompetence:</a:t>
            </a:r>
            <a:r>
              <a:rPr lang="da-DK" dirty="0" smtClean="0"/>
              <a:t> ingen</a:t>
            </a:r>
            <a:endParaRPr lang="da-DK" u="sng" dirty="0" smtClean="0"/>
          </a:p>
          <a:p>
            <a:r>
              <a:rPr lang="da-DK" u="sng" dirty="0" smtClean="0"/>
              <a:t>Deltagere:</a:t>
            </a:r>
            <a:r>
              <a:rPr lang="da-DK" dirty="0" smtClean="0"/>
              <a:t> Alle projektledere og andre, der arbejder med projektledelse i enhedsadministrationen </a:t>
            </a:r>
            <a:endParaRPr lang="da-DK" u="sng" dirty="0" smtClean="0"/>
          </a:p>
          <a:p>
            <a:r>
              <a:rPr lang="da-DK" u="sng" dirty="0" smtClean="0"/>
              <a:t>Mødefrekvens</a:t>
            </a:r>
            <a:r>
              <a:rPr lang="da-DK" dirty="0" smtClean="0"/>
              <a:t>: 1-2 gange årligt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9F5E-B8A4-46CB-98F0-C96727926369}" type="datetime1">
              <a:rPr lang="da-DK" smtClean="0"/>
              <a:t>08-03-2019</a:t>
            </a:fld>
            <a:r>
              <a:rPr lang="da-DK" smtClean="0"/>
              <a:t>03-01-2018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17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ECB4466C376B40ADB16517BBA34AFD" ma:contentTypeVersion="2" ma:contentTypeDescription="Opret et nyt dokument." ma:contentTypeScope="" ma:versionID="9e8208acdc4f2f3a62c405cb39011997">
  <xsd:schema xmlns:xsd="http://www.w3.org/2001/XMLSchema" xmlns:xs="http://www.w3.org/2001/XMLSchema" xmlns:p="http://schemas.microsoft.com/office/2006/metadata/properties" xmlns:ns2="8d4d23e9-a962-4740-84d2-35494b766a47" targetNamespace="http://schemas.microsoft.com/office/2006/metadata/properties" ma:root="true" ma:fieldsID="a8d543215b0fa6bfe3929af54cc390be" ns2:_="">
    <xsd:import namespace="8d4d23e9-a962-4740-84d2-35494b766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d23e9-a962-4740-84d2-35494b766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60208-4647-40D6-BA8A-70F747168CE0}">
  <ds:schemaRefs>
    <ds:schemaRef ds:uri="8d4d23e9-a962-4740-84d2-35494b766a4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DE939D-040D-438F-89B2-3C617B9A52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59830F-3FBC-43FB-8C24-717DE89B5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4d23e9-a962-4740-84d2-35494b766a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Brugerdefineret</PresentationFormat>
  <Paragraphs>78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AU Passata</vt:lpstr>
      <vt:lpstr>Arial</vt:lpstr>
      <vt:lpstr>AU Passata Light</vt:lpstr>
      <vt:lpstr>Georgia</vt:lpstr>
      <vt:lpstr>AU Peto</vt:lpstr>
      <vt:lpstr>Wingdings 3</vt:lpstr>
      <vt:lpstr>Calibri</vt:lpstr>
      <vt:lpstr>AU 16:9</vt:lpstr>
      <vt:lpstr>governance  Nyt: Systemchefgruppe, arkitkturudvalg og erfagrupper</vt:lpstr>
      <vt:lpstr>Fora</vt:lpstr>
      <vt:lpstr>Kommissorie – Systemchefgruppe</vt:lpstr>
      <vt:lpstr>Kommissorie - Arkitekturudvalg</vt:lpstr>
      <vt:lpstr>Kommissorie - Systemforvaltningsforum</vt:lpstr>
      <vt:lpstr>Kommissorie - Arkitekturforum</vt:lpstr>
      <vt:lpstr>Kommissorie - projektledelsesforum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2019-03-08T09:29:55Z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636228475313969680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1399</vt:lpwstr>
  </property>
  <property fmtid="{D5CDD505-2E9C-101B-9397-08002B2CF9AE}" pid="62" name="colorthemechange">
    <vt:lpwstr>True</vt:lpwstr>
  </property>
  <property fmtid="{D5CDD505-2E9C-101B-9397-08002B2CF9AE}" pid="63" name="ContentTypeId">
    <vt:lpwstr>0x010100C5ECB4466C376B40ADB16517BBA34AFD</vt:lpwstr>
  </property>
</Properties>
</file>