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  <p:sldMasterId id="2147483652" r:id="rId3"/>
  </p:sldMasterIdLst>
  <p:notesMasterIdLst>
    <p:notesMasterId r:id="rId29"/>
  </p:notesMasterIdLst>
  <p:handoutMasterIdLst>
    <p:handoutMasterId r:id="rId30"/>
  </p:handoutMasterIdLst>
  <p:sldIdLst>
    <p:sldId id="326" r:id="rId4"/>
    <p:sldId id="357" r:id="rId5"/>
    <p:sldId id="347" r:id="rId6"/>
    <p:sldId id="348" r:id="rId7"/>
    <p:sldId id="349" r:id="rId8"/>
    <p:sldId id="372" r:id="rId9"/>
    <p:sldId id="354" r:id="rId10"/>
    <p:sldId id="359" r:id="rId11"/>
    <p:sldId id="338" r:id="rId12"/>
    <p:sldId id="340" r:id="rId13"/>
    <p:sldId id="369" r:id="rId14"/>
    <p:sldId id="331" r:id="rId15"/>
    <p:sldId id="352" r:id="rId16"/>
    <p:sldId id="327" r:id="rId17"/>
    <p:sldId id="361" r:id="rId18"/>
    <p:sldId id="345" r:id="rId19"/>
    <p:sldId id="346" r:id="rId20"/>
    <p:sldId id="363" r:id="rId21"/>
    <p:sldId id="334" r:id="rId22"/>
    <p:sldId id="365" r:id="rId23"/>
    <p:sldId id="343" r:id="rId24"/>
    <p:sldId id="342" r:id="rId25"/>
    <p:sldId id="344" r:id="rId26"/>
    <p:sldId id="341" r:id="rId27"/>
    <p:sldId id="356" r:id="rId28"/>
  </p:sldIdLst>
  <p:sldSz cx="11522075" cy="6480175"/>
  <p:notesSz cx="6797675" cy="9926638"/>
  <p:embeddedFontLst>
    <p:embeddedFont>
      <p:font typeface="AU Passata" pitchFamily="34" charset="0"/>
      <p:regular r:id="rId31"/>
      <p:bold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Georgia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044"/>
    <a:srgbClr val="CC0000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0" autoAdjust="0"/>
    <p:restoredTop sz="88039" autoAdjust="0"/>
  </p:normalViewPr>
  <p:slideViewPr>
    <p:cSldViewPr>
      <p:cViewPr>
        <p:scale>
          <a:sx n="75" d="100"/>
          <a:sy n="75" d="100"/>
        </p:scale>
        <p:origin x="-576" y="-55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CBD47A19-BA62-41A7-B124-96726AD3E0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BF8EEB65-94D0-4167-897A-C7C257A9C6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6C264-C0CA-4BC5-A334-7118F3406F8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682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71683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0E093-8A78-43B0-A5B1-39BDED224325}" type="slidenum">
              <a:rPr lang="da-DK" smtClean="0"/>
              <a:pPr/>
              <a:t>19</a:t>
            </a:fld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46083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03037-9312-46BF-AA10-EE53664C447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48131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52BB9-B7AE-4C07-81AD-008D7463E21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50179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C56DA-A609-49A2-9124-5BB0C78F65F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52227" name="Pladsholder til diasnumm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531FF9-984A-44EE-8EF8-CEDF77DD5308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66563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D03BF-B83B-4870-80AE-B3F14E66AD0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68611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97672-2054-4A75-AF30-8F581E5E6A9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450850" y="2960688"/>
            <a:ext cx="1770063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4013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9520238" y="338138"/>
            <a:ext cx="1543050" cy="68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4013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6" name="bmkFldDate"/>
          <p:cNvSpPr txBox="1">
            <a:spLocks noChangeArrowheads="1"/>
          </p:cNvSpPr>
          <p:nvPr/>
        </p:nvSpPr>
        <p:spPr bwMode="auto">
          <a:xfrm>
            <a:off x="9520238" y="523875"/>
            <a:ext cx="1543050" cy="1365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19175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000">
                <a:solidFill>
                  <a:schemeClr val="bg1"/>
                </a:solidFill>
                <a:latin typeface="Verdana" pitchFamily="34" charset="0"/>
              </a:rPr>
              <a:t>17. JUNI 2010</a:t>
            </a:r>
          </a:p>
        </p:txBody>
      </p:sp>
      <p:sp>
        <p:nvSpPr>
          <p:cNvPr id="7" name="bmkFldSubEntity"/>
          <p:cNvSpPr txBox="1">
            <a:spLocks noChangeArrowheads="1"/>
          </p:cNvSpPr>
          <p:nvPr/>
        </p:nvSpPr>
        <p:spPr bwMode="auto">
          <a:xfrm>
            <a:off x="1412875" y="684213"/>
            <a:ext cx="2571750" cy="4683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900">
              <a:solidFill>
                <a:schemeClr val="bg1"/>
              </a:solidFill>
            </a:endParaRPr>
          </a:p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555625" y="560388"/>
            <a:ext cx="658813" cy="330200"/>
            <a:chOff x="454" y="227"/>
            <a:chExt cx="384" cy="192"/>
          </a:xfrm>
        </p:grpSpPr>
        <p:sp>
          <p:nvSpPr>
            <p:cNvPr id="9" name="Freeform 4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4013"/>
                </a:lnSpc>
                <a:buFont typeface="AU Passata" pitchFamily="34" charset="0"/>
                <a:buNone/>
                <a:defRPr/>
              </a:pPr>
              <a:endParaRPr lang="da-DK"/>
            </a:p>
          </p:txBody>
        </p:sp>
        <p:sp>
          <p:nvSpPr>
            <p:cNvPr id="10" name="Freeform 4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4013"/>
                </a:lnSpc>
                <a:buFont typeface="AU Passata" pitchFamily="34" charset="0"/>
                <a:buNone/>
                <a:defRPr/>
              </a:pPr>
              <a:endParaRPr lang="da-DK"/>
            </a:p>
          </p:txBody>
        </p:sp>
      </p:grpSp>
      <p:sp>
        <p:nvSpPr>
          <p:cNvPr id="11" name="bmkFld2MainEntity"/>
          <p:cNvSpPr txBox="1">
            <a:spLocks noChangeArrowheads="1"/>
          </p:cNvSpPr>
          <p:nvPr/>
        </p:nvSpPr>
        <p:spPr bwMode="auto">
          <a:xfrm>
            <a:off x="1406525" y="368300"/>
            <a:ext cx="2278063" cy="5540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1"/>
                </a:solidFill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1"/>
                </a:solidFill>
              </a:rPr>
              <a:t>UNIVERSITET</a:t>
            </a:r>
          </a:p>
        </p:txBody>
      </p:sp>
      <p:pic>
        <p:nvPicPr>
          <p:cNvPr id="12" name="Picture 45" descr="kvart-logo-bl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1871663"/>
            <a:ext cx="7631113" cy="763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50" y="1868488"/>
            <a:ext cx="10612438" cy="896937"/>
          </a:xfrm>
        </p:spPr>
        <p:txBody>
          <a:bodyPr/>
          <a:lstStyle>
            <a:lvl1pPr>
              <a:lnSpc>
                <a:spcPts val="4013"/>
              </a:lnSpc>
              <a:defRPr sz="48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50" y="3114675"/>
            <a:ext cx="10612438" cy="315913"/>
          </a:xfrm>
        </p:spPr>
        <p:txBody>
          <a:bodyPr/>
          <a:lstStyle>
            <a:lvl1pPr marL="0" indent="0">
              <a:lnSpc>
                <a:spcPct val="97000"/>
              </a:lnSpc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428AE9A-B553-49CF-A726-37463AEBD675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405813" y="65088"/>
            <a:ext cx="2657475" cy="5672137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65088"/>
            <a:ext cx="7821613" cy="5672137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3982FFF-EDD7-4B69-A0D5-C2B49CD68134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65088"/>
            <a:ext cx="10614025" cy="89535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0850" y="1143000"/>
            <a:ext cx="5229225" cy="45942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32475" y="1143000"/>
            <a:ext cx="5230813" cy="45942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295BB99-DB51-4783-899B-1D9F92276F5F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og tekst over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65088"/>
            <a:ext cx="10614025" cy="895350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0850" y="1143000"/>
            <a:ext cx="10612438" cy="2220913"/>
          </a:xfrm>
        </p:spPr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0850" y="3516313"/>
            <a:ext cx="10612438" cy="2220912"/>
          </a:xfrm>
        </p:spPr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A617B93-0D1E-48F6-906F-618B9872727C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65088"/>
            <a:ext cx="10614025" cy="895350"/>
          </a:xfrm>
        </p:spPr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0850" y="1143000"/>
            <a:ext cx="10612438" cy="4594225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8513763" y="6215063"/>
            <a:ext cx="2687637" cy="192087"/>
          </a:xfrm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97BA0A5-7771-4282-9FC7-84FAD3B59A97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512888"/>
            <a:ext cx="5229225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32475" y="1512888"/>
            <a:ext cx="5230813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76B828A-1D7C-45D9-8857-60CE61046E7B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410575" y="407988"/>
            <a:ext cx="2652713" cy="532765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0850" y="407988"/>
            <a:ext cx="7807325" cy="532765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0850" y="2960688"/>
            <a:ext cx="1770063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bmkFldDate"/>
          <p:cNvSpPr txBox="1">
            <a:spLocks noChangeArrowheads="1"/>
          </p:cNvSpPr>
          <p:nvPr/>
        </p:nvSpPr>
        <p:spPr bwMode="auto">
          <a:xfrm>
            <a:off x="9520238" y="523875"/>
            <a:ext cx="1543050" cy="1365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19175">
              <a:lnSpc>
                <a:spcPct val="102000"/>
              </a:lnSpc>
              <a:buFont typeface="AU Passata" pitchFamily="34" charset="0"/>
              <a:buNone/>
              <a:defRPr/>
            </a:pPr>
            <a:endParaRPr lang="da-DK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bmkFldSubEntity"/>
          <p:cNvSpPr txBox="1">
            <a:spLocks noChangeArrowheads="1"/>
          </p:cNvSpPr>
          <p:nvPr/>
        </p:nvSpPr>
        <p:spPr bwMode="auto">
          <a:xfrm>
            <a:off x="1412875" y="684213"/>
            <a:ext cx="2571750" cy="4683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900">
              <a:solidFill>
                <a:schemeClr val="bg1"/>
              </a:solidFill>
            </a:endParaRPr>
          </a:p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7" name="Group 7"/>
          <p:cNvGrpSpPr>
            <a:grpSpLocks noChangeAspect="1"/>
          </p:cNvGrpSpPr>
          <p:nvPr userDrawn="1"/>
        </p:nvGrpSpPr>
        <p:grpSpPr bwMode="auto">
          <a:xfrm>
            <a:off x="555625" y="560388"/>
            <a:ext cx="658813" cy="330200"/>
            <a:chOff x="454" y="227"/>
            <a:chExt cx="384" cy="192"/>
          </a:xfrm>
        </p:grpSpPr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</p:grpSp>
      <p:sp>
        <p:nvSpPr>
          <p:cNvPr id="10" name="bmkFld2MainEntity"/>
          <p:cNvSpPr txBox="1">
            <a:spLocks noChangeArrowheads="1"/>
          </p:cNvSpPr>
          <p:nvPr userDrawn="1"/>
        </p:nvSpPr>
        <p:spPr bwMode="auto">
          <a:xfrm>
            <a:off x="1406525" y="368300"/>
            <a:ext cx="2278063" cy="5540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1"/>
                </a:solidFill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1"/>
                </a:solidFill>
              </a:rPr>
              <a:t>UNIVERSITET</a:t>
            </a:r>
          </a:p>
        </p:txBody>
      </p:sp>
      <p:pic>
        <p:nvPicPr>
          <p:cNvPr id="11" name="Picture 11" descr="kvart-logo-bla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1871663"/>
            <a:ext cx="7631113" cy="763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50" y="1868488"/>
            <a:ext cx="10612438" cy="896937"/>
          </a:xfrm>
        </p:spPr>
        <p:txBody>
          <a:bodyPr/>
          <a:lstStyle>
            <a:lvl1pPr>
              <a:lnSpc>
                <a:spcPts val="4013"/>
              </a:lnSpc>
              <a:defRPr sz="48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50" y="3114675"/>
            <a:ext cx="10612438" cy="315913"/>
          </a:xfrm>
        </p:spPr>
        <p:txBody>
          <a:bodyPr/>
          <a:lstStyle>
            <a:lvl1pPr marL="0" indent="0">
              <a:lnSpc>
                <a:spcPct val="97000"/>
              </a:lnSpc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8980029-690A-4F1B-AB79-BF3690ED51AF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0D1A10A-0A9D-47DB-B933-30789FAA0EAC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143000"/>
            <a:ext cx="5229225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32475" y="1143000"/>
            <a:ext cx="5230813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3D11C03-17B0-4DF2-BB2C-36D9774B214E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0BA710B-3962-4699-BAE8-C19FEE1F7004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76CDD22-DA6A-40B1-908D-889A552FB6AA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5AB0EBA-03D8-4425-BCB2-C31B771C0D47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8ED5B09-FD37-443E-B6D7-45644DA30CF0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1F8F84F-E428-45CE-B2C9-BCB2476C9030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for at redigere typografi i masteren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E7CE982-0C19-450B-B754-2FD087DECBBB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19185FA-40ED-4120-83A9-66F761F0004B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405813" y="65088"/>
            <a:ext cx="2657475" cy="5672137"/>
          </a:xfrm>
        </p:spPr>
        <p:txBody>
          <a:bodyPr vert="eaVert"/>
          <a:lstStyle/>
          <a:p>
            <a:r>
              <a:rPr lang="en-US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65088"/>
            <a:ext cx="7821613" cy="5672137"/>
          </a:xfrm>
        </p:spPr>
        <p:txBody>
          <a:bodyPr vert="eaVert"/>
          <a:lstStyle/>
          <a:p>
            <a:pPr lvl="0"/>
            <a:r>
              <a:rPr lang="en-US"/>
              <a:t>Klik for at redigere typografi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DFFD6CF-CBE1-427C-BEE3-8C701DA339A6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143000"/>
            <a:ext cx="5229225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32475" y="1143000"/>
            <a:ext cx="5230813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60D492B-B1FA-4B86-900C-474DED571D5F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91FB8F8-434E-4AD9-A603-3A9EF1C93031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FAE4F36-0D05-4C46-910A-569632B9022A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784929F-E5E2-4176-BD2D-64DA5F170B34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B68BFE4-DBCB-48D6-8D7C-AEC63502D084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1D9A05F-58ED-4860-B78C-616C36AC5D9E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65088"/>
            <a:ext cx="10614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143000"/>
            <a:ext cx="1061243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31800" y="1071563"/>
            <a:ext cx="1766888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4013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1054" name="bmkFldPresentationTitle"/>
          <p:cNvSpPr txBox="1">
            <a:spLocks noChangeArrowheads="1"/>
          </p:cNvSpPr>
          <p:nvPr/>
        </p:nvSpPr>
        <p:spPr bwMode="auto">
          <a:xfrm>
            <a:off x="6007100" y="6072188"/>
            <a:ext cx="3289300" cy="134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19175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000">
                <a:solidFill>
                  <a:schemeClr val="bg2"/>
                </a:solidFill>
              </a:rPr>
              <a:t>REKTOR LAURITZ B. HOLM-NIELSEN</a:t>
            </a:r>
          </a:p>
        </p:txBody>
      </p: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6007100" y="644525"/>
            <a:ext cx="3289300" cy="13811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19175">
              <a:lnSpc>
                <a:spcPct val="102000"/>
              </a:lnSpc>
              <a:buFont typeface="AU Passata" pitchFamily="34" charset="0"/>
              <a:buNone/>
              <a:defRPr/>
            </a:pPr>
            <a:endParaRPr lang="da-DK" sz="1000">
              <a:solidFill>
                <a:schemeClr val="bg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9520238" y="6072188"/>
            <a:ext cx="1543050" cy="134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19175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000">
                <a:solidFill>
                  <a:schemeClr val="bg2"/>
                </a:solidFill>
              </a:rPr>
              <a:t>9. november 2010</a:t>
            </a: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6016625" y="6024563"/>
            <a:ext cx="32639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4013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9729788" y="6024563"/>
            <a:ext cx="134302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4013"/>
              </a:lnSpc>
              <a:buFont typeface="AU Passata" pitchFamily="34" charset="0"/>
              <a:buNone/>
              <a:defRPr/>
            </a:pPr>
            <a:endParaRPr lang="da-DK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3763" y="6215063"/>
            <a:ext cx="26876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047" tIns="51023" rIns="102047" bIns="51023" numCol="1" anchor="t" anchorCtr="0" compatLnSpc="1">
            <a:prstTxWarp prst="textNoShape">
              <a:avLst/>
            </a:prstTxWarp>
          </a:bodyPr>
          <a:lstStyle>
            <a:lvl2pPr lvl="1" algn="r">
              <a:lnSpc>
                <a:spcPct val="100000"/>
              </a:lnSpc>
              <a:buFontTx/>
              <a:buNone/>
              <a:defRPr sz="1000">
                <a:solidFill>
                  <a:schemeClr val="bg2"/>
                </a:solidFill>
                <a:latin typeface="Verdana" pitchFamily="34" charset="0"/>
              </a:defRPr>
            </a:lvl2pPr>
          </a:lstStyle>
          <a:p>
            <a:pPr lvl="1">
              <a:defRPr/>
            </a:pPr>
            <a:fld id="{7CF569CA-0DF2-4D22-8FAB-11D835D140FB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  <p:grpSp>
        <p:nvGrpSpPr>
          <p:cNvPr id="1035" name="Group 55"/>
          <p:cNvGrpSpPr>
            <a:grpSpLocks noChangeAspect="1"/>
          </p:cNvGrpSpPr>
          <p:nvPr/>
        </p:nvGrpSpPr>
        <p:grpSpPr bwMode="auto">
          <a:xfrm>
            <a:off x="555625" y="5924550"/>
            <a:ext cx="658813" cy="330200"/>
            <a:chOff x="454" y="227"/>
            <a:chExt cx="384" cy="192"/>
          </a:xfrm>
        </p:grpSpPr>
        <p:sp>
          <p:nvSpPr>
            <p:cNvPr id="1080" name="Freeform 56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4013"/>
                </a:lnSpc>
                <a:buFont typeface="AU Passata" pitchFamily="34" charset="0"/>
                <a:buNone/>
                <a:defRPr/>
              </a:pPr>
              <a:endParaRPr lang="da-DK"/>
            </a:p>
          </p:txBody>
        </p:sp>
        <p:sp>
          <p:nvSpPr>
            <p:cNvPr id="1081" name="Freeform 57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4013"/>
                </a:lnSpc>
                <a:buFont typeface="AU Passata" pitchFamily="34" charset="0"/>
                <a:buNone/>
                <a:defRPr/>
              </a:pPr>
              <a:endParaRPr lang="da-DK"/>
            </a:p>
          </p:txBody>
        </p:sp>
      </p:grpSp>
      <p:sp>
        <p:nvSpPr>
          <p:cNvPr id="1082" name="bmkFld2MainEntity"/>
          <p:cNvSpPr txBox="1">
            <a:spLocks noChangeArrowheads="1"/>
          </p:cNvSpPr>
          <p:nvPr/>
        </p:nvSpPr>
        <p:spPr bwMode="auto">
          <a:xfrm>
            <a:off x="1406525" y="5734050"/>
            <a:ext cx="2278063" cy="5540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2"/>
                </a:solidFill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2"/>
                </a:solidFill>
              </a:rPr>
              <a:t>UNIVERSITET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90" r:id="rId14"/>
  </p:sldLayoutIdLst>
  <p:hf hdr="0" ftr="0" dt="0"/>
  <p:txStyles>
    <p:titleStyle>
      <a:lvl1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2pPr>
      <a:lvl3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3pPr>
      <a:lvl4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4pPr>
      <a:lvl5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5pPr>
      <a:lvl6pPr marL="457200" algn="l" defTabSz="1019175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6pPr>
      <a:lvl7pPr marL="914400" algn="l" defTabSz="1019175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7pPr>
      <a:lvl8pPr marL="1371600" algn="l" defTabSz="1019175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8pPr>
      <a:lvl9pPr marL="1828800" algn="l" defTabSz="1019175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9pPr>
    </p:titleStyle>
    <p:bodyStyle>
      <a:lvl1pPr marL="195263" indent="-195263" algn="l" defTabSz="1019175" rtl="0" eaLnBrk="0" fontAlgn="base" hangingPunct="0">
        <a:lnSpc>
          <a:spcPts val="2363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06375" algn="l" defTabSz="1019175" rtl="0" eaLnBrk="0" fontAlgn="base" hangingPunct="0">
        <a:lnSpc>
          <a:spcPct val="101000"/>
        </a:lnSpc>
        <a:spcBef>
          <a:spcPct val="0"/>
        </a:spcBef>
        <a:spcAft>
          <a:spcPct val="3000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</a:defRPr>
      </a:lvl2pPr>
      <a:lvl3pPr marL="608013" indent="-204788" algn="l" defTabSz="1019175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3pPr>
      <a:lvl4pPr marL="793750" indent="-184150" algn="l" defTabSz="10191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4pPr>
      <a:lvl5pPr marL="998538" indent="-196850" algn="l" defTabSz="10191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5pPr>
      <a:lvl6pPr marL="1455738" indent="-19685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6pPr>
      <a:lvl7pPr marL="1912938" indent="-19685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7pPr>
      <a:lvl8pPr marL="2370138" indent="-19685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8pPr>
      <a:lvl9pPr marL="2827338" indent="-19685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50850" y="2960688"/>
            <a:ext cx="1768475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defRPr/>
            </a:pPr>
            <a:endParaRPr lang="da-DK" sz="4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9520238" y="338138"/>
            <a:ext cx="1543050" cy="68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2567" tIns="36283" rIns="72567" bIns="36283" anchor="ctr"/>
          <a:lstStyle/>
          <a:p>
            <a:pPr defTabSz="725488">
              <a:lnSpc>
                <a:spcPct val="83000"/>
              </a:lnSpc>
              <a:defRPr/>
            </a:pPr>
            <a:endParaRPr lang="da-DK" sz="3800">
              <a:solidFill>
                <a:schemeClr val="bg2"/>
              </a:solidFill>
              <a:latin typeface="Verdana" pitchFamily="34" charset="0"/>
            </a:endParaRPr>
          </a:p>
        </p:txBody>
      </p:sp>
      <p:grpSp>
        <p:nvGrpSpPr>
          <p:cNvPr id="15364" name="Group 23"/>
          <p:cNvGrpSpPr>
            <a:grpSpLocks noChangeAspect="1"/>
          </p:cNvGrpSpPr>
          <p:nvPr/>
        </p:nvGrpSpPr>
        <p:grpSpPr bwMode="auto">
          <a:xfrm>
            <a:off x="450850" y="338138"/>
            <a:ext cx="746125" cy="279400"/>
            <a:chOff x="454" y="227"/>
            <a:chExt cx="384" cy="192"/>
          </a:xfrm>
        </p:grpSpPr>
        <p:sp>
          <p:nvSpPr>
            <p:cNvPr id="1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3000"/>
                </a:lnSpc>
                <a:defRPr/>
              </a:pPr>
              <a:endParaRPr lang="da-DK" sz="4800">
                <a:solidFill>
                  <a:schemeClr val="bg2"/>
                </a:solidFill>
                <a:latin typeface="Verdana" pitchFamily="34" charset="0"/>
              </a:endParaRPr>
            </a:p>
          </p:txBody>
        </p:sp>
        <p:sp>
          <p:nvSpPr>
            <p:cNvPr id="2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3000"/>
                </a:lnSpc>
                <a:defRPr/>
              </a:pPr>
              <a:endParaRPr lang="da-DK" sz="480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21" name="bmkFldDate"/>
          <p:cNvSpPr txBox="1">
            <a:spLocks noChangeArrowheads="1"/>
          </p:cNvSpPr>
          <p:nvPr/>
        </p:nvSpPr>
        <p:spPr bwMode="auto">
          <a:xfrm>
            <a:off x="9153525" y="552450"/>
            <a:ext cx="1909763" cy="1079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28700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000">
                <a:solidFill>
                  <a:schemeClr val="bg1"/>
                </a:solidFill>
                <a:latin typeface="Verdana" pitchFamily="34" charset="0"/>
              </a:rPr>
              <a:t>7. JUNI 2010</a:t>
            </a:r>
          </a:p>
        </p:txBody>
      </p:sp>
      <p:sp>
        <p:nvSpPr>
          <p:cNvPr id="22" name="bmkFldMainEntity"/>
          <p:cNvSpPr txBox="1">
            <a:spLocks noChangeArrowheads="1"/>
          </p:cNvSpPr>
          <p:nvPr/>
        </p:nvSpPr>
        <p:spPr bwMode="auto">
          <a:xfrm>
            <a:off x="1412875" y="176213"/>
            <a:ext cx="2571750" cy="4699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287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1"/>
                </a:solidFill>
              </a:rPr>
              <a:t>AARHUS</a:t>
            </a:r>
          </a:p>
          <a:p>
            <a:pPr defTabSz="10287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23" name="bmkFldSubEntity"/>
          <p:cNvSpPr txBox="1">
            <a:spLocks noChangeArrowheads="1"/>
          </p:cNvSpPr>
          <p:nvPr/>
        </p:nvSpPr>
        <p:spPr bwMode="auto">
          <a:xfrm>
            <a:off x="1412875" y="684213"/>
            <a:ext cx="2571750" cy="4683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287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900">
              <a:solidFill>
                <a:schemeClr val="bg1"/>
              </a:solidFill>
            </a:endParaRPr>
          </a:p>
          <a:p>
            <a:pPr defTabSz="10287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53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407988"/>
            <a:ext cx="106124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536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12888"/>
            <a:ext cx="1061243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287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+mj-lt"/>
          <a:ea typeface="+mj-ea"/>
          <a:cs typeface="+mj-cs"/>
        </a:defRPr>
      </a:lvl1pPr>
      <a:lvl2pPr algn="l" defTabSz="10287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2pPr>
      <a:lvl3pPr algn="l" defTabSz="10287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3pPr>
      <a:lvl4pPr algn="l" defTabSz="10287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4pPr>
      <a:lvl5pPr algn="l" defTabSz="1028700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5pPr>
      <a:lvl6pPr marL="457200" algn="l" defTabSz="1028700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6pPr>
      <a:lvl7pPr marL="914400" algn="l" defTabSz="1028700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7pPr>
      <a:lvl8pPr marL="1371600" algn="l" defTabSz="1028700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8pPr>
      <a:lvl9pPr marL="1828800" algn="l" defTabSz="1028700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9pPr>
    </p:titleStyle>
    <p:bodyStyle>
      <a:lvl1pPr marL="196850" indent="-196850" algn="l" defTabSz="1028700" rtl="0" eaLnBrk="0" fontAlgn="base" hangingPunct="0">
        <a:lnSpc>
          <a:spcPts val="2363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207963" algn="l" defTabSz="10287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</a:defRPr>
      </a:lvl2pPr>
      <a:lvl3pPr marL="612775" indent="-206375" algn="l" defTabSz="1028700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</a:defRPr>
      </a:lvl3pPr>
      <a:lvl4pPr marL="800100" indent="-185738" algn="l" defTabSz="10287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</a:defRPr>
      </a:lvl4pPr>
      <a:lvl5pPr marL="1006475" indent="-198438" algn="l" defTabSz="10287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</a:defRPr>
      </a:lvl5pPr>
      <a:lvl6pPr marL="1463675" indent="-198438" algn="l" defTabSz="10287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</a:defRPr>
      </a:lvl6pPr>
      <a:lvl7pPr marL="1920875" indent="-198438" algn="l" defTabSz="10287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</a:defRPr>
      </a:lvl7pPr>
      <a:lvl8pPr marL="2378075" indent="-198438" algn="l" defTabSz="10287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</a:defRPr>
      </a:lvl8pPr>
      <a:lvl9pPr marL="2835275" indent="-198438" algn="l" defTabSz="1028700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vart-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9850" y="1917700"/>
            <a:ext cx="755967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65088"/>
            <a:ext cx="10614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143000"/>
            <a:ext cx="1061243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431800" y="1071563"/>
            <a:ext cx="1766888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3734" name="bmkFldPresentationTitle"/>
          <p:cNvSpPr txBox="1">
            <a:spLocks noChangeArrowheads="1"/>
          </p:cNvSpPr>
          <p:nvPr/>
        </p:nvSpPr>
        <p:spPr bwMode="auto">
          <a:xfrm>
            <a:off x="6007100" y="6072188"/>
            <a:ext cx="3289300" cy="134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19175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000">
                <a:solidFill>
                  <a:schemeClr val="bg2"/>
                </a:solidFill>
              </a:rPr>
              <a:t>REKTOR LAURITZ B. HOLM-NIELSEN</a:t>
            </a:r>
          </a:p>
        </p:txBody>
      </p:sp>
      <p:sp>
        <p:nvSpPr>
          <p:cNvPr id="73735" name="bmkFldAuthorName"/>
          <p:cNvSpPr txBox="1">
            <a:spLocks noChangeArrowheads="1"/>
          </p:cNvSpPr>
          <p:nvPr/>
        </p:nvSpPr>
        <p:spPr bwMode="auto">
          <a:xfrm>
            <a:off x="6007100" y="644525"/>
            <a:ext cx="3289300" cy="13811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19175">
              <a:lnSpc>
                <a:spcPct val="102000"/>
              </a:lnSpc>
              <a:buFont typeface="AU Passata" pitchFamily="34" charset="0"/>
              <a:buNone/>
              <a:defRPr/>
            </a:pPr>
            <a:endParaRPr lang="da-DK" sz="1000">
              <a:solidFill>
                <a:schemeClr val="bg2"/>
              </a:solidFill>
            </a:endParaRPr>
          </a:p>
        </p:txBody>
      </p:sp>
      <p:sp>
        <p:nvSpPr>
          <p:cNvPr id="73736" name="bmkFld2Date"/>
          <p:cNvSpPr txBox="1">
            <a:spLocks noChangeArrowheads="1"/>
          </p:cNvSpPr>
          <p:nvPr/>
        </p:nvSpPr>
        <p:spPr bwMode="auto">
          <a:xfrm>
            <a:off x="9520238" y="6072188"/>
            <a:ext cx="1543050" cy="134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1019175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1000">
                <a:solidFill>
                  <a:schemeClr val="bg2"/>
                </a:solidFill>
              </a:rPr>
              <a:t>18. DECEMBER 2009</a:t>
            </a:r>
          </a:p>
        </p:txBody>
      </p:sp>
      <p:sp>
        <p:nvSpPr>
          <p:cNvPr id="73737" name="Line 9"/>
          <p:cNvSpPr>
            <a:spLocks noChangeShapeType="1"/>
          </p:cNvSpPr>
          <p:nvPr userDrawn="1"/>
        </p:nvSpPr>
        <p:spPr bwMode="auto">
          <a:xfrm>
            <a:off x="6016625" y="6024563"/>
            <a:ext cx="32639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73738" name="Line 10"/>
          <p:cNvSpPr>
            <a:spLocks noChangeShapeType="1"/>
          </p:cNvSpPr>
          <p:nvPr userDrawn="1"/>
        </p:nvSpPr>
        <p:spPr bwMode="auto">
          <a:xfrm>
            <a:off x="9729788" y="6024563"/>
            <a:ext cx="134302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3763" y="6215063"/>
            <a:ext cx="26876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040" tIns="51020" rIns="102040" bIns="51020" numCol="1" anchor="t" anchorCtr="0" compatLnSpc="1">
            <a:prstTxWarp prst="textNoShape">
              <a:avLst/>
            </a:prstTxWarp>
          </a:bodyPr>
          <a:lstStyle>
            <a:lvl2pPr lvl="1" algn="r">
              <a:defRPr sz="1000">
                <a:solidFill>
                  <a:schemeClr val="bg2"/>
                </a:solidFill>
                <a:latin typeface="Verdana" pitchFamily="34" charset="0"/>
              </a:defRPr>
            </a:lvl2pPr>
          </a:lstStyle>
          <a:p>
            <a:pPr lvl="1">
              <a:defRPr/>
            </a:pPr>
            <a:fld id="{E3C503EA-3515-41B2-B94E-66F8BFEE6809}" type="slidenum">
              <a:rPr lang="da-DK" altLang="en-US"/>
              <a:pPr lvl="1">
                <a:defRPr/>
              </a:pPr>
              <a:t>‹nr.›</a:t>
            </a:fld>
            <a:endParaRPr lang="da-DK" altLang="en-US"/>
          </a:p>
        </p:txBody>
      </p:sp>
      <p:grpSp>
        <p:nvGrpSpPr>
          <p:cNvPr id="27660" name="Group 12"/>
          <p:cNvGrpSpPr>
            <a:grpSpLocks noChangeAspect="1"/>
          </p:cNvGrpSpPr>
          <p:nvPr userDrawn="1"/>
        </p:nvGrpSpPr>
        <p:grpSpPr bwMode="auto">
          <a:xfrm>
            <a:off x="555625" y="5924550"/>
            <a:ext cx="658813" cy="330200"/>
            <a:chOff x="454" y="227"/>
            <a:chExt cx="384" cy="192"/>
          </a:xfrm>
        </p:grpSpPr>
        <p:sp>
          <p:nvSpPr>
            <p:cNvPr id="73741" name="Freeform 13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  <p:sp>
          <p:nvSpPr>
            <p:cNvPr id="73742" name="Freeform 14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/>
            </a:p>
          </p:txBody>
        </p:sp>
      </p:grpSp>
      <p:sp>
        <p:nvSpPr>
          <p:cNvPr id="73743" name="bmkFld2MainEntity"/>
          <p:cNvSpPr txBox="1">
            <a:spLocks noChangeArrowheads="1"/>
          </p:cNvSpPr>
          <p:nvPr userDrawn="1"/>
        </p:nvSpPr>
        <p:spPr bwMode="auto">
          <a:xfrm>
            <a:off x="1406525" y="5734050"/>
            <a:ext cx="2278063" cy="5540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2"/>
                </a:solidFill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300">
                <a:solidFill>
                  <a:schemeClr val="bg2"/>
                </a:solidFill>
              </a:rPr>
              <a:t>UNIVERSITET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2pPr>
      <a:lvl3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3pPr>
      <a:lvl4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4pPr>
      <a:lvl5pPr algn="l" defTabSz="1019175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5pPr>
      <a:lvl6pPr marL="457200" algn="l" defTabSz="1019175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6pPr>
      <a:lvl7pPr marL="914400" algn="l" defTabSz="1019175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7pPr>
      <a:lvl8pPr marL="1371600" algn="l" defTabSz="1019175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8pPr>
      <a:lvl9pPr marL="1828800" algn="l" defTabSz="1019175" rtl="0" fontAlgn="base">
        <a:lnSpc>
          <a:spcPct val="83000"/>
        </a:lnSpc>
        <a:spcBef>
          <a:spcPct val="0"/>
        </a:spcBef>
        <a:spcAft>
          <a:spcPct val="0"/>
        </a:spcAft>
        <a:defRPr sz="3800">
          <a:solidFill>
            <a:schemeClr val="bg2"/>
          </a:solidFill>
          <a:latin typeface="Verdana" pitchFamily="34" charset="0"/>
        </a:defRPr>
      </a:lvl9pPr>
    </p:titleStyle>
    <p:bodyStyle>
      <a:lvl1pPr marL="195263" indent="-195263" algn="l" defTabSz="1019175" rtl="0" eaLnBrk="0" fontAlgn="base" hangingPunct="0">
        <a:lnSpc>
          <a:spcPts val="2363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06375" algn="l" defTabSz="1019175" rtl="0" eaLnBrk="0" fontAlgn="base" hangingPunct="0">
        <a:lnSpc>
          <a:spcPct val="101000"/>
        </a:lnSpc>
        <a:spcBef>
          <a:spcPct val="0"/>
        </a:spcBef>
        <a:spcAft>
          <a:spcPct val="3000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</a:defRPr>
      </a:lvl2pPr>
      <a:lvl3pPr marL="608013" indent="-204788" algn="l" defTabSz="1019175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3pPr>
      <a:lvl4pPr marL="793750" indent="-184150" algn="l" defTabSz="10191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4pPr>
      <a:lvl5pPr marL="998538" indent="-196850" algn="l" defTabSz="10191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5pPr>
      <a:lvl6pPr marL="1455738" indent="-19685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6pPr>
      <a:lvl7pPr marL="1912938" indent="-19685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7pPr>
      <a:lvl8pPr marL="2370138" indent="-19685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8pPr>
      <a:lvl9pPr marL="2827338" indent="-196850" algn="l" defTabSz="1019175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" descr="Bille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1800" y="6350"/>
            <a:ext cx="12252325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6" name="Group 3"/>
          <p:cNvGrpSpPr>
            <a:grpSpLocks noChangeAspect="1"/>
          </p:cNvGrpSpPr>
          <p:nvPr/>
        </p:nvGrpSpPr>
        <p:grpSpPr bwMode="auto">
          <a:xfrm>
            <a:off x="434975" y="330200"/>
            <a:ext cx="744538" cy="279400"/>
            <a:chOff x="454" y="227"/>
            <a:chExt cx="384" cy="192"/>
          </a:xfrm>
        </p:grpSpPr>
        <p:sp>
          <p:nvSpPr>
            <p:cNvPr id="41989" name="Freeform 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60"/>
                <a:gd name="T130" fmla="*/ 0 h 4080"/>
                <a:gd name="T131" fmla="*/ 8160 w 8160"/>
                <a:gd name="T132" fmla="*/ 4080 h 40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1990" name="Freeform 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0"/>
                <a:gd name="T16" fmla="*/ 0 h 8160"/>
                <a:gd name="T17" fmla="*/ 8160 w 8160"/>
                <a:gd name="T18" fmla="*/ 8160 h 8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1987" name="bmkFld2MainEntity"/>
          <p:cNvSpPr txBox="1">
            <a:spLocks noChangeArrowheads="1"/>
          </p:cNvSpPr>
          <p:nvPr/>
        </p:nvSpPr>
        <p:spPr bwMode="auto">
          <a:xfrm>
            <a:off x="1395413" y="168275"/>
            <a:ext cx="2573337" cy="46831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1028700">
              <a:lnSpc>
                <a:spcPct val="95000"/>
              </a:lnSpc>
              <a:buFont typeface="AU Passata" pitchFamily="34" charset="0"/>
              <a:buNone/>
            </a:pPr>
            <a:r>
              <a:rPr lang="en-US" sz="1300">
                <a:solidFill>
                  <a:schemeClr val="bg1"/>
                </a:solidFill>
              </a:rPr>
              <a:t>AARHUS</a:t>
            </a:r>
          </a:p>
          <a:p>
            <a:pPr defTabSz="1028700">
              <a:lnSpc>
                <a:spcPct val="95000"/>
              </a:lnSpc>
              <a:buFont typeface="AU Passata" pitchFamily="34" charset="0"/>
              <a:buNone/>
            </a:pPr>
            <a:r>
              <a:rPr lang="en-US" sz="13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288925" y="4968875"/>
            <a:ext cx="95043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1019175">
              <a:lnSpc>
                <a:spcPts val="4013"/>
              </a:lnSpc>
            </a:pPr>
            <a:r>
              <a:rPr lang="da-DK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MEDARBEJDERMØDE</a:t>
            </a:r>
          </a:p>
          <a:p>
            <a:pPr defTabSz="1019175">
              <a:lnSpc>
                <a:spcPts val="4013"/>
              </a:lnSpc>
            </a:pPr>
            <a:r>
              <a:rPr lang="da-DK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Aulaen, 9. november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Debat om småfagene</a:t>
            </a:r>
            <a:r>
              <a:rPr lang="da-DK" smtClean="0"/>
              <a:t>	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a-DK" dirty="0" smtClean="0"/>
              <a:t>Hovedspor i debatten:</a:t>
            </a:r>
          </a:p>
          <a:p>
            <a:r>
              <a:rPr lang="da-DK" dirty="0" smtClean="0"/>
              <a:t>Økonomisk</a:t>
            </a:r>
          </a:p>
          <a:p>
            <a:pPr lvl="1"/>
            <a:r>
              <a:rPr lang="da-DK" dirty="0" smtClean="0"/>
              <a:t>Taxameteret gør det vanskeligt at opretholde små, men væsentlige uddannelser</a:t>
            </a:r>
          </a:p>
          <a:p>
            <a:r>
              <a:rPr lang="da-DK" dirty="0" smtClean="0"/>
              <a:t>Samfundsmæssig</a:t>
            </a:r>
          </a:p>
          <a:p>
            <a:pPr lvl="1"/>
            <a:r>
              <a:rPr lang="da-DK" dirty="0" smtClean="0"/>
              <a:t>Større bevidsthed hos politikere og erhvervsliv om nødvendigheden af de små sprogfag</a:t>
            </a:r>
          </a:p>
          <a:p>
            <a:pPr lvl="1"/>
            <a:r>
              <a:rPr lang="da-DK" dirty="0" smtClean="0"/>
              <a:t>Nødvendigt med kendskab til sprog og kultur, uanset om der skal handles, flyttes arbejdspladser eller diskuteres demokrati</a:t>
            </a:r>
          </a:p>
          <a:p>
            <a:r>
              <a:rPr lang="da-DK" dirty="0" smtClean="0"/>
              <a:t>Løbende udvikling af AU’s faglige profil</a:t>
            </a:r>
          </a:p>
          <a:p>
            <a:pPr lvl="1"/>
            <a:r>
              <a:rPr lang="da-DK" dirty="0" smtClean="0"/>
              <a:t>Udvikling af Aarhus </a:t>
            </a:r>
            <a:r>
              <a:rPr lang="da-DK" dirty="0" err="1" smtClean="0"/>
              <a:t>Faculty</a:t>
            </a:r>
            <a:r>
              <a:rPr lang="da-DK" dirty="0" smtClean="0"/>
              <a:t> of Arts</a:t>
            </a:r>
          </a:p>
          <a:p>
            <a:pPr lvl="1"/>
            <a:r>
              <a:rPr lang="da-DK" dirty="0" smtClean="0"/>
              <a:t>Herunder fokus på uddannelser – også med hensyn til de små sprogfag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z="3400" smtClean="0"/>
              <a:t>Ligestilling</a:t>
            </a:r>
          </a:p>
        </p:txBody>
      </p:sp>
      <p:sp>
        <p:nvSpPr>
          <p:cNvPr id="60418" name="Pladsholder til indhol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a-DK" dirty="0" smtClean="0"/>
              <a:t>Baggrunden for initiativet (tal fra januar 2010): </a:t>
            </a:r>
          </a:p>
          <a:p>
            <a:pPr>
              <a:buFontTx/>
              <a:buNone/>
            </a:pPr>
            <a:endParaRPr lang="da-DK" dirty="0" smtClean="0"/>
          </a:p>
          <a:p>
            <a:pPr>
              <a:buFontTx/>
              <a:buNone/>
            </a:pPr>
            <a:endParaRPr lang="da-DK" dirty="0" smtClean="0"/>
          </a:p>
          <a:p>
            <a:pPr lvl="1">
              <a:buFontTx/>
              <a:buNone/>
            </a:pPr>
            <a:endParaRPr lang="da-DK" dirty="0" smtClean="0"/>
          </a:p>
          <a:p>
            <a:pPr lvl="1">
              <a:buFontTx/>
              <a:buNone/>
            </a:pPr>
            <a:endParaRPr lang="da-DK" dirty="0" smtClean="0"/>
          </a:p>
          <a:p>
            <a:pPr>
              <a:buFontTx/>
              <a:buNone/>
            </a:pPr>
            <a:endParaRPr lang="da-DK" dirty="0" smtClean="0"/>
          </a:p>
          <a:p>
            <a:pPr>
              <a:buFontTx/>
              <a:buNone/>
            </a:pPr>
            <a:r>
              <a:rPr lang="da-DK" dirty="0" smtClean="0"/>
              <a:t>Indhold i dispensation fra Universitets- og Bygningsstyrelsen:</a:t>
            </a:r>
          </a:p>
          <a:p>
            <a:r>
              <a:rPr lang="da-DK" dirty="0" smtClean="0"/>
              <a:t>10 lektorstillinger - 100.000 kr. i forskningsmidler og </a:t>
            </a:r>
            <a:r>
              <a:rPr lang="da-DK" dirty="0" err="1" smtClean="0"/>
              <a:t>overgangsløn</a:t>
            </a:r>
            <a:r>
              <a:rPr lang="da-DK" dirty="0" smtClean="0"/>
              <a:t> som </a:t>
            </a:r>
            <a:r>
              <a:rPr lang="da-DK" dirty="0" err="1" smtClean="0"/>
              <a:t>post-doc</a:t>
            </a:r>
            <a:r>
              <a:rPr lang="da-DK" dirty="0" smtClean="0"/>
              <a:t> </a:t>
            </a:r>
            <a:r>
              <a:rPr lang="da-DK" dirty="0" smtClean="0"/>
              <a:t>betalt </a:t>
            </a:r>
            <a:r>
              <a:rPr lang="da-DK" dirty="0" smtClean="0"/>
              <a:t>af central pulje på Aarhus Universitet</a:t>
            </a:r>
          </a:p>
          <a:p>
            <a:r>
              <a:rPr lang="da-DK" dirty="0" smtClean="0"/>
              <a:t>10 MSO professorater - forskel mellem </a:t>
            </a:r>
            <a:r>
              <a:rPr lang="da-DK" dirty="0" err="1" smtClean="0"/>
              <a:t>lektorløn</a:t>
            </a:r>
            <a:r>
              <a:rPr lang="da-DK" dirty="0" smtClean="0"/>
              <a:t> og </a:t>
            </a:r>
            <a:r>
              <a:rPr lang="da-DK" dirty="0" err="1" smtClean="0"/>
              <a:t>MSO-løn</a:t>
            </a:r>
            <a:r>
              <a:rPr lang="da-DK" dirty="0" smtClean="0"/>
              <a:t> betales i 2½ år af central pulje på Aarhus Universitet</a:t>
            </a:r>
          </a:p>
          <a:p>
            <a:pPr lvl="1">
              <a:buFontTx/>
              <a:buNone/>
            </a:pPr>
            <a:endParaRPr lang="da-DK" dirty="0" smtClean="0"/>
          </a:p>
        </p:txBody>
      </p:sp>
      <p:sp>
        <p:nvSpPr>
          <p:cNvPr id="60419" name="Pladsholder til diasnummer 3"/>
          <p:cNvSpPr txBox="1">
            <a:spLocks noGrp="1"/>
          </p:cNvSpPr>
          <p:nvPr/>
        </p:nvSpPr>
        <p:spPr bwMode="auto">
          <a:xfrm>
            <a:off x="8513763" y="6215063"/>
            <a:ext cx="26876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47" tIns="51023" rIns="102047" bIns="51023"/>
          <a:lstStyle/>
          <a:p>
            <a:endParaRPr lang="da-DK"/>
          </a:p>
        </p:txBody>
      </p:sp>
      <p:pic>
        <p:nvPicPr>
          <p:cNvPr id="60420" name="Picture 18" descr="sojl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1439863"/>
            <a:ext cx="6265863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Ligestillingsinitiativer</a:t>
            </a:r>
          </a:p>
        </p:txBody>
      </p:sp>
      <p:sp>
        <p:nvSpPr>
          <p:cNvPr id="61442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143000"/>
            <a:ext cx="10639425" cy="4594225"/>
          </a:xfrm>
        </p:spPr>
        <p:txBody>
          <a:bodyPr/>
          <a:lstStyle/>
          <a:p>
            <a:pPr lvl="1">
              <a:buFontTx/>
              <a:buNone/>
            </a:pPr>
            <a:r>
              <a:rPr lang="da-DK" sz="1700" dirty="0" smtClean="0"/>
              <a:t>Præmisser:</a:t>
            </a:r>
          </a:p>
          <a:p>
            <a:pPr lvl="1"/>
            <a:r>
              <a:rPr lang="da-DK" sz="1700" dirty="0" smtClean="0"/>
              <a:t>Ordinære stillinger, som begge køn kan søge</a:t>
            </a:r>
          </a:p>
          <a:p>
            <a:pPr lvl="1"/>
            <a:r>
              <a:rPr lang="da-DK" sz="1700" dirty="0" smtClean="0"/>
              <a:t>Bedst kvalificerede ansættes – uanset køn</a:t>
            </a:r>
          </a:p>
          <a:p>
            <a:pPr lvl="1"/>
            <a:r>
              <a:rPr lang="da-DK" sz="1700" dirty="0" smtClean="0"/>
              <a:t>Hvis bedst kvalificerede er kvinde, betaler central pulje</a:t>
            </a:r>
          </a:p>
          <a:p>
            <a:pPr lvl="1"/>
            <a:endParaRPr lang="da-DK" sz="1700" dirty="0" smtClean="0"/>
          </a:p>
          <a:p>
            <a:pPr lvl="1">
              <a:buFontTx/>
              <a:buNone/>
            </a:pPr>
            <a:r>
              <a:rPr lang="da-DK" sz="1700" dirty="0" smtClean="0"/>
              <a:t>Formål:</a:t>
            </a:r>
          </a:p>
          <a:p>
            <a:pPr lvl="1"/>
            <a:r>
              <a:rPr lang="da-DK" sz="1700" dirty="0" smtClean="0"/>
              <a:t>Undgå tab af forskningstalent </a:t>
            </a:r>
          </a:p>
          <a:p>
            <a:pPr lvl="1"/>
            <a:r>
              <a:rPr lang="da-DK" sz="1700" dirty="0" smtClean="0"/>
              <a:t>Flere kvindelige ansøgere til lektor- og professorstillinger</a:t>
            </a:r>
          </a:p>
          <a:p>
            <a:pPr lvl="1"/>
            <a:endParaRPr lang="da-DK" sz="1400" dirty="0" smtClean="0"/>
          </a:p>
          <a:p>
            <a:pPr>
              <a:buFontTx/>
              <a:buNone/>
            </a:pPr>
            <a:r>
              <a:rPr lang="da-DK" sz="1700" dirty="0" smtClean="0"/>
              <a:t>  Øvrige ligestillingsinitiativer:</a:t>
            </a:r>
          </a:p>
          <a:p>
            <a:pPr lvl="1"/>
            <a:r>
              <a:rPr lang="da-DK" sz="1700" dirty="0" smtClean="0"/>
              <a:t>Charter for flere kvinder i ledelse, mentorordning, frafaldsanalyse, handlingsplaner på hovedområdeniveau, synlige karriereveje</a:t>
            </a:r>
          </a:p>
          <a:p>
            <a:pPr lvl="1"/>
            <a:r>
              <a:rPr lang="da-DK" sz="1700" dirty="0" smtClean="0"/>
              <a:t>Lederudviklingsprogram samt </a:t>
            </a:r>
            <a:r>
              <a:rPr lang="da-DK" sz="1700" dirty="0" err="1" smtClean="0"/>
              <a:t>MUS-koncept</a:t>
            </a:r>
            <a:r>
              <a:rPr lang="da-DK" sz="1700" dirty="0" smtClean="0"/>
              <a:t> på vej</a:t>
            </a:r>
          </a:p>
          <a:p>
            <a:pPr lvl="1"/>
            <a:endParaRPr lang="da-DK" sz="1700" dirty="0" smtClean="0"/>
          </a:p>
          <a:p>
            <a:endParaRPr lang="da-DK" sz="1700" dirty="0" smtClean="0"/>
          </a:p>
        </p:txBody>
      </p:sp>
      <p:sp>
        <p:nvSpPr>
          <p:cNvPr id="61443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Nobelpris til Niels Bohr-professor på AU</a:t>
            </a:r>
            <a:r>
              <a:rPr lang="da-DK" sz="3600" smtClean="0"/>
              <a:t> </a:t>
            </a:r>
          </a:p>
        </p:txBody>
      </p:sp>
      <p:sp>
        <p:nvSpPr>
          <p:cNvPr id="62466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143000"/>
            <a:ext cx="7254875" cy="4594225"/>
          </a:xfrm>
        </p:spPr>
        <p:txBody>
          <a:bodyPr/>
          <a:lstStyle/>
          <a:p>
            <a:r>
              <a:rPr lang="da-DK" sz="1800" dirty="0" smtClean="0"/>
              <a:t>Nobelprisen i økonomi tildeles den 10. december professor Dale T. Mortensen </a:t>
            </a:r>
          </a:p>
          <a:p>
            <a:r>
              <a:rPr lang="da-DK" sz="1800" dirty="0" smtClean="0"/>
              <a:t>I 2006 blev Dale T. Mortensen ansat i et Niels Bohr-professorat på Aarhus Universitet betalt af Danmarks Grundforskningsfond. Samarbejdet med Institut for Økonomi strækker sig tilbage til 1982 og har haft stor indflydelse på udviklingen af arbejdsmarkedsforskningen på AU</a:t>
            </a:r>
          </a:p>
          <a:p>
            <a:r>
              <a:rPr lang="da-DK" sz="1800" dirty="0" smtClean="0"/>
              <a:t>Grundforskningsfondens Niels Bohr-professorat udløber næste år, og Aarhus Universitet har forlænget professoratet med fem år </a:t>
            </a:r>
          </a:p>
        </p:txBody>
      </p:sp>
      <p:sp>
        <p:nvSpPr>
          <p:cNvPr id="62467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lvl="1"/>
            <a:endParaRPr lang="da-DK" altLang="en-US" smtClean="0"/>
          </a:p>
        </p:txBody>
      </p:sp>
      <p:pic>
        <p:nvPicPr>
          <p:cNvPr id="62468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53425" y="1223963"/>
            <a:ext cx="2543175" cy="352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AU vært for EUA Annual Conference 2011</a:t>
            </a:r>
          </a:p>
        </p:txBody>
      </p:sp>
      <p:sp>
        <p:nvSpPr>
          <p:cNvPr id="63490" name="Pladsholder til indhold 2"/>
          <p:cNvSpPr>
            <a:spLocks noGrp="1"/>
          </p:cNvSpPr>
          <p:nvPr>
            <p:ph idx="1"/>
          </p:nvPr>
        </p:nvSpPr>
        <p:spPr>
          <a:xfrm>
            <a:off x="450850" y="1143000"/>
            <a:ext cx="7470775" cy="4594225"/>
          </a:xfrm>
        </p:spPr>
        <p:txBody>
          <a:bodyPr/>
          <a:lstStyle/>
          <a:p>
            <a:r>
              <a:rPr lang="da-DK" smtClean="0"/>
              <a:t>EUA repræsenterer 800+ forskningsinstitutioner i 46 lande</a:t>
            </a:r>
          </a:p>
          <a:p>
            <a:r>
              <a:rPr lang="da-DK" smtClean="0"/>
              <a:t>Konferencen markerer EUA’s 10-års jubilæum</a:t>
            </a:r>
          </a:p>
          <a:p>
            <a:r>
              <a:rPr lang="da-DK" smtClean="0"/>
              <a:t>Tema: Investing Today in Talent for Tomorrow</a:t>
            </a:r>
          </a:p>
          <a:p>
            <a:pPr lvl="1"/>
            <a:r>
              <a:rPr lang="da-DK" smtClean="0"/>
              <a:t>Tiltrække forskertalenter til Europa</a:t>
            </a:r>
          </a:p>
          <a:p>
            <a:pPr lvl="1"/>
            <a:r>
              <a:rPr lang="da-DK" smtClean="0"/>
              <a:t>Karriereforløb for unge forskere</a:t>
            </a:r>
          </a:p>
          <a:p>
            <a:pPr lvl="1"/>
            <a:r>
              <a:rPr lang="da-DK" smtClean="0"/>
              <a:t>Balancen mellem elite- og masseuddannelse</a:t>
            </a:r>
          </a:p>
          <a:p>
            <a:pPr lvl="1"/>
            <a:r>
              <a:rPr lang="da-DK" smtClean="0"/>
              <a:t>Internationalt samarbejde om forskertalentudvikling</a:t>
            </a:r>
          </a:p>
          <a:p>
            <a:r>
              <a:rPr lang="da-DK" smtClean="0"/>
              <a:t>500 deltagere: Rektorer, politikere, interesseorganisationer, forskere, studerende</a:t>
            </a:r>
          </a:p>
          <a:p>
            <a:r>
              <a:rPr lang="da-DK" smtClean="0"/>
              <a:t>Sideløbende ph.d.-konference og erhvervskonference</a:t>
            </a:r>
          </a:p>
          <a:p>
            <a:endParaRPr lang="da-DK" smtClean="0"/>
          </a:p>
        </p:txBody>
      </p:sp>
      <p:sp>
        <p:nvSpPr>
          <p:cNvPr id="63491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lvl="1"/>
            <a:endParaRPr lang="da-DK" altLang="en-US" smtClean="0"/>
          </a:p>
        </p:txBody>
      </p:sp>
      <p:pic>
        <p:nvPicPr>
          <p:cNvPr id="5" name="Billede 4" descr="EUA-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3301" y="1295871"/>
            <a:ext cx="2920663" cy="4332908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sz="3400" smtClean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143000"/>
            <a:ext cx="6389688" cy="4594225"/>
          </a:xfrm>
        </p:spPr>
        <p:txBody>
          <a:bodyPr/>
          <a:lstStyle/>
          <a:p>
            <a:r>
              <a:rPr lang="da-DK" smtClean="0">
                <a:solidFill>
                  <a:schemeClr val="accent2"/>
                </a:solidFill>
              </a:rPr>
              <a:t>De økonomiske rammer for Aarhus Universitet</a:t>
            </a:r>
          </a:p>
          <a:p>
            <a:r>
              <a:rPr lang="da-DK" smtClean="0">
                <a:solidFill>
                  <a:schemeClr val="accent2"/>
                </a:solidFill>
              </a:rPr>
              <a:t>Aktuelle universitetspolitiske emner</a:t>
            </a:r>
          </a:p>
          <a:p>
            <a:r>
              <a:rPr lang="da-DK" b="1" smtClean="0"/>
              <a:t>Visionsplan for den fysiske udbygning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r>
              <a:rPr lang="da-DK" smtClean="0">
                <a:solidFill>
                  <a:schemeClr val="accent2"/>
                </a:solidFill>
              </a:rPr>
              <a:t>Status for den faglige udviklingsproces</a:t>
            </a:r>
          </a:p>
          <a:p>
            <a:r>
              <a:rPr lang="da-DK" smtClean="0">
                <a:solidFill>
                  <a:schemeClr val="accent2"/>
                </a:solidFill>
              </a:rPr>
              <a:t>Præsentation af nye dekaner</a:t>
            </a:r>
          </a:p>
          <a:p>
            <a:pPr>
              <a:buFontTx/>
              <a:buNone/>
            </a:pPr>
            <a:endParaRPr lang="da-DK" smtClean="0">
              <a:solidFill>
                <a:schemeClr val="accent2"/>
              </a:solidFill>
            </a:endParaRPr>
          </a:p>
          <a:p>
            <a:endParaRPr lang="da-DK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billede-med-k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869" y="1007839"/>
            <a:ext cx="705802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400" smtClean="0"/>
              <a:t>Visionsplan 2010 - 2028</a:t>
            </a:r>
          </a:p>
        </p:txBody>
      </p:sp>
      <p:sp>
        <p:nvSpPr>
          <p:cNvPr id="65539" name="Rektangel 6"/>
          <p:cNvSpPr>
            <a:spLocks noChangeArrowheads="1"/>
          </p:cNvSpPr>
          <p:nvPr/>
        </p:nvSpPr>
        <p:spPr bwMode="auto">
          <a:xfrm>
            <a:off x="488950" y="1223963"/>
            <a:ext cx="39036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567" tIns="36283" rIns="72567" bIns="36283">
            <a:spAutoFit/>
          </a:bodyPr>
          <a:lstStyle/>
          <a:p>
            <a:pPr>
              <a:lnSpc>
                <a:spcPts val="2100"/>
              </a:lnSpc>
            </a:pPr>
            <a:r>
              <a:rPr lang="da-DK" sz="1600" dirty="0">
                <a:latin typeface="Verdana" pitchFamily="34" charset="0"/>
              </a:rPr>
              <a:t>Aarhus Universitet har </a:t>
            </a:r>
            <a:r>
              <a:rPr lang="da-DK" sz="1600" dirty="0" err="1">
                <a:latin typeface="Verdana" pitchFamily="34" charset="0"/>
              </a:rPr>
              <a:t>hovedcam-pus</a:t>
            </a:r>
            <a:r>
              <a:rPr lang="da-DK" sz="1600" dirty="0">
                <a:latin typeface="Verdana" pitchFamily="34" charset="0"/>
              </a:rPr>
              <a:t> i Århus og udbygger sin campus i Emdrup</a:t>
            </a:r>
          </a:p>
          <a:p>
            <a:endParaRPr lang="da-DK" sz="1600" dirty="0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r>
              <a:rPr lang="da-DK" sz="1600" dirty="0">
                <a:latin typeface="Verdana" pitchFamily="34" charset="0"/>
              </a:rPr>
              <a:t>Undervisningsfaciliteter, forsknings-faciliteter og forsøgsstationer opret-holdes på udvalgte lokaliteter</a:t>
            </a:r>
          </a:p>
          <a:p>
            <a:endParaRPr lang="da-DK" sz="1600" dirty="0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r>
              <a:rPr lang="da-DK" sz="1600" dirty="0">
                <a:latin typeface="Verdana" pitchFamily="34" charset="0"/>
              </a:rPr>
              <a:t>De kommende års vækst finder sted i Århus og Emdrup</a:t>
            </a:r>
          </a:p>
          <a:p>
            <a:endParaRPr lang="da-DK" sz="1600" dirty="0">
              <a:latin typeface="Verdana" pitchFamily="34" charset="0"/>
            </a:endParaRPr>
          </a:p>
          <a:p>
            <a:pPr>
              <a:lnSpc>
                <a:spcPts val="2363"/>
              </a:lnSpc>
            </a:pPr>
            <a:r>
              <a:rPr lang="da-DK" sz="1600" dirty="0">
                <a:latin typeface="Verdana" pitchFamily="34" charset="0"/>
              </a:rPr>
              <a:t>Udbygningsmuligheder i Århus:</a:t>
            </a:r>
          </a:p>
          <a:p>
            <a:pPr>
              <a:lnSpc>
                <a:spcPts val="2100"/>
              </a:lnSpc>
              <a:buFont typeface="Arial" charset="0"/>
              <a:buChar char="•"/>
            </a:pPr>
            <a:r>
              <a:rPr lang="da-DK" sz="1600" dirty="0">
                <a:latin typeface="Verdana" pitchFamily="34" charset="0"/>
              </a:rPr>
              <a:t> Lille </a:t>
            </a:r>
            <a:r>
              <a:rPr lang="da-DK" sz="1600" dirty="0" err="1">
                <a:latin typeface="Verdana" pitchFamily="34" charset="0"/>
              </a:rPr>
              <a:t>Barnow</a:t>
            </a:r>
            <a:endParaRPr lang="da-DK" sz="1600" dirty="0">
              <a:latin typeface="Verdana" pitchFamily="34" charset="0"/>
            </a:endParaRPr>
          </a:p>
          <a:p>
            <a:pPr>
              <a:lnSpc>
                <a:spcPts val="2100"/>
              </a:lnSpc>
              <a:buFont typeface="Arial" charset="0"/>
              <a:buChar char="•"/>
            </a:pPr>
            <a:r>
              <a:rPr lang="da-DK" sz="1600" dirty="0">
                <a:latin typeface="Verdana" pitchFamily="34" charset="0"/>
              </a:rPr>
              <a:t> Katrinebjerg-området</a:t>
            </a:r>
          </a:p>
          <a:p>
            <a:pPr>
              <a:lnSpc>
                <a:spcPts val="2100"/>
              </a:lnSpc>
              <a:buFont typeface="Arial" charset="0"/>
              <a:buChar char="•"/>
            </a:pPr>
            <a:r>
              <a:rPr lang="da-DK" sz="1600" dirty="0">
                <a:latin typeface="Verdana" pitchFamily="34" charset="0"/>
              </a:rPr>
              <a:t> Universitetsparken</a:t>
            </a:r>
          </a:p>
          <a:p>
            <a:pPr>
              <a:lnSpc>
                <a:spcPts val="2100"/>
              </a:lnSpc>
              <a:buFont typeface="Arial" charset="0"/>
              <a:buChar char="•"/>
            </a:pPr>
            <a:r>
              <a:rPr lang="da-DK" sz="1600" dirty="0">
                <a:latin typeface="Verdana" pitchFamily="34" charset="0"/>
              </a:rPr>
              <a:t> Århus Sygehus’ areal</a:t>
            </a:r>
          </a:p>
          <a:p>
            <a:pPr>
              <a:lnSpc>
                <a:spcPts val="2363"/>
              </a:lnSpc>
              <a:buFont typeface="Arial" charset="0"/>
              <a:buChar char="•"/>
            </a:pPr>
            <a:endParaRPr lang="da-DK" sz="1600" dirty="0">
              <a:latin typeface="Verdana" pitchFamily="34" charset="0"/>
            </a:endParaRPr>
          </a:p>
          <a:p>
            <a:pPr>
              <a:lnSpc>
                <a:spcPct val="83000"/>
              </a:lnSpc>
            </a:pPr>
            <a:endParaRPr lang="da-DK" dirty="0"/>
          </a:p>
        </p:txBody>
      </p:sp>
      <p:cxnSp>
        <p:nvCxnSpPr>
          <p:cNvPr id="7" name="Lige pilforbindelse 6"/>
          <p:cNvCxnSpPr>
            <a:stCxn id="25" idx="2"/>
          </p:cNvCxnSpPr>
          <p:nvPr/>
        </p:nvCxnSpPr>
        <p:spPr bwMode="auto">
          <a:xfrm rot="5400000">
            <a:off x="9170674" y="1681172"/>
            <a:ext cx="1173614" cy="504056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Lige pilforbindelse 7"/>
          <p:cNvCxnSpPr>
            <a:stCxn id="20" idx="0"/>
          </p:cNvCxnSpPr>
          <p:nvPr/>
        </p:nvCxnSpPr>
        <p:spPr bwMode="auto">
          <a:xfrm rot="5400000" flipH="1" flipV="1">
            <a:off x="6913165" y="4248199"/>
            <a:ext cx="1656184" cy="72008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Lige pilforbindelse 8"/>
          <p:cNvCxnSpPr/>
          <p:nvPr/>
        </p:nvCxnSpPr>
        <p:spPr bwMode="auto">
          <a:xfrm flipV="1">
            <a:off x="7201197" y="4176191"/>
            <a:ext cx="2592288" cy="1152128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Lige pilforbindelse 9"/>
          <p:cNvCxnSpPr/>
          <p:nvPr/>
        </p:nvCxnSpPr>
        <p:spPr bwMode="auto">
          <a:xfrm rot="16200000" flipH="1">
            <a:off x="6733145" y="1691915"/>
            <a:ext cx="936104" cy="432048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Lige pilforbindelse 10"/>
          <p:cNvCxnSpPr/>
          <p:nvPr/>
        </p:nvCxnSpPr>
        <p:spPr bwMode="auto">
          <a:xfrm rot="5400000">
            <a:off x="6229089" y="1619907"/>
            <a:ext cx="936104" cy="576064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kstboks 19"/>
          <p:cNvSpPr txBox="1"/>
          <p:nvPr/>
        </p:nvSpPr>
        <p:spPr>
          <a:xfrm>
            <a:off x="6985173" y="5112295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Universitets-parken</a:t>
            </a:r>
            <a:endParaRPr lang="en-GB" sz="1600" dirty="0"/>
          </a:p>
        </p:txBody>
      </p:sp>
      <p:sp>
        <p:nvSpPr>
          <p:cNvPr id="24" name="Tekstboks 23"/>
          <p:cNvSpPr txBox="1"/>
          <p:nvPr/>
        </p:nvSpPr>
        <p:spPr>
          <a:xfrm>
            <a:off x="6265093" y="935831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Katrinebjerg-området</a:t>
            </a:r>
            <a:endParaRPr lang="en-GB" sz="1600" dirty="0"/>
          </a:p>
        </p:txBody>
      </p:sp>
      <p:sp>
        <p:nvSpPr>
          <p:cNvPr id="25" name="Tekstboks 24"/>
          <p:cNvSpPr txBox="1"/>
          <p:nvPr/>
        </p:nvSpPr>
        <p:spPr>
          <a:xfrm>
            <a:off x="9289429" y="1007839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Lille </a:t>
            </a:r>
            <a:r>
              <a:rPr lang="en-GB" sz="1600" dirty="0" err="1" smtClean="0"/>
              <a:t>Barnow</a:t>
            </a:r>
            <a:endParaRPr lang="en-GB" sz="1600" dirty="0"/>
          </a:p>
        </p:txBody>
      </p:sp>
      <p:sp>
        <p:nvSpPr>
          <p:cNvPr id="27" name="Tekstboks 26"/>
          <p:cNvSpPr txBox="1"/>
          <p:nvPr/>
        </p:nvSpPr>
        <p:spPr>
          <a:xfrm>
            <a:off x="10297541" y="5184303"/>
            <a:ext cx="12245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Århus</a:t>
            </a:r>
            <a:r>
              <a:rPr lang="en-GB" sz="1600" dirty="0" smtClean="0"/>
              <a:t> </a:t>
            </a:r>
            <a:r>
              <a:rPr lang="en-GB" sz="1600" dirty="0" err="1" smtClean="0"/>
              <a:t>Sygehus</a:t>
            </a:r>
            <a:endParaRPr lang="en-GB" sz="1600" dirty="0"/>
          </a:p>
        </p:txBody>
      </p:sp>
      <p:cxnSp>
        <p:nvCxnSpPr>
          <p:cNvPr id="28" name="Lige pilforbindelse 27"/>
          <p:cNvCxnSpPr>
            <a:stCxn id="27" idx="0"/>
          </p:cNvCxnSpPr>
          <p:nvPr/>
        </p:nvCxnSpPr>
        <p:spPr bwMode="auto">
          <a:xfrm rot="16200000" flipV="1">
            <a:off x="9595564" y="3870058"/>
            <a:ext cx="1656184" cy="972305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Aktuelle og kommende byggesager</a:t>
            </a:r>
          </a:p>
        </p:txBody>
      </p:sp>
      <p:sp>
        <p:nvSpPr>
          <p:cNvPr id="67586" name="Pladsholder til indhold 2"/>
          <p:cNvSpPr>
            <a:spLocks noGrp="1"/>
          </p:cNvSpPr>
          <p:nvPr>
            <p:ph idx="1"/>
          </p:nvPr>
        </p:nvSpPr>
        <p:spPr>
          <a:xfrm>
            <a:off x="450850" y="1143000"/>
            <a:ext cx="10855325" cy="944563"/>
          </a:xfrm>
        </p:spPr>
        <p:txBody>
          <a:bodyPr/>
          <a:lstStyle/>
          <a:p>
            <a:r>
              <a:rPr lang="da-DK" dirty="0" smtClean="0"/>
              <a:t>5 byggerier i gang: </a:t>
            </a:r>
            <a:r>
              <a:rPr lang="da-DK" dirty="0" err="1" smtClean="0"/>
              <a:t>iNANO-bygning</a:t>
            </a:r>
            <a:r>
              <a:rPr lang="da-DK" dirty="0" smtClean="0"/>
              <a:t> på Langelandsgade, udvidelse af Handelshøjskolen på Fuglesangs Allé, ny </a:t>
            </a:r>
            <a:r>
              <a:rPr lang="da-DK" dirty="0" err="1" smtClean="0"/>
              <a:t>IT-bygning</a:t>
            </a:r>
            <a:r>
              <a:rPr lang="da-DK" dirty="0" smtClean="0"/>
              <a:t> på Katrinebjerg, væksthus i Botanisk Have og tilbygning til AU-HIH i Herning (i alt ca. 29.000 m</a:t>
            </a:r>
            <a:r>
              <a:rPr lang="da-DK" baseline="30000" dirty="0" smtClean="0"/>
              <a:t>2</a:t>
            </a:r>
            <a:r>
              <a:rPr lang="da-DK" dirty="0" smtClean="0"/>
              <a:t>)</a:t>
            </a:r>
          </a:p>
          <a:p>
            <a:endParaRPr lang="da-DK" dirty="0" smtClean="0"/>
          </a:p>
        </p:txBody>
      </p:sp>
      <p:sp>
        <p:nvSpPr>
          <p:cNvPr id="67587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lvl="1"/>
            <a:endParaRPr lang="da-DK" altLang="en-US" smtClean="0"/>
          </a:p>
        </p:txBody>
      </p:sp>
      <p:sp>
        <p:nvSpPr>
          <p:cNvPr id="67588" name="Tekstboks 6"/>
          <p:cNvSpPr txBox="1">
            <a:spLocks noChangeArrowheads="1"/>
          </p:cNvSpPr>
          <p:nvPr/>
        </p:nvSpPr>
        <p:spPr bwMode="auto">
          <a:xfrm>
            <a:off x="360363" y="1727200"/>
            <a:ext cx="928910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Font typeface="Arial" charset="0"/>
              <a:buChar char="•"/>
            </a:pPr>
            <a:endParaRPr lang="da-DK" sz="1900" dirty="0">
              <a:latin typeface="Verdana" pitchFamily="34" charset="0"/>
            </a:endParaRPr>
          </a:p>
          <a:p>
            <a:pPr marL="193675" indent="-193675">
              <a:spcBef>
                <a:spcPts val="38"/>
              </a:spcBef>
              <a:spcAft>
                <a:spcPts val="38"/>
              </a:spcAft>
              <a:buFont typeface="Arial" charset="0"/>
              <a:buChar char="•"/>
            </a:pPr>
            <a:endParaRPr lang="da-DK" sz="600" dirty="0" smtClean="0">
              <a:latin typeface="Verdana" pitchFamily="34" charset="0"/>
            </a:endParaRP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  <a:buFont typeface="Arial" charset="0"/>
              <a:buChar char="•"/>
            </a:pPr>
            <a:r>
              <a:rPr lang="da-DK" sz="1900" dirty="0" smtClean="0">
                <a:latin typeface="Verdana" pitchFamily="34" charset="0"/>
              </a:rPr>
              <a:t>2 </a:t>
            </a:r>
            <a:r>
              <a:rPr lang="da-DK" sz="1900" dirty="0">
                <a:latin typeface="Verdana" pitchFamily="34" charset="0"/>
              </a:rPr>
              <a:t>planlagte laboratorie-byggerier i </a:t>
            </a:r>
            <a:r>
              <a:rPr lang="da-DK" sz="1900" dirty="0" smtClean="0">
                <a:latin typeface="Verdana" pitchFamily="34" charset="0"/>
              </a:rPr>
              <a:t>Universitetsparken </a:t>
            </a:r>
            <a:r>
              <a:rPr lang="da-DK" sz="1900" dirty="0">
                <a:latin typeface="Verdana" pitchFamily="34" charset="0"/>
              </a:rPr>
              <a:t>til </a:t>
            </a:r>
            <a:r>
              <a:rPr lang="da-DK" sz="1900" dirty="0" smtClean="0">
                <a:latin typeface="Verdana" pitchFamily="34" charset="0"/>
              </a:rPr>
              <a:t>sundhedsvidenskabelige </a:t>
            </a:r>
            <a:r>
              <a:rPr lang="da-DK" sz="1900" dirty="0">
                <a:latin typeface="Verdana" pitchFamily="34" charset="0"/>
              </a:rPr>
              <a:t>og naturvidenskabelige formål (ca. 16.000 m</a:t>
            </a:r>
            <a:r>
              <a:rPr lang="da-DK" sz="1900" baseline="30000" dirty="0">
                <a:latin typeface="Verdana" pitchFamily="34" charset="0"/>
              </a:rPr>
              <a:t>2</a:t>
            </a:r>
            <a:r>
              <a:rPr lang="da-DK" sz="1900" dirty="0">
                <a:latin typeface="Verdana" pitchFamily="34" charset="0"/>
              </a:rPr>
              <a:t>)</a:t>
            </a: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  <a:buFont typeface="Arial" charset="0"/>
              <a:buChar char="•"/>
            </a:pPr>
            <a:endParaRPr lang="da-DK" sz="1900" dirty="0">
              <a:latin typeface="Verdana" pitchFamily="34" charset="0"/>
            </a:endParaRP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  <a:buFont typeface="Arial" charset="0"/>
              <a:buChar char="•"/>
            </a:pPr>
            <a:r>
              <a:rPr lang="da-DK" sz="1900" dirty="0" smtClean="0">
                <a:latin typeface="Verdana" pitchFamily="34" charset="0"/>
              </a:rPr>
              <a:t>I øvrigt bygges til Aarhus </a:t>
            </a:r>
            <a:r>
              <a:rPr lang="da-DK" sz="1900" dirty="0" err="1" smtClean="0">
                <a:latin typeface="Verdana" pitchFamily="34" charset="0"/>
              </a:rPr>
              <a:t>School</a:t>
            </a:r>
            <a:r>
              <a:rPr lang="da-DK" sz="1900" dirty="0" smtClean="0">
                <a:latin typeface="Verdana" pitchFamily="34" charset="0"/>
              </a:rPr>
              <a:t> of Engineering på Katrinebjerg og forskerparken NAVITAS på havnen (i alt ca. 44.000 m</a:t>
            </a:r>
            <a:r>
              <a:rPr lang="da-DK" sz="1900" baseline="30000" dirty="0" smtClean="0">
                <a:latin typeface="Verdana" pitchFamily="34" charset="0"/>
              </a:rPr>
              <a:t>2</a:t>
            </a:r>
            <a:r>
              <a:rPr lang="da-DK" sz="1900" dirty="0" smtClean="0">
                <a:latin typeface="Verdana" pitchFamily="34" charset="0"/>
              </a:rPr>
              <a:t>) </a:t>
            </a: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  <a:buFont typeface="Arial" charset="0"/>
              <a:buChar char="•"/>
            </a:pPr>
            <a:endParaRPr lang="da-DK" sz="1900" dirty="0" smtClean="0">
              <a:latin typeface="Verdana" pitchFamily="34" charset="0"/>
            </a:endParaRP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  <a:buFont typeface="Arial" charset="0"/>
              <a:buChar char="•"/>
            </a:pPr>
            <a:r>
              <a:rPr lang="da-DK" sz="1900" dirty="0" smtClean="0">
                <a:latin typeface="Verdana" pitchFamily="34" charset="0"/>
              </a:rPr>
              <a:t>Byggeprojekt </a:t>
            </a:r>
            <a:r>
              <a:rPr lang="da-DK" sz="1900" dirty="0">
                <a:latin typeface="Verdana" pitchFamily="34" charset="0"/>
              </a:rPr>
              <a:t>på Lille </a:t>
            </a:r>
            <a:r>
              <a:rPr lang="da-DK" sz="1900" dirty="0" err="1">
                <a:latin typeface="Verdana" pitchFamily="34" charset="0"/>
              </a:rPr>
              <a:t>Barnow-grunden</a:t>
            </a:r>
            <a:r>
              <a:rPr lang="da-DK" sz="1900" dirty="0">
                <a:latin typeface="Verdana" pitchFamily="34" charset="0"/>
              </a:rPr>
              <a:t> (</a:t>
            </a:r>
            <a:r>
              <a:rPr lang="da-DK" sz="1900" dirty="0" smtClean="0">
                <a:latin typeface="Verdana" pitchFamily="34" charset="0"/>
              </a:rPr>
              <a:t>op til </a:t>
            </a:r>
            <a:r>
              <a:rPr lang="da-DK" sz="1900" dirty="0">
                <a:latin typeface="Verdana" pitchFamily="34" charset="0"/>
              </a:rPr>
              <a:t>61.000 m</a:t>
            </a:r>
            <a:r>
              <a:rPr lang="da-DK" sz="1900" baseline="30000" dirty="0">
                <a:latin typeface="Verdana" pitchFamily="34" charset="0"/>
              </a:rPr>
              <a:t>2</a:t>
            </a:r>
            <a:r>
              <a:rPr lang="da-DK" sz="1900" dirty="0">
                <a:latin typeface="Verdana" pitchFamily="34" charset="0"/>
              </a:rPr>
              <a:t>)</a:t>
            </a: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  <a:buFont typeface="Arial" charset="0"/>
              <a:buChar char="•"/>
            </a:pPr>
            <a:endParaRPr lang="da-DK" sz="800" dirty="0">
              <a:latin typeface="Verdana" pitchFamily="34" charset="0"/>
            </a:endParaRP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  <a:buFont typeface="Arial" charset="0"/>
              <a:buChar char="•"/>
            </a:pPr>
            <a:r>
              <a:rPr lang="da-DK" sz="1900" dirty="0">
                <a:latin typeface="Verdana" pitchFamily="34" charset="0"/>
              </a:rPr>
              <a:t>Forberedelse af udvidelser på Katrinebjerg </a:t>
            </a:r>
            <a:r>
              <a:rPr lang="da-DK" sz="1900" dirty="0" smtClean="0">
                <a:latin typeface="Verdana" pitchFamily="34" charset="0"/>
              </a:rPr>
              <a:t>til </a:t>
            </a:r>
            <a:r>
              <a:rPr lang="da-DK" sz="1900" dirty="0">
                <a:latin typeface="Verdana" pitchFamily="34" charset="0"/>
              </a:rPr>
              <a:t>de </a:t>
            </a:r>
            <a:endParaRPr lang="da-DK" sz="1900" dirty="0" smtClean="0">
              <a:latin typeface="Verdana" pitchFamily="34" charset="0"/>
            </a:endParaRP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</a:pPr>
            <a:r>
              <a:rPr lang="da-DK" sz="1900" dirty="0" smtClean="0">
                <a:latin typeface="Verdana" pitchFamily="34" charset="0"/>
              </a:rPr>
              <a:t>	jordbrugsvidenskabelige </a:t>
            </a:r>
            <a:r>
              <a:rPr lang="da-DK" sz="1900" dirty="0">
                <a:latin typeface="Verdana" pitchFamily="34" charset="0"/>
              </a:rPr>
              <a:t>aktiviteter</a:t>
            </a: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</a:pPr>
            <a:endParaRPr lang="da-DK" sz="800" dirty="0">
              <a:latin typeface="Verdana" pitchFamily="34" charset="0"/>
            </a:endParaRP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Clr>
                <a:schemeClr val="bg2"/>
              </a:buClr>
              <a:buSzPct val="160000"/>
              <a:buFont typeface="Arial" charset="0"/>
              <a:buChar char="•"/>
            </a:pPr>
            <a:r>
              <a:rPr lang="da-DK" sz="1900" dirty="0">
                <a:latin typeface="Verdana" pitchFamily="34" charset="0"/>
              </a:rPr>
              <a:t>Forberedelse af udbygning i Emdrup</a:t>
            </a: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Font typeface="Arial" charset="0"/>
              <a:buChar char="•"/>
            </a:pPr>
            <a:endParaRPr lang="da-DK" sz="1900" dirty="0">
              <a:latin typeface="Verdana" pitchFamily="34" charset="0"/>
            </a:endParaRP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Font typeface="Arial" charset="0"/>
              <a:buChar char="•"/>
            </a:pPr>
            <a:endParaRPr lang="da-DK" sz="1900" dirty="0">
              <a:latin typeface="Verdana" pitchFamily="34" charset="0"/>
            </a:endParaRPr>
          </a:p>
          <a:p>
            <a:pPr marL="193675" indent="-193675">
              <a:lnSpc>
                <a:spcPts val="2363"/>
              </a:lnSpc>
              <a:spcBef>
                <a:spcPts val="38"/>
              </a:spcBef>
              <a:spcAft>
                <a:spcPts val="38"/>
              </a:spcAft>
              <a:buFont typeface="Arial" charset="0"/>
              <a:buChar char="•"/>
            </a:pPr>
            <a:endParaRPr lang="da-DK" sz="1900" dirty="0">
              <a:latin typeface="Verdana" pitchFamily="34" charset="0"/>
            </a:endParaRPr>
          </a:p>
          <a:p>
            <a:pPr marL="193675" indent="-193675"/>
            <a:endParaRPr lang="da-DK" dirty="0"/>
          </a:p>
        </p:txBody>
      </p:sp>
      <p:pic>
        <p:nvPicPr>
          <p:cNvPr id="67589" name="Picture 5" descr="VIS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277" y="3672135"/>
            <a:ext cx="3412268" cy="23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sz="3400" smtClean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143000"/>
            <a:ext cx="6389688" cy="4594225"/>
          </a:xfrm>
        </p:spPr>
        <p:txBody>
          <a:bodyPr/>
          <a:lstStyle/>
          <a:p>
            <a:r>
              <a:rPr lang="da-DK" smtClean="0">
                <a:solidFill>
                  <a:schemeClr val="accent2"/>
                </a:solidFill>
              </a:rPr>
              <a:t>De økonomiske rammer for Aarhus Universitet</a:t>
            </a:r>
          </a:p>
          <a:p>
            <a:r>
              <a:rPr lang="da-DK" smtClean="0">
                <a:solidFill>
                  <a:schemeClr val="accent2"/>
                </a:solidFill>
              </a:rPr>
              <a:t>Aktuelle universitetspolitiske emner</a:t>
            </a:r>
          </a:p>
          <a:p>
            <a:r>
              <a:rPr lang="da-DK" smtClean="0">
                <a:solidFill>
                  <a:schemeClr val="accent2"/>
                </a:solidFill>
              </a:rPr>
              <a:t>Visionsplan for den fysiske udbygning </a:t>
            </a:r>
          </a:p>
          <a:p>
            <a:r>
              <a:rPr lang="da-DK" b="1" smtClean="0"/>
              <a:t>Status for den faglige udviklingsproces</a:t>
            </a:r>
          </a:p>
          <a:p>
            <a:r>
              <a:rPr lang="da-DK" smtClean="0">
                <a:solidFill>
                  <a:schemeClr val="accent2"/>
                </a:solidFill>
              </a:rPr>
              <a:t>Præsentation af nye dekaner</a:t>
            </a:r>
          </a:p>
          <a:p>
            <a:pPr>
              <a:buFontTx/>
              <a:buNone/>
            </a:pPr>
            <a:endParaRPr lang="da-DK" smtClean="0">
              <a:solidFill>
                <a:schemeClr val="accent2"/>
              </a:solidFill>
            </a:endParaRPr>
          </a:p>
          <a:p>
            <a:endParaRPr lang="da-DK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el 1"/>
          <p:cNvSpPr>
            <a:spLocks noGrp="1"/>
          </p:cNvSpPr>
          <p:nvPr>
            <p:ph type="title"/>
          </p:nvPr>
        </p:nvSpPr>
        <p:spPr>
          <a:xfrm>
            <a:off x="504825" y="431800"/>
            <a:ext cx="10369550" cy="547688"/>
          </a:xfrm>
        </p:spPr>
        <p:txBody>
          <a:bodyPr/>
          <a:lstStyle/>
          <a:p>
            <a:pPr eaLnBrk="1" hangingPunct="1"/>
            <a:r>
              <a:rPr lang="da-DK" sz="3400" smtClean="0"/>
              <a:t> </a:t>
            </a:r>
            <a:br>
              <a:rPr lang="da-DK" sz="3400" smtClean="0"/>
            </a:br>
            <a:r>
              <a:rPr lang="da-DK" sz="3400" smtClean="0"/>
              <a:t>Status for den faglige udviklingsproces</a:t>
            </a:r>
          </a:p>
        </p:txBody>
      </p:sp>
      <p:sp>
        <p:nvSpPr>
          <p:cNvPr id="70658" name="Pladsholder til indhold 2"/>
          <p:cNvSpPr>
            <a:spLocks noGrp="1"/>
          </p:cNvSpPr>
          <p:nvPr>
            <p:ph idx="1"/>
          </p:nvPr>
        </p:nvSpPr>
        <p:spPr>
          <a:xfrm>
            <a:off x="576263" y="1295400"/>
            <a:ext cx="10369550" cy="4044950"/>
          </a:xfrm>
        </p:spPr>
        <p:txBody>
          <a:bodyPr/>
          <a:lstStyle/>
          <a:p>
            <a:pPr eaLnBrk="1" hangingPunct="1"/>
            <a:r>
              <a:rPr lang="da-DK" smtClean="0"/>
              <a:t>Fastlæggelse af ny organisatorisk struktur med færre hovedområder, institutter og administrative lag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a-DK" smtClean="0"/>
              <a:t>Hovedområdestruktur: vedtaget i juni, implementeres i januar 2011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da-DK" smtClean="0"/>
              <a:t>Institutstruktur: Forslag i december, afgørelse i januar 2011, implementering i løbet af 2011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da-DK" smtClean="0"/>
              <a:t>Administrativ struktur: Forslag i januar, afgørelse i februar 2011, implementering i løbet af 2011</a:t>
            </a:r>
          </a:p>
          <a:p>
            <a:pPr eaLnBrk="1" hangingPunct="1"/>
            <a:r>
              <a:rPr lang="da-DK" smtClean="0"/>
              <a:t>Fastlæggelse af den geografiske struktur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a-DK" smtClean="0"/>
              <a:t>Visionsplan for den fysiske udbygning 2010-2028, vedtaget</a:t>
            </a:r>
          </a:p>
          <a:p>
            <a:pPr eaLnBrk="1" hangingPunct="1"/>
            <a:r>
              <a:rPr lang="da-DK" smtClean="0"/>
              <a:t>Etablere en sammenhængende ledelse og skabe strategisk råderum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a-DK" smtClean="0"/>
              <a:t>Nye dekaner ansat 1. november, tiltræder som dekaner 1.1.2011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a-DK" smtClean="0"/>
              <a:t>Ny universitetsledelse en realitet pr. 1.1.2011</a:t>
            </a:r>
          </a:p>
          <a:p>
            <a:pPr lvl="1">
              <a:buFont typeface="Courier New" pitchFamily="49" charset="0"/>
              <a:buChar char="o"/>
            </a:pPr>
            <a:r>
              <a:rPr lang="da-DK" smtClean="0"/>
              <a:t>Decentral organisation: I begyndelsen af 2011 ansættelse/udpegning af prodekaner, herefter etablering af de tværgående funktioner</a:t>
            </a:r>
          </a:p>
          <a:p>
            <a:pPr lvl="1">
              <a:buFont typeface="Courier New" pitchFamily="49" charset="0"/>
              <a:buChar char="o"/>
            </a:pPr>
            <a:r>
              <a:rPr lang="da-DK" smtClean="0"/>
              <a:t>Ny økonomimodel under udarbejdelse, implementeres i løbet af 2011</a:t>
            </a:r>
          </a:p>
          <a:p>
            <a:pPr lvl="1">
              <a:buFont typeface="Courier New" pitchFamily="49" charset="0"/>
              <a:buNone/>
            </a:pPr>
            <a:endParaRPr lang="da-DK" smtClean="0"/>
          </a:p>
          <a:p>
            <a:pPr lvl="1" eaLnBrk="1" hangingPunct="1">
              <a:buFont typeface="Wingdings" pitchFamily="2" charset="2"/>
              <a:buChar char="ü"/>
            </a:pPr>
            <a:endParaRPr lang="da-DK" smtClean="0"/>
          </a:p>
          <a:p>
            <a:pPr lvl="1"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sz="340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143000"/>
            <a:ext cx="7038975" cy="4594225"/>
          </a:xfrm>
        </p:spPr>
        <p:txBody>
          <a:bodyPr/>
          <a:lstStyle/>
          <a:p>
            <a:r>
              <a:rPr lang="da-DK" b="1" smtClean="0"/>
              <a:t>De økonomiske rammer for Aarhus Universitet</a:t>
            </a:r>
          </a:p>
          <a:p>
            <a:r>
              <a:rPr lang="da-DK" smtClean="0">
                <a:solidFill>
                  <a:schemeClr val="accent2"/>
                </a:solidFill>
              </a:rPr>
              <a:t>Aktuelle universitetspolitiske emner</a:t>
            </a:r>
          </a:p>
          <a:p>
            <a:r>
              <a:rPr lang="da-DK" smtClean="0">
                <a:solidFill>
                  <a:schemeClr val="accent2"/>
                </a:solidFill>
              </a:rPr>
              <a:t>Visionsplan for den fysiske udbygning </a:t>
            </a:r>
          </a:p>
          <a:p>
            <a:r>
              <a:rPr lang="da-DK" smtClean="0">
                <a:solidFill>
                  <a:schemeClr val="accent2"/>
                </a:solidFill>
              </a:rPr>
              <a:t>Status for den faglige udviklingsproces</a:t>
            </a:r>
          </a:p>
          <a:p>
            <a:r>
              <a:rPr lang="da-DK" smtClean="0">
                <a:solidFill>
                  <a:schemeClr val="accent2"/>
                </a:solidFill>
              </a:rPr>
              <a:t>Præsentation af nye dekaner</a:t>
            </a:r>
          </a:p>
          <a:p>
            <a:pPr>
              <a:buFontTx/>
              <a:buNone/>
            </a:pPr>
            <a:endParaRPr lang="da-DK" smtClean="0">
              <a:solidFill>
                <a:schemeClr val="accent2"/>
              </a:solidFill>
            </a:endParaRPr>
          </a:p>
          <a:p>
            <a:endParaRPr lang="da-DK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sz="3400" smtClean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143000"/>
            <a:ext cx="6173788" cy="4594225"/>
          </a:xfrm>
        </p:spPr>
        <p:txBody>
          <a:bodyPr/>
          <a:lstStyle/>
          <a:p>
            <a:r>
              <a:rPr lang="da-DK" smtClean="0">
                <a:solidFill>
                  <a:schemeClr val="accent2"/>
                </a:solidFill>
              </a:rPr>
              <a:t>De økonomiske rammer for Aarhus Universitet</a:t>
            </a:r>
          </a:p>
          <a:p>
            <a:r>
              <a:rPr lang="da-DK" smtClean="0">
                <a:solidFill>
                  <a:schemeClr val="accent2"/>
                </a:solidFill>
              </a:rPr>
              <a:t>Aktuelle universitetspolitiske emner</a:t>
            </a:r>
          </a:p>
          <a:p>
            <a:r>
              <a:rPr lang="da-DK" smtClean="0">
                <a:solidFill>
                  <a:schemeClr val="accent2"/>
                </a:solidFill>
              </a:rPr>
              <a:t>Visionsplan for den fysiske udbygning </a:t>
            </a:r>
          </a:p>
          <a:p>
            <a:r>
              <a:rPr lang="da-DK" smtClean="0">
                <a:solidFill>
                  <a:schemeClr val="accent2"/>
                </a:solidFill>
              </a:rPr>
              <a:t>Status for den faglige udviklingsproces</a:t>
            </a:r>
          </a:p>
          <a:p>
            <a:r>
              <a:rPr lang="da-DK" b="1" smtClean="0"/>
              <a:t>Præsentation af nye dekaner</a:t>
            </a:r>
            <a:endParaRPr lang="da-DK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Mette Thunø </a:t>
            </a:r>
          </a:p>
        </p:txBody>
      </p:sp>
      <p:sp>
        <p:nvSpPr>
          <p:cNvPr id="73730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143000"/>
            <a:ext cx="5454203" cy="4594225"/>
          </a:xfrm>
        </p:spPr>
        <p:txBody>
          <a:bodyPr/>
          <a:lstStyle/>
          <a:p>
            <a:r>
              <a:rPr lang="da-DK" sz="1700" dirty="0" smtClean="0"/>
              <a:t>Dekan for Aarhus </a:t>
            </a:r>
            <a:r>
              <a:rPr lang="da-DK" sz="1700" dirty="0" err="1" smtClean="0"/>
              <a:t>Faculty</a:t>
            </a:r>
            <a:r>
              <a:rPr lang="da-DK" sz="1700" dirty="0" smtClean="0"/>
              <a:t> of Arts</a:t>
            </a:r>
          </a:p>
          <a:p>
            <a:r>
              <a:rPr lang="da-DK" sz="1700" dirty="0" smtClean="0"/>
              <a:t>Prodekan for forskning og ph.d.-skoleleder ved Det Humanistiske Fakultet, Københavns Universitet, siden 2006</a:t>
            </a:r>
          </a:p>
          <a:p>
            <a:r>
              <a:rPr lang="da-DK" sz="1700" dirty="0" smtClean="0"/>
              <a:t>Leder af European Centre for </a:t>
            </a:r>
            <a:r>
              <a:rPr lang="da-DK" sz="1700" dirty="0" err="1" smtClean="0"/>
              <a:t>Chinese</a:t>
            </a:r>
            <a:r>
              <a:rPr lang="da-DK" sz="1700" dirty="0" smtClean="0"/>
              <a:t> Studies på Peking </a:t>
            </a:r>
            <a:r>
              <a:rPr lang="da-DK" sz="1700" dirty="0" err="1" smtClean="0"/>
              <a:t>University</a:t>
            </a:r>
            <a:endParaRPr lang="da-DK" sz="1700" dirty="0" smtClean="0"/>
          </a:p>
          <a:p>
            <a:r>
              <a:rPr lang="da-DK" sz="1700" dirty="0" smtClean="0"/>
              <a:t>Bestyrelsesmedlem i International Society for the </a:t>
            </a:r>
            <a:r>
              <a:rPr lang="da-DK" sz="1700" dirty="0" err="1" smtClean="0"/>
              <a:t>Study</a:t>
            </a:r>
            <a:r>
              <a:rPr lang="da-DK" sz="1700" dirty="0" smtClean="0"/>
              <a:t> of </a:t>
            </a:r>
            <a:r>
              <a:rPr lang="da-DK" sz="1700" dirty="0" err="1" smtClean="0"/>
              <a:t>Chinese</a:t>
            </a:r>
            <a:r>
              <a:rPr lang="da-DK" sz="1700" dirty="0" smtClean="0"/>
              <a:t> </a:t>
            </a:r>
            <a:r>
              <a:rPr lang="da-DK" sz="1700" dirty="0" err="1" smtClean="0"/>
              <a:t>Overseas</a:t>
            </a:r>
            <a:endParaRPr lang="da-DK" sz="1700" dirty="0" smtClean="0"/>
          </a:p>
          <a:p>
            <a:r>
              <a:rPr lang="da-DK" sz="1700" dirty="0" smtClean="0"/>
              <a:t>Medlem af redaktionen for Journal of </a:t>
            </a:r>
            <a:r>
              <a:rPr lang="da-DK" sz="1700" dirty="0" err="1" smtClean="0"/>
              <a:t>Chinese</a:t>
            </a:r>
            <a:r>
              <a:rPr lang="da-DK" sz="1700" dirty="0" smtClean="0"/>
              <a:t> </a:t>
            </a:r>
            <a:r>
              <a:rPr lang="da-DK" sz="1700" dirty="0" err="1" smtClean="0"/>
              <a:t>Overseas</a:t>
            </a:r>
            <a:endParaRPr lang="da-DK" sz="1700" dirty="0" smtClean="0"/>
          </a:p>
        </p:txBody>
      </p:sp>
      <p:sp>
        <p:nvSpPr>
          <p:cNvPr id="73731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lvl="1"/>
            <a:endParaRPr lang="da-DK" altLang="en-US" smtClean="0"/>
          </a:p>
        </p:txBody>
      </p:sp>
      <p:pic>
        <p:nvPicPr>
          <p:cNvPr id="73732" name="Picture 6" descr="mette_thunoe_0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8150" y="1143000"/>
            <a:ext cx="3319463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Brian Bech Nielsen</a:t>
            </a:r>
          </a:p>
        </p:txBody>
      </p:sp>
      <p:sp>
        <p:nvSpPr>
          <p:cNvPr id="74754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143000"/>
            <a:ext cx="5229225" cy="4594225"/>
          </a:xfrm>
        </p:spPr>
        <p:txBody>
          <a:bodyPr/>
          <a:lstStyle/>
          <a:p>
            <a:r>
              <a:rPr lang="da-DK" sz="1700" dirty="0" smtClean="0"/>
              <a:t>Dekan for Aarhus </a:t>
            </a:r>
            <a:r>
              <a:rPr lang="da-DK" sz="1700" dirty="0" err="1" smtClean="0"/>
              <a:t>Faculty</a:t>
            </a:r>
            <a:r>
              <a:rPr lang="da-DK" sz="1700" dirty="0" smtClean="0"/>
              <a:t> of Science and </a:t>
            </a:r>
            <a:r>
              <a:rPr lang="da-DK" sz="1700" dirty="0" err="1" smtClean="0"/>
              <a:t>Technology</a:t>
            </a:r>
            <a:endParaRPr lang="da-DK" sz="1700" dirty="0" smtClean="0"/>
          </a:p>
          <a:p>
            <a:r>
              <a:rPr lang="da-DK" sz="1700" dirty="0" smtClean="0"/>
              <a:t>Institutleder på Institut for Fysik og Astronomi, Aarhus Universitet, siden 2009</a:t>
            </a:r>
          </a:p>
          <a:p>
            <a:r>
              <a:rPr lang="da-DK" sz="1700" dirty="0" smtClean="0"/>
              <a:t>Vicedirektør for </a:t>
            </a:r>
            <a:r>
              <a:rPr lang="da-DK" sz="1700" dirty="0" err="1" smtClean="0"/>
              <a:t>iNano</a:t>
            </a:r>
            <a:r>
              <a:rPr lang="da-DK" sz="1700" dirty="0" smtClean="0"/>
              <a:t> fra 2006-2009</a:t>
            </a:r>
          </a:p>
          <a:p>
            <a:r>
              <a:rPr lang="da-DK" sz="1700" dirty="0" smtClean="0"/>
              <a:t>Medlem af Det Kongelige Danske Videnskabernes Selskab i 2006</a:t>
            </a:r>
          </a:p>
          <a:p>
            <a:endParaRPr lang="da-DK" sz="1700" dirty="0" smtClean="0"/>
          </a:p>
          <a:p>
            <a:pPr>
              <a:buFontTx/>
              <a:buNone/>
            </a:pPr>
            <a:r>
              <a:rPr lang="da-DK" sz="1700" dirty="0" smtClean="0"/>
              <a:t> </a:t>
            </a:r>
          </a:p>
        </p:txBody>
      </p:sp>
      <p:sp>
        <p:nvSpPr>
          <p:cNvPr id="74755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lvl="1"/>
            <a:endParaRPr lang="da-DK" altLang="en-US" smtClean="0"/>
          </a:p>
        </p:txBody>
      </p:sp>
      <p:pic>
        <p:nvPicPr>
          <p:cNvPr id="74756" name="Picture 6" descr="brian_bech_nielsen_0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8150" y="1143000"/>
            <a:ext cx="3319463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Svend Hylleberg</a:t>
            </a:r>
          </a:p>
        </p:txBody>
      </p:sp>
      <p:sp>
        <p:nvSpPr>
          <p:cNvPr id="75778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143000"/>
            <a:ext cx="5229225" cy="4594225"/>
          </a:xfrm>
        </p:spPr>
        <p:txBody>
          <a:bodyPr/>
          <a:lstStyle/>
          <a:p>
            <a:r>
              <a:rPr lang="da-DK" sz="1700" smtClean="0"/>
              <a:t>Dekan for Aarhus School of Business and Social Sciences</a:t>
            </a:r>
          </a:p>
          <a:p>
            <a:r>
              <a:rPr lang="da-DK" sz="1700" smtClean="0"/>
              <a:t>Dekan på Det Samfundsvidenskabelige Fakultet siden 2005 </a:t>
            </a:r>
          </a:p>
          <a:p>
            <a:r>
              <a:rPr lang="da-DK" sz="1700" smtClean="0"/>
              <a:t>Medlem af Advisory Board for Center for Research in Econometric Analysis of Time Series (CREATES) siden 2007</a:t>
            </a:r>
          </a:p>
          <a:p>
            <a:r>
              <a:rPr lang="da-DK" sz="1700" smtClean="0"/>
              <a:t>Associate editor for the Scandinavian Journal of Economics siden 1995</a:t>
            </a:r>
          </a:p>
          <a:p>
            <a:r>
              <a:rPr lang="da-DK" sz="1700" smtClean="0"/>
              <a:t>Associate editor for Macroeconomic Dynamics siden 1997</a:t>
            </a:r>
          </a:p>
        </p:txBody>
      </p:sp>
      <p:sp>
        <p:nvSpPr>
          <p:cNvPr id="75779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lvl="1"/>
            <a:endParaRPr lang="da-DK" altLang="en-US" smtClean="0"/>
          </a:p>
        </p:txBody>
      </p:sp>
      <p:pic>
        <p:nvPicPr>
          <p:cNvPr id="75780" name="Picture 6" descr="svend_hylleberg_0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8150" y="1143000"/>
            <a:ext cx="3319463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Allan Flyvbjerg</a:t>
            </a:r>
          </a:p>
        </p:txBody>
      </p:sp>
      <p:sp>
        <p:nvSpPr>
          <p:cNvPr id="76802" name="Pladsholder til indhold 2"/>
          <p:cNvSpPr>
            <a:spLocks noGrp="1"/>
          </p:cNvSpPr>
          <p:nvPr>
            <p:ph sz="half" idx="1"/>
          </p:nvPr>
        </p:nvSpPr>
        <p:spPr>
          <a:xfrm>
            <a:off x="450850" y="1143000"/>
            <a:ext cx="5229225" cy="4594225"/>
          </a:xfrm>
        </p:spPr>
        <p:txBody>
          <a:bodyPr/>
          <a:lstStyle/>
          <a:p>
            <a:r>
              <a:rPr lang="da-DK" sz="1700" dirty="0" smtClean="0"/>
              <a:t>Dekan for Aarhus </a:t>
            </a:r>
            <a:r>
              <a:rPr lang="da-DK" sz="1700" dirty="0" err="1" smtClean="0"/>
              <a:t>Faculty</a:t>
            </a:r>
            <a:r>
              <a:rPr lang="da-DK" sz="1700" dirty="0" smtClean="0"/>
              <a:t> of Health Sciences </a:t>
            </a:r>
          </a:p>
          <a:p>
            <a:r>
              <a:rPr lang="da-DK" sz="1700" dirty="0" smtClean="0"/>
              <a:t>Professor på Medicinsk </a:t>
            </a:r>
            <a:r>
              <a:rPr lang="da-DK" sz="1700" dirty="0" err="1" smtClean="0"/>
              <a:t>Endokrinologisk</a:t>
            </a:r>
            <a:r>
              <a:rPr lang="da-DK" sz="1700" dirty="0" smtClean="0"/>
              <a:t> Afdeling, Århus Universitetshospital, siden 2009 </a:t>
            </a:r>
          </a:p>
          <a:p>
            <a:r>
              <a:rPr lang="da-DK" sz="1700" dirty="0" smtClean="0"/>
              <a:t>Modtager af en lang række nationale og internationale priser for sin forskning og forskningsformidling</a:t>
            </a:r>
          </a:p>
          <a:p>
            <a:r>
              <a:rPr lang="da-DK" sz="1700" dirty="0" smtClean="0"/>
              <a:t>Formand for Diabetesforeningen i 10 år</a:t>
            </a:r>
          </a:p>
        </p:txBody>
      </p:sp>
      <p:sp>
        <p:nvSpPr>
          <p:cNvPr id="76803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lvl="1"/>
            <a:endParaRPr lang="da-DK" altLang="en-US" smtClean="0"/>
          </a:p>
        </p:txBody>
      </p:sp>
      <p:pic>
        <p:nvPicPr>
          <p:cNvPr id="76804" name="Picture 6" descr="allan_flyvbjerg_web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8150" y="1143000"/>
            <a:ext cx="3319463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Tak for opmærksomheden 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a-DK" sz="2000" smtClean="0"/>
              <a:t>Og husk: velkomstreception for de nye dekaner den 6. januar i Stakladen</a:t>
            </a:r>
          </a:p>
          <a:p>
            <a:pPr eaLnBrk="1" hangingPunct="1"/>
            <a:endParaRPr lang="da-DK" sz="1800" smtClean="0"/>
          </a:p>
          <a:p>
            <a:pPr eaLnBrk="1" hangingPunct="1"/>
            <a:endParaRPr lang="da-DK" sz="1800" smtClean="0"/>
          </a:p>
          <a:p>
            <a:pPr eaLnBrk="1" hangingPunct="1"/>
            <a:r>
              <a:rPr lang="da-DK" sz="1800" smtClean="0"/>
              <a:t>REKTOR LAURITZ B. HOLM-NIELSEN</a:t>
            </a:r>
          </a:p>
          <a:p>
            <a:pPr eaLnBrk="1" hangingPunct="1"/>
            <a:endParaRPr lang="da-DK" smtClean="0"/>
          </a:p>
        </p:txBody>
      </p:sp>
      <p:pic>
        <p:nvPicPr>
          <p:cNvPr id="77827" name="Picture 4" descr="Aarhus-Universit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888" y="5688013"/>
            <a:ext cx="46402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De økonomiske rammer for Aarhus Universitet</a:t>
            </a:r>
          </a:p>
        </p:txBody>
      </p:sp>
      <p:sp>
        <p:nvSpPr>
          <p:cNvPr id="45058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Udsigt til et pænt 2010-regnskab </a:t>
            </a:r>
          </a:p>
          <a:p>
            <a:r>
              <a:rPr lang="da-DK" dirty="0" smtClean="0"/>
              <a:t>Finanslov 2011: Politisk aftale 30.10. om fordeling af globaliseringsmidler og 8.11. om den samlede finanslov:</a:t>
            </a:r>
          </a:p>
          <a:p>
            <a:pPr lvl="2"/>
            <a:r>
              <a:rPr lang="da-DK" sz="1600" dirty="0" smtClean="0"/>
              <a:t>Basisforskningsmidler: ny pulje på 270 mio. kr. til fordeling</a:t>
            </a:r>
          </a:p>
          <a:p>
            <a:pPr lvl="2"/>
            <a:r>
              <a:rPr lang="da-DK" sz="1600" dirty="0" smtClean="0"/>
              <a:t>Matchfond på 100 mio. kr. - skal matche private tilskudsmidler</a:t>
            </a:r>
          </a:p>
          <a:p>
            <a:pPr lvl="2"/>
            <a:r>
              <a:rPr lang="da-DK" sz="1600" dirty="0" smtClean="0"/>
              <a:t>Besparelser på uddannelse og øvrige formål: 225 mio. </a:t>
            </a:r>
            <a:r>
              <a:rPr lang="da-DK" sz="1600" smtClean="0"/>
              <a:t>kr. </a:t>
            </a:r>
            <a:endParaRPr lang="da-DK" sz="1600" dirty="0" smtClean="0"/>
          </a:p>
          <a:p>
            <a:r>
              <a:rPr lang="da-DK" dirty="0" smtClean="0"/>
              <a:t>AU forventer 2011-budget i fortsat vækst – men lidt mindre i forhold til tidligere år </a:t>
            </a:r>
          </a:p>
          <a:p>
            <a:endParaRPr lang="da-DK" dirty="0" smtClean="0"/>
          </a:p>
          <a:p>
            <a:pPr>
              <a:buFontTx/>
              <a:buNone/>
            </a:pP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De økonomiske rammer for Aarhus Universitet</a:t>
            </a:r>
          </a:p>
        </p:txBody>
      </p:sp>
      <p:sp>
        <p:nvSpPr>
          <p:cNvPr id="4710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Globaliseringsmidlerne har stor økonomisk betydning </a:t>
            </a:r>
          </a:p>
          <a:p>
            <a:pPr lvl="1"/>
            <a:r>
              <a:rPr lang="da-DK" dirty="0" smtClean="0"/>
              <a:t>Over ½ mia. kr. i 2011 alene som basisforskningsmidler eller næsten 10% af det samlede budget</a:t>
            </a:r>
          </a:p>
          <a:p>
            <a:pPr lvl="1"/>
            <a:r>
              <a:rPr lang="da-DK" dirty="0" smtClean="0"/>
              <a:t>Udgør også en væsentlig del af de konkurrenceudsatte midler (eksterne tilskud)</a:t>
            </a:r>
          </a:p>
          <a:p>
            <a:r>
              <a:rPr lang="da-DK" dirty="0" smtClean="0"/>
              <a:t>Ny udfordring, når globaliseringsmidlerne ophører med udgangen af 2012</a:t>
            </a:r>
          </a:p>
          <a:p>
            <a:r>
              <a:rPr lang="da-DK" dirty="0" smtClean="0"/>
              <a:t>Aarhus Universitets budget 2011 fremlægges på bestyrelsesmødet den 16. december</a:t>
            </a:r>
          </a:p>
          <a:p>
            <a:r>
              <a:rPr lang="da-DK" dirty="0" smtClean="0"/>
              <a:t>De 9 hovedområder har afleveret selvstændige budgetbidrag, der samles til 4 hovedområdebudgetter i universitetets 2011-budget</a:t>
            </a:r>
          </a:p>
          <a:p>
            <a:r>
              <a:rPr lang="da-DK" dirty="0" smtClean="0"/>
              <a:t>Aarhus Universitets budget for 2011 forventes at udgøre omkring 5,9 mia. kr.</a:t>
            </a:r>
          </a:p>
          <a:p>
            <a:pPr lvl="1">
              <a:buFontTx/>
              <a:buNone/>
            </a:pPr>
            <a:endParaRPr lang="da-DK" dirty="0" smtClean="0"/>
          </a:p>
          <a:p>
            <a:pPr>
              <a:buFontTx/>
              <a:buNone/>
            </a:pP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Omkostninger</a:t>
            </a:r>
            <a:r>
              <a:rPr lang="da-DK" sz="3600" smtClean="0"/>
              <a:t> til administration</a:t>
            </a:r>
          </a:p>
        </p:txBody>
      </p:sp>
      <p:sp>
        <p:nvSpPr>
          <p:cNvPr id="4915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Danmarks Magisterforening har afholdt konferencen ”</a:t>
            </a:r>
            <a:r>
              <a:rPr lang="da-DK" dirty="0" err="1" smtClean="0"/>
              <a:t>Follow</a:t>
            </a:r>
            <a:r>
              <a:rPr lang="da-DK" dirty="0" smtClean="0"/>
              <a:t> the Money” og fremlagt rapport med budskab om voldsomme stigninger i administrationsomkostninger</a:t>
            </a:r>
          </a:p>
          <a:p>
            <a:r>
              <a:rPr lang="da-DK" dirty="0" smtClean="0"/>
              <a:t>Danske Universiteter og de enkelte universiteter er stærkt uenige i rapportens tal</a:t>
            </a:r>
          </a:p>
          <a:p>
            <a:r>
              <a:rPr lang="da-DK" dirty="0" smtClean="0"/>
              <a:t>Vanskelig opgørelse </a:t>
            </a:r>
          </a:p>
          <a:p>
            <a:pPr lvl="1"/>
            <a:r>
              <a:rPr lang="da-DK" dirty="0" smtClean="0"/>
              <a:t>Hvilke opgaver er administrative, og hvilke er ikke?</a:t>
            </a:r>
          </a:p>
          <a:p>
            <a:pPr lvl="1"/>
            <a:r>
              <a:rPr lang="da-DK" dirty="0" smtClean="0"/>
              <a:t>Mange fusioner i perioden 2005 – 2009</a:t>
            </a:r>
          </a:p>
          <a:p>
            <a:r>
              <a:rPr lang="da-DK" dirty="0" smtClean="0"/>
              <a:t>Omkostningerne til administration </a:t>
            </a:r>
            <a:r>
              <a:rPr lang="da-DK" u="sng" dirty="0" smtClean="0"/>
              <a:t>er</a:t>
            </a:r>
            <a:r>
              <a:rPr lang="da-DK" dirty="0" smtClean="0"/>
              <a:t> steget i perioden. Resultatet af flere myndighedskrav og en tiltrængt modernisering af universitetets administration</a:t>
            </a:r>
          </a:p>
          <a:p>
            <a:pPr lvl="1">
              <a:buFontTx/>
              <a:buChar char="-"/>
            </a:pPr>
            <a:endParaRPr lang="da-DK" dirty="0" smtClean="0"/>
          </a:p>
          <a:p>
            <a:endParaRPr lang="da-DK" dirty="0" smtClean="0"/>
          </a:p>
        </p:txBody>
      </p:sp>
      <p:sp>
        <p:nvSpPr>
          <p:cNvPr id="49155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lvl="1"/>
            <a:endParaRPr lang="da-DK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9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dirty="0" smtClean="0"/>
              <a:t>Udviklingen i omkostninger 2005-09</a:t>
            </a:r>
          </a:p>
        </p:txBody>
      </p:sp>
      <p:graphicFrame>
        <p:nvGraphicFramePr>
          <p:cNvPr id="82022" name="Group 102"/>
          <p:cNvGraphicFramePr>
            <a:graphicFrameLocks noGrp="1"/>
          </p:cNvGraphicFramePr>
          <p:nvPr>
            <p:ph idx="1"/>
          </p:nvPr>
        </p:nvGraphicFramePr>
        <p:xfrm>
          <a:off x="720725" y="1655763"/>
          <a:ext cx="10342563" cy="4081466"/>
        </p:xfrm>
        <a:graphic>
          <a:graphicData uri="http://schemas.openxmlformats.org/drawingml/2006/table">
            <a:tbl>
              <a:tblPr/>
              <a:tblGrid>
                <a:gridCol w="3930650"/>
                <a:gridCol w="1392238"/>
                <a:gridCol w="1192212"/>
                <a:gridCol w="1193800"/>
                <a:gridCol w="1392238"/>
                <a:gridCol w="124142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Aarhus Universitet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2008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2009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Uddannelse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999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1.036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1.109</a:t>
                      </a: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1.177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1.211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andel af total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29,2%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29,1%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23,2%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22,9%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22,6%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Forskning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1.393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1.462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2.180</a:t>
                      </a: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2.188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2.214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andel af total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40,8%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41,1%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45,5%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42,6%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41,3%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Formidling m.v.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andel af total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4,7%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5,5%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2,7%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3,1%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3,1%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Myndighedsbetjening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259</a:t>
                      </a: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279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andel af total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5,4%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5,4%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5,8%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Generel ledelse, adm. og service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209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211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409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435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andel af total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6,1%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5,9%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6,9%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8,0%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8,1%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Bygninger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656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652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781</a:t>
                      </a: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916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1.022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andel af total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19,2%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18,3%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16,3%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17,9%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19,1%</a:t>
                      </a: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 alt</a:t>
                      </a:r>
                      <a:endParaRPr kumimoji="0" lang="da-D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3.415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3.556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4.790</a:t>
                      </a:r>
                    </a:p>
                  </a:txBody>
                  <a:tcPr marL="60962" marR="609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5.131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5.360</a:t>
                      </a:r>
                    </a:p>
                  </a:txBody>
                  <a:tcPr marL="60962" marR="609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82023" name="Rectangle 103"/>
          <p:cNvSpPr>
            <a:spLocks noChangeArrowheads="1"/>
          </p:cNvSpPr>
          <p:nvPr/>
        </p:nvSpPr>
        <p:spPr bwMode="auto">
          <a:xfrm>
            <a:off x="647700" y="1141413"/>
            <a:ext cx="97266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900" b="1"/>
              <a:t>Aarhus Universitets omkostninger 2005-2009 fordelt på formål, faste 2010-priser, mio. kr.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z="3400" smtClean="0"/>
              <a:t>Udviklingen i administrative omkostninger</a:t>
            </a:r>
          </a:p>
        </p:txBody>
      </p:sp>
      <p:sp>
        <p:nvSpPr>
          <p:cNvPr id="51202" name="Pladsholder til diasnummer 3"/>
          <p:cNvSpPr txBox="1">
            <a:spLocks noGrp="1"/>
          </p:cNvSpPr>
          <p:nvPr/>
        </p:nvSpPr>
        <p:spPr bwMode="auto">
          <a:xfrm>
            <a:off x="8513763" y="6215063"/>
            <a:ext cx="26876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47" tIns="51023" rIns="102047" bIns="51023"/>
          <a:lstStyle/>
          <a:p>
            <a:pPr lvl="1" algn="r"/>
            <a:endParaRPr lang="da-DK" altLang="en-US" sz="10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1203" name="Tekstboks 5"/>
          <p:cNvSpPr txBox="1">
            <a:spLocks noChangeArrowheads="1"/>
          </p:cNvSpPr>
          <p:nvPr/>
        </p:nvSpPr>
        <p:spPr bwMode="auto">
          <a:xfrm>
            <a:off x="360363" y="1223963"/>
            <a:ext cx="5761037" cy="4137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900" dirty="0">
                <a:latin typeface="Verdana" pitchFamily="34" charset="0"/>
              </a:rPr>
              <a:t>Hovedforklaringer på øgede </a:t>
            </a:r>
            <a:r>
              <a:rPr lang="da-DK" sz="1900" dirty="0" smtClean="0">
                <a:latin typeface="Verdana" pitchFamily="34" charset="0"/>
              </a:rPr>
              <a:t>administrations-omkostninger:</a:t>
            </a:r>
            <a:endParaRPr lang="da-DK" sz="1900" dirty="0">
              <a:latin typeface="Verdana" pitchFamily="34" charset="0"/>
            </a:endParaRPr>
          </a:p>
          <a:p>
            <a:endParaRPr lang="da-DK" sz="1900" dirty="0">
              <a:latin typeface="Verdana" pitchFamily="34" charset="0"/>
            </a:endParaRPr>
          </a:p>
          <a:p>
            <a:pPr>
              <a:buClr>
                <a:schemeClr val="bg2"/>
              </a:buClr>
              <a:buFontTx/>
              <a:buChar char="•"/>
            </a:pPr>
            <a:r>
              <a:rPr lang="da-DK" sz="1600" dirty="0">
                <a:latin typeface="Verdana" pitchFamily="34" charset="0"/>
              </a:rPr>
              <a:t>Generel modernisering og professionalisering af universiteternes administrationer. AU stadig under sektorens gennemsnit</a:t>
            </a:r>
          </a:p>
          <a:p>
            <a:pPr>
              <a:buClr>
                <a:schemeClr val="bg2"/>
              </a:buClr>
              <a:buFontTx/>
              <a:buChar char="•"/>
            </a:pPr>
            <a:endParaRPr lang="da-DK" sz="1600" dirty="0">
              <a:latin typeface="Verdana" pitchFamily="34" charset="0"/>
            </a:endParaRPr>
          </a:p>
          <a:p>
            <a:pPr>
              <a:buClr>
                <a:schemeClr val="bg2"/>
              </a:buClr>
              <a:buFontTx/>
              <a:buChar char="•"/>
            </a:pPr>
            <a:r>
              <a:rPr lang="da-DK" sz="1600" dirty="0">
                <a:latin typeface="Verdana" pitchFamily="34" charset="0"/>
              </a:rPr>
              <a:t>Omkring 50 mio. kr. i årlige fusionsomkostninger</a:t>
            </a:r>
          </a:p>
          <a:p>
            <a:pPr>
              <a:buClr>
                <a:schemeClr val="bg2"/>
              </a:buClr>
            </a:pPr>
            <a:endParaRPr lang="da-DK" sz="1600" dirty="0">
              <a:latin typeface="Verdana" pitchFamily="34" charset="0"/>
            </a:endParaRPr>
          </a:p>
          <a:p>
            <a:pPr>
              <a:buClr>
                <a:schemeClr val="bg2"/>
              </a:buClr>
              <a:buFontTx/>
              <a:buChar char="•"/>
            </a:pPr>
            <a:r>
              <a:rPr lang="da-DK" sz="1600" dirty="0">
                <a:latin typeface="Verdana" pitchFamily="34" charset="0"/>
              </a:rPr>
              <a:t>Strategiske satsninger, f.eks. øget internationalisering og forskningsstøtte</a:t>
            </a:r>
          </a:p>
          <a:p>
            <a:endParaRPr lang="da-DK" sz="1600" dirty="0">
              <a:latin typeface="Verdana" pitchFamily="34" charset="0"/>
            </a:endParaRPr>
          </a:p>
          <a:p>
            <a:pPr>
              <a:buClr>
                <a:schemeClr val="bg2"/>
              </a:buClr>
              <a:buFontTx/>
              <a:buChar char="•"/>
            </a:pPr>
            <a:r>
              <a:rPr lang="da-DK" sz="1600" dirty="0">
                <a:latin typeface="Verdana" pitchFamily="34" charset="0"/>
              </a:rPr>
              <a:t>Vækst i myndighedskrav, f.eks. akkreditering og mere komplekse indberetninger</a:t>
            </a:r>
          </a:p>
          <a:p>
            <a:pPr>
              <a:buFont typeface="Arial" charset="0"/>
              <a:buChar char="•"/>
            </a:pPr>
            <a:endParaRPr lang="da-DK" sz="1600" dirty="0">
              <a:latin typeface="Verdana" pitchFamily="34" charset="0"/>
            </a:endParaRPr>
          </a:p>
          <a:p>
            <a:endParaRPr lang="da-DK" sz="1600" dirty="0">
              <a:latin typeface="Verdana" pitchFamily="34" charset="0"/>
            </a:endParaRPr>
          </a:p>
        </p:txBody>
      </p:sp>
      <p:graphicFrame>
        <p:nvGraphicFramePr>
          <p:cNvPr id="51258" name="Group 58"/>
          <p:cNvGraphicFramePr>
            <a:graphicFrameLocks noGrp="1"/>
          </p:cNvGraphicFramePr>
          <p:nvPr/>
        </p:nvGraphicFramePr>
        <p:xfrm>
          <a:off x="6192838" y="1655763"/>
          <a:ext cx="4978400" cy="3488373"/>
        </p:xfrm>
        <a:graphic>
          <a:graphicData uri="http://schemas.openxmlformats.org/drawingml/2006/table">
            <a:tbl>
              <a:tblPr/>
              <a:tblGrid>
                <a:gridCol w="3065462"/>
                <a:gridCol w="939800"/>
                <a:gridCol w="973138"/>
              </a:tblGrid>
              <a:tr h="5048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Generel ledelse, adm. og service 2005 og 2009.   %-andel af totalomkostninger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Alle danske universiteter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6,8%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8,4%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Aarhus Universitet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6,1%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8,1%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Samlet ledelse og  adm. (inkl. institut-niveau).    %-andel af totalomkostninger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Alle danske universiteter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14,3%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16,5%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Aarhus Universitet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12,9%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13,6%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sz="3400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2"/>
                </a:solidFill>
              </a:rPr>
              <a:t>De økonomiske rammer for Aarhus Universitet</a:t>
            </a:r>
          </a:p>
          <a:p>
            <a:r>
              <a:rPr lang="da-DK" b="1" smtClean="0"/>
              <a:t>Aktuelle universitetspolitiske emner</a:t>
            </a:r>
          </a:p>
          <a:p>
            <a:r>
              <a:rPr lang="da-DK" smtClean="0">
                <a:solidFill>
                  <a:schemeClr val="accent2"/>
                </a:solidFill>
              </a:rPr>
              <a:t>Visionsplan for den fysiske udbygning </a:t>
            </a:r>
          </a:p>
          <a:p>
            <a:r>
              <a:rPr lang="da-DK" smtClean="0">
                <a:solidFill>
                  <a:schemeClr val="accent2"/>
                </a:solidFill>
              </a:rPr>
              <a:t>Status for den faglige udviklingsproces</a:t>
            </a:r>
          </a:p>
          <a:p>
            <a:r>
              <a:rPr lang="da-DK" smtClean="0">
                <a:solidFill>
                  <a:schemeClr val="accent2"/>
                </a:solidFill>
              </a:rPr>
              <a:t>Præsentation af nye dekaner</a:t>
            </a:r>
          </a:p>
          <a:p>
            <a:pPr>
              <a:buFontTx/>
              <a:buNone/>
            </a:pPr>
            <a:endParaRPr lang="da-DK" smtClean="0">
              <a:solidFill>
                <a:schemeClr val="accent2"/>
              </a:solidFill>
            </a:endParaRPr>
          </a:p>
          <a:p>
            <a:endParaRPr lang="da-DK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400" smtClean="0"/>
              <a:t>Uddannelsesfinansiering – en nødvendig debat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International topklasse skabes ikke af offentlige investeringer alene</a:t>
            </a:r>
          </a:p>
          <a:p>
            <a:r>
              <a:rPr lang="da-DK" dirty="0" smtClean="0"/>
              <a:t>Uddannelseskvaliteten er afgørende for international konkurrenceevne, vækst og velfærd i Danmark</a:t>
            </a:r>
          </a:p>
          <a:p>
            <a:r>
              <a:rPr lang="da-DK" dirty="0" smtClean="0"/>
              <a:t>Underfinansiering af de videregående uddannelser på mere end 1,5 mia. kr. </a:t>
            </a:r>
          </a:p>
          <a:p>
            <a:r>
              <a:rPr lang="da-DK" dirty="0" smtClean="0"/>
              <a:t>Yderligere 2,9 mia. kr. skal tilføres de videregående uddannelser frem til 2020 alene som følge af større årgange og opfyldelse af 50 </a:t>
            </a:r>
            <a:r>
              <a:rPr lang="da-DK" dirty="0" err="1" smtClean="0"/>
              <a:t>pct.-målsætningen</a:t>
            </a:r>
            <a:endParaRPr lang="da-DK" dirty="0" smtClean="0"/>
          </a:p>
          <a:p>
            <a:r>
              <a:rPr lang="da-DK" dirty="0" smtClean="0"/>
              <a:t>Seriøs og kvalificeret debat om alternativ uddannelsesfinansiering er nødvendig for at udfordre de vante danske positioner og principper</a:t>
            </a:r>
          </a:p>
          <a:p>
            <a:endParaRPr lang="da-DK" dirty="0" smtClean="0"/>
          </a:p>
          <a:p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16-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1" fontAlgn="base" latinLnBrk="0" hangingPunct="1">
          <a:lnSpc>
            <a:spcPts val="4013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1" fontAlgn="base" latinLnBrk="0" hangingPunct="1">
          <a:lnSpc>
            <a:spcPts val="4013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16-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9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as til BM 6-2009, skabelon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ias til BM 6-2009, skabel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1" fontAlgn="base" latinLnBrk="0" hangingPunct="1">
          <a:lnSpc>
            <a:spcPts val="4013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1" fontAlgn="base" latinLnBrk="0" hangingPunct="1">
          <a:lnSpc>
            <a:spcPts val="4013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ias til BM 6-2009, skabe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s til BM 6-2009, skabe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s til BM 6-2009, skabe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s til BM 6-2009, skabe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s til BM 6-2009, skabe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s til BM 6-2009, skabe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s til BM 6-2009, skabe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s til BM 6-2009, skabe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s til BM 6-2009, skabe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s til BM 6-2009, skabe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s til BM 6-2009, skabe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s til BM 6-2009, skabe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s til BM 6-2009, skabel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s til BM 6-2009, skabelon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s til BM 6-2009, skabel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s til BM 6-2009, skabelon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16-9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1_16-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6-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-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-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-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-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-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-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-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-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-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-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-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-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-9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-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-9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1549</Words>
  <Application>Microsoft Office PowerPoint</Application>
  <PresentationFormat>Brugerdefineret</PresentationFormat>
  <Paragraphs>302</Paragraphs>
  <Slides>25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3</vt:i4>
      </vt:variant>
      <vt:variant>
        <vt:lpstr>Diastitler</vt:lpstr>
      </vt:variant>
      <vt:variant>
        <vt:i4>25</vt:i4>
      </vt:variant>
    </vt:vector>
  </HeadingPairs>
  <TitlesOfParts>
    <vt:vector size="35" baseType="lpstr">
      <vt:lpstr>Arial</vt:lpstr>
      <vt:lpstr>AU Passata</vt:lpstr>
      <vt:lpstr>Verdana</vt:lpstr>
      <vt:lpstr>Times New Roman</vt:lpstr>
      <vt:lpstr>Georgia</vt:lpstr>
      <vt:lpstr>Wingdings</vt:lpstr>
      <vt:lpstr>Courier New</vt:lpstr>
      <vt:lpstr>16-9</vt:lpstr>
      <vt:lpstr>Dias til BM 6-2009, skabelon</vt:lpstr>
      <vt:lpstr>1_16-9</vt:lpstr>
      <vt:lpstr>Dias nummer 1</vt:lpstr>
      <vt:lpstr>Dias nummer 2</vt:lpstr>
      <vt:lpstr>De økonomiske rammer for Aarhus Universitet</vt:lpstr>
      <vt:lpstr>De økonomiske rammer for Aarhus Universitet</vt:lpstr>
      <vt:lpstr>Omkostninger til administration</vt:lpstr>
      <vt:lpstr>Udviklingen i omkostninger 2005-09</vt:lpstr>
      <vt:lpstr>Udviklingen i administrative omkostninger</vt:lpstr>
      <vt:lpstr>Dias nummer 8</vt:lpstr>
      <vt:lpstr>Uddannelsesfinansiering – en nødvendig debat</vt:lpstr>
      <vt:lpstr>Debat om småfagene </vt:lpstr>
      <vt:lpstr>Ligestilling</vt:lpstr>
      <vt:lpstr>Ligestillingsinitiativer</vt:lpstr>
      <vt:lpstr>Nobelpris til Niels Bohr-professor på AU </vt:lpstr>
      <vt:lpstr>AU vært for EUA Annual Conference 2011</vt:lpstr>
      <vt:lpstr>Dias nummer 15</vt:lpstr>
      <vt:lpstr>Visionsplan 2010 - 2028</vt:lpstr>
      <vt:lpstr>Aktuelle og kommende byggesager</vt:lpstr>
      <vt:lpstr>Dias nummer 18</vt:lpstr>
      <vt:lpstr>  Status for den faglige udviklingsproces</vt:lpstr>
      <vt:lpstr>Dias nummer 20</vt:lpstr>
      <vt:lpstr>Mette Thunø </vt:lpstr>
      <vt:lpstr>Brian Bech Nielsen</vt:lpstr>
      <vt:lpstr>Svend Hylleberg</vt:lpstr>
      <vt:lpstr>Allan Flyvbjerg</vt:lpstr>
      <vt:lpstr>Tak for opmærksomheden </vt:lpstr>
    </vt:vector>
  </TitlesOfParts>
  <Company>Aarhus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GLÆDELIG JUL OG TAK FOR 2008 - 2</dc:title>
  <dc:creator>Karen Fleng</dc:creator>
  <cp:lastModifiedBy>Allan Birkmose</cp:lastModifiedBy>
  <cp:revision>256</cp:revision>
  <dcterms:created xsi:type="dcterms:W3CDTF">2008-12-09T10:08:02Z</dcterms:created>
  <dcterms:modified xsi:type="dcterms:W3CDTF">2010-11-09T13:01:36Z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