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Old Standard TT"/>
      <p:regular r:id="rId19"/>
      <p:bold r:id="rId20"/>
      <p:italic r:id="rId21"/>
    </p:embeddedFont>
    <p:embeddedFont>
      <p:font typeface="Lustria"/>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OldStandardTT-bold.fntdata"/><Relationship Id="rId11" Type="http://schemas.openxmlformats.org/officeDocument/2006/relationships/slide" Target="slides/slide7.xml"/><Relationship Id="rId22" Type="http://schemas.openxmlformats.org/officeDocument/2006/relationships/font" Target="fonts/Lustria-regular.fntdata"/><Relationship Id="rId10" Type="http://schemas.openxmlformats.org/officeDocument/2006/relationships/slide" Target="slides/slide6.xml"/><Relationship Id="rId21" Type="http://schemas.openxmlformats.org/officeDocument/2006/relationships/font" Target="fonts/OldStandardTT-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OldStandardTT-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2" name="Shape 12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da"/>
              <a:t>Hvem vi er</a:t>
            </a:r>
          </a:p>
          <a:p>
            <a:pPr lvl="0">
              <a:spcBef>
                <a:spcPts val="0"/>
              </a:spcBef>
              <a:buNone/>
            </a:pPr>
            <a:r>
              <a:rPr lang="da"/>
              <a:t>Hvor vi kommer fra</a:t>
            </a:r>
          </a:p>
          <a:p>
            <a:pPr lvl="0">
              <a:spcBef>
                <a:spcPts val="0"/>
              </a:spcBef>
              <a:buNone/>
            </a:pPr>
            <a:r>
              <a:rPr lang="da"/>
              <a:t>Noget vi forsker i , udvikler og underviser omkring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da"/>
              <a:t>2 x 2 dynamikker arts/STEM + diagnose &amp; drøm - imagination - being imaginative - forestillingskraft</a:t>
            </a:r>
          </a:p>
          <a:p>
            <a:pPr lvl="0">
              <a:spcBef>
                <a:spcPts val="0"/>
              </a:spcBef>
              <a:buNone/>
            </a:pPr>
            <a:r>
              <a:t/>
            </a:r>
            <a:endParaRPr/>
          </a:p>
          <a:p>
            <a:pPr lvl="0">
              <a:spcBef>
                <a:spcPts val="0"/>
              </a:spcBef>
              <a:buNone/>
            </a:pPr>
            <a:r>
              <a:rPr lang="da"/>
              <a:t>‘call for futre-making’ fra diverse stakeholders hvis vi læser på tværs af poliicy, organisationer, futuroligists, </a:t>
            </a:r>
          </a:p>
          <a:p>
            <a:pPr lvl="0">
              <a:spcBef>
                <a:spcPts val="0"/>
              </a:spcBef>
              <a:buNone/>
            </a:pPr>
            <a:r>
              <a:t/>
            </a:r>
            <a:endParaRPr/>
          </a:p>
          <a:p>
            <a:pPr lvl="0" rtl="0">
              <a:spcBef>
                <a:spcPts val="0"/>
              </a:spcBef>
              <a:buNone/>
            </a:pPr>
            <a:r>
              <a:rPr lang="da"/>
              <a:t>centrale tandhjul/ begreber der kan bidrage til udviklingen af et vokubaler for hvad det vil sige på ARTs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da"/>
              <a:t>T - på tværs og i dybden (sammenhængskraft på arts og på faget)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da"/>
              <a:t>Hvad betyder det så for ARTS? </a:t>
            </a:r>
          </a:p>
          <a:p>
            <a:pPr lvl="0" rtl="0">
              <a:spcBef>
                <a:spcPts val="0"/>
              </a:spcBef>
              <a:buNone/>
            </a:pPr>
            <a:r>
              <a:rPr lang="da"/>
              <a:t>Kobling til FUTURE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da"/>
              <a:t>Hvad betyder det så for ARTS?</a:t>
            </a:r>
          </a:p>
          <a:p>
            <a:pPr lvl="0" rtl="0">
              <a:spcBef>
                <a:spcPts val="0"/>
              </a:spcBef>
              <a:buNone/>
            </a:pPr>
            <a:r>
              <a:rPr lang="da"/>
              <a:t>Kobling til ARTS-slide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da"/>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da"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1.jpg"/><Relationship Id="rId5" Type="http://schemas.openxmlformats.org/officeDocument/2006/relationships/image" Target="../media/image6.jpg"/><Relationship Id="rId6"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chronicle.com/article/Building-a-Bridge-Between/2353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jpg"/><Relationship Id="rId4" Type="http://schemas.openxmlformats.org/officeDocument/2006/relationships/image" Target="../media/image6.jpg"/><Relationship Id="rId5"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pic>
        <p:nvPicPr>
          <p:cNvPr descr="big_thumb_344241f33410031bb0f5794b9164394b.jpg" id="59" name="Shape 59"/>
          <p:cNvPicPr preferRelativeResize="0"/>
          <p:nvPr/>
        </p:nvPicPr>
        <p:blipFill rotWithShape="1">
          <a:blip r:embed="rId3">
            <a:alphaModFix/>
          </a:blip>
          <a:srcRect b="5005" l="0" r="0" t="4960"/>
          <a:stretch/>
        </p:blipFill>
        <p:spPr>
          <a:xfrm>
            <a:off x="4050" y="0"/>
            <a:ext cx="9139949" cy="5143500"/>
          </a:xfrm>
          <a:prstGeom prst="rect">
            <a:avLst/>
          </a:prstGeom>
          <a:noFill/>
          <a:ln>
            <a:noFill/>
          </a:ln>
        </p:spPr>
      </p:pic>
      <p:sp>
        <p:nvSpPr>
          <p:cNvPr id="60" name="Shape 60"/>
          <p:cNvSpPr txBox="1"/>
          <p:nvPr>
            <p:ph type="ctrTitle"/>
          </p:nvPr>
        </p:nvSpPr>
        <p:spPr>
          <a:xfrm>
            <a:off x="311708" y="1735175"/>
            <a:ext cx="8520600" cy="2052600"/>
          </a:xfrm>
          <a:prstGeom prst="rect">
            <a:avLst/>
          </a:prstGeom>
        </p:spPr>
        <p:txBody>
          <a:bodyPr anchorCtr="0" anchor="b" bIns="91425" lIns="91425" rIns="91425" tIns="91425">
            <a:noAutofit/>
          </a:bodyPr>
          <a:lstStyle/>
          <a:p>
            <a:pPr lvl="0" algn="ctr">
              <a:spcBef>
                <a:spcPts val="0"/>
              </a:spcBef>
              <a:buNone/>
            </a:pPr>
            <a:r>
              <a:rPr b="1" lang="da">
                <a:solidFill>
                  <a:srgbClr val="000000"/>
                </a:solidFill>
              </a:rPr>
              <a:t>Future // Arts</a:t>
            </a:r>
          </a:p>
          <a:p>
            <a:pPr lvl="0" algn="ctr">
              <a:spcBef>
                <a:spcPts val="0"/>
              </a:spcBef>
              <a:buNone/>
            </a:pPr>
            <a:r>
              <a:rPr b="1" lang="da">
                <a:solidFill>
                  <a:srgbClr val="000000"/>
                </a:solidFill>
              </a:rPr>
              <a:t>Academic Citizenship</a:t>
            </a:r>
          </a:p>
        </p:txBody>
      </p:sp>
      <p:sp>
        <p:nvSpPr>
          <p:cNvPr id="61" name="Shape 61"/>
          <p:cNvSpPr txBox="1"/>
          <p:nvPr>
            <p:ph idx="1" type="subTitle"/>
          </p:nvPr>
        </p:nvSpPr>
        <p:spPr>
          <a:xfrm>
            <a:off x="3041850" y="4456175"/>
            <a:ext cx="3756600" cy="698400"/>
          </a:xfrm>
          <a:prstGeom prst="rect">
            <a:avLst/>
          </a:prstGeom>
          <a:gradFill>
            <a:gsLst>
              <a:gs pos="0">
                <a:srgbClr val="FFFFFF"/>
              </a:gs>
              <a:gs pos="100000">
                <a:srgbClr val="B3B3B3"/>
              </a:gs>
            </a:gsLst>
            <a:lin ang="5400012" scaled="0"/>
          </a:gradFill>
        </p:spPr>
        <p:txBody>
          <a:bodyPr anchorCtr="0" anchor="t" bIns="91425" lIns="91425" rIns="91425" tIns="91425">
            <a:noAutofit/>
          </a:bodyPr>
          <a:lstStyle/>
          <a:p>
            <a:pPr lvl="0">
              <a:spcBef>
                <a:spcPts val="0"/>
              </a:spcBef>
              <a:buNone/>
            </a:pPr>
            <a:r>
              <a:rPr lang="da" sz="1800">
                <a:solidFill>
                  <a:srgbClr val="000000"/>
                </a:solidFill>
              </a:rPr>
              <a:t>Rikke Toft Nørgård, Lektor, Ph.d.</a:t>
            </a:r>
          </a:p>
          <a:p>
            <a:pPr lvl="0" rtl="0">
              <a:spcBef>
                <a:spcPts val="0"/>
              </a:spcBef>
              <a:buNone/>
            </a:pPr>
            <a:r>
              <a:rPr lang="da" sz="1800">
                <a:solidFill>
                  <a:srgbClr val="000000"/>
                </a:solidFill>
              </a:rPr>
              <a:t>Søren S.E. Bengtsen, Lektor Ph.d.</a:t>
            </a:r>
          </a:p>
        </p:txBody>
      </p:sp>
      <p:pic>
        <p:nvPicPr>
          <p:cNvPr descr="AarhusUniversityLogo.jpg" id="62" name="Shape 62"/>
          <p:cNvPicPr preferRelativeResize="0"/>
          <p:nvPr/>
        </p:nvPicPr>
        <p:blipFill rotWithShape="1">
          <a:blip r:embed="rId4">
            <a:alphaModFix/>
          </a:blip>
          <a:srcRect b="0" l="0" r="0" t="0"/>
          <a:stretch/>
        </p:blipFill>
        <p:spPr>
          <a:xfrm>
            <a:off x="0" y="4456175"/>
            <a:ext cx="3041700" cy="698400"/>
          </a:xfrm>
          <a:prstGeom prst="rect">
            <a:avLst/>
          </a:prstGeom>
          <a:noFill/>
          <a:ln>
            <a:noFill/>
          </a:ln>
        </p:spPr>
      </p:pic>
      <p:pic>
        <p:nvPicPr>
          <p:cNvPr descr="cropped-SIDEHOVED721.png" id="63" name="Shape 63"/>
          <p:cNvPicPr preferRelativeResize="0"/>
          <p:nvPr/>
        </p:nvPicPr>
        <p:blipFill rotWithShape="1">
          <a:blip r:embed="rId5">
            <a:alphaModFix/>
          </a:blip>
          <a:srcRect b="0" l="0" r="0" t="0"/>
          <a:stretch/>
        </p:blipFill>
        <p:spPr>
          <a:xfrm>
            <a:off x="6732149" y="4456175"/>
            <a:ext cx="2443200" cy="698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grpSp>
        <p:nvGrpSpPr>
          <p:cNvPr id="124" name="Shape 124"/>
          <p:cNvGrpSpPr/>
          <p:nvPr/>
        </p:nvGrpSpPr>
        <p:grpSpPr>
          <a:xfrm>
            <a:off x="356640" y="1204442"/>
            <a:ext cx="7077646" cy="3739442"/>
            <a:chOff x="0" y="0"/>
            <a:chExt cx="5724861" cy="2876051"/>
          </a:xfrm>
        </p:grpSpPr>
        <p:sp>
          <p:nvSpPr>
            <p:cNvPr id="125" name="Shape 125"/>
            <p:cNvSpPr/>
            <p:nvPr/>
          </p:nvSpPr>
          <p:spPr>
            <a:xfrm rot="-5400000">
              <a:off x="712199" y="-712073"/>
              <a:ext cx="1437900" cy="2862300"/>
            </a:xfrm>
            <a:prstGeom prst="round1Rect">
              <a:avLst>
                <a:gd fmla="val 16667" name="adj"/>
              </a:avLst>
            </a:prstGeom>
            <a:solidFill>
              <a:srgbClr val="D09A05"/>
            </a:solidFill>
            <a:ln cap="flat" cmpd="sng" w="381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6" name="Shape 126"/>
            <p:cNvSpPr txBox="1"/>
            <p:nvPr/>
          </p:nvSpPr>
          <p:spPr>
            <a:xfrm>
              <a:off x="7" y="7"/>
              <a:ext cx="2862300" cy="1437900"/>
            </a:xfrm>
            <a:prstGeom prst="rect">
              <a:avLst/>
            </a:prstGeom>
            <a:noFill/>
            <a:ln>
              <a:noFill/>
            </a:ln>
          </p:spPr>
          <p:txBody>
            <a:bodyPr anchorCtr="0" anchor="ctr" bIns="106675" lIns="106675" rIns="106675" tIns="106675">
              <a:noAutofit/>
            </a:bodyPr>
            <a:lstStyle/>
            <a:p>
              <a:pPr indent="0" lvl="0" marL="0" marR="0" rtl="0" algn="ctr">
                <a:lnSpc>
                  <a:spcPct val="90000"/>
                </a:lnSpc>
                <a:spcBef>
                  <a:spcPts val="525"/>
                </a:spcBef>
                <a:spcAft>
                  <a:spcPts val="0"/>
                </a:spcAft>
                <a:buSzPct val="25000"/>
                <a:buNone/>
              </a:pPr>
              <a:r>
                <a:rPr b="1" lang="da" sz="1500">
                  <a:latin typeface="Lustria"/>
                  <a:ea typeface="Lustria"/>
                  <a:cs typeface="Lustria"/>
                  <a:sym typeface="Lustria"/>
                </a:rPr>
                <a:t>ARTS STEDER</a:t>
              </a:r>
            </a:p>
            <a:p>
              <a:pPr indent="0" lvl="0" marL="0" marR="0" rtl="0" algn="ctr">
                <a:lnSpc>
                  <a:spcPct val="90000"/>
                </a:lnSpc>
                <a:spcBef>
                  <a:spcPts val="525"/>
                </a:spcBef>
                <a:spcAft>
                  <a:spcPts val="0"/>
                </a:spcAft>
                <a:buSzPct val="25000"/>
                <a:buNone/>
              </a:pPr>
              <a:r>
                <a:rPr b="1" lang="da" sz="1200">
                  <a:latin typeface="Lustria"/>
                  <a:ea typeface="Lustria"/>
                  <a:cs typeface="Lustria"/>
                  <a:sym typeface="Lustria"/>
                </a:rPr>
                <a:t>Salonen, atelieret, scenen, museet, biblioteket, skrivekammeret, studiet…</a:t>
              </a:r>
            </a:p>
            <a:p>
              <a:pPr indent="0" lvl="0" marL="0" marR="0" rtl="0" algn="ctr">
                <a:lnSpc>
                  <a:spcPct val="90000"/>
                </a:lnSpc>
                <a:spcBef>
                  <a:spcPts val="525"/>
                </a:spcBef>
                <a:spcAft>
                  <a:spcPts val="0"/>
                </a:spcAft>
                <a:buSzPct val="25000"/>
                <a:buNone/>
              </a:pPr>
              <a:r>
                <a:rPr b="1" lang="da" sz="1200">
                  <a:latin typeface="Lustria"/>
                  <a:ea typeface="Lustria"/>
                  <a:cs typeface="Lustria"/>
                  <a:sym typeface="Lustria"/>
                </a:rPr>
                <a:t>Opdyrkning af fællessteder &amp; faglige steder @Arts i verden</a:t>
              </a:r>
            </a:p>
          </p:txBody>
        </p:sp>
        <p:sp>
          <p:nvSpPr>
            <p:cNvPr id="127" name="Shape 127"/>
            <p:cNvSpPr/>
            <p:nvPr/>
          </p:nvSpPr>
          <p:spPr>
            <a:xfrm>
              <a:off x="2862431" y="0"/>
              <a:ext cx="2862299" cy="1437900"/>
            </a:xfrm>
            <a:prstGeom prst="round1Rect">
              <a:avLst>
                <a:gd fmla="val 16667" name="adj"/>
              </a:avLst>
            </a:prstGeom>
            <a:solidFill>
              <a:schemeClr val="accent3"/>
            </a:solidFill>
            <a:ln cap="flat" cmpd="sng" w="381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8" name="Shape 128"/>
            <p:cNvSpPr txBox="1"/>
            <p:nvPr/>
          </p:nvSpPr>
          <p:spPr>
            <a:xfrm>
              <a:off x="2862439" y="7"/>
              <a:ext cx="2862300" cy="1437900"/>
            </a:xfrm>
            <a:prstGeom prst="rect">
              <a:avLst/>
            </a:prstGeom>
            <a:noFill/>
            <a:ln>
              <a:noFill/>
            </a:ln>
          </p:spPr>
          <p:txBody>
            <a:bodyPr anchorCtr="0" anchor="ctr" bIns="106675" lIns="106675" rIns="106675" tIns="106675">
              <a:noAutofit/>
            </a:bodyPr>
            <a:lstStyle/>
            <a:p>
              <a:pPr indent="0" lvl="0" marL="0" marR="0" rtl="0" algn="ctr">
                <a:lnSpc>
                  <a:spcPct val="90000"/>
                </a:lnSpc>
                <a:spcBef>
                  <a:spcPts val="525"/>
                </a:spcBef>
                <a:spcAft>
                  <a:spcPts val="0"/>
                </a:spcAft>
                <a:buSzPct val="25000"/>
                <a:buNone/>
              </a:pPr>
              <a:r>
                <a:rPr b="1" lang="da" sz="1500">
                  <a:solidFill>
                    <a:schemeClr val="dk1"/>
                  </a:solidFill>
                  <a:latin typeface="Lustria"/>
                  <a:ea typeface="Lustria"/>
                  <a:cs typeface="Lustria"/>
                  <a:sym typeface="Lustria"/>
                </a:rPr>
                <a:t>ARTS SIGNATURER</a:t>
              </a:r>
            </a:p>
            <a:p>
              <a:pPr indent="0" lvl="0" marL="0" marR="0" rtl="0" algn="ctr">
                <a:lnSpc>
                  <a:spcPct val="90000"/>
                </a:lnSpc>
                <a:spcBef>
                  <a:spcPts val="525"/>
                </a:spcBef>
                <a:spcAft>
                  <a:spcPts val="0"/>
                </a:spcAft>
                <a:buSzPct val="25000"/>
                <a:buNone/>
              </a:pPr>
              <a:r>
                <a:rPr b="1" lang="da" sz="1200">
                  <a:solidFill>
                    <a:schemeClr val="dk1"/>
                  </a:solidFill>
                  <a:latin typeface="Lustria"/>
                  <a:ea typeface="Lustria"/>
                  <a:cs typeface="Lustria"/>
                  <a:sym typeface="Lustria"/>
                </a:rPr>
                <a:t>Faglige signaturer i bredden</a:t>
              </a:r>
            </a:p>
            <a:p>
              <a:pPr indent="0" lvl="0" marL="0" marR="0" rtl="0" algn="ctr">
                <a:lnSpc>
                  <a:spcPct val="90000"/>
                </a:lnSpc>
                <a:spcBef>
                  <a:spcPts val="525"/>
                </a:spcBef>
                <a:spcAft>
                  <a:spcPts val="0"/>
                </a:spcAft>
                <a:buSzPct val="25000"/>
                <a:buNone/>
              </a:pPr>
              <a:r>
                <a:rPr b="1" lang="da" sz="1200">
                  <a:solidFill>
                    <a:schemeClr val="dk1"/>
                  </a:solidFill>
                  <a:latin typeface="Lustria"/>
                  <a:ea typeface="Lustria"/>
                  <a:cs typeface="Lustria"/>
                  <a:sym typeface="Lustria"/>
                </a:rPr>
                <a:t>Faglige signaturer i dybden</a:t>
              </a:r>
            </a:p>
            <a:p>
              <a:pPr indent="0" lvl="0" marL="0" marR="0" rtl="0" algn="ctr">
                <a:lnSpc>
                  <a:spcPct val="90000"/>
                </a:lnSpc>
                <a:spcBef>
                  <a:spcPts val="525"/>
                </a:spcBef>
                <a:spcAft>
                  <a:spcPts val="0"/>
                </a:spcAft>
                <a:buSzPct val="25000"/>
                <a:buNone/>
              </a:pPr>
              <a:r>
                <a:rPr b="1" lang="da" sz="1200">
                  <a:solidFill>
                    <a:schemeClr val="dk1"/>
                  </a:solidFill>
                  <a:latin typeface="Lustria"/>
                  <a:ea typeface="Lustria"/>
                  <a:cs typeface="Lustria"/>
                  <a:sym typeface="Lustria"/>
                </a:rPr>
                <a:t>Forskning, undervisning, udvikling</a:t>
              </a:r>
            </a:p>
          </p:txBody>
        </p:sp>
        <p:sp>
          <p:nvSpPr>
            <p:cNvPr id="129" name="Shape 129"/>
            <p:cNvSpPr/>
            <p:nvPr/>
          </p:nvSpPr>
          <p:spPr>
            <a:xfrm rot="10800000">
              <a:off x="131" y="1438151"/>
              <a:ext cx="2862300" cy="1437900"/>
            </a:xfrm>
            <a:prstGeom prst="round1Rect">
              <a:avLst>
                <a:gd fmla="val 16667" name="adj"/>
              </a:avLst>
            </a:prstGeom>
            <a:solidFill>
              <a:srgbClr val="824F19"/>
            </a:solidFill>
            <a:ln cap="flat" cmpd="sng" w="381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0" name="Shape 130"/>
            <p:cNvSpPr txBox="1"/>
            <p:nvPr/>
          </p:nvSpPr>
          <p:spPr>
            <a:xfrm>
              <a:off x="7" y="1438108"/>
              <a:ext cx="2862300" cy="1437900"/>
            </a:xfrm>
            <a:prstGeom prst="rect">
              <a:avLst/>
            </a:prstGeom>
            <a:noFill/>
            <a:ln>
              <a:noFill/>
            </a:ln>
          </p:spPr>
          <p:txBody>
            <a:bodyPr anchorCtr="0" anchor="ctr" bIns="106675" lIns="106675" rIns="106675" tIns="106675">
              <a:noAutofit/>
            </a:bodyPr>
            <a:lstStyle/>
            <a:p>
              <a:pPr indent="0" lvl="0" marL="0" marR="0" rtl="0" algn="ctr">
                <a:lnSpc>
                  <a:spcPct val="90000"/>
                </a:lnSpc>
                <a:spcBef>
                  <a:spcPts val="525"/>
                </a:spcBef>
                <a:spcAft>
                  <a:spcPts val="0"/>
                </a:spcAft>
                <a:buSzPct val="25000"/>
                <a:buNone/>
              </a:pPr>
              <a:r>
                <a:rPr b="1" lang="da" sz="1500">
                  <a:solidFill>
                    <a:schemeClr val="lt1"/>
                  </a:solidFill>
                  <a:latin typeface="Lustria"/>
                  <a:ea typeface="Lustria"/>
                  <a:cs typeface="Lustria"/>
                  <a:sym typeface="Lustria"/>
                </a:rPr>
                <a:t>ARTS SAMSKABELSE</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Vidensformer: Kraft-eksempler @Arts</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Værensformer: hånd, hoved, hjerte @Arts</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Institutionsformer: Modus 3 universitetet @Arts i verden</a:t>
              </a:r>
            </a:p>
          </p:txBody>
        </p:sp>
        <p:sp>
          <p:nvSpPr>
            <p:cNvPr id="131" name="Shape 131"/>
            <p:cNvSpPr/>
            <p:nvPr/>
          </p:nvSpPr>
          <p:spPr>
            <a:xfrm rot="5400000">
              <a:off x="3574761" y="725826"/>
              <a:ext cx="1437899" cy="2862300"/>
            </a:xfrm>
            <a:prstGeom prst="round1Rect">
              <a:avLst>
                <a:gd fmla="val 16667" name="adj"/>
              </a:avLst>
            </a:prstGeom>
            <a:solidFill>
              <a:srgbClr val="511518"/>
            </a:solidFill>
            <a:ln cap="flat" cmpd="sng" w="381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2" name="Shape 132"/>
            <p:cNvSpPr txBox="1"/>
            <p:nvPr/>
          </p:nvSpPr>
          <p:spPr>
            <a:xfrm>
              <a:off x="2862439" y="1438128"/>
              <a:ext cx="2862300" cy="1437899"/>
            </a:xfrm>
            <a:prstGeom prst="rect">
              <a:avLst/>
            </a:prstGeom>
            <a:noFill/>
            <a:ln>
              <a:noFill/>
            </a:ln>
          </p:spPr>
          <p:txBody>
            <a:bodyPr anchorCtr="0" anchor="ctr" bIns="106675" lIns="106675" rIns="106675" tIns="106675">
              <a:noAutofit/>
            </a:bodyPr>
            <a:lstStyle/>
            <a:p>
              <a:pPr indent="0" lvl="0" marL="0" marR="0" rtl="0" algn="ctr">
                <a:lnSpc>
                  <a:spcPct val="90000"/>
                </a:lnSpc>
                <a:spcBef>
                  <a:spcPts val="525"/>
                </a:spcBef>
                <a:spcAft>
                  <a:spcPts val="0"/>
                </a:spcAft>
                <a:buSzPct val="25000"/>
                <a:buNone/>
              </a:pPr>
              <a:r>
                <a:rPr b="1" lang="da" sz="1500">
                  <a:solidFill>
                    <a:schemeClr val="lt1"/>
                  </a:solidFill>
                  <a:latin typeface="Lustria"/>
                  <a:ea typeface="Lustria"/>
                  <a:cs typeface="Lustria"/>
                  <a:sym typeface="Lustria"/>
                </a:rPr>
                <a:t>ARTS SAMFUNDSVÆRDI</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Dyder &amp; Visioner</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Fremtidsskabelse: fremskrivning &amp; spring</a:t>
              </a:r>
            </a:p>
            <a:p>
              <a:pPr indent="0" lvl="0" marL="0" marR="0" rtl="0" algn="ctr">
                <a:lnSpc>
                  <a:spcPct val="90000"/>
                </a:lnSpc>
                <a:spcBef>
                  <a:spcPts val="525"/>
                </a:spcBef>
                <a:spcAft>
                  <a:spcPts val="0"/>
                </a:spcAft>
                <a:buSzPct val="25000"/>
                <a:buNone/>
              </a:pPr>
              <a:r>
                <a:rPr b="1" lang="da" sz="1200">
                  <a:solidFill>
                    <a:schemeClr val="lt1"/>
                  </a:solidFill>
                  <a:latin typeface="Lustria"/>
                  <a:ea typeface="Lustria"/>
                  <a:cs typeface="Lustria"/>
                  <a:sym typeface="Lustria"/>
                </a:rPr>
                <a:t>Medborgerskab: samspil, dialog, kritisk engagement</a:t>
              </a:r>
            </a:p>
          </p:txBody>
        </p:sp>
        <p:sp>
          <p:nvSpPr>
            <p:cNvPr id="133" name="Shape 133"/>
            <p:cNvSpPr/>
            <p:nvPr/>
          </p:nvSpPr>
          <p:spPr>
            <a:xfrm>
              <a:off x="2152823" y="1190497"/>
              <a:ext cx="1445100" cy="489900"/>
            </a:xfrm>
            <a:prstGeom prst="roundRect">
              <a:avLst>
                <a:gd fmla="val 16667" name="adj"/>
              </a:avLst>
            </a:prstGeom>
            <a:solidFill>
              <a:srgbClr val="EBDDCA"/>
            </a:solidFill>
            <a:ln cap="flat" cmpd="sng" w="3810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4" name="Shape 134"/>
            <p:cNvSpPr txBox="1"/>
            <p:nvPr/>
          </p:nvSpPr>
          <p:spPr>
            <a:xfrm>
              <a:off x="2152821" y="1193070"/>
              <a:ext cx="1445100" cy="489900"/>
            </a:xfrm>
            <a:prstGeom prst="rect">
              <a:avLst/>
            </a:prstGeom>
            <a:noFill/>
            <a:ln>
              <a:noFill/>
            </a:ln>
          </p:spPr>
          <p:txBody>
            <a:bodyPr anchorCtr="0" anchor="ctr" bIns="57150" lIns="57150" rIns="57150" tIns="57150">
              <a:noAutofit/>
            </a:bodyPr>
            <a:lstStyle/>
            <a:p>
              <a:pPr indent="0" lvl="0" marL="0" marR="0" rtl="0" algn="ctr">
                <a:lnSpc>
                  <a:spcPct val="90000"/>
                </a:lnSpc>
                <a:spcBef>
                  <a:spcPts val="525"/>
                </a:spcBef>
                <a:spcAft>
                  <a:spcPts val="0"/>
                </a:spcAft>
                <a:buSzPct val="25000"/>
                <a:buNone/>
              </a:pPr>
              <a:r>
                <a:rPr b="1" lang="da" sz="1500">
                  <a:latin typeface="Lustria"/>
                  <a:ea typeface="Lustria"/>
                  <a:cs typeface="Lustria"/>
                  <a:sym typeface="Lustria"/>
                </a:rPr>
                <a:t>FUTURE//ARTS</a:t>
              </a:r>
            </a:p>
            <a:p>
              <a:pPr indent="0" lvl="0" marL="0" marR="0" rtl="0" algn="ctr">
                <a:lnSpc>
                  <a:spcPct val="90000"/>
                </a:lnSpc>
                <a:spcBef>
                  <a:spcPts val="525"/>
                </a:spcBef>
                <a:spcAft>
                  <a:spcPts val="0"/>
                </a:spcAft>
                <a:buSzPct val="25000"/>
                <a:buNone/>
              </a:pPr>
              <a:r>
                <a:rPr b="1" lang="da" sz="1500">
                  <a:latin typeface="Lustria"/>
                  <a:ea typeface="Lustria"/>
                  <a:cs typeface="Lustria"/>
                  <a:sym typeface="Lustria"/>
                </a:rPr>
                <a:t>ARTS//FUTURES</a:t>
              </a:r>
            </a:p>
          </p:txBody>
        </p:sp>
      </p:grpSp>
      <p:pic>
        <p:nvPicPr>
          <p:cNvPr descr="2015-04-tt-11-cm-still-life-glass-ball-is000013712610Large-300x200.ashx" id="135" name="Shape 135"/>
          <p:cNvPicPr preferRelativeResize="0"/>
          <p:nvPr/>
        </p:nvPicPr>
        <p:blipFill rotWithShape="1">
          <a:blip r:embed="rId3">
            <a:alphaModFix/>
          </a:blip>
          <a:srcRect b="0" l="0" r="9288" t="0"/>
          <a:stretch/>
        </p:blipFill>
        <p:spPr>
          <a:xfrm>
            <a:off x="7495200" y="39900"/>
            <a:ext cx="1528800" cy="1121700"/>
          </a:xfrm>
          <a:prstGeom prst="rect">
            <a:avLst/>
          </a:prstGeom>
          <a:noFill/>
          <a:ln>
            <a:noFill/>
          </a:ln>
        </p:spPr>
      </p:pic>
      <p:sp>
        <p:nvSpPr>
          <p:cNvPr id="136" name="Shape 136"/>
          <p:cNvSpPr txBox="1"/>
          <p:nvPr>
            <p:ph idx="4294967295" type="title"/>
          </p:nvPr>
        </p:nvSpPr>
        <p:spPr>
          <a:xfrm>
            <a:off x="235500" y="368825"/>
            <a:ext cx="7259700" cy="572700"/>
          </a:xfrm>
          <a:prstGeom prst="rect">
            <a:avLst/>
          </a:prstGeom>
        </p:spPr>
        <p:txBody>
          <a:bodyPr anchorCtr="0" anchor="t" bIns="91425" lIns="91425" rIns="91425" tIns="91425">
            <a:noAutofit/>
          </a:bodyPr>
          <a:lstStyle/>
          <a:p>
            <a:pPr lvl="0" rtl="0" algn="ctr">
              <a:spcBef>
                <a:spcPts val="0"/>
              </a:spcBef>
              <a:buNone/>
            </a:pPr>
            <a:r>
              <a:rPr b="1" lang="da" sz="2400"/>
              <a:t>4-rums model for udvikling af Future//Arts</a:t>
            </a:r>
          </a:p>
        </p:txBody>
      </p:sp>
      <p:pic>
        <p:nvPicPr>
          <p:cNvPr descr="big_thumb_344241f33410031bb0f5794b9164394b.jpg" id="137" name="Shape 137"/>
          <p:cNvPicPr preferRelativeResize="0"/>
          <p:nvPr/>
        </p:nvPicPr>
        <p:blipFill rotWithShape="1">
          <a:blip r:embed="rId4">
            <a:alphaModFix/>
          </a:blip>
          <a:srcRect b="5005" l="11231" r="12676" t="4960"/>
          <a:stretch/>
        </p:blipFill>
        <p:spPr>
          <a:xfrm>
            <a:off x="7495224" y="2657374"/>
            <a:ext cx="1489700" cy="1101750"/>
          </a:xfrm>
          <a:prstGeom prst="rect">
            <a:avLst/>
          </a:prstGeom>
          <a:noFill/>
          <a:ln>
            <a:noFill/>
          </a:ln>
        </p:spPr>
      </p:pic>
      <p:pic>
        <p:nvPicPr>
          <p:cNvPr descr="635594461960707087-Presskit-ArtOfTheBrick-EricaAnnPhoto-NathanSawaya-152.jpg" id="138" name="Shape 138"/>
          <p:cNvPicPr preferRelativeResize="0"/>
          <p:nvPr/>
        </p:nvPicPr>
        <p:blipFill rotWithShape="1">
          <a:blip r:embed="rId5">
            <a:alphaModFix/>
          </a:blip>
          <a:srcRect b="0" l="0" r="0" t="0"/>
          <a:stretch/>
        </p:blipFill>
        <p:spPr>
          <a:xfrm>
            <a:off x="7495199" y="3889139"/>
            <a:ext cx="1489800" cy="1117200"/>
          </a:xfrm>
          <a:prstGeom prst="rect">
            <a:avLst/>
          </a:prstGeom>
          <a:noFill/>
          <a:ln>
            <a:noFill/>
          </a:ln>
        </p:spPr>
      </p:pic>
      <p:pic>
        <p:nvPicPr>
          <p:cNvPr descr="white-tree-of-gondor-wax-seal-design-300.jpg" id="139" name="Shape 139"/>
          <p:cNvPicPr preferRelativeResize="0"/>
          <p:nvPr/>
        </p:nvPicPr>
        <p:blipFill rotWithShape="1">
          <a:blip r:embed="rId6">
            <a:alphaModFix/>
          </a:blip>
          <a:srcRect b="0" l="6644" r="31432" t="21519"/>
          <a:stretch/>
        </p:blipFill>
        <p:spPr>
          <a:xfrm>
            <a:off x="7495250" y="1268575"/>
            <a:ext cx="1489700" cy="125878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64025"/>
            <a:ext cx="8520600" cy="613200"/>
          </a:xfrm>
          <a:prstGeom prst="rect">
            <a:avLst/>
          </a:prstGeom>
        </p:spPr>
        <p:txBody>
          <a:bodyPr anchorCtr="0" anchor="t" bIns="91425" lIns="91425" rIns="91425" tIns="91425">
            <a:noAutofit/>
          </a:bodyPr>
          <a:lstStyle/>
          <a:p>
            <a:pPr lvl="0">
              <a:spcBef>
                <a:spcPts val="0"/>
              </a:spcBef>
              <a:buNone/>
            </a:pPr>
            <a:r>
              <a:rPr lang="da"/>
              <a:t>Referencer</a:t>
            </a:r>
          </a:p>
        </p:txBody>
      </p:sp>
      <p:sp>
        <p:nvSpPr>
          <p:cNvPr id="145" name="Shape 145"/>
          <p:cNvSpPr txBox="1"/>
          <p:nvPr>
            <p:ph idx="1" type="body"/>
          </p:nvPr>
        </p:nvSpPr>
        <p:spPr>
          <a:xfrm>
            <a:off x="311700" y="619075"/>
            <a:ext cx="8697000" cy="3416400"/>
          </a:xfrm>
          <a:prstGeom prst="rect">
            <a:avLst/>
          </a:prstGeom>
        </p:spPr>
        <p:txBody>
          <a:bodyPr anchorCtr="0" anchor="t" bIns="91425" lIns="91425" rIns="91425" tIns="91425">
            <a:noAutofit/>
          </a:bodyPr>
          <a:lstStyle/>
          <a:p>
            <a:pPr indent="0" lvl="0" marL="0" rtl="0">
              <a:spcBef>
                <a:spcPts val="600"/>
              </a:spcBef>
              <a:spcAft>
                <a:spcPts val="1200"/>
              </a:spcAft>
              <a:buNone/>
            </a:pPr>
            <a:r>
              <a:rPr i="1" lang="da" sz="1200"/>
              <a:t>7 anbefalinger til det fysiske studiemiljø</a:t>
            </a:r>
            <a:r>
              <a:rPr lang="da" sz="1200"/>
              <a:t>, Aarhus Universitet 2016</a:t>
            </a:r>
          </a:p>
          <a:p>
            <a:pPr indent="0" lvl="0" marL="0" rtl="0">
              <a:spcBef>
                <a:spcPts val="600"/>
              </a:spcBef>
              <a:spcAft>
                <a:spcPts val="1200"/>
              </a:spcAft>
              <a:buNone/>
            </a:pPr>
            <a:r>
              <a:rPr lang="da" sz="1200"/>
              <a:t>Adamson, G. (2007). </a:t>
            </a:r>
            <a:r>
              <a:rPr i="1" lang="da" sz="1200"/>
              <a:t>Thinking through Craft</a:t>
            </a:r>
            <a:r>
              <a:rPr lang="da" sz="1200"/>
              <a:t>. Oxford: Berg Publishers. </a:t>
            </a:r>
          </a:p>
          <a:p>
            <a:pPr indent="-69850" lvl="0" marL="0" rtl="0">
              <a:spcBef>
                <a:spcPts val="600"/>
              </a:spcBef>
              <a:spcAft>
                <a:spcPts val="1200"/>
              </a:spcAft>
              <a:buClr>
                <a:schemeClr val="dk1"/>
              </a:buClr>
              <a:buSzPct val="91666"/>
              <a:buFont typeface="Arial"/>
              <a:buNone/>
            </a:pPr>
            <a:r>
              <a:rPr lang="da" sz="1200"/>
              <a:t>Arvanikatis, J. &amp; Hornsby, D.J. (Eds.) (2015). </a:t>
            </a:r>
            <a:r>
              <a:rPr i="1" lang="da" sz="1200"/>
              <a:t>Universities, the Citizen Scholar and the Future of Higher Education</a:t>
            </a:r>
            <a:r>
              <a:rPr lang="da" sz="1200"/>
              <a:t>. New York: Palgrave Macmillan.</a:t>
            </a:r>
          </a:p>
          <a:p>
            <a:pPr lvl="0" rtl="0">
              <a:lnSpc>
                <a:spcPct val="100000"/>
              </a:lnSpc>
              <a:spcBef>
                <a:spcPts val="0"/>
              </a:spcBef>
              <a:buNone/>
            </a:pPr>
            <a:r>
              <a:rPr lang="da" sz="1200"/>
              <a:t>Barnett, R. (2004). </a:t>
            </a:r>
            <a:r>
              <a:rPr lang="da" sz="1200"/>
              <a:t>Learning for an unknown future, </a:t>
            </a:r>
            <a:r>
              <a:rPr i="1" lang="da" sz="1200"/>
              <a:t>Higher Education Research &amp; Development</a:t>
            </a:r>
            <a:r>
              <a:rPr lang="da" sz="1200"/>
              <a:t>, 23:3, 247-260</a:t>
            </a:r>
          </a:p>
          <a:p>
            <a:pPr lvl="0">
              <a:lnSpc>
                <a:spcPct val="100000"/>
              </a:lnSpc>
              <a:spcBef>
                <a:spcPts val="0"/>
              </a:spcBef>
              <a:buNone/>
            </a:pPr>
            <a:r>
              <a:rPr lang="da" sz="1200"/>
              <a:t>Barnett, R. (2015). A Curriculum for Critical Being. In Davies, M. &amp; Barnett, R. (Eds.). </a:t>
            </a:r>
            <a:r>
              <a:rPr i="1" lang="da" sz="1200"/>
              <a:t>The Palgrave Handbook of Critical Thinking in Higher Education.</a:t>
            </a:r>
            <a:r>
              <a:rPr lang="da" sz="1200"/>
              <a:t> (pp.63-77). New York: Palgrave Macmillan</a:t>
            </a:r>
          </a:p>
          <a:p>
            <a:pPr lvl="0">
              <a:lnSpc>
                <a:spcPct val="100000"/>
              </a:lnSpc>
              <a:spcBef>
                <a:spcPts val="0"/>
              </a:spcBef>
              <a:buNone/>
            </a:pPr>
            <a:r>
              <a:rPr lang="da" sz="1200"/>
              <a:t>Barnett, R. (2017 - in press). </a:t>
            </a:r>
            <a:r>
              <a:rPr i="1" lang="da" sz="1200"/>
              <a:t>The Coming of the Ecological University</a:t>
            </a:r>
            <a:r>
              <a:rPr lang="da" sz="1200"/>
              <a:t>. London &amp; New York: Routledge</a:t>
            </a:r>
          </a:p>
          <a:p>
            <a:pPr lvl="0" rtl="0">
              <a:lnSpc>
                <a:spcPct val="100000"/>
              </a:lnSpc>
              <a:spcBef>
                <a:spcPts val="0"/>
              </a:spcBef>
              <a:buNone/>
            </a:pPr>
            <a:r>
              <a:rPr lang="da" sz="1200"/>
              <a:t>Barnett, R. &amp; Bengtsen, S. (2017). Universities and Epistemology: From a Dissolution of Knowledge to the Emergence of a New Thinking. </a:t>
            </a:r>
            <a:r>
              <a:rPr i="1" lang="da" sz="1200"/>
              <a:t>Education Sciences</a:t>
            </a:r>
            <a:r>
              <a:rPr lang="da" sz="1200"/>
              <a:t>, 7(1), 38</a:t>
            </a:r>
          </a:p>
          <a:p>
            <a:pPr lvl="0" rtl="0">
              <a:lnSpc>
                <a:spcPct val="100000"/>
              </a:lnSpc>
              <a:spcBef>
                <a:spcPts val="0"/>
              </a:spcBef>
              <a:buNone/>
            </a:pPr>
            <a:r>
              <a:rPr lang="da" sz="1200"/>
              <a:t>Bengtsen, S. &amp; Barnett, R. (2017a). Confronting the Dark Side of Higher Education. </a:t>
            </a:r>
            <a:r>
              <a:rPr i="1" lang="da" sz="1200"/>
              <a:t>Journal of Philosophy of Education</a:t>
            </a:r>
            <a:r>
              <a:rPr lang="da" sz="1200"/>
              <a:t>, 51:1, 114-131</a:t>
            </a:r>
          </a:p>
          <a:p>
            <a:pPr lvl="0" rtl="0">
              <a:lnSpc>
                <a:spcPct val="100000"/>
              </a:lnSpc>
              <a:spcBef>
                <a:spcPts val="0"/>
              </a:spcBef>
              <a:buClr>
                <a:schemeClr val="dk1"/>
              </a:buClr>
              <a:buSzPct val="91666"/>
              <a:buFont typeface="Arial"/>
              <a:buNone/>
            </a:pPr>
            <a:r>
              <a:rPr lang="da" sz="1200"/>
              <a:t>Bengtsen, S. &amp; Barnett, R. (2017b - in press). Realism and education: A philosophical examination of the ‘realness’ of the university. In Higgs, P. &amp; Waghid, Y. (Eds.). </a:t>
            </a:r>
            <a:r>
              <a:rPr i="1" lang="da" sz="1200"/>
              <a:t>A Reader in Philosophy of Education </a:t>
            </a:r>
            <a:r>
              <a:rPr lang="da" sz="1200"/>
              <a:t>(pp.121-137). Capetown: JUTA &amp; Company</a:t>
            </a:r>
          </a:p>
          <a:p>
            <a:pPr lvl="0">
              <a:lnSpc>
                <a:spcPct val="100000"/>
              </a:lnSpc>
              <a:spcBef>
                <a:spcPts val="0"/>
              </a:spcBef>
              <a:buNone/>
            </a:pPr>
            <a:r>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64025"/>
            <a:ext cx="8520600" cy="613200"/>
          </a:xfrm>
          <a:prstGeom prst="rect">
            <a:avLst/>
          </a:prstGeom>
        </p:spPr>
        <p:txBody>
          <a:bodyPr anchorCtr="0" anchor="t" bIns="91425" lIns="91425" rIns="91425" tIns="91425">
            <a:noAutofit/>
          </a:bodyPr>
          <a:lstStyle/>
          <a:p>
            <a:pPr lvl="0" rtl="0">
              <a:spcBef>
                <a:spcPts val="0"/>
              </a:spcBef>
              <a:buNone/>
            </a:pPr>
            <a:r>
              <a:rPr lang="da"/>
              <a:t>Referencer</a:t>
            </a:r>
          </a:p>
        </p:txBody>
      </p:sp>
      <p:sp>
        <p:nvSpPr>
          <p:cNvPr id="151" name="Shape 151"/>
          <p:cNvSpPr txBox="1"/>
          <p:nvPr>
            <p:ph idx="1" type="body"/>
          </p:nvPr>
        </p:nvSpPr>
        <p:spPr>
          <a:xfrm>
            <a:off x="311700" y="790600"/>
            <a:ext cx="8520600" cy="3397200"/>
          </a:xfrm>
          <a:prstGeom prst="rect">
            <a:avLst/>
          </a:prstGeom>
        </p:spPr>
        <p:txBody>
          <a:bodyPr anchorCtr="0" anchor="t" bIns="91425" lIns="91425" rIns="91425" tIns="91425">
            <a:noAutofit/>
          </a:bodyPr>
          <a:lstStyle/>
          <a:p>
            <a:pPr lvl="0" rtl="0">
              <a:lnSpc>
                <a:spcPct val="100000"/>
              </a:lnSpc>
              <a:spcBef>
                <a:spcPts val="0"/>
              </a:spcBef>
              <a:buNone/>
            </a:pPr>
            <a:r>
              <a:rPr lang="da" sz="1200"/>
              <a:t>Bengtsen, S. &amp; Barnett, R. (Eds.) (2018 - forthcoming). </a:t>
            </a:r>
            <a:r>
              <a:rPr i="1" lang="da" sz="1200"/>
              <a:t>The Thinking University. A Philosophical Examination of Thought and Higher Education</a:t>
            </a:r>
            <a:r>
              <a:rPr lang="da" sz="1200"/>
              <a:t>. Dordrecht &amp; New York: Springer Publishing</a:t>
            </a:r>
          </a:p>
          <a:p>
            <a:pPr lvl="0" rtl="0">
              <a:lnSpc>
                <a:spcPct val="100000"/>
              </a:lnSpc>
              <a:spcBef>
                <a:spcPts val="0"/>
              </a:spcBef>
              <a:buNone/>
            </a:pPr>
            <a:r>
              <a:rPr lang="da" sz="1200"/>
              <a:t>Bengtsen, S. &amp; Nørgård, R.T. (2014). Becoming jelly. A call for gelatinous pedagogy within higher education.  Proceedings of the 9th International Conference on Networked Learning 2014, Edited by: Bayne S, Jones C, de Laat M, Ryberg T &amp; Sinclair C. ISBN 978-1-86220-304-4</a:t>
            </a:r>
          </a:p>
          <a:p>
            <a:pPr lvl="0" rtl="0">
              <a:lnSpc>
                <a:spcPct val="100000"/>
              </a:lnSpc>
              <a:spcBef>
                <a:spcPts val="0"/>
              </a:spcBef>
              <a:spcAft>
                <a:spcPts val="1000"/>
              </a:spcAft>
              <a:buNone/>
            </a:pPr>
            <a:r>
              <a:rPr lang="da" sz="1200"/>
              <a:t>Cohen, P. (2016). A rising call to promote STEM education and cut liberal arts funding. In: </a:t>
            </a:r>
            <a:r>
              <a:rPr i="1" lang="da" sz="1200"/>
              <a:t>The New York Times, Feb. 21 2016</a:t>
            </a:r>
            <a:r>
              <a:rPr lang="da" sz="1200"/>
              <a:t>.</a:t>
            </a:r>
          </a:p>
          <a:p>
            <a:pPr indent="0" lvl="0" marL="0" rtl="0">
              <a:spcBef>
                <a:spcPts val="600"/>
              </a:spcBef>
              <a:spcAft>
                <a:spcPts val="1200"/>
              </a:spcAft>
              <a:buNone/>
            </a:pPr>
            <a:r>
              <a:rPr lang="da" sz="1200"/>
              <a:t>Filippakou, O. &amp; Williams, G. (Eds.) (2015). </a:t>
            </a:r>
            <a:r>
              <a:rPr i="1" lang="da" sz="1200"/>
              <a:t>Higher Education As a Public Good. Critical Perspectives on Theory, Policy and Practice</a:t>
            </a:r>
            <a:r>
              <a:rPr lang="da" sz="1200"/>
              <a:t>. New York: Peter Lang.</a:t>
            </a:r>
          </a:p>
          <a:p>
            <a:pPr lvl="0" rtl="0">
              <a:lnSpc>
                <a:spcPct val="100000"/>
              </a:lnSpc>
              <a:spcBef>
                <a:spcPts val="0"/>
              </a:spcBef>
              <a:buNone/>
            </a:pPr>
            <a:r>
              <a:rPr lang="da" sz="1200"/>
              <a:t>Fung, D. &amp; Carnell, B. (2016). </a:t>
            </a:r>
            <a:r>
              <a:rPr i="1" lang="da" sz="1200"/>
              <a:t>UCL Connected Curriculum: Enhancing programmes of study.</a:t>
            </a:r>
            <a:r>
              <a:rPr lang="da" sz="1200"/>
              <a:t> University College London, UK</a:t>
            </a:r>
          </a:p>
          <a:p>
            <a:pPr lvl="0" rtl="0">
              <a:lnSpc>
                <a:spcPct val="100000"/>
              </a:lnSpc>
              <a:spcBef>
                <a:spcPts val="0"/>
              </a:spcBef>
              <a:spcAft>
                <a:spcPts val="1000"/>
              </a:spcAft>
              <a:buNone/>
            </a:pPr>
            <a:r>
              <a:rPr lang="da" sz="1200"/>
              <a:t>Gregerson, M.B., Snyder, H.T. &amp; Kaufman, J.C. (2013). </a:t>
            </a:r>
            <a:r>
              <a:rPr i="1" lang="da" sz="1200"/>
              <a:t>Teaching creatively and teaching creativity</a:t>
            </a:r>
            <a:r>
              <a:rPr lang="da" sz="1200"/>
              <a:t>. New York: Springer.</a:t>
            </a:r>
          </a:p>
          <a:p>
            <a:pPr lvl="0" rtl="0">
              <a:spcBef>
                <a:spcPts val="600"/>
              </a:spcBef>
              <a:spcAft>
                <a:spcPts val="1200"/>
              </a:spcAft>
              <a:buNone/>
            </a:pPr>
            <a:r>
              <a:rPr lang="da" sz="1200"/>
              <a:t>Gurung, R.A.R., Chick, N.L. &amp; Haynie, A. (2009). </a:t>
            </a:r>
            <a:r>
              <a:rPr i="1" lang="da" sz="1200"/>
              <a:t>Exploring Signature Pedagogies. Approaches to teaching disciplinary habits of mind</a:t>
            </a:r>
            <a:r>
              <a:rPr lang="da" sz="1200"/>
              <a:t>. Stylus Publishing.</a:t>
            </a:r>
          </a:p>
          <a:p>
            <a:pPr lvl="0" rtl="0">
              <a:spcBef>
                <a:spcPts val="600"/>
              </a:spcBef>
              <a:spcAft>
                <a:spcPts val="1200"/>
              </a:spcAft>
              <a:buNone/>
            </a:pPr>
            <a:r>
              <a:rPr i="1" lang="da" sz="1200"/>
              <a:t>Innovating Pedagogy 2016: Exploring new forms of teaching, learning and assessment to guide educators and policy makers</a:t>
            </a:r>
            <a:r>
              <a:rPr lang="da" sz="1200"/>
              <a:t>, Open University Report 5.</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64025"/>
            <a:ext cx="8520600" cy="613200"/>
          </a:xfrm>
          <a:prstGeom prst="rect">
            <a:avLst/>
          </a:prstGeom>
        </p:spPr>
        <p:txBody>
          <a:bodyPr anchorCtr="0" anchor="t" bIns="91425" lIns="91425" rIns="91425" tIns="91425">
            <a:noAutofit/>
          </a:bodyPr>
          <a:lstStyle/>
          <a:p>
            <a:pPr lvl="0" rtl="0">
              <a:spcBef>
                <a:spcPts val="0"/>
              </a:spcBef>
              <a:buNone/>
            </a:pPr>
            <a:r>
              <a:rPr lang="da"/>
              <a:t>Referencer</a:t>
            </a:r>
          </a:p>
        </p:txBody>
      </p:sp>
      <p:sp>
        <p:nvSpPr>
          <p:cNvPr id="157" name="Shape 157"/>
          <p:cNvSpPr txBox="1"/>
          <p:nvPr>
            <p:ph idx="1" type="body"/>
          </p:nvPr>
        </p:nvSpPr>
        <p:spPr>
          <a:xfrm>
            <a:off x="311700" y="790600"/>
            <a:ext cx="8520600" cy="3397200"/>
          </a:xfrm>
          <a:prstGeom prst="rect">
            <a:avLst/>
          </a:prstGeom>
        </p:spPr>
        <p:txBody>
          <a:bodyPr anchorCtr="0" anchor="t" bIns="91425" lIns="91425" rIns="91425" tIns="91425">
            <a:noAutofit/>
          </a:bodyPr>
          <a:lstStyle/>
          <a:p>
            <a:pPr lvl="0" rtl="0">
              <a:lnSpc>
                <a:spcPct val="100000"/>
              </a:lnSpc>
              <a:spcBef>
                <a:spcPts val="0"/>
              </a:spcBef>
              <a:buNone/>
            </a:pPr>
            <a:r>
              <a:rPr lang="da" sz="1200"/>
              <a:t>Macfarlane, B. (2010). </a:t>
            </a:r>
            <a:r>
              <a:rPr i="1" lang="da" sz="1200"/>
              <a:t>The Academic Citizen. The virtues of service in university life</a:t>
            </a:r>
            <a:r>
              <a:rPr lang="da" sz="1200"/>
              <a:t>. London &amp; New York: Routledge</a:t>
            </a:r>
          </a:p>
          <a:p>
            <a:pPr lvl="0" rtl="0">
              <a:lnSpc>
                <a:spcPct val="100000"/>
              </a:lnSpc>
              <a:spcBef>
                <a:spcPts val="0"/>
              </a:spcBef>
              <a:spcAft>
                <a:spcPts val="1000"/>
              </a:spcAft>
              <a:buNone/>
            </a:pPr>
            <a:r>
              <a:rPr lang="da" sz="1200"/>
              <a:t>Nelson, H.G. &amp; Stolterman, E. (2012). </a:t>
            </a:r>
            <a:r>
              <a:rPr i="1" lang="da" sz="1200"/>
              <a:t>The Design Way: Intentional change in an unpredictable world</a:t>
            </a:r>
            <a:r>
              <a:rPr lang="da" sz="1200"/>
              <a:t>. Cambridge: The MIT Press.</a:t>
            </a:r>
          </a:p>
          <a:p>
            <a:pPr lvl="0" rtl="0">
              <a:lnSpc>
                <a:spcPct val="100000"/>
              </a:lnSpc>
              <a:spcBef>
                <a:spcPts val="0"/>
              </a:spcBef>
              <a:buNone/>
            </a:pPr>
            <a:r>
              <a:rPr lang="da" sz="1200"/>
              <a:t>Nixon, J. (2008). </a:t>
            </a:r>
            <a:r>
              <a:rPr i="1" lang="da" sz="1200"/>
              <a:t>Towards the Virtuous University. The Moral Bases of Academic Practice.</a:t>
            </a:r>
            <a:r>
              <a:rPr lang="da" sz="1200"/>
              <a:t> London &amp; New York: Routledge</a:t>
            </a:r>
          </a:p>
          <a:p>
            <a:pPr lvl="0" rtl="0">
              <a:lnSpc>
                <a:spcPct val="100000"/>
              </a:lnSpc>
              <a:spcBef>
                <a:spcPts val="0"/>
              </a:spcBef>
              <a:buNone/>
            </a:pPr>
            <a:r>
              <a:rPr lang="da" sz="1200"/>
              <a:t>Nørgård, R.T., Arndt, S. &amp; Bengtsen, S. (2017 - in press). The defiant university: places of resistance and spaces for transgression in higher education. Abstract for the philosophy of higher education conference “The Purpose of the Future University”, Aarhus University, November 6th-8th, 2017</a:t>
            </a:r>
          </a:p>
          <a:p>
            <a:pPr lvl="0" rtl="0">
              <a:lnSpc>
                <a:spcPct val="100000"/>
              </a:lnSpc>
              <a:spcBef>
                <a:spcPts val="0"/>
              </a:spcBef>
              <a:buNone/>
            </a:pPr>
            <a:r>
              <a:rPr lang="da" sz="1200"/>
              <a:t>Nørgård, R.T. &amp; Bengtsen, S. (2016). Academic citizenship beyond the campus: a call for the placeful university. </a:t>
            </a:r>
            <a:r>
              <a:rPr i="1" lang="da" sz="1200"/>
              <a:t>Higher Education Research &amp; Development</a:t>
            </a:r>
            <a:r>
              <a:rPr lang="da" sz="1200"/>
              <a:t>, 35:1, 4-16</a:t>
            </a:r>
          </a:p>
          <a:p>
            <a:pPr lvl="0" rtl="0">
              <a:lnSpc>
                <a:spcPct val="100000"/>
              </a:lnSpc>
              <a:spcBef>
                <a:spcPts val="0"/>
              </a:spcBef>
              <a:buNone/>
            </a:pPr>
            <a:r>
              <a:rPr lang="da" sz="1200"/>
              <a:t>Nørgård, R.T. &amp; Bengtsen, S. (2018 - forthcoming). The Worldhood University: a university for things, places, designs, and thinking in dialogue. In. Bengtsen, S. &amp; Barnett, R. (Eds.). </a:t>
            </a:r>
            <a:r>
              <a:rPr i="1" lang="da" sz="1200"/>
              <a:t>The Thinking University. A Philosophical Examination of Thought and Higher Education</a:t>
            </a:r>
            <a:r>
              <a:rPr lang="da" sz="1200"/>
              <a:t>. Dordrecht &amp; New York: Springer Publishing</a:t>
            </a:r>
          </a:p>
          <a:p>
            <a:pPr lvl="0" rtl="0">
              <a:lnSpc>
                <a:spcPct val="100000"/>
              </a:lnSpc>
              <a:spcBef>
                <a:spcPts val="0"/>
              </a:spcBef>
              <a:buNone/>
            </a:pPr>
            <a:r>
              <a:rPr lang="da" sz="1200"/>
              <a:t>Nørgård, R.T. &amp; Brandt, C. (2016). Technological imagination and divergent design thinking in the educational design studio beyond STEAM. Conference paper for the </a:t>
            </a:r>
            <a:r>
              <a:rPr i="1" lang="da" sz="1200"/>
              <a:t>Oxford Ethnography and Education Ceonfrence 2016</a:t>
            </a:r>
            <a:r>
              <a:rPr lang="da" sz="1200"/>
              <a:t>, 19-21 September, New College, Oxford University, UK. </a:t>
            </a:r>
          </a:p>
          <a:p>
            <a:pPr lvl="0" rtl="0">
              <a:lnSpc>
                <a:spcPct val="100000"/>
              </a:lnSpc>
              <a:spcBef>
                <a:spcPts val="0"/>
              </a:spcBef>
              <a:spcAft>
                <a:spcPts val="1000"/>
              </a:spcAft>
              <a:buNone/>
            </a:pPr>
            <a:r>
              <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64025"/>
            <a:ext cx="8520600" cy="613200"/>
          </a:xfrm>
          <a:prstGeom prst="rect">
            <a:avLst/>
          </a:prstGeom>
        </p:spPr>
        <p:txBody>
          <a:bodyPr anchorCtr="0" anchor="t" bIns="91425" lIns="91425" rIns="91425" tIns="91425">
            <a:noAutofit/>
          </a:bodyPr>
          <a:lstStyle/>
          <a:p>
            <a:pPr lvl="0" rtl="0">
              <a:spcBef>
                <a:spcPts val="0"/>
              </a:spcBef>
              <a:buNone/>
            </a:pPr>
            <a:r>
              <a:rPr lang="da"/>
              <a:t>Referencer</a:t>
            </a:r>
          </a:p>
        </p:txBody>
      </p:sp>
      <p:sp>
        <p:nvSpPr>
          <p:cNvPr id="163" name="Shape 163"/>
          <p:cNvSpPr txBox="1"/>
          <p:nvPr>
            <p:ph idx="1" type="body"/>
          </p:nvPr>
        </p:nvSpPr>
        <p:spPr>
          <a:xfrm>
            <a:off x="311700" y="714400"/>
            <a:ext cx="8520600" cy="3397200"/>
          </a:xfrm>
          <a:prstGeom prst="rect">
            <a:avLst/>
          </a:prstGeom>
        </p:spPr>
        <p:txBody>
          <a:bodyPr anchorCtr="0" anchor="t" bIns="91425" lIns="91425" rIns="91425" tIns="91425">
            <a:noAutofit/>
          </a:bodyPr>
          <a:lstStyle/>
          <a:p>
            <a:pPr lvl="0" rtl="0">
              <a:lnSpc>
                <a:spcPct val="100000"/>
              </a:lnSpc>
              <a:spcBef>
                <a:spcPts val="0"/>
              </a:spcBef>
              <a:spcAft>
                <a:spcPts val="1000"/>
              </a:spcAft>
              <a:buNone/>
            </a:pPr>
            <a:r>
              <a:rPr lang="da" sz="1200"/>
              <a:t>Nørgård, R.T. &amp; Paaskesen, R.B. (2016). Open-ended education: How open-endedness might foster and promote technological imagination, enterprising and participation in education. </a:t>
            </a:r>
            <a:r>
              <a:rPr i="1" lang="da" sz="1200"/>
              <a:t>Conjunctions: Transdiciplinary journal of cultural participation, 3</a:t>
            </a:r>
            <a:r>
              <a:rPr lang="da" sz="1200"/>
              <a:t>(1), pp.1-25.</a:t>
            </a:r>
          </a:p>
          <a:p>
            <a:pPr lvl="0" rtl="0">
              <a:lnSpc>
                <a:spcPct val="100000"/>
              </a:lnSpc>
              <a:spcBef>
                <a:spcPts val="0"/>
              </a:spcBef>
              <a:spcAft>
                <a:spcPts val="1000"/>
              </a:spcAft>
              <a:buNone/>
            </a:pPr>
            <a:r>
              <a:rPr lang="da" sz="1200"/>
              <a:t>Ottino, J.M. &amp; Morson, G.S. (2016). Building a bridge between engineering and humanities. In: </a:t>
            </a:r>
            <a:r>
              <a:rPr i="1" lang="da" sz="1200"/>
              <a:t>The Chronicle of Higher Education, Feb 14 2016</a:t>
            </a:r>
            <a:r>
              <a:rPr lang="da" sz="1200"/>
              <a:t>. Retrieved from: </a:t>
            </a:r>
            <a:r>
              <a:rPr lang="da" sz="1200" u="sng">
                <a:solidFill>
                  <a:srgbClr val="524A82"/>
                </a:solidFill>
                <a:hlinkClick r:id="rId3"/>
              </a:rPr>
              <a:t>http://chronicle.com/article/Building-a-Bridge-Between/235305</a:t>
            </a:r>
          </a:p>
          <a:p>
            <a:pPr lvl="0" rtl="0">
              <a:spcBef>
                <a:spcPts val="600"/>
              </a:spcBef>
              <a:spcAft>
                <a:spcPts val="1200"/>
              </a:spcAft>
              <a:buNone/>
            </a:pPr>
            <a:r>
              <a:rPr lang="da" sz="1200"/>
              <a:t>Sennett, R. (2008). </a:t>
            </a:r>
            <a:r>
              <a:rPr i="1" lang="da" sz="1200"/>
              <a:t>The Craftsman</a:t>
            </a:r>
            <a:r>
              <a:rPr lang="da" sz="1200"/>
              <a:t>. London: Penguin Books.</a:t>
            </a:r>
          </a:p>
          <a:p>
            <a:pPr lvl="0" rtl="0">
              <a:spcBef>
                <a:spcPts val="600"/>
              </a:spcBef>
              <a:spcAft>
                <a:spcPts val="1200"/>
              </a:spcAft>
              <a:buNone/>
            </a:pPr>
            <a:r>
              <a:rPr lang="da" sz="1200"/>
              <a:t>Shulman, L.S. (2005). Signature pedagogies in the professions. </a:t>
            </a:r>
            <a:r>
              <a:rPr i="1" lang="da" sz="1200"/>
              <a:t>Daedalus</a:t>
            </a:r>
            <a:r>
              <a:rPr lang="da" sz="1200"/>
              <a:t>, 134; 3, 52-59.</a:t>
            </a:r>
          </a:p>
          <a:p>
            <a:pPr lvl="0" rtl="0">
              <a:spcBef>
                <a:spcPts val="600"/>
              </a:spcBef>
              <a:spcAft>
                <a:spcPts val="1200"/>
              </a:spcAft>
              <a:buNone/>
            </a:pPr>
            <a:r>
              <a:rPr lang="da" sz="1200"/>
              <a:t>Temple, P. (Ed.). </a:t>
            </a:r>
            <a:r>
              <a:rPr i="1" lang="da" sz="1200"/>
              <a:t>The physical university. Contours of space and place in higher education</a:t>
            </a:r>
            <a:r>
              <a:rPr lang="da" sz="1200"/>
              <a:t>. London: Routledge</a:t>
            </a:r>
          </a:p>
          <a:p>
            <a:pPr lvl="0" rtl="0">
              <a:lnSpc>
                <a:spcPct val="100000"/>
              </a:lnSpc>
              <a:spcBef>
                <a:spcPts val="0"/>
              </a:spcBef>
              <a:spcAft>
                <a:spcPts val="1000"/>
              </a:spcAft>
              <a:buNone/>
            </a:pPr>
            <a:r>
              <a:rPr i="1" lang="da" sz="1200"/>
              <a:t>Trend Report 2016: How technological trends enable customised education</a:t>
            </a:r>
            <a:r>
              <a:rPr lang="da" sz="1200"/>
              <a:t>, SurfNet </a:t>
            </a:r>
          </a:p>
          <a:p>
            <a:pPr lvl="0" rtl="0">
              <a:lnSpc>
                <a:spcPct val="100000"/>
              </a:lnSpc>
              <a:spcBef>
                <a:spcPts val="0"/>
              </a:spcBef>
              <a:spcAft>
                <a:spcPts val="1000"/>
              </a:spcAft>
              <a:buNone/>
            </a:pPr>
            <a:r>
              <a:rPr lang="da" sz="1200"/>
              <a:t>Yelavich, S., &amp; Adams, B. (Eds.) (2014). </a:t>
            </a:r>
            <a:r>
              <a:rPr i="1" lang="da" sz="1200"/>
              <a:t>Design as future-making</a:t>
            </a:r>
            <a:r>
              <a:rPr lang="da" sz="1200"/>
              <a:t>. New York: Bloomsbury Academic</a:t>
            </a:r>
          </a:p>
          <a:p>
            <a:pPr lvl="0" rtl="0">
              <a:lnSpc>
                <a:spcPct val="100000"/>
              </a:lnSpc>
              <a:spcBef>
                <a:spcPts val="0"/>
              </a:spcBef>
              <a:spcAft>
                <a:spcPts val="1000"/>
              </a:spcAft>
              <a:buNone/>
            </a:pPr>
            <a:r>
              <a:rPr lang="da" sz="1200"/>
              <a:t>Zakaria, F. (2015). Why America’s obsession with STEM education is dangerous. </a:t>
            </a:r>
            <a:r>
              <a:rPr i="1" lang="da" sz="1200"/>
              <a:t>The Washington Post</a:t>
            </a:r>
            <a:r>
              <a:rPr lang="da" sz="1200"/>
              <a:t>..</a:t>
            </a:r>
          </a:p>
          <a:p>
            <a:pPr lvl="0" rtl="0">
              <a:lnSpc>
                <a:spcPct val="100000"/>
              </a:lnSpc>
              <a:spcBef>
                <a:spcPts val="0"/>
              </a:spcBef>
              <a:spcAft>
                <a:spcPts val="1000"/>
              </a:spcAft>
              <a:buNone/>
            </a:pPr>
            <a:r>
              <a:t/>
            </a:r>
            <a:endParaRPr sz="1200"/>
          </a:p>
          <a:p>
            <a:pPr lvl="0" rtl="0">
              <a:lnSpc>
                <a:spcPct val="100000"/>
              </a:lnSpc>
              <a:spcBef>
                <a:spcPts val="0"/>
              </a:spcBef>
              <a:spcAft>
                <a:spcPts val="1000"/>
              </a:spcAft>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idx="1" type="body"/>
          </p:nvPr>
        </p:nvSpPr>
        <p:spPr>
          <a:xfrm>
            <a:off x="164675" y="238075"/>
            <a:ext cx="8979300" cy="3416400"/>
          </a:xfrm>
          <a:prstGeom prst="rect">
            <a:avLst/>
          </a:prstGeom>
        </p:spPr>
        <p:txBody>
          <a:bodyPr anchorCtr="0" anchor="t" bIns="91425" lIns="91425" rIns="91425" tIns="91425">
            <a:noAutofit/>
          </a:bodyPr>
          <a:lstStyle/>
          <a:p>
            <a:pPr lvl="0" rtl="0">
              <a:spcBef>
                <a:spcPts val="0"/>
              </a:spcBef>
              <a:spcAft>
                <a:spcPts val="0"/>
              </a:spcAft>
              <a:buNone/>
            </a:pPr>
            <a:r>
              <a:rPr lang="da"/>
              <a:t>Vi vil gerne invitere til en samtale &amp; samtænkning omkring</a:t>
            </a:r>
          </a:p>
          <a:p>
            <a:pPr lvl="0" rtl="0">
              <a:spcBef>
                <a:spcPts val="0"/>
              </a:spcBef>
              <a:buNone/>
            </a:pPr>
            <a:r>
              <a:t/>
            </a:r>
            <a:endParaRPr/>
          </a:p>
          <a:p>
            <a:pPr indent="457200" lvl="0" rtl="0">
              <a:spcBef>
                <a:spcPts val="0"/>
              </a:spcBef>
              <a:spcAft>
                <a:spcPts val="0"/>
              </a:spcAft>
              <a:buNone/>
            </a:pPr>
            <a:r>
              <a:rPr b="1" lang="da" sz="2400">
                <a:highlight>
                  <a:srgbClr val="FFE599"/>
                </a:highlight>
              </a:rPr>
              <a:t>Future - Arts - Academic - Citizenship</a:t>
            </a:r>
          </a:p>
          <a:p>
            <a:pPr indent="457200" lvl="0" rtl="0">
              <a:spcBef>
                <a:spcPts val="0"/>
              </a:spcBef>
              <a:buNone/>
            </a:pPr>
            <a:r>
              <a:t/>
            </a:r>
            <a:endParaRPr b="1">
              <a:highlight>
                <a:srgbClr val="FFE599"/>
              </a:highlight>
            </a:endParaRPr>
          </a:p>
          <a:p>
            <a:pPr lvl="0">
              <a:spcBef>
                <a:spcPts val="0"/>
              </a:spcBef>
              <a:buNone/>
            </a:pPr>
            <a:r>
              <a:rPr lang="da"/>
              <a:t>Præsentation af nogle nøglebegreber inden for de 4 felter</a:t>
            </a:r>
          </a:p>
          <a:p>
            <a:pPr lvl="0">
              <a:spcBef>
                <a:spcPts val="0"/>
              </a:spcBef>
              <a:spcAft>
                <a:spcPts val="0"/>
              </a:spcAft>
              <a:buNone/>
            </a:pPr>
            <a:r>
              <a:rPr lang="da"/>
              <a:t>=&gt; samtalestartere &amp; tanketermer</a:t>
            </a:r>
          </a:p>
          <a:p>
            <a:pPr lvl="0" rtl="0">
              <a:spcBef>
                <a:spcPts val="0"/>
              </a:spcBef>
              <a:buNone/>
            </a:pPr>
            <a:r>
              <a:t/>
            </a:r>
            <a:endParaRPr/>
          </a:p>
          <a:p>
            <a:pPr lvl="0">
              <a:spcBef>
                <a:spcPts val="0"/>
              </a:spcBef>
              <a:spcAft>
                <a:spcPts val="0"/>
              </a:spcAft>
              <a:buNone/>
            </a:pPr>
            <a:r>
              <a:rPr lang="da"/>
              <a:t>En skitse til Future//Arts der ikke er negativ &amp; defensiv </a:t>
            </a:r>
          </a:p>
          <a:p>
            <a:pPr lvl="0" rtl="0">
              <a:spcBef>
                <a:spcPts val="0"/>
              </a:spcBef>
              <a:buNone/>
            </a:pPr>
            <a:r>
              <a:rPr lang="da"/>
              <a:t>men positiv &amp; konstruktiv</a:t>
            </a:r>
          </a:p>
          <a:p>
            <a:pPr lvl="0" rtl="0">
              <a:spcBef>
                <a:spcPts val="0"/>
              </a:spcBef>
              <a:buNone/>
            </a:pPr>
            <a:r>
              <a:rPr lang="da"/>
              <a:t>=&gt; vokabular &amp; handleramme</a:t>
            </a:r>
          </a:p>
        </p:txBody>
      </p:sp>
      <p:pic>
        <p:nvPicPr>
          <p:cNvPr descr="big_thumb_344241f33410031bb0f5794b9164394b.jpg" id="69" name="Shape 69"/>
          <p:cNvPicPr preferRelativeResize="0"/>
          <p:nvPr/>
        </p:nvPicPr>
        <p:blipFill rotWithShape="1">
          <a:blip r:embed="rId3">
            <a:alphaModFix/>
          </a:blip>
          <a:srcRect b="5005" l="11231" r="12676" t="4960"/>
          <a:stretch/>
        </p:blipFill>
        <p:spPr>
          <a:xfrm>
            <a:off x="6547675" y="2669200"/>
            <a:ext cx="2606400" cy="1927615"/>
          </a:xfrm>
          <a:prstGeom prst="rect">
            <a:avLst/>
          </a:prstGeom>
          <a:noFill/>
          <a:ln>
            <a:noFill/>
          </a:ln>
        </p:spPr>
      </p:pic>
      <p:pic>
        <p:nvPicPr>
          <p:cNvPr descr="2015-04-tt-11-cm-still-life-glass-ball-is000013712610Large-300x200.ashx" id="70" name="Shape 70"/>
          <p:cNvPicPr preferRelativeResize="0"/>
          <p:nvPr/>
        </p:nvPicPr>
        <p:blipFill rotWithShape="1">
          <a:blip r:embed="rId4">
            <a:alphaModFix/>
          </a:blip>
          <a:srcRect b="0" l="0" r="0" t="0"/>
          <a:stretch/>
        </p:blipFill>
        <p:spPr>
          <a:xfrm>
            <a:off x="6537575" y="664850"/>
            <a:ext cx="2606400" cy="1734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216425"/>
            <a:ext cx="8520600" cy="572700"/>
          </a:xfrm>
          <a:prstGeom prst="rect">
            <a:avLst/>
          </a:prstGeom>
        </p:spPr>
        <p:txBody>
          <a:bodyPr anchorCtr="0" anchor="t" bIns="91425" lIns="91425" rIns="91425" tIns="91425">
            <a:noAutofit/>
          </a:bodyPr>
          <a:lstStyle/>
          <a:p>
            <a:pPr lvl="0" rtl="0">
              <a:spcBef>
                <a:spcPts val="0"/>
              </a:spcBef>
              <a:buNone/>
            </a:pPr>
            <a:r>
              <a:rPr lang="da" sz="2400"/>
              <a:t>Future-making: Fremskrivning &amp; spring </a:t>
            </a:r>
          </a:p>
        </p:txBody>
      </p:sp>
      <p:sp>
        <p:nvSpPr>
          <p:cNvPr id="76" name="Shape 76"/>
          <p:cNvSpPr txBox="1"/>
          <p:nvPr>
            <p:ph idx="1" type="body"/>
          </p:nvPr>
        </p:nvSpPr>
        <p:spPr>
          <a:xfrm>
            <a:off x="78600" y="1762375"/>
            <a:ext cx="4296300" cy="3027600"/>
          </a:xfrm>
          <a:prstGeom prst="rect">
            <a:avLst/>
          </a:prstGeom>
          <a:noFill/>
          <a:ln>
            <a:noFill/>
          </a:ln>
        </p:spPr>
        <p:txBody>
          <a:bodyPr anchorCtr="0" anchor="t" bIns="45700" lIns="91425" rIns="91425" tIns="45700">
            <a:noAutofit/>
          </a:bodyPr>
          <a:lstStyle/>
          <a:p>
            <a:pPr lvl="0" marR="0" rtl="0" algn="l">
              <a:lnSpc>
                <a:spcPct val="115000"/>
              </a:lnSpc>
              <a:spcBef>
                <a:spcPts val="0"/>
              </a:spcBef>
              <a:spcAft>
                <a:spcPts val="0"/>
              </a:spcAft>
              <a:buNone/>
            </a:pPr>
            <a:r>
              <a:rPr lang="da">
                <a:solidFill>
                  <a:srgbClr val="000000"/>
                </a:solidFill>
              </a:rPr>
              <a:t>DIAGNOSE - FREMSKRIVNING</a:t>
            </a:r>
          </a:p>
          <a:p>
            <a:pPr indent="-336550" lvl="0" marL="457200" marR="0" rtl="0" algn="l">
              <a:lnSpc>
                <a:spcPct val="115000"/>
              </a:lnSpc>
              <a:spcBef>
                <a:spcPts val="0"/>
              </a:spcBef>
              <a:spcAft>
                <a:spcPts val="0"/>
              </a:spcAft>
              <a:buClr>
                <a:srgbClr val="000000"/>
              </a:buClr>
              <a:buSzPct val="100000"/>
            </a:pPr>
            <a:r>
              <a:rPr lang="da" sz="1700">
                <a:solidFill>
                  <a:srgbClr val="000000"/>
                </a:solidFill>
              </a:rPr>
              <a:t>Konvergent problem-løsning </a:t>
            </a:r>
          </a:p>
          <a:p>
            <a:pPr indent="-336550" lvl="0" marL="457200" marR="0" rtl="0" algn="l">
              <a:lnSpc>
                <a:spcPct val="115000"/>
              </a:lnSpc>
              <a:spcBef>
                <a:spcPts val="0"/>
              </a:spcBef>
              <a:spcAft>
                <a:spcPts val="0"/>
              </a:spcAft>
              <a:buClr>
                <a:srgbClr val="000000"/>
              </a:buClr>
              <a:buSzPct val="100000"/>
            </a:pPr>
            <a:r>
              <a:rPr lang="da" sz="1700">
                <a:solidFill>
                  <a:srgbClr val="000000"/>
                </a:solidFill>
              </a:rPr>
              <a:t>Diagnosticering: at finde problemet</a:t>
            </a:r>
          </a:p>
          <a:p>
            <a:pPr indent="-336550" lvl="0" marL="457200" rtl="0">
              <a:spcBef>
                <a:spcPts val="0"/>
              </a:spcBef>
              <a:spcAft>
                <a:spcPts val="0"/>
              </a:spcAft>
              <a:buClr>
                <a:srgbClr val="000000"/>
              </a:buClr>
              <a:buSzPct val="100000"/>
            </a:pPr>
            <a:r>
              <a:rPr lang="da" sz="1700">
                <a:solidFill>
                  <a:srgbClr val="000000"/>
                </a:solidFill>
              </a:rPr>
              <a:t>‘Wicked problems’</a:t>
            </a:r>
          </a:p>
          <a:p>
            <a:pPr indent="-336550" lvl="0" marL="457200" rtl="0">
              <a:spcBef>
                <a:spcPts val="0"/>
              </a:spcBef>
              <a:spcAft>
                <a:spcPts val="0"/>
              </a:spcAft>
              <a:buClr>
                <a:srgbClr val="000000"/>
              </a:buClr>
              <a:buSzPct val="100000"/>
            </a:pPr>
            <a:r>
              <a:rPr lang="da" sz="1700">
                <a:solidFill>
                  <a:srgbClr val="000000"/>
                </a:solidFill>
              </a:rPr>
              <a:t>Fremskrivning: mulige løsninger</a:t>
            </a:r>
          </a:p>
          <a:p>
            <a:pPr indent="-336550" lvl="0" marL="457200" marR="0" rtl="0" algn="l">
              <a:lnSpc>
                <a:spcPct val="115000"/>
              </a:lnSpc>
              <a:spcBef>
                <a:spcPts val="0"/>
              </a:spcBef>
              <a:spcAft>
                <a:spcPts val="0"/>
              </a:spcAft>
              <a:buClr>
                <a:srgbClr val="000000"/>
              </a:buClr>
              <a:buSzPct val="100000"/>
            </a:pPr>
            <a:r>
              <a:rPr lang="da" sz="1700">
                <a:solidFill>
                  <a:srgbClr val="000000"/>
                </a:solidFill>
              </a:rPr>
              <a:t>Mål: finde frem til mulige løsninger på aktuelle samfundsudfordringer</a:t>
            </a:r>
          </a:p>
          <a:p>
            <a:pPr indent="-336550" lvl="0" marL="457200" marR="0" rtl="0" algn="l">
              <a:lnSpc>
                <a:spcPct val="115000"/>
              </a:lnSpc>
              <a:spcBef>
                <a:spcPts val="0"/>
              </a:spcBef>
              <a:spcAft>
                <a:spcPts val="0"/>
              </a:spcAft>
              <a:buClr>
                <a:srgbClr val="000000"/>
              </a:buClr>
              <a:buSzPct val="100000"/>
            </a:pPr>
            <a:r>
              <a:rPr lang="da" sz="1700">
                <a:solidFill>
                  <a:srgbClr val="000000"/>
                </a:solidFill>
              </a:rPr>
              <a:t>Professionelle borgere: bygger på samfundsbehov &amp; erhvervsuddannelse (det kendte &amp; nyttige)</a:t>
            </a:r>
          </a:p>
        </p:txBody>
      </p:sp>
      <p:sp>
        <p:nvSpPr>
          <p:cNvPr id="77" name="Shape 77"/>
          <p:cNvSpPr txBox="1"/>
          <p:nvPr/>
        </p:nvSpPr>
        <p:spPr>
          <a:xfrm>
            <a:off x="4293150" y="1762375"/>
            <a:ext cx="4850700" cy="3103800"/>
          </a:xfrm>
          <a:prstGeom prst="rect">
            <a:avLst/>
          </a:prstGeom>
          <a:noFill/>
          <a:ln>
            <a:noFill/>
          </a:ln>
        </p:spPr>
        <p:txBody>
          <a:bodyPr anchorCtr="0" anchor="t" bIns="45700" lIns="91425" rIns="91425" tIns="45700">
            <a:noAutofit/>
          </a:bodyPr>
          <a:lstStyle/>
          <a:p>
            <a:pPr lvl="0" rtl="0">
              <a:lnSpc>
                <a:spcPct val="115000"/>
              </a:lnSpc>
              <a:spcBef>
                <a:spcPts val="0"/>
              </a:spcBef>
              <a:buNone/>
            </a:pPr>
            <a:r>
              <a:rPr lang="da" sz="1800">
                <a:latin typeface="Old Standard TT"/>
                <a:ea typeface="Old Standard TT"/>
                <a:cs typeface="Old Standard TT"/>
                <a:sym typeface="Old Standard TT"/>
              </a:rPr>
              <a:t>FANTASI - SPRING</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Divergent ide-skabelse</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Fantasi: at få en ide / at forestille sig</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‘Strange</a:t>
            </a:r>
            <a:r>
              <a:rPr lang="da" sz="1700">
                <a:latin typeface="Old Standard TT"/>
                <a:ea typeface="Old Standard TT"/>
                <a:cs typeface="Old Standard TT"/>
                <a:sym typeface="Old Standard TT"/>
              </a:rPr>
              <a:t> ideas’</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Spring: mulige verdener</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Vision: skabe nye verdener/ fortolkninger der får ting til at springe andre steder hen</a:t>
            </a:r>
          </a:p>
          <a:p>
            <a:pPr indent="-336550" lvl="0" marL="457200" rtl="0">
              <a:lnSpc>
                <a:spcPct val="115000"/>
              </a:lnSpc>
              <a:spcBef>
                <a:spcPts val="0"/>
              </a:spcBef>
              <a:buSzPct val="100000"/>
              <a:buFont typeface="Old Standard TT"/>
              <a:buChar char="●"/>
            </a:pPr>
            <a:r>
              <a:rPr lang="da" sz="1700">
                <a:latin typeface="Old Standard TT"/>
                <a:ea typeface="Old Standard TT"/>
                <a:cs typeface="Old Standard TT"/>
                <a:sym typeface="Old Standard TT"/>
              </a:rPr>
              <a:t>Revolutionerende borgere: bygger på samfundsdyder &amp; samfundsvisioner (det ukendte &amp; unyttige) </a:t>
            </a:r>
          </a:p>
        </p:txBody>
      </p:sp>
      <p:sp>
        <p:nvSpPr>
          <p:cNvPr id="78" name="Shape 78"/>
          <p:cNvSpPr txBox="1"/>
          <p:nvPr>
            <p:ph idx="1" type="body"/>
          </p:nvPr>
        </p:nvSpPr>
        <p:spPr>
          <a:xfrm>
            <a:off x="311700" y="771475"/>
            <a:ext cx="6225900" cy="821400"/>
          </a:xfrm>
          <a:prstGeom prst="rect">
            <a:avLst/>
          </a:prstGeom>
        </p:spPr>
        <p:txBody>
          <a:bodyPr anchorCtr="0" anchor="t" bIns="91425" lIns="91425" rIns="91425" tIns="91425">
            <a:noAutofit/>
          </a:bodyPr>
          <a:lstStyle/>
          <a:p>
            <a:pPr lvl="0" rtl="0">
              <a:spcBef>
                <a:spcPts val="0"/>
              </a:spcBef>
              <a:buNone/>
            </a:pPr>
            <a:r>
              <a:rPr i="1" lang="da">
                <a:solidFill>
                  <a:srgbClr val="000000"/>
                </a:solidFill>
              </a:rPr>
              <a:t>At udvikle og opdyrke mulige fremtidsscenarier og fremtider gennem ‘fremtids-skabelse’</a:t>
            </a:r>
            <a:r>
              <a:rPr i="1" lang="da">
                <a:solidFill>
                  <a:srgbClr val="000000"/>
                </a:solidFill>
              </a:rPr>
              <a:t> =&gt; To typer </a:t>
            </a:r>
            <a:r>
              <a:rPr i="1" lang="da">
                <a:solidFill>
                  <a:srgbClr val="000000"/>
                </a:solidFill>
              </a:rPr>
              <a:t>futurology @arts</a:t>
            </a:r>
          </a:p>
          <a:p>
            <a:pPr lvl="0" rtl="0">
              <a:spcBef>
                <a:spcPts val="0"/>
              </a:spcBef>
              <a:buNone/>
            </a:pPr>
            <a:r>
              <a:rPr lang="da">
                <a:solidFill>
                  <a:srgbClr val="000000"/>
                </a:solidFill>
              </a:rPr>
              <a:t> </a:t>
            </a:r>
          </a:p>
        </p:txBody>
      </p:sp>
      <p:pic>
        <p:nvPicPr>
          <p:cNvPr id="79" name="Shape 79"/>
          <p:cNvPicPr preferRelativeResize="0"/>
          <p:nvPr/>
        </p:nvPicPr>
        <p:blipFill rotWithShape="1">
          <a:blip r:embed="rId3">
            <a:alphaModFix/>
          </a:blip>
          <a:srcRect b="0" l="-774" r="-1162" t="-2827"/>
          <a:stretch/>
        </p:blipFill>
        <p:spPr>
          <a:xfrm>
            <a:off x="6654600" y="0"/>
            <a:ext cx="2489400" cy="1675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159300" y="673625"/>
            <a:ext cx="8520600" cy="572700"/>
          </a:xfrm>
          <a:prstGeom prst="rect">
            <a:avLst/>
          </a:prstGeom>
        </p:spPr>
        <p:txBody>
          <a:bodyPr anchorCtr="0" anchor="t" bIns="91425" lIns="91425" rIns="91425" tIns="91425">
            <a:noAutofit/>
          </a:bodyPr>
          <a:lstStyle/>
          <a:p>
            <a:pPr lvl="0">
              <a:spcBef>
                <a:spcPts val="0"/>
              </a:spcBef>
              <a:buNone/>
            </a:pPr>
            <a:r>
              <a:rPr lang="da" sz="2400"/>
              <a:t>Fremtids-skabelse</a:t>
            </a:r>
            <a:r>
              <a:rPr lang="da" sz="2400"/>
              <a:t> = balancering af vægtskålene</a:t>
            </a:r>
          </a:p>
        </p:txBody>
      </p:sp>
      <p:sp>
        <p:nvSpPr>
          <p:cNvPr id="85" name="Shape 85"/>
          <p:cNvSpPr txBox="1"/>
          <p:nvPr>
            <p:ph idx="1" type="body"/>
          </p:nvPr>
        </p:nvSpPr>
        <p:spPr>
          <a:xfrm>
            <a:off x="150950" y="1533475"/>
            <a:ext cx="8723400" cy="3416400"/>
          </a:xfrm>
          <a:prstGeom prst="rect">
            <a:avLst/>
          </a:prstGeom>
        </p:spPr>
        <p:txBody>
          <a:bodyPr anchorCtr="0" anchor="t" bIns="91425" lIns="91425" rIns="91425" tIns="91425">
            <a:noAutofit/>
          </a:bodyPr>
          <a:lstStyle/>
          <a:p>
            <a:pPr lvl="0">
              <a:spcBef>
                <a:spcPts val="0"/>
              </a:spcBef>
              <a:buNone/>
            </a:pPr>
            <a:r>
              <a:rPr lang="da" sz="1400">
                <a:solidFill>
                  <a:srgbClr val="000000"/>
                </a:solidFill>
              </a:rPr>
              <a:t>“Several </a:t>
            </a:r>
            <a:r>
              <a:rPr lang="da" sz="1400">
                <a:solidFill>
                  <a:srgbClr val="000000"/>
                </a:solidFill>
              </a:rPr>
              <a:t>Republicans</a:t>
            </a:r>
            <a:r>
              <a:rPr lang="da" sz="1400">
                <a:solidFill>
                  <a:srgbClr val="000000"/>
                </a:solidFill>
              </a:rPr>
              <a:t> have portrayed a </a:t>
            </a:r>
            <a:r>
              <a:rPr b="1" lang="da" sz="1400">
                <a:solidFill>
                  <a:srgbClr val="000000"/>
                </a:solidFill>
                <a:highlight>
                  <a:srgbClr val="FFE599"/>
                </a:highlight>
              </a:rPr>
              <a:t>liberal arts education as an expendable, sometimes frivolous luxury </a:t>
            </a:r>
            <a:r>
              <a:rPr lang="da" sz="1400">
                <a:solidFill>
                  <a:srgbClr val="000000"/>
                </a:solidFill>
              </a:rPr>
              <a:t>[...] have calle</a:t>
            </a:r>
            <a:r>
              <a:rPr lang="da" sz="1400">
                <a:solidFill>
                  <a:srgbClr val="000000"/>
                </a:solidFill>
              </a:rPr>
              <a:t>d for more welders and fewer </a:t>
            </a:r>
            <a:r>
              <a:rPr lang="da" sz="1400">
                <a:solidFill>
                  <a:srgbClr val="000000"/>
                </a:solidFill>
              </a:rPr>
              <a:t>philosophers</a:t>
            </a:r>
            <a:r>
              <a:rPr lang="da" sz="1400">
                <a:solidFill>
                  <a:srgbClr val="000000"/>
                </a:solidFill>
              </a:rPr>
              <a:t> [...] </a:t>
            </a:r>
            <a:r>
              <a:rPr lang="da" sz="1400">
                <a:solidFill>
                  <a:srgbClr val="000000"/>
                </a:solidFill>
              </a:rPr>
              <a:t>criticized</a:t>
            </a:r>
            <a:r>
              <a:rPr lang="da" sz="1400">
                <a:solidFill>
                  <a:srgbClr val="000000"/>
                </a:solidFill>
              </a:rPr>
              <a:t> </a:t>
            </a:r>
            <a:r>
              <a:rPr lang="da" sz="1400">
                <a:solidFill>
                  <a:srgbClr val="000000"/>
                </a:solidFill>
              </a:rPr>
              <a:t>anthropologists</a:t>
            </a:r>
            <a:r>
              <a:rPr lang="da" sz="1400">
                <a:solidFill>
                  <a:srgbClr val="000000"/>
                </a:solidFill>
              </a:rPr>
              <a:t> [...] belittled gender studies [...] Democrats have, for </a:t>
            </a:r>
            <a:r>
              <a:rPr lang="da" sz="1400">
                <a:solidFill>
                  <a:srgbClr val="000000"/>
                </a:solidFill>
              </a:rPr>
              <a:t>the </a:t>
            </a:r>
            <a:r>
              <a:rPr lang="da" sz="1400">
                <a:solidFill>
                  <a:srgbClr val="000000"/>
                </a:solidFill>
              </a:rPr>
              <a:t>most part, avoided denouncing the humanities, but they have argued that </a:t>
            </a:r>
            <a:r>
              <a:rPr b="1" lang="da" sz="1400">
                <a:solidFill>
                  <a:srgbClr val="000000"/>
                </a:solidFill>
                <a:highlight>
                  <a:srgbClr val="FFE599"/>
                </a:highlight>
              </a:rPr>
              <a:t>education and training should be better aligned with the job market</a:t>
            </a:r>
            <a:r>
              <a:rPr lang="da" sz="1400">
                <a:solidFill>
                  <a:srgbClr val="000000"/>
                </a:solidFill>
              </a:rPr>
              <a:t>” (Cohen, 2016)</a:t>
            </a:r>
          </a:p>
          <a:p>
            <a:pPr lvl="0">
              <a:spcBef>
                <a:spcPts val="0"/>
              </a:spcBef>
              <a:buNone/>
            </a:pPr>
            <a:r>
              <a:rPr lang="da" sz="1400">
                <a:solidFill>
                  <a:srgbClr val="000000"/>
                </a:solidFill>
              </a:rPr>
              <a:t>“We know that engineering and the humanities </a:t>
            </a:r>
            <a:r>
              <a:rPr b="1" lang="da" sz="1400">
                <a:solidFill>
                  <a:srgbClr val="000000"/>
                </a:solidFill>
                <a:highlight>
                  <a:srgbClr val="FFE599"/>
                </a:highlight>
              </a:rPr>
              <a:t>differ not just in the subject matter but in the very kinds of thinking they encourage</a:t>
            </a:r>
            <a:r>
              <a:rPr lang="da" sz="1400">
                <a:solidFill>
                  <a:srgbClr val="000000"/>
                </a:solidFill>
              </a:rPr>
              <a:t> [..</a:t>
            </a:r>
            <a:r>
              <a:rPr lang="da" sz="1400">
                <a:solidFill>
                  <a:srgbClr val="000000"/>
                </a:solidFill>
              </a:rPr>
              <a:t>] Technology d</a:t>
            </a:r>
            <a:r>
              <a:rPr lang="da" sz="1400">
                <a:solidFill>
                  <a:srgbClr val="000000"/>
                </a:solidFill>
              </a:rPr>
              <a:t>oes not proceed along a preordained single path, as one might suppose from a textbook or problem-solving approach. Like literature, engineering sometimes work not by </a:t>
            </a:r>
            <a:r>
              <a:rPr b="1" lang="da" sz="1400">
                <a:solidFill>
                  <a:srgbClr val="000000"/>
                </a:solidFill>
                <a:highlight>
                  <a:srgbClr val="FFE599"/>
                </a:highlight>
              </a:rPr>
              <a:t>satisfying</a:t>
            </a:r>
            <a:r>
              <a:rPr b="1" lang="da" sz="1400">
                <a:solidFill>
                  <a:srgbClr val="000000"/>
                </a:solidFill>
                <a:highlight>
                  <a:srgbClr val="FFE599"/>
                </a:highlight>
              </a:rPr>
              <a:t> recognized needs but by creating the needs it satisfies</a:t>
            </a:r>
            <a:r>
              <a:rPr lang="da" sz="1400">
                <a:solidFill>
                  <a:srgbClr val="000000"/>
                </a:solidFill>
              </a:rPr>
              <a:t>” (Ottino &amp; Morson, 2016)</a:t>
            </a:r>
          </a:p>
          <a:p>
            <a:pPr lvl="0" rtl="0">
              <a:spcBef>
                <a:spcPts val="0"/>
              </a:spcBef>
              <a:buNone/>
            </a:pPr>
            <a:r>
              <a:rPr lang="da" sz="1400">
                <a:solidFill>
                  <a:srgbClr val="000000"/>
                </a:solidFill>
              </a:rPr>
              <a:t>“</a:t>
            </a:r>
            <a:r>
              <a:rPr b="1" lang="da" sz="1400">
                <a:solidFill>
                  <a:srgbClr val="000000"/>
                </a:solidFill>
                <a:highlight>
                  <a:srgbClr val="FFE599"/>
                </a:highlight>
              </a:rPr>
              <a:t>Innovation is not simply a technical matter but rather one of understanding how people and societies work, what they need and want</a:t>
            </a:r>
            <a:r>
              <a:rPr lang="da" sz="1400">
                <a:solidFill>
                  <a:srgbClr val="000000"/>
                </a:solidFill>
              </a:rPr>
              <a:t>. America will not dominate the 21st century by making cheaper computer chips but instead by constantly reimagining how computers and other new technologies interact with human beings” (Zakaria, 2015)</a:t>
            </a:r>
          </a:p>
        </p:txBody>
      </p:sp>
      <p:pic>
        <p:nvPicPr>
          <p:cNvPr descr="horizontal-2071313_1280.jpg" id="86" name="Shape 86"/>
          <p:cNvPicPr preferRelativeResize="0"/>
          <p:nvPr/>
        </p:nvPicPr>
        <p:blipFill>
          <a:blip r:embed="rId3">
            <a:alphaModFix/>
          </a:blip>
          <a:stretch>
            <a:fillRect/>
          </a:stretch>
        </p:blipFill>
        <p:spPr>
          <a:xfrm>
            <a:off x="7362099" y="0"/>
            <a:ext cx="1533475" cy="1533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267200"/>
            <a:ext cx="8520600" cy="572700"/>
          </a:xfrm>
          <a:prstGeom prst="rect">
            <a:avLst/>
          </a:prstGeom>
        </p:spPr>
        <p:txBody>
          <a:bodyPr anchorCtr="0" anchor="t" bIns="91425" lIns="91425" rIns="91425" tIns="91425">
            <a:noAutofit/>
          </a:bodyPr>
          <a:lstStyle/>
          <a:p>
            <a:pPr lvl="0" rtl="0">
              <a:spcBef>
                <a:spcPts val="0"/>
              </a:spcBef>
              <a:buNone/>
            </a:pPr>
            <a:r>
              <a:rPr lang="da"/>
              <a:t>Future//Arts		-	 Arts//Futures</a:t>
            </a:r>
          </a:p>
        </p:txBody>
      </p:sp>
      <p:sp>
        <p:nvSpPr>
          <p:cNvPr id="92" name="Shape 92"/>
          <p:cNvSpPr txBox="1"/>
          <p:nvPr>
            <p:ph idx="1" type="body"/>
          </p:nvPr>
        </p:nvSpPr>
        <p:spPr>
          <a:xfrm>
            <a:off x="83100" y="1000075"/>
            <a:ext cx="7283400" cy="3416400"/>
          </a:xfrm>
          <a:prstGeom prst="rect">
            <a:avLst/>
          </a:prstGeom>
        </p:spPr>
        <p:txBody>
          <a:bodyPr anchorCtr="0" anchor="t" bIns="91425" lIns="91425" rIns="91425" tIns="91425">
            <a:noAutofit/>
          </a:bodyPr>
          <a:lstStyle/>
          <a:p>
            <a:pPr lvl="0" rtl="0">
              <a:spcBef>
                <a:spcPts val="0"/>
              </a:spcBef>
              <a:spcAft>
                <a:spcPts val="0"/>
              </a:spcAft>
              <a:buNone/>
            </a:pPr>
            <a:r>
              <a:rPr b="1" lang="da" sz="1500">
                <a:solidFill>
                  <a:srgbClr val="000000"/>
                </a:solidFill>
              </a:rPr>
              <a:t>Arts som fagligt bosted - at bygge bosteder på og have Future//Arts som hjemstavn</a:t>
            </a:r>
          </a:p>
          <a:p>
            <a:pPr indent="-323850" lvl="0" marL="457200" rtl="0">
              <a:spcBef>
                <a:spcPts val="0"/>
              </a:spcBef>
              <a:buClr>
                <a:srgbClr val="000000"/>
              </a:buClr>
              <a:buSzPct val="100000"/>
            </a:pPr>
            <a:r>
              <a:rPr lang="da" sz="1500">
                <a:solidFill>
                  <a:srgbClr val="000000"/>
                </a:solidFill>
              </a:rPr>
              <a:t>Arts fakultetet som ‘et særligt sted at bo’ der skaber ‘særegne’ rum, pladser og miljøer </a:t>
            </a:r>
          </a:p>
          <a:p>
            <a:pPr indent="-323850" lvl="0" marL="457200" rtl="0">
              <a:spcBef>
                <a:spcPts val="0"/>
              </a:spcBef>
              <a:buClr>
                <a:srgbClr val="000000"/>
              </a:buClr>
              <a:buSzPct val="100000"/>
            </a:pPr>
            <a:r>
              <a:rPr lang="da" sz="1500">
                <a:solidFill>
                  <a:srgbClr val="000000"/>
                </a:solidFill>
              </a:rPr>
              <a:t>Fremtidsskabelse 1: Arts living guilds </a:t>
            </a:r>
            <a:r>
              <a:rPr lang="da" sz="1500"/>
              <a:t>(guidelines for fremtidens Arts-miljø)</a:t>
            </a:r>
          </a:p>
          <a:p>
            <a:pPr lvl="0" rtl="0">
              <a:spcBef>
                <a:spcPts val="0"/>
              </a:spcBef>
              <a:spcAft>
                <a:spcPts val="0"/>
              </a:spcAft>
              <a:buNone/>
            </a:pPr>
            <a:r>
              <a:rPr b="1" lang="da" sz="1500">
                <a:solidFill>
                  <a:srgbClr val="000000"/>
                </a:solidFill>
              </a:rPr>
              <a:t>Arts som fag-identitet - at udivkle en signatur for Future//Arts</a:t>
            </a:r>
          </a:p>
          <a:p>
            <a:pPr indent="-323850" lvl="0" marL="457200" rtl="0">
              <a:spcBef>
                <a:spcPts val="0"/>
              </a:spcBef>
              <a:buClr>
                <a:srgbClr val="000000"/>
              </a:buClr>
              <a:buSzPct val="100000"/>
            </a:pPr>
            <a:r>
              <a:rPr lang="da" sz="1500">
                <a:solidFill>
                  <a:srgbClr val="000000"/>
                </a:solidFill>
              </a:rPr>
              <a:t>Arts didaktik, pædagogik, læring &amp; dannelse som ‘en særlig signatur’ der skaber ‘særegne’ hænder, hoved &amp; hjerte </a:t>
            </a:r>
          </a:p>
          <a:p>
            <a:pPr indent="-323850" lvl="0" marL="457200" rtl="0">
              <a:spcBef>
                <a:spcPts val="0"/>
              </a:spcBef>
              <a:buClr>
                <a:srgbClr val="000000"/>
              </a:buClr>
              <a:buSzPct val="100000"/>
            </a:pPr>
            <a:r>
              <a:rPr lang="da" sz="1500">
                <a:solidFill>
                  <a:srgbClr val="000000"/>
                </a:solidFill>
              </a:rPr>
              <a:t>Fremtidsskabelse 2: Arts signaturer i bredden &amp; dybden (workshop i oktober)</a:t>
            </a:r>
          </a:p>
          <a:p>
            <a:pPr lvl="0" rtl="0">
              <a:spcBef>
                <a:spcPts val="0"/>
              </a:spcBef>
              <a:spcAft>
                <a:spcPts val="0"/>
              </a:spcAft>
              <a:buNone/>
            </a:pPr>
            <a:r>
              <a:rPr b="1" lang="da" sz="1500">
                <a:solidFill>
                  <a:srgbClr val="000000"/>
                </a:solidFill>
              </a:rPr>
              <a:t>Arts som vidensfelt - samskabelse af kraft-eksempler på Future//Arts</a:t>
            </a:r>
          </a:p>
          <a:p>
            <a:pPr indent="-323850" lvl="0" marL="457200" rtl="0">
              <a:spcBef>
                <a:spcPts val="0"/>
              </a:spcBef>
              <a:buClr>
                <a:srgbClr val="000000"/>
              </a:buClr>
              <a:buSzPct val="100000"/>
            </a:pPr>
            <a:r>
              <a:rPr lang="da" sz="1500">
                <a:solidFill>
                  <a:srgbClr val="000000"/>
                </a:solidFill>
              </a:rPr>
              <a:t>Arts forskning, undervisning &amp; udvikling som ‘en særlig viden’ der skaber ‘særegen’ tænkning, tilgang og tilværelser i verden </a:t>
            </a:r>
          </a:p>
          <a:p>
            <a:pPr indent="-323850" lvl="0" marL="457200" rtl="0">
              <a:spcBef>
                <a:spcPts val="0"/>
              </a:spcBef>
              <a:buClr>
                <a:srgbClr val="000000"/>
              </a:buClr>
              <a:buSzPct val="100000"/>
            </a:pPr>
            <a:r>
              <a:rPr lang="da" sz="1500">
                <a:solidFill>
                  <a:srgbClr val="000000"/>
                </a:solidFill>
              </a:rPr>
              <a:t>Fremtidsskabelse 3: Arts wicked problem/strange ideas kraft-eksempler &amp; sammenhængs-kræfter (principper, mønstre &amp; formater) </a:t>
            </a:r>
          </a:p>
        </p:txBody>
      </p:sp>
      <p:pic>
        <p:nvPicPr>
          <p:cNvPr descr="d+7.jpg" id="93" name="Shape 93"/>
          <p:cNvPicPr preferRelativeResize="0"/>
          <p:nvPr/>
        </p:nvPicPr>
        <p:blipFill rotWithShape="1">
          <a:blip r:embed="rId3">
            <a:alphaModFix/>
          </a:blip>
          <a:srcRect b="0" l="14462" r="14327" t="0"/>
          <a:stretch/>
        </p:blipFill>
        <p:spPr>
          <a:xfrm>
            <a:off x="7296974" y="6425"/>
            <a:ext cx="1847100" cy="1728900"/>
          </a:xfrm>
          <a:prstGeom prst="rect">
            <a:avLst/>
          </a:prstGeom>
          <a:noFill/>
          <a:ln>
            <a:noFill/>
          </a:ln>
        </p:spPr>
      </p:pic>
      <p:pic>
        <p:nvPicPr>
          <p:cNvPr descr="635594461960707087-Presskit-ArtOfTheBrick-EricaAnnPhoto-NathanSawaya-152.jpg" id="94" name="Shape 94"/>
          <p:cNvPicPr preferRelativeResize="0"/>
          <p:nvPr/>
        </p:nvPicPr>
        <p:blipFill rotWithShape="1">
          <a:blip r:embed="rId4">
            <a:alphaModFix/>
          </a:blip>
          <a:srcRect b="0" l="0" r="0" t="0"/>
          <a:stretch/>
        </p:blipFill>
        <p:spPr>
          <a:xfrm>
            <a:off x="7296974" y="3599775"/>
            <a:ext cx="1847100" cy="1385400"/>
          </a:xfrm>
          <a:prstGeom prst="rect">
            <a:avLst/>
          </a:prstGeom>
          <a:noFill/>
          <a:ln>
            <a:noFill/>
          </a:ln>
        </p:spPr>
      </p:pic>
      <p:pic>
        <p:nvPicPr>
          <p:cNvPr descr="white-tree-of-gondor-wax-seal-design-300.jpg" id="95" name="Shape 95"/>
          <p:cNvPicPr preferRelativeResize="0"/>
          <p:nvPr/>
        </p:nvPicPr>
        <p:blipFill rotWithShape="1">
          <a:blip r:embed="rId5">
            <a:alphaModFix/>
          </a:blip>
          <a:srcRect b="0" l="6644" r="31432" t="21519"/>
          <a:stretch/>
        </p:blipFill>
        <p:spPr>
          <a:xfrm>
            <a:off x="7296975" y="1895950"/>
            <a:ext cx="1847100" cy="15607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140225"/>
            <a:ext cx="8637900" cy="572700"/>
          </a:xfrm>
          <a:prstGeom prst="rect">
            <a:avLst/>
          </a:prstGeom>
        </p:spPr>
        <p:txBody>
          <a:bodyPr anchorCtr="0" anchor="t" bIns="91425" lIns="91425" rIns="91425" tIns="91425">
            <a:noAutofit/>
          </a:bodyPr>
          <a:lstStyle/>
          <a:p>
            <a:pPr lvl="0" rtl="0">
              <a:spcBef>
                <a:spcPts val="0"/>
              </a:spcBef>
              <a:buNone/>
            </a:pPr>
            <a:r>
              <a:rPr lang="da"/>
              <a:t>Academic: Universitetet i, for og fra samfundet</a:t>
            </a:r>
          </a:p>
        </p:txBody>
      </p:sp>
      <p:sp>
        <p:nvSpPr>
          <p:cNvPr id="101" name="Shape 101"/>
          <p:cNvSpPr txBox="1"/>
          <p:nvPr>
            <p:ph idx="1" type="body"/>
          </p:nvPr>
        </p:nvSpPr>
        <p:spPr>
          <a:xfrm>
            <a:off x="96650" y="940400"/>
            <a:ext cx="9047400" cy="35727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b="1" lang="da" sz="1400"/>
              <a:t>Modus 1-universitetet (egen-værdi &amp; ‘tempel for det oplyste liv’)</a:t>
            </a:r>
          </a:p>
          <a:p>
            <a:pPr indent="-317500" lvl="0" marL="457200" rtl="0">
              <a:lnSpc>
                <a:spcPct val="100000"/>
              </a:lnSpc>
              <a:spcBef>
                <a:spcPts val="0"/>
              </a:spcBef>
              <a:buSzPct val="100000"/>
              <a:buChar char="●"/>
            </a:pPr>
            <a:r>
              <a:rPr lang="da" sz="1400"/>
              <a:t>Viden: Lukker sig om sig selv og disciplinen, universel, samfundskommenterende, samfundsopdragende</a:t>
            </a:r>
          </a:p>
          <a:p>
            <a:pPr indent="-317500" lvl="0" marL="457200" rtl="0">
              <a:lnSpc>
                <a:spcPct val="100000"/>
              </a:lnSpc>
              <a:spcBef>
                <a:spcPts val="0"/>
              </a:spcBef>
              <a:buSzPct val="100000"/>
              <a:buChar char="●"/>
            </a:pPr>
            <a:r>
              <a:rPr lang="da" sz="1400"/>
              <a:t>Uddannelse: Uddanner indad, forskning og formidling, selvopretholdende, ‘lukket’ originalitet</a:t>
            </a:r>
          </a:p>
          <a:p>
            <a:pPr indent="-317500" lvl="0" marL="457200" rtl="0">
              <a:lnSpc>
                <a:spcPct val="100000"/>
              </a:lnSpc>
              <a:spcBef>
                <a:spcPts val="0"/>
              </a:spcBef>
              <a:buSzPct val="100000"/>
              <a:buChar char="●"/>
            </a:pPr>
            <a:r>
              <a:rPr lang="da" sz="1400"/>
              <a:t>Institution: Mangel på samfundsmæssig interesse og engagement, lukket geografi, lukket ontologi</a:t>
            </a:r>
          </a:p>
          <a:p>
            <a:pPr lvl="0" rtl="0">
              <a:lnSpc>
                <a:spcPct val="100000"/>
              </a:lnSpc>
              <a:spcBef>
                <a:spcPts val="0"/>
              </a:spcBef>
              <a:spcAft>
                <a:spcPts val="0"/>
              </a:spcAft>
              <a:buNone/>
            </a:pPr>
            <a:r>
              <a:rPr b="1" lang="da" sz="1400"/>
              <a:t>Modus 2-universitetet (nytte-værdi &amp; ‘fabrik for fremtidens arbejdskraft’)</a:t>
            </a:r>
          </a:p>
          <a:p>
            <a:pPr indent="-317500" lvl="0" marL="457200" rtl="0">
              <a:lnSpc>
                <a:spcPct val="100000"/>
              </a:lnSpc>
              <a:spcBef>
                <a:spcPts val="0"/>
              </a:spcBef>
              <a:buSzPct val="100000"/>
              <a:buChar char="●"/>
            </a:pPr>
            <a:r>
              <a:rPr lang="da" sz="1400"/>
              <a:t>Viden: Retter sig mod samfundets behov, situeret, politisk drevet, økonomisk forankret</a:t>
            </a:r>
          </a:p>
          <a:p>
            <a:pPr indent="-317500" lvl="0" marL="457200" rtl="0">
              <a:lnSpc>
                <a:spcPct val="100000"/>
              </a:lnSpc>
              <a:spcBef>
                <a:spcPts val="0"/>
              </a:spcBef>
              <a:buSzPct val="100000"/>
              <a:buChar char="●"/>
            </a:pPr>
            <a:r>
              <a:rPr lang="da" sz="1400"/>
              <a:t>Uddannelse: Uddanner udad, omskiftelig, kompetencestyret, færdighedsorienteret, problemløsende</a:t>
            </a:r>
          </a:p>
          <a:p>
            <a:pPr indent="-317500" lvl="0" marL="457200" rtl="0">
              <a:lnSpc>
                <a:spcPct val="100000"/>
              </a:lnSpc>
              <a:spcBef>
                <a:spcPts val="0"/>
              </a:spcBef>
              <a:buSzPct val="100000"/>
              <a:buChar char="●"/>
            </a:pPr>
            <a:r>
              <a:rPr lang="da" sz="1400"/>
              <a:t>Institution: Producent, industri, problemknuser, task force, åben geografi, lukket ontologi</a:t>
            </a:r>
          </a:p>
          <a:p>
            <a:pPr lvl="0" rtl="0">
              <a:lnSpc>
                <a:spcPct val="100000"/>
              </a:lnSpc>
              <a:spcBef>
                <a:spcPts val="0"/>
              </a:spcBef>
              <a:spcAft>
                <a:spcPts val="0"/>
              </a:spcAft>
              <a:buNone/>
            </a:pPr>
            <a:r>
              <a:rPr b="1" lang="da" sz="1400"/>
              <a:t>Modus 3-universitetet (samfunds-værdi &amp; ‘medborgerhus for kritisk samfundsskabelse’)</a:t>
            </a:r>
          </a:p>
          <a:p>
            <a:pPr indent="-317500" lvl="0" marL="457200" rtl="0">
              <a:lnSpc>
                <a:spcPct val="100000"/>
              </a:lnSpc>
              <a:spcBef>
                <a:spcPts val="0"/>
              </a:spcBef>
              <a:buSzPct val="100000"/>
              <a:buChar char="●"/>
            </a:pPr>
            <a:r>
              <a:rPr lang="da" sz="1400"/>
              <a:t>Viden: Undersøgende </a:t>
            </a:r>
            <a:r>
              <a:rPr lang="da" sz="1400" u="sng"/>
              <a:t>samspil</a:t>
            </a:r>
            <a:r>
              <a:rPr lang="da" sz="1400"/>
              <a:t> med samfundet omkring værdier, kultursyn, social identitet, mening, fællesskab</a:t>
            </a:r>
          </a:p>
          <a:p>
            <a:pPr indent="-317500" lvl="0" marL="457200" rtl="0">
              <a:lnSpc>
                <a:spcPct val="100000"/>
              </a:lnSpc>
              <a:spcBef>
                <a:spcPts val="0"/>
              </a:spcBef>
              <a:buSzPct val="100000"/>
              <a:buChar char="●"/>
            </a:pPr>
            <a:r>
              <a:rPr lang="da" sz="1400"/>
              <a:t>Uddannelse: </a:t>
            </a:r>
            <a:r>
              <a:rPr lang="da" sz="1400" u="sng"/>
              <a:t>Dialog</a:t>
            </a:r>
            <a:r>
              <a:rPr lang="da" sz="1400"/>
              <a:t> med institutioner, organisationer, virksomheder, sociale miljøer, offentligheden, borgerne</a:t>
            </a:r>
          </a:p>
          <a:p>
            <a:pPr indent="-317500" lvl="0" marL="457200" rtl="0">
              <a:lnSpc>
                <a:spcPct val="100000"/>
              </a:lnSpc>
              <a:spcBef>
                <a:spcPts val="0"/>
              </a:spcBef>
              <a:buSzPct val="100000"/>
              <a:buChar char="●"/>
            </a:pPr>
            <a:r>
              <a:rPr lang="da" sz="1400"/>
              <a:t>Institution: </a:t>
            </a:r>
            <a:r>
              <a:rPr lang="da" sz="1400" u="sng"/>
              <a:t>Kritisk engagement</a:t>
            </a:r>
            <a:r>
              <a:rPr lang="da" sz="1400"/>
              <a:t> som er historisk åbent, geografisk åbent, ontologisk åbent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216425"/>
            <a:ext cx="8520600" cy="572700"/>
          </a:xfrm>
          <a:prstGeom prst="rect">
            <a:avLst/>
          </a:prstGeom>
        </p:spPr>
        <p:txBody>
          <a:bodyPr anchorCtr="0" anchor="t" bIns="91425" lIns="91425" rIns="91425" tIns="91425">
            <a:noAutofit/>
          </a:bodyPr>
          <a:lstStyle/>
          <a:p>
            <a:pPr lvl="0">
              <a:spcBef>
                <a:spcPts val="0"/>
              </a:spcBef>
              <a:buNone/>
            </a:pPr>
            <a:r>
              <a:rPr lang="da"/>
              <a:t>Barnett, 2015</a:t>
            </a:r>
          </a:p>
        </p:txBody>
      </p:sp>
      <p:sp>
        <p:nvSpPr>
          <p:cNvPr id="107" name="Shape 107"/>
          <p:cNvSpPr txBox="1"/>
          <p:nvPr>
            <p:ph idx="1" type="body"/>
          </p:nvPr>
        </p:nvSpPr>
        <p:spPr>
          <a:xfrm>
            <a:off x="311700" y="847675"/>
            <a:ext cx="8520600" cy="3416400"/>
          </a:xfrm>
          <a:prstGeom prst="rect">
            <a:avLst/>
          </a:prstGeom>
        </p:spPr>
        <p:txBody>
          <a:bodyPr anchorCtr="0" anchor="t" bIns="91425" lIns="91425" rIns="91425" tIns="91425">
            <a:noAutofit/>
          </a:bodyPr>
          <a:lstStyle/>
          <a:p>
            <a:pPr lvl="0" rtl="0" algn="just">
              <a:lnSpc>
                <a:spcPct val="115000"/>
              </a:lnSpc>
              <a:spcBef>
                <a:spcPts val="0"/>
              </a:spcBef>
              <a:spcAft>
                <a:spcPts val="0"/>
              </a:spcAft>
              <a:buNone/>
            </a:pPr>
            <a:r>
              <a:rPr lang="da" sz="1500"/>
              <a:t>“Graduates will do their professions or their organizations no service if they simply live out, however, reflectively, the roles assigned to them. </a:t>
            </a:r>
            <a:r>
              <a:rPr b="1" lang="da" sz="1500">
                <a:highlight>
                  <a:srgbClr val="FFE599"/>
                </a:highlight>
              </a:rPr>
              <a:t>Critical action demands that persons fully inhabit their actions; that they are brave enough to live out their understandings in the world. Without this bravery, without this living out of one’s comprehensions, a person’s life is diminished, but so, ultimately, are our institutions.</a:t>
            </a:r>
            <a:r>
              <a:rPr lang="da" sz="1500">
                <a:highlight>
                  <a:srgbClr val="FFE599"/>
                </a:highlight>
              </a:rPr>
              <a:t> </a:t>
            </a:r>
            <a:r>
              <a:rPr lang="da" sz="1500"/>
              <a:t>Despite itself, the corporate world ultimately requires real selves, three-dimensional selves inhabiting all three domains of critical being. (…) If students are to prosper in the modern world, if they are to carry their world forward in worthwhile fashion, they have to become critical persons embodying critique in the three dimensions of knowing, of self, and of the world at the same time.” (Barnett, 2015, p.68-69)</a:t>
            </a:r>
          </a:p>
          <a:p>
            <a:pPr lvl="0" rtl="0" algn="just">
              <a:lnSpc>
                <a:spcPct val="115000"/>
              </a:lnSpc>
              <a:spcBef>
                <a:spcPts val="0"/>
              </a:spcBef>
              <a:spcAft>
                <a:spcPts val="0"/>
              </a:spcAft>
              <a:buNone/>
            </a:pPr>
            <a:r>
              <a:t/>
            </a:r>
            <a:endParaRPr sz="1500"/>
          </a:p>
          <a:p>
            <a:pPr lvl="0" rtl="0" algn="just">
              <a:lnSpc>
                <a:spcPct val="115000"/>
              </a:lnSpc>
              <a:spcBef>
                <a:spcPts val="0"/>
              </a:spcBef>
              <a:spcAft>
                <a:spcPts val="0"/>
              </a:spcAft>
              <a:buNone/>
            </a:pPr>
            <a:r>
              <a:rPr lang="da" sz="1500"/>
              <a:t>“Of course, mere exposure to the wider society is not synonymous with an exposure, still less an engagement with the public sphere. </a:t>
            </a:r>
            <a:r>
              <a:rPr b="1" lang="da" sz="1500">
                <a:highlight>
                  <a:srgbClr val="FFE599"/>
                </a:highlight>
              </a:rPr>
              <a:t>The public sphere will only open if it enters the being of the student as having a claim on the student. To a large extent, curricula can be designed with the development of (...) knowledge citizenship in mind.</a:t>
            </a:r>
            <a:r>
              <a:rPr lang="da" sz="1500"/>
              <a:t>” (Barnett, 2015, p.25)</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140225"/>
            <a:ext cx="8665500" cy="572700"/>
          </a:xfrm>
          <a:prstGeom prst="rect">
            <a:avLst/>
          </a:prstGeom>
        </p:spPr>
        <p:txBody>
          <a:bodyPr anchorCtr="0" anchor="t" bIns="91425" lIns="91425" rIns="91425" tIns="91425">
            <a:noAutofit/>
          </a:bodyPr>
          <a:lstStyle/>
          <a:p>
            <a:pPr lvl="0" rtl="0">
              <a:spcBef>
                <a:spcPts val="0"/>
              </a:spcBef>
              <a:buNone/>
            </a:pPr>
            <a:r>
              <a:rPr lang="da"/>
              <a:t>Citizenship: Modus 3-universitetet</a:t>
            </a:r>
          </a:p>
          <a:p>
            <a:pPr lvl="0" rtl="0">
              <a:lnSpc>
                <a:spcPct val="115000"/>
              </a:lnSpc>
              <a:spcBef>
                <a:spcPts val="0"/>
              </a:spcBef>
              <a:spcAft>
                <a:spcPts val="1600"/>
              </a:spcAft>
              <a:buNone/>
            </a:pPr>
            <a:r>
              <a:t/>
            </a:r>
            <a:endParaRPr/>
          </a:p>
        </p:txBody>
      </p:sp>
      <p:sp>
        <p:nvSpPr>
          <p:cNvPr id="113" name="Shape 113"/>
          <p:cNvSpPr txBox="1"/>
          <p:nvPr>
            <p:ph idx="1" type="body"/>
          </p:nvPr>
        </p:nvSpPr>
        <p:spPr>
          <a:xfrm>
            <a:off x="311700" y="874700"/>
            <a:ext cx="8665500" cy="3084600"/>
          </a:xfrm>
          <a:prstGeom prst="rect">
            <a:avLst/>
          </a:prstGeom>
        </p:spPr>
        <p:txBody>
          <a:bodyPr anchorCtr="0" anchor="t" bIns="91425" lIns="91425" rIns="91425" tIns="91425">
            <a:noAutofit/>
          </a:bodyPr>
          <a:lstStyle/>
          <a:p>
            <a:pPr lvl="0" rtl="0">
              <a:spcBef>
                <a:spcPts val="0"/>
              </a:spcBef>
              <a:spcAft>
                <a:spcPts val="0"/>
              </a:spcAft>
              <a:buNone/>
            </a:pPr>
            <a:r>
              <a:rPr b="1" lang="da" sz="1400"/>
              <a:t>Viden: Kritisk faglighed</a:t>
            </a:r>
          </a:p>
          <a:p>
            <a:pPr indent="-317500" lvl="0" marL="457200" rtl="0">
              <a:spcBef>
                <a:spcPts val="0"/>
              </a:spcBef>
              <a:buSzPct val="100000"/>
              <a:buChar char="●"/>
            </a:pPr>
            <a:r>
              <a:rPr lang="da" sz="1400"/>
              <a:t>Integration af kritisk viden (faglig viden og metode), kritisk væren (personlig mening, kulturel værdi), og kritisk handlen (samfundsmæssigt bidrag, social sammenhængskraft)</a:t>
            </a:r>
          </a:p>
          <a:p>
            <a:pPr lvl="0" rtl="0">
              <a:spcBef>
                <a:spcPts val="0"/>
              </a:spcBef>
              <a:spcAft>
                <a:spcPts val="0"/>
              </a:spcAft>
              <a:buNone/>
            </a:pPr>
            <a:r>
              <a:rPr b="1" lang="da" sz="1400"/>
              <a:t>Uddannelse: ‘Beboelse’ </a:t>
            </a:r>
          </a:p>
          <a:p>
            <a:pPr indent="-317500" lvl="0" marL="457200" rtl="0">
              <a:spcBef>
                <a:spcPts val="0"/>
              </a:spcBef>
              <a:buSzPct val="100000"/>
              <a:buChar char="●"/>
            </a:pPr>
            <a:r>
              <a:rPr lang="da" sz="1400"/>
              <a:t>Lyttende og opmærksom på omverden: Tale på vegne af andre, på vegne af dem, der ikke er her mere, der ikke selv kan tale, er forhindret i at tale, dem der kommer engang, endnu ikke har deres egen stemme</a:t>
            </a:r>
          </a:p>
          <a:p>
            <a:pPr indent="-317500" lvl="0" marL="457200" rtl="0">
              <a:spcBef>
                <a:spcPts val="0"/>
              </a:spcBef>
              <a:buSzPct val="100000"/>
              <a:buChar char="●"/>
            </a:pPr>
            <a:r>
              <a:rPr lang="da" sz="1400"/>
              <a:t>Samler (Gestell, gathering), samfundsmæssig samlen, drager domæner nær, skaber sammenhængskraft</a:t>
            </a:r>
          </a:p>
          <a:p>
            <a:pPr lvl="0" rtl="0">
              <a:spcBef>
                <a:spcPts val="0"/>
              </a:spcBef>
              <a:spcAft>
                <a:spcPts val="0"/>
              </a:spcAft>
              <a:buNone/>
            </a:pPr>
            <a:r>
              <a:rPr b="1" lang="da" sz="1400"/>
              <a:t>Institutionen: Medborgerskab</a:t>
            </a:r>
          </a:p>
          <a:p>
            <a:pPr indent="-317500" lvl="0" marL="457200" rtl="0">
              <a:spcBef>
                <a:spcPts val="0"/>
              </a:spcBef>
              <a:buSzPct val="100000"/>
              <a:buChar char="●"/>
            </a:pPr>
            <a:r>
              <a:rPr lang="da" sz="1400"/>
              <a:t>(</a:t>
            </a:r>
            <a:r>
              <a:rPr lang="da" sz="1400"/>
              <a:t>Gen-)Forbindelse af institutionen med den generelle livsverden (samfundet), etisk og moralsk dimension</a:t>
            </a:r>
          </a:p>
          <a:p>
            <a:pPr indent="-317500" lvl="0" marL="457200" rtl="0">
              <a:spcBef>
                <a:spcPts val="0"/>
              </a:spcBef>
              <a:buSzPct val="100000"/>
              <a:buChar char="●"/>
            </a:pPr>
            <a:r>
              <a:rPr lang="da" sz="1400"/>
              <a:t>Akademiske dyder: Sandfærdighed, oprigtighed, autenticitet, mod, storsindethed (magnanimity), omsorg</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140225"/>
            <a:ext cx="8520600" cy="572700"/>
          </a:xfrm>
          <a:prstGeom prst="rect">
            <a:avLst/>
          </a:prstGeom>
        </p:spPr>
        <p:txBody>
          <a:bodyPr anchorCtr="0" anchor="t" bIns="91425" lIns="91425" rIns="91425" tIns="91425">
            <a:noAutofit/>
          </a:bodyPr>
          <a:lstStyle/>
          <a:p>
            <a:pPr lvl="0">
              <a:spcBef>
                <a:spcPts val="0"/>
              </a:spcBef>
              <a:buNone/>
            </a:pPr>
            <a:r>
              <a:rPr lang="da"/>
              <a:t>Nixon, 2008</a:t>
            </a:r>
          </a:p>
        </p:txBody>
      </p:sp>
      <p:sp>
        <p:nvSpPr>
          <p:cNvPr id="119" name="Shape 119"/>
          <p:cNvSpPr txBox="1"/>
          <p:nvPr>
            <p:ph idx="1" type="body"/>
          </p:nvPr>
        </p:nvSpPr>
        <p:spPr>
          <a:xfrm>
            <a:off x="311700" y="771475"/>
            <a:ext cx="8520600" cy="3416400"/>
          </a:xfrm>
          <a:prstGeom prst="rect">
            <a:avLst/>
          </a:prstGeom>
        </p:spPr>
        <p:txBody>
          <a:bodyPr anchorCtr="0" anchor="t" bIns="91425" lIns="91425" rIns="91425" tIns="91425">
            <a:noAutofit/>
          </a:bodyPr>
          <a:lstStyle/>
          <a:p>
            <a:pPr lvl="0" rtl="0" algn="just">
              <a:lnSpc>
                <a:spcPct val="115000"/>
              </a:lnSpc>
              <a:spcBef>
                <a:spcPts val="0"/>
              </a:spcBef>
              <a:spcAft>
                <a:spcPts val="0"/>
              </a:spcAft>
              <a:buNone/>
            </a:pPr>
            <a:r>
              <a:rPr lang="da" sz="1600"/>
              <a:t>“Chief among those virtues are accuracy and sincerity: the former (accuracy) relates to the problem of ensuring that one’s beliefs are true; the latter (sincerity) to the problem of how one ensures that one’s assertions express what one actually believes. </a:t>
            </a:r>
            <a:r>
              <a:rPr b="1" lang="da" sz="1600">
                <a:highlight>
                  <a:srgbClr val="FFE599"/>
                </a:highlight>
              </a:rPr>
              <a:t>What is primary at stake is our capacity for, and commitment to, truthfulness. In pursuing truth we are less concerned with the nature of truth and increasingly concerned with what it means to be truthful – to ourselves and others.</a:t>
            </a:r>
            <a:r>
              <a:rPr lang="da" sz="1600"/>
              <a:t>” (Nixon, 2008, p.56)</a:t>
            </a:r>
          </a:p>
          <a:p>
            <a:pPr lvl="0" rtl="0" algn="just">
              <a:lnSpc>
                <a:spcPct val="115000"/>
              </a:lnSpc>
              <a:spcBef>
                <a:spcPts val="0"/>
              </a:spcBef>
              <a:spcAft>
                <a:spcPts val="0"/>
              </a:spcAft>
              <a:buNone/>
            </a:pPr>
            <a:r>
              <a:t/>
            </a:r>
            <a:endParaRPr sz="1400"/>
          </a:p>
          <a:p>
            <a:pPr lvl="0" rtl="0" algn="just">
              <a:lnSpc>
                <a:spcPct val="115000"/>
              </a:lnSpc>
              <a:spcBef>
                <a:spcPts val="0"/>
              </a:spcBef>
              <a:spcAft>
                <a:spcPts val="0"/>
              </a:spcAft>
              <a:buNone/>
            </a:pPr>
            <a:r>
              <a:t/>
            </a:r>
            <a:endParaRPr sz="1400"/>
          </a:p>
          <a:p>
            <a:pPr lvl="0" rtl="0" algn="just">
              <a:lnSpc>
                <a:spcPct val="115000"/>
              </a:lnSpc>
              <a:spcBef>
                <a:spcPts val="0"/>
              </a:spcBef>
              <a:spcAft>
                <a:spcPts val="0"/>
              </a:spcAft>
              <a:buNone/>
            </a:pPr>
            <a:r>
              <a:rPr lang="da" sz="1600"/>
              <a:t>“</a:t>
            </a:r>
            <a:r>
              <a:rPr b="1" lang="da" sz="1600">
                <a:highlight>
                  <a:srgbClr val="FFE599"/>
                </a:highlight>
              </a:rPr>
              <a:t>What is at issue is the moral ontology of professional practice</a:t>
            </a:r>
            <a:r>
              <a:rPr lang="da" sz="1600"/>
              <a:t>. It is precisely because morality is ontological – involved in my development as a moral agent – that the virtues of truth, respect, and authenticity hang together: truthfulness is unrealiseable without respect; and truthfulness and respect rely, crucially, on the virtues of authenticity.” (Nixon, 2008, p.81)</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