
<file path=[Content_Types].xml><?xml version="1.0" encoding="utf-8"?>
<Types xmlns="http://schemas.openxmlformats.org/package/2006/content-types">
  <Default Extension="bin" ContentType="image/pn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1" r:id="rId2"/>
    <p:sldId id="276" r:id="rId3"/>
    <p:sldId id="278" r:id="rId4"/>
    <p:sldId id="266" r:id="rId5"/>
    <p:sldId id="258" r:id="rId6"/>
    <p:sldId id="265" r:id="rId7"/>
    <p:sldId id="270" r:id="rId8"/>
    <p:sldId id="277" r:id="rId9"/>
    <p:sldId id="274" r:id="rId10"/>
    <p:sldId id="279" r:id="rId11"/>
    <p:sldId id="280" r:id="rId12"/>
    <p:sldId id="260" r:id="rId13"/>
  </p:sldIdLst>
  <p:sldSz cx="12188825" cy="6858000"/>
  <p:notesSz cx="6805613" cy="99441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AU Passata Light" panose="020B0303030902030804" pitchFamily="34" charset="0"/>
      <p:regular r:id="rId20"/>
      <p:bold r:id="rId21"/>
    </p:embeddedFont>
    <p:embeddedFont>
      <p:font typeface="AU Passata" panose="020B0503030502030804" pitchFamily="34" charset="0"/>
      <p:regular r:id="rId22"/>
      <p:bold r:id="rId23"/>
    </p:embeddedFont>
    <p:embeddedFont>
      <p:font typeface="AU Peto" panose="040C0B07020602020301" pitchFamily="82" charset="0"/>
      <p:regular r:id="rId24"/>
      <p:bold r:id="rId25"/>
    </p:embeddedFont>
    <p:embeddedFont>
      <p:font typeface="Georgia" panose="02040502050405020303" pitchFamily="18" charset="0"/>
      <p:regular r:id="rId26"/>
      <p:bold r:id="rId27"/>
      <p:italic r:id="rId28"/>
      <p:boldItalic r:id="rId29"/>
    </p:embeddedFont>
    <p:embeddedFont>
      <p:font typeface="Wingdings 3" panose="05040102010807070707" pitchFamily="18" charset="2"/>
      <p:regular r:id="rId30"/>
    </p:embeddedFont>
  </p:embeddedFontLst>
  <p:defaultTextStyle>
    <a:defPPr>
      <a:defRPr lang="en-US"/>
    </a:defPPr>
    <a:lvl1pPr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1pPr>
    <a:lvl2pPr marL="60949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2pPr>
    <a:lvl3pPr marL="1218987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3pPr>
    <a:lvl4pPr marL="1828480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4pPr>
    <a:lvl5pPr marL="243797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5pPr>
    <a:lvl6pPr marL="304746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6pPr>
    <a:lvl7pPr marL="3656960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7pPr>
    <a:lvl8pPr marL="4266453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8pPr>
    <a:lvl9pPr marL="487594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254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9" autoAdjust="0"/>
    <p:restoredTop sz="93457" autoAdjust="0"/>
  </p:normalViewPr>
  <p:slideViewPr>
    <p:cSldViewPr snapToObjects="1" showGuides="1">
      <p:cViewPr varScale="1">
        <p:scale>
          <a:sx n="113" d="100"/>
          <a:sy n="113" d="100"/>
        </p:scale>
        <p:origin x="360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79" d="100"/>
          <a:sy n="79" d="100"/>
        </p:scale>
        <p:origin x="1932" y="108"/>
      </p:cViewPr>
      <p:guideLst>
        <p:guide orient="horz" pos="3133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940" y="0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169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940" y="9445169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88DF0C21-DE6B-488F-B9D9-B7FE08733B70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805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940" y="0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6125"/>
            <a:ext cx="6624637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62" y="4723448"/>
            <a:ext cx="5444490" cy="447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169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940" y="9445169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039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1pPr>
    <a:lvl2pPr marL="60949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2pPr>
    <a:lvl3pPr marL="1218987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3pPr>
    <a:lvl4pPr marL="182848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4pPr>
    <a:lvl5pPr marL="243797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PowerBI</a:t>
            </a:r>
            <a:r>
              <a:rPr lang="da-DK" dirty="0" smtClean="0"/>
              <a:t> er i </a:t>
            </a:r>
            <a:r>
              <a:rPr lang="da-DK" dirty="0" err="1" smtClean="0"/>
              <a:t>clouden</a:t>
            </a:r>
            <a:r>
              <a:rPr lang="da-DK" dirty="0" smtClean="0"/>
              <a:t>.</a:t>
            </a:r>
          </a:p>
          <a:p>
            <a:r>
              <a:rPr lang="da-DK" dirty="0" smtClean="0"/>
              <a:t>Når man kommer derind</a:t>
            </a:r>
            <a:r>
              <a:rPr lang="da-DK" baseline="0" dirty="0" smtClean="0"/>
              <a:t> er der forskellige </a:t>
            </a:r>
            <a:r>
              <a:rPr lang="da-DK" baseline="0" dirty="0" err="1" smtClean="0"/>
              <a:t>apps</a:t>
            </a:r>
            <a:r>
              <a:rPr lang="da-DK" baseline="0" dirty="0" smtClean="0"/>
              <a:t>. Ledelsen vil også have </a:t>
            </a:r>
            <a:r>
              <a:rPr lang="da-DK" baseline="0" dirty="0" err="1" smtClean="0"/>
              <a:t>apps</a:t>
            </a:r>
            <a:r>
              <a:rPr lang="da-DK" baseline="0" dirty="0" smtClean="0"/>
              <a:t> vedr. HR og økonomi.</a:t>
            </a:r>
          </a:p>
          <a:p>
            <a:r>
              <a:rPr lang="da-DK" baseline="0" dirty="0" smtClean="0"/>
              <a:t>AU Uddannelse har 4 </a:t>
            </a:r>
            <a:r>
              <a:rPr lang="da-DK" baseline="0" dirty="0" err="1" smtClean="0"/>
              <a:t>apps</a:t>
            </a:r>
            <a:r>
              <a:rPr lang="da-DK" baseline="0" dirty="0" smtClean="0"/>
              <a:t>, planlagt.</a:t>
            </a:r>
            <a:endParaRPr lang="da-DK" dirty="0" smtClean="0"/>
          </a:p>
          <a:p>
            <a:r>
              <a:rPr lang="da-DK" dirty="0" smtClean="0"/>
              <a:t>Løbende frigivelse, fra</a:t>
            </a:r>
            <a:r>
              <a:rPr lang="da-DK" baseline="0" dirty="0" smtClean="0"/>
              <a:t> december til de kommende måneder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581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168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124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Farvet baggrund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13" y="-116544"/>
            <a:ext cx="12188825" cy="6974544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15" name="TextBox 14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4799" dirty="0"/>
          </a:p>
        </p:txBody>
      </p:sp>
      <p:sp>
        <p:nvSpPr>
          <p:cNvPr id="33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da-DK" sz="600" cap="all" spc="40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4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 smtClean="0">
                <a:solidFill>
                  <a:schemeClr val="bg1"/>
                </a:solidFill>
                <a:latin typeface="+mn-lt"/>
              </a:rPr>
              <a:t>14. Maj 2019</a:t>
            </a: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6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 smtClean="0">
                <a:solidFill>
                  <a:schemeClr val="bg1"/>
                </a:solidFill>
                <a:latin typeface="+mn-lt"/>
              </a:rPr>
              <a:t>Uddannelsesstrategisk sekretariat</a:t>
            </a: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5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7" name="USR_Name"/>
          <p:cNvSpPr txBox="1">
            <a:spLocks noChangeArrowheads="1"/>
          </p:cNvSpPr>
          <p:nvPr userDrawn="1"/>
        </p:nvSpPr>
        <p:spPr bwMode="auto">
          <a:xfrm>
            <a:off x="6240044" y="6021288"/>
            <a:ext cx="2982416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endParaRPr lang="da-DK" sz="700" b="0" cap="all" baseline="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Universitet</a:t>
            </a:r>
          </a:p>
        </p:txBody>
      </p:sp>
      <p:pic>
        <p:nvPicPr>
          <p:cNvPr id="16" name="Au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1034837712" name="SecondaryLogo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pic>
        <p:nvPicPr>
          <p:cNvPr id="18" name="Billede stre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56E4-BCAD-4437-9CFF-DECD76BE7380}" type="datetime2">
              <a:rPr lang="da-DK" smtClean="0"/>
              <a:t>27. maj 2019</a:t>
            </a:fld>
            <a:r>
              <a:rPr lang="da-DK" smtClean="0"/>
              <a:t>29-01-2019</a:t>
            </a:r>
            <a:endParaRPr lang="da-DK" dirty="0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26532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168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9D5B254-1B84-40ED-ABD8-D0B557CE5E72}" type="datetime2">
              <a:rPr lang="da-DK" smtClean="0"/>
              <a:t>27. maj 2019</a:t>
            </a:fld>
            <a:r>
              <a:rPr lang="da-DK" smtClean="0"/>
              <a:t>29-01-2019</a:t>
            </a:r>
            <a:endParaRPr lang="da-DK" dirty="0"/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6075181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2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231600" y="316800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CFEABE6-5632-46DD-B9D5-F04BFF6E3273}" type="datetime2">
              <a:rPr lang="da-DK" smtClean="0"/>
              <a:t>27. maj 2019</a:t>
            </a:fld>
            <a:r>
              <a:rPr lang="da-DK" smtClean="0"/>
              <a:t>29-01-2019</a:t>
            </a:r>
            <a:endParaRPr lang="da-DK" dirty="0"/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3570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15913" y="315913"/>
            <a:ext cx="11557000" cy="6220354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7480814-7332-4D3E-B5B6-49CDDA76C95F}" type="datetime2">
              <a:rPr lang="da-DK" smtClean="0"/>
              <a:t>27. maj 2019</a:t>
            </a:fld>
            <a:r>
              <a:rPr lang="da-DK" smtClean="0"/>
              <a:t>29-01-2019</a:t>
            </a:r>
            <a:endParaRPr lang="da-DK" dirty="0"/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34947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7340A9A-0F3C-4503-977B-CDD2D76AF3E1}" type="datetime2">
              <a:rPr lang="da-DK" smtClean="0"/>
              <a:t>27. maj 2019</a:t>
            </a:fld>
            <a:r>
              <a:rPr lang="da-DK" smtClean="0"/>
              <a:t>29-01-2019</a:t>
            </a:r>
            <a:endParaRPr lang="da-DK" dirty="0"/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Text Placeholder 61"/>
          <p:cNvSpPr>
            <a:spLocks noGrp="1"/>
          </p:cNvSpPr>
          <p:nvPr>
            <p:ph type="body" sz="quarter" idx="16" hasCustomPrompt="1"/>
          </p:nvPr>
        </p:nvSpPr>
        <p:spPr>
          <a:xfrm>
            <a:off x="1845940" y="1412776"/>
            <a:ext cx="8496944" cy="3744416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algn="ctr">
              <a:buFontTx/>
              <a:buNone/>
              <a:defRPr/>
            </a:lvl3pPr>
          </a:lstStyle>
          <a:p>
            <a:pPr lvl="0"/>
            <a:r>
              <a:rPr lang="da-DK" dirty="0"/>
              <a:t>Click to add Quote text, for next level ENTER and TAB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96140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5913" y="230400"/>
            <a:ext cx="11563200" cy="752400"/>
          </a:xfrm>
        </p:spPr>
        <p:txBody>
          <a:bodyPr anchor="t" anchorCtr="0"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998068" y="1853461"/>
            <a:ext cx="6264696" cy="2725288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marL="576000" indent="0">
              <a:buNone/>
              <a:defRPr/>
            </a:lvl3pPr>
          </a:lstStyle>
          <a:p>
            <a:pPr lvl="0"/>
            <a:r>
              <a:rPr lang="da-DK" dirty="0"/>
              <a:t>Click to add Quote text, for next level ENTER and TAB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2F1182E-48CC-4273-9DC2-F7A5F5753F74}" type="datetime2">
              <a:rPr lang="da-DK" smtClean="0"/>
              <a:t>27. maj 2019</a:t>
            </a:fld>
            <a:r>
              <a:rPr lang="da-DK" smtClean="0"/>
              <a:t>29-01-2019</a:t>
            </a:r>
            <a:endParaRPr lang="da-DK" dirty="0"/>
          </a:p>
        </p:txBody>
      </p:sp>
      <p:sp>
        <p:nvSpPr>
          <p:cNvPr id="10" name="Footer Placeholder 9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95154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2"/>
          </p:nvPr>
        </p:nvSpPr>
        <p:spPr>
          <a:xfrm>
            <a:off x="328613" y="328612"/>
            <a:ext cx="11550650" cy="6213475"/>
          </a:xfrm>
        </p:spPr>
        <p:txBody>
          <a:bodyPr/>
          <a:lstStyle/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9AC86A80-D096-4BEC-9760-A612329BC855}" type="datetime2">
              <a:rPr lang="da-DK" smtClean="0"/>
              <a:t>27. maj 2019</a:t>
            </a:fld>
            <a:r>
              <a:rPr lang="da-DK" smtClean="0"/>
              <a:t>29-01-2019</a:t>
            </a:r>
            <a:endParaRPr lang="da-DK" dirty="0"/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8156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6" name="TextBox 5"/>
          <p:cNvSpPr txBox="1"/>
          <p:nvPr userDrawn="1"/>
        </p:nvSpPr>
        <p:spPr>
          <a:xfrm>
            <a:off x="-2160355" y="1022476"/>
            <a:ext cx="2012649" cy="4734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da-DK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A29A-A8AC-4C3D-BFBF-A447943E7906}" type="datetime2">
              <a:rPr lang="da-DK" smtClean="0"/>
              <a:t>27. maj 2019</a:t>
            </a:fld>
            <a:r>
              <a:rPr lang="da-DK" smtClean="0"/>
              <a:t>29-01-2019</a:t>
            </a:r>
            <a:endParaRPr lang="da-DK" dirty="0"/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765820" y="1340768"/>
            <a:ext cx="1224136" cy="504056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E3336-2C19-42AA-891C-CBA29AF9C2E9}" type="datetime2">
              <a:rPr lang="da-DK" smtClean="0"/>
              <a:t>27. maj 2019</a:t>
            </a:fld>
            <a:r>
              <a:rPr lang="da-DK" smtClean="0"/>
              <a:t>29-01-2019</a:t>
            </a:r>
            <a:endParaRPr lang="da-DK" dirty="0"/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7AF2DEC-D540-46FE-9B45-02C71836FC4A}" type="datetime2">
              <a:rPr lang="da-DK" smtClean="0"/>
              <a:t>27. maj 2019</a:t>
            </a:fld>
            <a:r>
              <a:rPr lang="da-DK" smtClean="0"/>
              <a:t>29-01-2019</a:t>
            </a: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80067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pic>
        <p:nvPicPr>
          <p:cNvPr id="6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776" y="2163364"/>
            <a:ext cx="2531272" cy="2531272"/>
          </a:xfrm>
          <a:prstGeom prst="rect">
            <a:avLst/>
          </a:prstGeom>
        </p:spPr>
      </p:pic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1925B-7583-4D6E-AB79-1C2D89E878D3}" type="datetime2">
              <a:rPr lang="da-DK" smtClean="0"/>
              <a:t>27. maj 2019</a:t>
            </a:fld>
            <a:r>
              <a:rPr lang="da-DK" smtClean="0"/>
              <a:t>29-01-2019</a:t>
            </a:r>
            <a:endParaRPr lang="da-DK" dirty="0"/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97440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985838" y="3443622"/>
            <a:ext cx="648000" cy="4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a-DK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1844" y="1520315"/>
            <a:ext cx="9543307" cy="1779553"/>
          </a:xfrm>
        </p:spPr>
        <p:txBody>
          <a:bodyPr wrap="square" anchor="b" anchorCtr="0">
            <a:no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85838" y="3715431"/>
            <a:ext cx="7161212" cy="1746085"/>
          </a:xfrm>
        </p:spPr>
        <p:txBody>
          <a:bodyPr/>
          <a:lstStyle>
            <a:lvl1pPr marL="0" indent="0">
              <a:lnSpc>
                <a:spcPct val="101000"/>
              </a:lnSpc>
              <a:buFontTx/>
              <a:buNone/>
              <a:defRPr sz="27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</p:txBody>
      </p:sp>
      <p:sp>
        <p:nvSpPr>
          <p:cNvPr id="22" name="TextBox 21"/>
          <p:cNvSpPr txBox="1"/>
          <p:nvPr userDrawn="1"/>
        </p:nvSpPr>
        <p:spPr>
          <a:xfrm>
            <a:off x="-2160355" y="2132856"/>
            <a:ext cx="2012649" cy="7386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bold</a:t>
            </a:r>
            <a:endParaRPr lang="da-DK" sz="4799" dirty="0"/>
          </a:p>
        </p:txBody>
      </p:sp>
      <p:sp>
        <p:nvSpPr>
          <p:cNvPr id="38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da-DK" sz="600" cap="all" spc="40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43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Universitet</a:t>
            </a:r>
          </a:p>
        </p:txBody>
      </p:sp>
      <p:sp>
        <p:nvSpPr>
          <p:cNvPr id="39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kern="1200" cap="all" baseline="0" dirty="0" smtClean="0">
                <a:solidFill>
                  <a:schemeClr val="bg1"/>
                </a:solidFill>
                <a:latin typeface="AU Passata" pitchFamily="34" charset="0"/>
                <a:ea typeface="+mn-ea"/>
                <a:cs typeface="+mn-cs"/>
              </a:rPr>
              <a:t>14. maj 2019</a:t>
            </a:r>
            <a:endParaRPr lang="da-DK" sz="700" b="0" kern="1200" cap="all" baseline="0" dirty="0">
              <a:solidFill>
                <a:schemeClr val="bg1"/>
              </a:solidFill>
              <a:latin typeface="AU Passata" pitchFamily="34" charset="0"/>
              <a:ea typeface="+mn-ea"/>
              <a:cs typeface="+mn-cs"/>
            </a:endParaRPr>
          </a:p>
        </p:txBody>
      </p:sp>
      <p:sp>
        <p:nvSpPr>
          <p:cNvPr id="41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6845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  <a:defRPr/>
            </a:pPr>
            <a:r>
              <a:rPr lang="da-DK" sz="700" b="0" kern="1200" cap="all" baseline="0" dirty="0" smtClean="0">
                <a:solidFill>
                  <a:schemeClr val="bg1"/>
                </a:solidFill>
                <a:latin typeface="AU Passata" pitchFamily="34" charset="0"/>
                <a:ea typeface="+mn-ea"/>
                <a:cs typeface="+mn-cs"/>
              </a:rPr>
              <a:t>Uddannelsesstrategisk sekretariat</a:t>
            </a:r>
          </a:p>
          <a:p>
            <a:pPr algn="l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0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23" name="Billede stre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pic>
        <p:nvPicPr>
          <p:cNvPr id="1431952623" name="SecondaryLogo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64FA452-4FEF-487D-AEE8-975EAE6DBB00}" type="datetime2">
              <a:rPr lang="da-DK" smtClean="0"/>
              <a:t>27. maj 2019</a:t>
            </a:fld>
            <a:r>
              <a:rPr lang="da-DK" smtClean="0"/>
              <a:t>29-01-2019</a:t>
            </a:r>
            <a:endParaRPr lang="da-DK" dirty="0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27008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34" name="Pladsholder til tekst 2"/>
          <p:cNvSpPr txBox="1">
            <a:spLocks/>
          </p:cNvSpPr>
          <p:nvPr userDrawn="1"/>
        </p:nvSpPr>
        <p:spPr>
          <a:xfrm>
            <a:off x="1090914" y="2098689"/>
            <a:ext cx="12745416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da-DK" sz="10000" kern="0" dirty="0">
                <a:solidFill>
                  <a:schemeClr val="accent6"/>
                </a:solidFill>
                <a:latin typeface="AU Peto" panose="040C0B07020602020301" pitchFamily="82" charset="0"/>
              </a:rPr>
              <a:t>Aarhus</a:t>
            </a:r>
            <a:endParaRPr lang="da-DK"/>
          </a:p>
        </p:txBody>
      </p:sp>
      <p:sp>
        <p:nvSpPr>
          <p:cNvPr id="6" name="Pladsholder til tekst 2"/>
          <p:cNvSpPr txBox="1">
            <a:spLocks/>
          </p:cNvSpPr>
          <p:nvPr userDrawn="1"/>
        </p:nvSpPr>
        <p:spPr>
          <a:xfrm>
            <a:off x="7439540" y="2093600"/>
            <a:ext cx="4356484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da-DK" sz="10000" kern="0" dirty="0" err="1">
                <a:solidFill>
                  <a:schemeClr val="bg1"/>
                </a:solidFill>
                <a:latin typeface="AU Peto" panose="040C0B07020602020301" pitchFamily="82" charset="0"/>
              </a:rPr>
              <a:t>uni</a:t>
            </a:r>
            <a:endParaRPr lang="da-DK" sz="10000" kern="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7" name="Pladsholder til tekst 2"/>
          <p:cNvSpPr txBox="1">
            <a:spLocks/>
          </p:cNvSpPr>
          <p:nvPr userDrawn="1"/>
        </p:nvSpPr>
        <p:spPr>
          <a:xfrm>
            <a:off x="1881492" y="3428550"/>
            <a:ext cx="9289032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da-DK" sz="10000" kern="0" dirty="0" err="1">
                <a:solidFill>
                  <a:schemeClr val="bg1"/>
                </a:solidFill>
                <a:latin typeface="AU Peto" panose="040C0B07020602020301" pitchFamily="82" charset="0"/>
              </a:rPr>
              <a:t>versiet</a:t>
            </a:r>
            <a:endParaRPr lang="da-DK" sz="1000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8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B16E39D9-2B57-4443-BE94-C4F8819B4AD8}" type="datetime2">
              <a:rPr lang="da-DK" smtClean="0"/>
              <a:t>27. maj 2019</a:t>
            </a:fld>
            <a:r>
              <a:rPr lang="da-DK" smtClean="0"/>
              <a:t>29-01-2019</a:t>
            </a:r>
            <a:endParaRPr lang="da-DK" dirty="0"/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26240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Aarhus Universit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5" name="LAN_AUWBreak"/>
          <p:cNvSpPr/>
          <p:nvPr userDrawn="1"/>
        </p:nvSpPr>
        <p:spPr bwMode="auto">
          <a:xfrm>
            <a:off x="6022613" y="2804400"/>
            <a:ext cx="65" cy="757567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183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4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 
Universitet</a:t>
            </a:r>
          </a:p>
        </p:txBody>
      </p:sp>
      <p:pic>
        <p:nvPicPr>
          <p:cNvPr id="6" name="Logo whit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268" y="2864711"/>
            <a:ext cx="2228400" cy="1116990"/>
          </a:xfrm>
          <a:prstGeom prst="rect">
            <a:avLst/>
          </a:prstGeom>
        </p:spPr>
      </p:pic>
      <p:sp>
        <p:nvSpPr>
          <p:cNvPr id="7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6B252F5A-B93C-42A0-A4B8-712EF59FDF18}" type="datetime2">
              <a:rPr lang="da-DK" smtClean="0"/>
              <a:t>27. maj 2019</a:t>
            </a:fld>
            <a:r>
              <a:rPr lang="da-DK" smtClean="0"/>
              <a:t>29-01-2019</a:t>
            </a:r>
            <a:endParaRPr lang="da-DK" dirty="0"/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28896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4799" dirty="0"/>
          </a:p>
        </p:txBody>
      </p:sp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da-DK" sz="600" cap="all" spc="40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0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Universitet</a:t>
            </a:r>
          </a:p>
        </p:txBody>
      </p:sp>
      <p:sp>
        <p:nvSpPr>
          <p:cNvPr id="26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 smtClean="0">
                <a:solidFill>
                  <a:schemeClr val="bg1"/>
                </a:solidFill>
                <a:latin typeface="+mn-lt"/>
              </a:rPr>
              <a:t>14. Maj 2019</a:t>
            </a: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 smtClean="0">
                <a:solidFill>
                  <a:schemeClr val="bg1"/>
                </a:solidFill>
                <a:latin typeface="+mn-lt"/>
              </a:rPr>
              <a:t>Uddannelsesstrategisk sekretariat</a:t>
            </a: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7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23" name="Billed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pic>
        <p:nvPicPr>
          <p:cNvPr id="713498226" name="SecondaryLogo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DDFE-4C6C-42EA-92A1-697A0AC0D7A2}" type="datetime2">
              <a:rPr lang="da-DK" smtClean="0"/>
              <a:t>27. maj 2019</a:t>
            </a:fld>
            <a:r>
              <a:rPr lang="da-DK" smtClean="0"/>
              <a:t>29-01-2019</a:t>
            </a:r>
            <a:endParaRPr lang="da-DK" dirty="0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073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960079"/>
            <a:ext cx="10220325" cy="393748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5" name="TextBox 4"/>
          <p:cNvSpPr txBox="1"/>
          <p:nvPr userDrawn="1"/>
        </p:nvSpPr>
        <p:spPr>
          <a:xfrm>
            <a:off x="-1973598" y="340161"/>
            <a:ext cx="182589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 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til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1745-3312-4C94-BD89-6C619AC5E93D}" type="datetime2">
              <a:rPr lang="da-DK" smtClean="0"/>
              <a:t>27. maj 2019</a:t>
            </a:fld>
            <a:r>
              <a:rPr lang="da-DK" smtClean="0"/>
              <a:t>29-01-2019</a:t>
            </a:r>
            <a:endParaRPr lang="da-DK" dirty="0"/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vid baggrund"/>
          <p:cNvSpPr/>
          <p:nvPr userDrawn="1"/>
        </p:nvSpPr>
        <p:spPr bwMode="auto">
          <a:xfrm>
            <a:off x="0" y="-1"/>
            <a:ext cx="12193200" cy="5894387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6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5913" y="228627"/>
            <a:ext cx="11556000" cy="752101"/>
          </a:xfrm>
        </p:spPr>
        <p:txBody>
          <a:bodyPr anchor="t" anchorCtr="0"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373021"/>
            <a:ext cx="10220325" cy="4521366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da-DK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1ECAE-8F46-41A4-9030-8A67B11ADA88}" type="datetime2">
              <a:rPr lang="da-DK" smtClean="0"/>
              <a:t>27. maj 2019</a:t>
            </a:fld>
            <a:r>
              <a:rPr lang="da-DK" smtClean="0"/>
              <a:t>29-01-2019</a:t>
            </a:r>
            <a:endParaRPr lang="da-DK" dirty="0"/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71285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865" userDrawn="1">
          <p15:clr>
            <a:srgbClr val="00000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200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800" y="230400"/>
            <a:ext cx="5644263" cy="7524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/>
              <a:t>Insert title</a:t>
            </a:r>
            <a:endParaRPr lang="da-DK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1371600"/>
            <a:ext cx="4975225" cy="452596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0198" y="315913"/>
            <a:ext cx="5644110" cy="558165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da-DK" sz="4799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691CEB8-E1F3-4D5F-AF1E-E71141489285}" type="datetime2">
              <a:rPr lang="da-DK" smtClean="0"/>
              <a:t>27. maj 2019</a:t>
            </a:fld>
            <a:r>
              <a:rPr lang="da-DK" smtClean="0"/>
              <a:t>29-01-2019</a:t>
            </a:r>
            <a:endParaRPr lang="da-DK" dirty="0"/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978710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5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011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1001075" y="2694542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838" y="1484784"/>
            <a:ext cx="4975225" cy="971980"/>
          </a:xfrm>
        </p:spPr>
        <p:txBody>
          <a:bodyPr anchor="b" anchorCtr="0"/>
          <a:lstStyle>
            <a:lvl1pPr>
              <a:lnSpc>
                <a:spcPct val="95000"/>
              </a:lnSpc>
              <a:defRPr sz="3000">
                <a:latin typeface="+mn-lt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3010711"/>
            <a:ext cx="4975225" cy="1858449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  <a:lvl5pPr>
              <a:defRPr/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  <a:p>
            <a:pPr lvl="5"/>
            <a:r>
              <a:rPr lang="da-DK" dirty="0"/>
              <a:t>6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15913"/>
            <a:ext cx="5644800" cy="55836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1780882"/>
            <a:ext cx="18258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21D4306-F171-46B6-A758-77D50A6529FE}" type="datetime2">
              <a:rPr lang="da-DK" smtClean="0"/>
              <a:t>27. maj 2019</a:t>
            </a:fld>
            <a:r>
              <a:rPr lang="da-DK" smtClean="0"/>
              <a:t>29-01-2019</a:t>
            </a:r>
            <a:endParaRPr lang="da-DK" dirty="0"/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703164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930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3069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115596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8E38149-2BF7-479A-B089-9859FDD0F981}" type="datetime2">
              <a:rPr lang="da-DK" smtClean="0"/>
              <a:t>27. maj 2019</a:t>
            </a:fld>
            <a:r>
              <a:rPr lang="da-DK" smtClean="0"/>
              <a:t>29-01-2019</a:t>
            </a:r>
            <a:endParaRPr lang="da-DK" dirty="0"/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7618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3CB8E9E1-BFF6-4645-A581-874B8BF6CFBB}" type="datetime2">
              <a:rPr lang="da-DK" smtClean="0"/>
              <a:t>27. maj 2019</a:t>
            </a:fld>
            <a:r>
              <a:rPr lang="da-DK" smtClean="0"/>
              <a:t>29-01-2019</a:t>
            </a:r>
            <a:endParaRPr lang="da-DK" dirty="0"/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700417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4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ceholder title 1"/>
          <p:cNvSpPr>
            <a:spLocks noGrp="1" noChangeArrowheads="1"/>
          </p:cNvSpPr>
          <p:nvPr>
            <p:ph type="title"/>
          </p:nvPr>
        </p:nvSpPr>
        <p:spPr bwMode="auto">
          <a:xfrm>
            <a:off x="315913" y="149115"/>
            <a:ext cx="11557000" cy="13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dirty="0"/>
              <a:t>Click to edit Master title style</a:t>
            </a:r>
            <a:endParaRPr lang="da-DK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5838" y="1920259"/>
            <a:ext cx="10220325" cy="393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dirty="0"/>
              <a:t>Click to edit Master text styles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  <a:p>
            <a:pPr lvl="5"/>
            <a:r>
              <a:rPr lang="da-DK" noProof="0" dirty="0"/>
              <a:t>6 level</a:t>
            </a:r>
            <a:endParaRPr lang="da-DK"/>
          </a:p>
          <a:p>
            <a:pPr lvl="6"/>
            <a:r>
              <a:rPr lang="da-DK" noProof="0" dirty="0"/>
              <a:t>7 level</a:t>
            </a:r>
            <a:endParaRPr lang="da-DK"/>
          </a:p>
          <a:p>
            <a:pPr lvl="7"/>
            <a:r>
              <a:rPr lang="da-DK" noProof="0" dirty="0"/>
              <a:t>8 level</a:t>
            </a:r>
            <a:endParaRPr lang="da-DK"/>
          </a:p>
          <a:p>
            <a:pPr lvl="8"/>
            <a:r>
              <a:rPr lang="da-DK" noProof="0" dirty="0"/>
              <a:t>9 level</a:t>
            </a:r>
            <a:endParaRPr lang="da-DK"/>
          </a:p>
        </p:txBody>
      </p:sp>
      <p:pic>
        <p:nvPicPr>
          <p:cNvPr id="440185401" name="SecondaryLogo_sort"/>
          <p:cNvPicPr>
            <a:picLocks noChangeAspect="1"/>
          </p:cNvPicPr>
          <p:nvPr/>
        </p:nvPicPr>
        <p:blipFill>
          <a:blip r:embed="rId23">
            <a:extLst/>
          </a:blip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23" name="Black Rectangle"/>
          <p:cNvSpPr/>
          <p:nvPr userDrawn="1"/>
        </p:nvSpPr>
        <p:spPr>
          <a:xfrm>
            <a:off x="989440" y="1663088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19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USR_Name"/>
          <p:cNvSpPr txBox="1">
            <a:spLocks noChangeArrowheads="1"/>
          </p:cNvSpPr>
          <p:nvPr userDrawn="1"/>
        </p:nvSpPr>
        <p:spPr bwMode="auto">
          <a:xfrm>
            <a:off x="6254961" y="6031486"/>
            <a:ext cx="2982416" cy="550011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  <a:defRPr/>
            </a:pPr>
            <a:r>
              <a:rPr lang="da-DK" sz="700" b="0" kern="1200" cap="all" baseline="0" dirty="0" smtClean="0">
                <a:solidFill>
                  <a:schemeClr val="bg1"/>
                </a:solidFill>
                <a:latin typeface="AU Passata" pitchFamily="34" charset="0"/>
                <a:ea typeface="+mn-ea"/>
                <a:cs typeface="+mn-cs"/>
              </a:rPr>
              <a:t>Uddannelsesstrategisk sekretariat</a:t>
            </a:r>
          </a:p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 smtClean="0">
                <a:solidFill>
                  <a:schemeClr val="tx1"/>
                </a:solidFill>
                <a:latin typeface="+mn-lt"/>
              </a:rPr>
              <a:t>Uddannelsesstrategisk sekretariat</a:t>
            </a:r>
            <a:endParaRPr lang="da-DK" sz="700" b="0" cap="all" baseline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 smtClean="0">
                <a:solidFill>
                  <a:schemeClr val="tx1"/>
                </a:solidFill>
                <a:latin typeface="+mn-lt"/>
              </a:rPr>
              <a:t>14. maj 2019</a:t>
            </a:r>
            <a:endParaRPr lang="da-DK" sz="700" b="0" cap="all" baseline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Au logo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9002"/>
            <a:ext cx="557570" cy="558000"/>
          </a:xfrm>
          <a:prstGeom prst="rect">
            <a:avLst/>
          </a:prstGeom>
        </p:spPr>
      </p:pic>
      <p:pic>
        <p:nvPicPr>
          <p:cNvPr id="10" name="Billede streg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8000"/>
          </a:xfrm>
          <a:prstGeom prst="rect">
            <a:avLst/>
          </a:prstGeom>
        </p:spPr>
      </p:pic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da-DK" sz="600" cap="all" spc="40" baseline="0" dirty="0">
              <a:solidFill>
                <a:schemeClr val="tx1"/>
              </a:solidFill>
              <a:latin typeface="AU Passata Light" pitchFamily="34" charset="0"/>
            </a:endParaRPr>
          </a:p>
        </p:txBody>
      </p:sp>
      <p:sp>
        <p:nvSpPr>
          <p:cNvPr id="26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rPr>
              <a:t>Aarhus
Universitet</a:t>
            </a:r>
          </a:p>
        </p:txBody>
      </p:sp>
      <p:sp>
        <p:nvSpPr>
          <p:cNvPr id="1030" name="Sidetal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807992" y="6581497"/>
            <a:ext cx="252000" cy="13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700" spc="4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2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8D4C30E6-D0CD-4DF5-B65B-FC5B3A308A6A}" type="datetime2">
              <a:rPr lang="da-DK" smtClean="0"/>
              <a:t>27. maj 2019</a:t>
            </a:fld>
            <a:r>
              <a:rPr lang="da-DK" smtClean="0"/>
              <a:t>29-01-2019</a:t>
            </a:r>
            <a:endParaRPr lang="da-DK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3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6" r:id="rId2"/>
    <p:sldLayoutId id="2147483673" r:id="rId3"/>
    <p:sldLayoutId id="2147483666" r:id="rId4"/>
    <p:sldLayoutId id="2147483662" r:id="rId5"/>
    <p:sldLayoutId id="2147483649" r:id="rId6"/>
    <p:sldLayoutId id="2147483669" r:id="rId7"/>
    <p:sldLayoutId id="2147483661" r:id="rId8"/>
    <p:sldLayoutId id="2147483668" r:id="rId9"/>
    <p:sldLayoutId id="2147483663" r:id="rId10"/>
    <p:sldLayoutId id="2147483670" r:id="rId11"/>
    <p:sldLayoutId id="2147483654" r:id="rId12"/>
    <p:sldLayoutId id="2147483664" r:id="rId13"/>
    <p:sldLayoutId id="2147483671" r:id="rId14"/>
    <p:sldLayoutId id="2147483650" r:id="rId15"/>
    <p:sldLayoutId id="2147483655" r:id="rId16"/>
    <p:sldLayoutId id="2147483651" r:id="rId17"/>
    <p:sldLayoutId id="2147483679" r:id="rId18"/>
    <p:sldLayoutId id="2147483672" r:id="rId19"/>
    <p:sldLayoutId id="2147483678" r:id="rId20"/>
    <p:sldLayoutId id="2147483658" r:id="rId2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4500" b="1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9pPr>
    </p:titleStyle>
    <p:bodyStyle>
      <a:lvl1pPr marL="0" indent="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Calibri" panose="020F0502020204030204" pitchFamily="34" charset="0"/>
        <a:buChar char="​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75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15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151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5pPr>
      <a:lvl6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6pPr>
      <a:lvl7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7pPr>
      <a:lvl8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8pPr>
      <a:lvl9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" orient="horz" pos="3715" userDrawn="1">
          <p15:clr>
            <a:srgbClr val="000000"/>
          </p15:clr>
        </p15:guide>
        <p15:guide id="5" orient="horz" pos="4131" userDrawn="1">
          <p15:clr>
            <a:srgbClr val="A4A3A4"/>
          </p15:clr>
        </p15:guide>
        <p15:guide id="6" pos="7479" userDrawn="1">
          <p15:clr>
            <a:srgbClr val="A4A3A4"/>
          </p15:clr>
        </p15:guide>
        <p15:guide id="7" orient="horz" pos="1234" userDrawn="1">
          <p15:clr>
            <a:srgbClr val="000000"/>
          </p15:clr>
        </p15:guide>
        <p15:guide id="8" pos="7059" userDrawn="1">
          <p15:clr>
            <a:srgbClr val="000000"/>
          </p15:clr>
        </p15:guide>
        <p15:guide id="9" pos="199" userDrawn="1">
          <p15:clr>
            <a:srgbClr val="A4A3A4"/>
          </p15:clr>
        </p15:guide>
        <p15:guide id="10" pos="621" userDrawn="1">
          <p15:clr>
            <a:srgbClr val="000000"/>
          </p15:clr>
        </p15:guide>
        <p15:guide id="11" orient="horz" pos="199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medarbejdere.au.dk/strategi/uddannelse/kvalitetsarbejde-paa-aarhus-universitet/au-uddannelse-ledelsesinformation-i-power-bi/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AUxxxxxx@uni.au.dk" TargetMode="External"/><Relationship Id="rId2" Type="http://schemas.openxmlformats.org/officeDocument/2006/relationships/hyperlink" Target="https://app.powerbi.com/groups/me/apps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medarbejdere.au.dk/strategi/uddannelse/kvalitetsarbejde-paa-aarhus-universitet/au-uddannelse-ledelsesinformation-i-power-bi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85838" y="2066845"/>
            <a:ext cx="10220325" cy="2492990"/>
          </a:xfrm>
        </p:spPr>
        <p:txBody>
          <a:bodyPr/>
          <a:lstStyle/>
          <a:p>
            <a:pPr algn="ctr"/>
            <a:r>
              <a:rPr lang="da-DK" dirty="0" smtClean="0"/>
              <a:t>AU Uddannelsesstatistik</a:t>
            </a:r>
            <a:br>
              <a:rPr lang="da-DK" dirty="0" smtClean="0"/>
            </a:br>
            <a:r>
              <a:rPr lang="da-DK" dirty="0"/>
              <a:t/>
            </a:r>
            <a:br>
              <a:rPr lang="da-DK" dirty="0"/>
            </a:br>
            <a:r>
              <a:rPr lang="da-DK" dirty="0" smtClean="0"/>
              <a:t>i Power BI</a:t>
            </a:r>
            <a:endParaRPr lang="da-DK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832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 gang med power bi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65819" y="1960079"/>
            <a:ext cx="10873209" cy="3937484"/>
          </a:xfrm>
        </p:spPr>
        <p:txBody>
          <a:bodyPr/>
          <a:lstStyle/>
          <a:p>
            <a:r>
              <a:rPr lang="da-DK" dirty="0"/>
              <a:t>Log på </a:t>
            </a:r>
            <a:r>
              <a:rPr lang="da-DK" u="sng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app.powerbi.com</a:t>
            </a:r>
            <a:r>
              <a:rPr lang="da-DK" dirty="0" smtClean="0"/>
              <a:t> i </a:t>
            </a:r>
            <a:r>
              <a:rPr lang="da-DK" sz="2800" b="1" dirty="0" smtClean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innerShdw blurRad="152400">
                    <a:schemeClr val="bg2">
                      <a:lumMod val="50000"/>
                      <a:lumOff val="50000"/>
                    </a:schemeClr>
                  </a:innerShdw>
                </a:effectLst>
              </a:rPr>
              <a:t>Google </a:t>
            </a:r>
            <a:r>
              <a:rPr lang="da-DK" sz="2800" b="1" dirty="0" err="1" smtClean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innerShdw blurRad="152400">
                    <a:schemeClr val="bg2">
                      <a:lumMod val="50000"/>
                      <a:lumOff val="50000"/>
                    </a:schemeClr>
                  </a:innerShdw>
                </a:effectLst>
              </a:rPr>
              <a:t>Chrome</a:t>
            </a:r>
            <a:r>
              <a:rPr lang="da-DK" sz="28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da-DK" dirty="0" smtClean="0"/>
              <a:t>med AU(personligt id)@uni.au.dk</a:t>
            </a:r>
          </a:p>
          <a:p>
            <a:r>
              <a:rPr lang="da-DK" dirty="0"/>
              <a:t>De forskellige </a:t>
            </a:r>
            <a:r>
              <a:rPr lang="da-DK" dirty="0" err="1"/>
              <a:t>apps</a:t>
            </a:r>
            <a:r>
              <a:rPr lang="da-DK" dirty="0"/>
              <a:t> hentes på samme måde som man </a:t>
            </a:r>
            <a:r>
              <a:rPr lang="da-DK" dirty="0" smtClean="0"/>
              <a:t>henter </a:t>
            </a:r>
            <a:r>
              <a:rPr lang="da-DK" dirty="0"/>
              <a:t>en ny </a:t>
            </a:r>
            <a:r>
              <a:rPr lang="da-DK" dirty="0" err="1"/>
              <a:t>app</a:t>
            </a:r>
            <a:r>
              <a:rPr lang="da-DK" dirty="0"/>
              <a:t> til sin mobiltelefon.</a:t>
            </a:r>
          </a:p>
          <a:p>
            <a:endParaRPr lang="da-DK" dirty="0" smtClean="0"/>
          </a:p>
          <a:p>
            <a:r>
              <a:rPr lang="da-DK" dirty="0" smtClean="0"/>
              <a:t>Alle AU ansatte har adgang. Det er interne AU rapporter, der er ingen persondata og der er logning af rapporterne.</a:t>
            </a:r>
          </a:p>
          <a:p>
            <a:endParaRPr lang="da-DK" dirty="0" smtClean="0"/>
          </a:p>
          <a:p>
            <a:r>
              <a:rPr lang="da-DK" dirty="0" smtClean="0"/>
              <a:t>Se oversigt og FAQ på </a:t>
            </a:r>
            <a:r>
              <a:rPr lang="da-DK" dirty="0" smtClean="0">
                <a:hlinkClick r:id="rId2"/>
              </a:rPr>
              <a:t>https</a:t>
            </a:r>
            <a:r>
              <a:rPr lang="da-DK" dirty="0">
                <a:hlinkClick r:id="rId2"/>
              </a:rPr>
              <a:t>://medarbejdere.au.dk/strategi/uddannelse/kvalitetsarbejde-paa-aarhus-universitet/au-uddannelse-ledelsesinformation-i-power-bi</a:t>
            </a:r>
            <a:r>
              <a:rPr lang="da-DK" dirty="0" smtClean="0">
                <a:hlinkClick r:id="rId2"/>
              </a:rPr>
              <a:t>/</a:t>
            </a:r>
            <a:endParaRPr lang="da-DK" dirty="0" smtClean="0"/>
          </a:p>
          <a:p>
            <a:endParaRPr lang="da-DK" dirty="0" smtClean="0"/>
          </a:p>
          <a:p>
            <a:r>
              <a:rPr lang="da-DK" dirty="0" smtClean="0"/>
              <a:t>Eller </a:t>
            </a:r>
            <a:r>
              <a:rPr lang="da-DK" dirty="0"/>
              <a:t>kontakt os på mail: Analyse og indberetning, AU Uddannelse </a:t>
            </a:r>
            <a:r>
              <a:rPr lang="da-DK" dirty="0" smtClean="0"/>
              <a:t>[analyseogindberetning.udd@au.dk]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FE8F-EDF0-4CB1-A489-9FF54E06634F}" type="datetime2">
              <a:rPr lang="da-DK" smtClean="0"/>
              <a:t>27. maj 2019</a:t>
            </a:fld>
            <a:r>
              <a:rPr lang="da-DK" smtClean="0"/>
              <a:t>29-01-2019</a:t>
            </a:r>
            <a:endParaRPr lang="da-DK" dirty="0"/>
          </a:p>
        </p:txBody>
      </p:sp>
      <p:pic>
        <p:nvPicPr>
          <p:cNvPr id="5" name="Billede 4"/>
          <p:cNvPicPr/>
          <p:nvPr/>
        </p:nvPicPr>
        <p:blipFill rotWithShape="1">
          <a:blip r:embed="rId3"/>
          <a:srcRect b="52197"/>
          <a:stretch/>
        </p:blipFill>
        <p:spPr bwMode="auto">
          <a:xfrm>
            <a:off x="8038628" y="805117"/>
            <a:ext cx="3314894" cy="9361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Nedadgående pil 5"/>
          <p:cNvSpPr/>
          <p:nvPr/>
        </p:nvSpPr>
        <p:spPr bwMode="auto">
          <a:xfrm rot="1971765">
            <a:off x="6230559" y="812691"/>
            <a:ext cx="877848" cy="1291501"/>
          </a:xfrm>
          <a:prstGeom prst="downArrow">
            <a:avLst/>
          </a:prstGeom>
          <a:solidFill>
            <a:schemeClr val="bg2">
              <a:lumMod val="50000"/>
              <a:lumOff val="50000"/>
            </a:schemeClr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43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Adgang til Power BI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>
                <a:hlinkClick r:id="rId2"/>
              </a:rPr>
              <a:t>app.powerbi.com</a:t>
            </a:r>
            <a:r>
              <a:rPr lang="da-DK" dirty="0"/>
              <a:t/>
            </a:r>
            <a:br>
              <a:rPr lang="da-DK" dirty="0"/>
            </a:br>
            <a:r>
              <a:rPr lang="da-DK" dirty="0"/>
              <a:t>Login: AU-ID i formatet [</a:t>
            </a:r>
            <a:r>
              <a:rPr lang="da-DK" dirty="0">
                <a:hlinkClick r:id="rId3"/>
              </a:rPr>
              <a:t>AUxxxxxx@uni.au.dk</a:t>
            </a:r>
            <a:r>
              <a:rPr lang="da-DK" dirty="0"/>
              <a:t>]</a:t>
            </a:r>
            <a:br>
              <a:rPr lang="da-DK" dirty="0"/>
            </a:br>
            <a:r>
              <a:rPr lang="da-DK" dirty="0"/>
              <a:t>Password: Det til Windows m.fl.</a:t>
            </a:r>
          </a:p>
          <a:p>
            <a:endParaRPr lang="da-DK" dirty="0" smtClean="0"/>
          </a:p>
          <a:p>
            <a:r>
              <a:rPr lang="da-DK" dirty="0" smtClean="0"/>
              <a:t>Hvis </a:t>
            </a:r>
            <a:r>
              <a:rPr lang="da-DK" dirty="0"/>
              <a:t>billedet er tomt, tryk på symbolet hus og vælg </a:t>
            </a:r>
            <a:r>
              <a:rPr lang="da-DK" dirty="0" smtClean="0"/>
              <a:t>f.eks. 'BI_Prod_012_Udd</a:t>
            </a:r>
            <a:r>
              <a:rPr lang="da-DK" dirty="0"/>
              <a:t>' for at hente årsrapporten og 'BI-Prod-009_UDD' for at hente de ordinære datapakker og EVU-datapakkerne. </a:t>
            </a:r>
            <a:br>
              <a:rPr lang="da-DK" dirty="0"/>
            </a:br>
            <a:endParaRPr lang="da-DK" dirty="0" smtClean="0"/>
          </a:p>
          <a:p>
            <a:r>
              <a:rPr lang="da-DK" dirty="0" smtClean="0"/>
              <a:t>Navngivningen </a:t>
            </a:r>
            <a:r>
              <a:rPr lang="da-DK" dirty="0"/>
              <a:t>i kode er desværre det eneste mulige i Power BI pt</a:t>
            </a:r>
            <a:r>
              <a:rPr lang="da-DK" dirty="0" smtClean="0"/>
              <a:t>.</a:t>
            </a:r>
            <a:r>
              <a:rPr lang="da-DK" dirty="0"/>
              <a:t/>
            </a:r>
            <a:br>
              <a:rPr lang="da-DK" dirty="0"/>
            </a:br>
            <a:r>
              <a:rPr lang="da-DK" dirty="0"/>
              <a:t/>
            </a:r>
            <a:br>
              <a:rPr lang="da-DK" dirty="0"/>
            </a:br>
            <a:r>
              <a:rPr lang="da-DK" dirty="0" smtClean="0"/>
              <a:t>Man </a:t>
            </a:r>
            <a:r>
              <a:rPr lang="da-DK" dirty="0"/>
              <a:t>kan også logge på med en </a:t>
            </a:r>
            <a:r>
              <a:rPr lang="da-DK" dirty="0" err="1"/>
              <a:t>iOS</a:t>
            </a:r>
            <a:r>
              <a:rPr lang="da-DK" dirty="0"/>
              <a:t> </a:t>
            </a:r>
            <a:r>
              <a:rPr lang="da-DK" dirty="0" err="1"/>
              <a:t>app</a:t>
            </a:r>
            <a:r>
              <a:rPr lang="da-DK" dirty="0"/>
              <a:t> til </a:t>
            </a:r>
            <a:r>
              <a:rPr lang="da-DK" dirty="0" err="1"/>
              <a:t>Ipad</a:t>
            </a:r>
            <a:r>
              <a:rPr lang="da-DK" dirty="0"/>
              <a:t>. Den kan findes i App Store.</a:t>
            </a:r>
            <a:br>
              <a:rPr lang="da-DK" dirty="0"/>
            </a:b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1745-3312-4C94-BD89-6C619AC5E93D}" type="datetime2">
              <a:rPr lang="da-DK" smtClean="0"/>
              <a:t>27. maj 2019</a:t>
            </a:fld>
            <a:r>
              <a:rPr lang="da-DK" smtClean="0"/>
              <a:t>29-01-2019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81154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D510-30E9-4DAE-BBE8-409E5121776B}" type="datetime2">
              <a:rPr lang="da-DK" smtClean="0"/>
              <a:t>27. maj 2019</a:t>
            </a:fld>
            <a:r>
              <a:rPr lang="da-DK" smtClean="0"/>
              <a:t>29-01-2019</a:t>
            </a:r>
            <a:endParaRPr lang="da-DK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969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5913" y="332656"/>
            <a:ext cx="11556000" cy="504056"/>
          </a:xfrm>
        </p:spPr>
        <p:txBody>
          <a:bodyPr/>
          <a:lstStyle/>
          <a:p>
            <a:r>
              <a:rPr lang="da-DK" dirty="0" smtClean="0"/>
              <a:t>Uddannelsesdata i power BI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FEF1D-71C2-4750-91C1-0B7F9053F561}" type="datetime2">
              <a:rPr lang="da-DK" smtClean="0"/>
              <a:t>27. maj 2019</a:t>
            </a:fld>
            <a:r>
              <a:rPr lang="da-DK" smtClean="0"/>
              <a:t>29-01-2019</a:t>
            </a:r>
            <a:endParaRPr lang="da-DK" dirty="0"/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621804" y="1484784"/>
            <a:ext cx="7272808" cy="4392488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a-DK" dirty="0" smtClean="0"/>
              <a:t>Hidtidig ledelsesinformation har bestået af notater og Excel-filer hen over året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a-DK" b="1" dirty="0" smtClean="0"/>
              <a:t>Ambition</a:t>
            </a:r>
            <a:r>
              <a:rPr lang="da-DK" dirty="0" smtClean="0"/>
              <a:t>: Grafisk </a:t>
            </a:r>
            <a:r>
              <a:rPr lang="da-DK" dirty="0"/>
              <a:t>visning i Power BI </a:t>
            </a:r>
            <a:r>
              <a:rPr lang="da-DK" dirty="0" smtClean="0"/>
              <a:t>og en </a:t>
            </a:r>
            <a:r>
              <a:rPr lang="da-DK" dirty="0"/>
              <a:t>mere samlet og ensartet </a:t>
            </a:r>
            <a:r>
              <a:rPr lang="da-DK" dirty="0" smtClean="0"/>
              <a:t>ledelsesinformation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a-DK" dirty="0" smtClean="0"/>
              <a:t>Den </a:t>
            </a:r>
            <a:r>
              <a:rPr lang="da-DK" dirty="0"/>
              <a:t>væsentligste ledelsesinformation </a:t>
            </a:r>
            <a:r>
              <a:rPr lang="da-DK" dirty="0" smtClean="0"/>
              <a:t>bliver </a:t>
            </a:r>
            <a:r>
              <a:rPr lang="da-DK" dirty="0"/>
              <a:t>opsamlet i en halv- og en helårlig afrapportering, der </a:t>
            </a:r>
            <a:r>
              <a:rPr lang="da-DK" dirty="0" smtClean="0"/>
              <a:t>kan tilgås </a:t>
            </a:r>
            <a:r>
              <a:rPr lang="da-DK" dirty="0"/>
              <a:t>via Power BI og printes (pdf</a:t>
            </a:r>
            <a:r>
              <a:rPr lang="da-DK" dirty="0" smtClean="0"/>
              <a:t>)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a-DK" dirty="0" smtClean="0"/>
              <a:t>Fortsætter den udvikling der blev påbegyndt </a:t>
            </a:r>
            <a:r>
              <a:rPr lang="da-DK" dirty="0"/>
              <a:t>med de supplerende nøgletal i datapakkerne, der </a:t>
            </a:r>
            <a:r>
              <a:rPr lang="da-DK" dirty="0" smtClean="0"/>
              <a:t>også i </a:t>
            </a:r>
            <a:r>
              <a:rPr lang="da-DK" dirty="0"/>
              <a:t>2018 var udarbejdet i Power </a:t>
            </a:r>
            <a:r>
              <a:rPr lang="da-DK" dirty="0" smtClean="0"/>
              <a:t>BI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a-DK" dirty="0"/>
              <a:t>Tæt samarbejde med </a:t>
            </a:r>
            <a:r>
              <a:rPr lang="da-DK" dirty="0" smtClean="0"/>
              <a:t>BI-enheden ift. en del af grunddata.</a:t>
            </a:r>
            <a:endParaRPr lang="da-DK" dirty="0"/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da-DK" sz="2400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2644" y="2132856"/>
            <a:ext cx="2982809" cy="194421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2780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5913" y="404664"/>
            <a:ext cx="11556000" cy="576064"/>
          </a:xfrm>
        </p:spPr>
        <p:txBody>
          <a:bodyPr/>
          <a:lstStyle/>
          <a:p>
            <a:r>
              <a:rPr lang="da-DK" dirty="0"/>
              <a:t>overordnet Power BI-struktur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05780" y="1373020"/>
            <a:ext cx="11089232" cy="4576259"/>
          </a:xfrm>
        </p:spPr>
        <p:txBody>
          <a:bodyPr/>
          <a:lstStyle/>
          <a:p>
            <a:endParaRPr lang="da-DK" dirty="0" smtClean="0"/>
          </a:p>
          <a:p>
            <a:r>
              <a:rPr lang="da-DK" dirty="0" smtClean="0"/>
              <a:t>I </a:t>
            </a:r>
            <a:r>
              <a:rPr lang="da-DK" dirty="0"/>
              <a:t>Power BI ligger alle </a:t>
            </a:r>
            <a:r>
              <a:rPr lang="da-DK" dirty="0" err="1"/>
              <a:t>dashbords</a:t>
            </a:r>
            <a:r>
              <a:rPr lang="da-DK" dirty="0"/>
              <a:t> og underliggende rapporter i </a:t>
            </a:r>
            <a:r>
              <a:rPr lang="da-DK" dirty="0" err="1" smtClean="0"/>
              <a:t>apps</a:t>
            </a:r>
            <a:r>
              <a:rPr lang="da-DK" dirty="0" smtClean="0"/>
              <a:t>.</a:t>
            </a:r>
          </a:p>
          <a:p>
            <a:endParaRPr lang="da-DK" dirty="0" smtClean="0"/>
          </a:p>
          <a:p>
            <a:r>
              <a:rPr lang="da-DK" dirty="0" smtClean="0"/>
              <a:t>AU Uddannelses Power BI er bygget </a:t>
            </a:r>
            <a:r>
              <a:rPr lang="da-DK" dirty="0"/>
              <a:t>op med </a:t>
            </a:r>
            <a:r>
              <a:rPr lang="da-DK" dirty="0" smtClean="0"/>
              <a:t>fire hovedpunkter (</a:t>
            </a:r>
            <a:r>
              <a:rPr lang="da-DK" dirty="0" err="1" smtClean="0"/>
              <a:t>apps</a:t>
            </a:r>
            <a:r>
              <a:rPr lang="da-DK" dirty="0" smtClean="0"/>
              <a:t>):</a:t>
            </a:r>
          </a:p>
          <a:p>
            <a:endParaRPr lang="da-DK" dirty="0" smtClean="0">
              <a:effectLst>
                <a:outerShdw blurRad="50800" dist="50800" dir="5400000" algn="ctr" rotWithShape="0">
                  <a:schemeClr val="bg1">
                    <a:lumMod val="65000"/>
                  </a:schemeClr>
                </a:outerShdw>
              </a:effectLst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7B75-8550-49F6-A40D-6196933E8770}" type="datetime2">
              <a:rPr lang="da-DK" smtClean="0"/>
              <a:t>27. maj 2019</a:t>
            </a:fld>
            <a:r>
              <a:rPr lang="da-DK" smtClean="0"/>
              <a:t>29-01-2019</a:t>
            </a:r>
            <a:endParaRPr lang="da-DK" dirty="0"/>
          </a:p>
        </p:txBody>
      </p:sp>
      <p:sp>
        <p:nvSpPr>
          <p:cNvPr id="5" name="Afrundet rektangel 4"/>
          <p:cNvSpPr/>
          <p:nvPr/>
        </p:nvSpPr>
        <p:spPr bwMode="auto">
          <a:xfrm>
            <a:off x="8781125" y="3358067"/>
            <a:ext cx="2194466" cy="2231944"/>
          </a:xfrm>
          <a:prstGeom prst="roundRect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</a:pPr>
            <a:r>
              <a:rPr lang="da-DK" sz="2000" b="1" dirty="0" err="1" smtClean="0">
                <a:solidFill>
                  <a:schemeClr val="bg1"/>
                </a:solidFill>
              </a:rPr>
              <a:t>Ledelsesinfor-mation</a:t>
            </a:r>
            <a:r>
              <a:rPr lang="da-DK" sz="2000" b="1" dirty="0" smtClean="0">
                <a:solidFill>
                  <a:schemeClr val="bg1"/>
                </a:solidFill>
              </a:rPr>
              <a:t> </a:t>
            </a:r>
            <a:r>
              <a:rPr lang="da-DK" sz="2000" b="1" dirty="0">
                <a:solidFill>
                  <a:schemeClr val="bg1"/>
                </a:solidFill>
              </a:rPr>
              <a:t>med dynamiske, live </a:t>
            </a:r>
            <a:r>
              <a:rPr lang="da-DK" sz="2000" b="1" dirty="0" smtClean="0">
                <a:solidFill>
                  <a:schemeClr val="bg1"/>
                </a:solidFill>
              </a:rPr>
              <a:t>data</a:t>
            </a:r>
            <a:endParaRPr lang="da-DK" sz="2000" b="1" dirty="0">
              <a:solidFill>
                <a:schemeClr val="bg1"/>
              </a:solidFill>
            </a:endParaRPr>
          </a:p>
        </p:txBody>
      </p:sp>
      <p:sp>
        <p:nvSpPr>
          <p:cNvPr id="6" name="Afrundet rektangel 5"/>
          <p:cNvSpPr/>
          <p:nvPr/>
        </p:nvSpPr>
        <p:spPr bwMode="auto">
          <a:xfrm>
            <a:off x="3295609" y="3363964"/>
            <a:ext cx="2088232" cy="2159936"/>
          </a:xfrm>
          <a:prstGeom prst="roundRect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</a:pPr>
            <a:r>
              <a:rPr lang="da-DK" sz="2000" b="1" dirty="0" smtClean="0">
                <a:solidFill>
                  <a:schemeClr val="bg1"/>
                </a:solidFill>
              </a:rPr>
              <a:t>Årsrapport med </a:t>
            </a:r>
            <a:br>
              <a:rPr lang="da-DK" sz="2000" b="1" dirty="0" smtClean="0">
                <a:solidFill>
                  <a:schemeClr val="bg1"/>
                </a:solidFill>
              </a:rPr>
            </a:br>
            <a:r>
              <a:rPr lang="da-DK" sz="2000" b="1" dirty="0" smtClean="0">
                <a:solidFill>
                  <a:schemeClr val="bg1"/>
                </a:solidFill>
              </a:rPr>
              <a:t>statiske data</a:t>
            </a:r>
            <a:endParaRPr kumimoji="0" lang="da-DK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7" name="Afrundet rektangel 6"/>
          <p:cNvSpPr/>
          <p:nvPr/>
        </p:nvSpPr>
        <p:spPr bwMode="auto">
          <a:xfrm>
            <a:off x="5966383" y="3367215"/>
            <a:ext cx="2233447" cy="2159936"/>
          </a:xfrm>
          <a:prstGeom prst="roundRect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</a:pPr>
            <a:r>
              <a:rPr lang="da-DK" sz="2000" b="1" dirty="0">
                <a:solidFill>
                  <a:schemeClr val="bg1"/>
                </a:solidFill>
              </a:rPr>
              <a:t>Datapakker til </a:t>
            </a:r>
            <a:r>
              <a:rPr lang="da-DK" sz="2000" b="1" dirty="0" smtClean="0">
                <a:solidFill>
                  <a:schemeClr val="bg1"/>
                </a:solidFill>
              </a:rPr>
              <a:t>kvalitets-processer (ordinær og EVU)</a:t>
            </a:r>
            <a:endParaRPr lang="da-DK" sz="2000" b="1" dirty="0">
              <a:solidFill>
                <a:schemeClr val="bg1"/>
              </a:solidFill>
            </a:endParaRPr>
          </a:p>
        </p:txBody>
      </p:sp>
      <p:sp>
        <p:nvSpPr>
          <p:cNvPr id="8" name="Tekstfelt 7"/>
          <p:cNvSpPr txBox="1"/>
          <p:nvPr/>
        </p:nvSpPr>
        <p:spPr>
          <a:xfrm>
            <a:off x="985838" y="5589240"/>
            <a:ext cx="10509174" cy="233910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dirty="0" smtClean="0">
                <a:latin typeface="+mn-lt"/>
              </a:rPr>
              <a:t>December 2018		27. marts 2019                               1. april 2019                              </a:t>
            </a:r>
            <a:r>
              <a:rPr lang="da-DK" sz="1600" dirty="0" smtClean="0">
                <a:effectLst>
                  <a:glow rad="139700">
                    <a:schemeClr val="bg1">
                      <a:alpha val="40000"/>
                    </a:schemeClr>
                  </a:glow>
                  <a:outerShdw blurRad="254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Maj/juni</a:t>
            </a:r>
            <a:r>
              <a:rPr lang="da-DK" sz="1600" dirty="0">
                <a:effectLst>
                  <a:glow rad="139700">
                    <a:schemeClr val="bg1">
                      <a:alpha val="40000"/>
                    </a:schemeClr>
                  </a:glow>
                  <a:outerShdw blurRad="254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da-DK" sz="1600" dirty="0" smtClean="0">
                <a:effectLst>
                  <a:glow rad="139700">
                    <a:schemeClr val="bg1">
                      <a:alpha val="40000"/>
                    </a:schemeClr>
                  </a:glow>
                  <a:outerShdw blurRad="254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ff.…. 2019</a:t>
            </a:r>
            <a:endParaRPr lang="da-DK" sz="1600" dirty="0">
              <a:effectLst>
                <a:glow rad="139700">
                  <a:schemeClr val="bg1">
                    <a:alpha val="40000"/>
                  </a:schemeClr>
                </a:glow>
                <a:outerShdw blurRad="25400" dist="50800" dir="5400000" algn="ctr" rotWithShape="0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Afrundet rektangel 8"/>
          <p:cNvSpPr/>
          <p:nvPr/>
        </p:nvSpPr>
        <p:spPr bwMode="auto">
          <a:xfrm>
            <a:off x="624835" y="3358067"/>
            <a:ext cx="2088232" cy="2159936"/>
          </a:xfrm>
          <a:prstGeom prst="roundRect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</a:pPr>
            <a:r>
              <a:rPr lang="da-DK" sz="2000" b="1" dirty="0" smtClean="0">
                <a:solidFill>
                  <a:schemeClr val="bg1"/>
                </a:solidFill>
              </a:rPr>
              <a:t>Mobilitetskort</a:t>
            </a:r>
            <a:r>
              <a:rPr lang="da-DK" sz="2000" b="1" dirty="0">
                <a:solidFill>
                  <a:schemeClr val="bg1"/>
                </a:solidFill>
              </a:rPr>
              <a:t> (</a:t>
            </a:r>
            <a:r>
              <a:rPr lang="da-DK" sz="2000" b="1" dirty="0" smtClean="0">
                <a:solidFill>
                  <a:schemeClr val="bg1"/>
                </a:solidFill>
              </a:rPr>
              <a:t>DST-data)</a:t>
            </a:r>
          </a:p>
        </p:txBody>
      </p:sp>
    </p:spTree>
    <p:extLst>
      <p:ext uri="{BB962C8B-B14F-4D97-AF65-F5344CB8AC3E}">
        <p14:creationId xmlns:p14="http://schemas.microsoft.com/office/powerpoint/2010/main" val="327038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5913" y="332656"/>
            <a:ext cx="11556000" cy="504056"/>
          </a:xfrm>
        </p:spPr>
        <p:txBody>
          <a:bodyPr/>
          <a:lstStyle/>
          <a:p>
            <a:r>
              <a:rPr lang="da-DK" dirty="0" smtClean="0"/>
              <a:t>Målgrupper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49796" y="1373021"/>
            <a:ext cx="7128792" cy="4521366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dirty="0" smtClean="0"/>
              <a:t>Målgruppen for halv- </a:t>
            </a:r>
            <a:r>
              <a:rPr lang="da-DK" dirty="0"/>
              <a:t>og helårsafrapporteringer, særligt </a:t>
            </a:r>
            <a:r>
              <a:rPr lang="da-DK" dirty="0" smtClean="0"/>
              <a:t>pdf-udgaven, er målrettet </a:t>
            </a:r>
            <a:r>
              <a:rPr lang="da-DK" dirty="0"/>
              <a:t>den </a:t>
            </a:r>
            <a:r>
              <a:rPr lang="da-DK" u="sng" dirty="0"/>
              <a:t>øverste ledelse</a:t>
            </a:r>
            <a:r>
              <a:rPr lang="da-DK" dirty="0"/>
              <a:t> og </a:t>
            </a:r>
            <a:r>
              <a:rPr lang="da-DK" dirty="0" smtClean="0"/>
              <a:t>viser </a:t>
            </a:r>
            <a:r>
              <a:rPr lang="da-DK" dirty="0"/>
              <a:t>tal på </a:t>
            </a:r>
            <a:r>
              <a:rPr lang="da-DK" dirty="0" smtClean="0"/>
              <a:t>fakultetsniveau. Det samme gælder mobilitetskortene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a-DK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dirty="0" smtClean="0"/>
              <a:t>Den dynamiske, live data </a:t>
            </a:r>
            <a:r>
              <a:rPr lang="da-DK" dirty="0" err="1" smtClean="0"/>
              <a:t>app</a:t>
            </a:r>
            <a:r>
              <a:rPr lang="da-DK" dirty="0" smtClean="0"/>
              <a:t> og datapakkerne henvender sig til institutledere, studieledere, LI-arbejdsgruppe m.fl. og viser tal på fakultets-, institut og uddannelsesniveau</a:t>
            </a:r>
          </a:p>
          <a:p>
            <a:pPr>
              <a:buNone/>
            </a:pPr>
            <a:endParaRPr lang="da-DK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dirty="0" smtClean="0"/>
              <a:t>Controllere og LI-medarbejdere på fakulteterne m.fl. vil fortsat have adgang til grunddata på fællesdrev.</a:t>
            </a:r>
            <a:endParaRPr lang="da-DK" dirty="0"/>
          </a:p>
          <a:p>
            <a:endParaRPr lang="da-DK" sz="2400" dirty="0" smtClean="0"/>
          </a:p>
          <a:p>
            <a:endParaRPr lang="da-DK" sz="2400" dirty="0"/>
          </a:p>
          <a:p>
            <a:endParaRPr lang="da-DK" sz="2400" dirty="0"/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FEF1D-71C2-4750-91C1-0B7F9053F561}" type="datetime2">
              <a:rPr lang="da-DK" smtClean="0"/>
              <a:t>27. maj 2019</a:t>
            </a:fld>
            <a:r>
              <a:rPr lang="da-DK" smtClean="0"/>
              <a:t>29-01-2019</a:t>
            </a: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86748">
            <a:off x="8182644" y="2060848"/>
            <a:ext cx="3312368" cy="222040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9300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3005">
            <a:off x="8352444" y="3662934"/>
            <a:ext cx="3312368" cy="1579840"/>
          </a:xfrm>
          <a:prstGeom prst="rect">
            <a:avLst/>
          </a:prstGeom>
          <a:ln w="127000">
            <a:solidFill>
              <a:schemeClr val="accent1">
                <a:alpha val="90000"/>
              </a:schemeClr>
            </a:solidFill>
          </a:ln>
          <a:effectLst>
            <a:softEdge rad="127000"/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800" dirty="0" smtClean="0"/>
              <a:t>halv- </a:t>
            </a:r>
            <a:r>
              <a:rPr lang="da-DK" sz="4800" dirty="0"/>
              <a:t>og </a:t>
            </a:r>
            <a:r>
              <a:rPr lang="da-DK" sz="4800" dirty="0" smtClean="0"/>
              <a:t>helårsafrapportering</a:t>
            </a:r>
            <a:endParaRPr lang="da-D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9797" y="1381139"/>
            <a:ext cx="7848871" cy="4521366"/>
          </a:xfrm>
        </p:spPr>
        <p:txBody>
          <a:bodyPr/>
          <a:lstStyle/>
          <a:p>
            <a:pPr>
              <a:spcAft>
                <a:spcPts val="1200"/>
              </a:spcAft>
              <a:buNone/>
            </a:pPr>
            <a:r>
              <a:rPr lang="da-DK" sz="2400" dirty="0" smtClean="0"/>
              <a:t>Vigtigste </a:t>
            </a:r>
            <a:r>
              <a:rPr lang="da-DK" sz="2400" dirty="0"/>
              <a:t>tal for </a:t>
            </a:r>
            <a:r>
              <a:rPr lang="da-DK" sz="2400" dirty="0" smtClean="0"/>
              <a:t>året. Tallene er ’officielle</a:t>
            </a:r>
            <a:r>
              <a:rPr lang="da-DK" sz="2400" dirty="0"/>
              <a:t>’, fastlåste </a:t>
            </a:r>
            <a:r>
              <a:rPr lang="da-DK" sz="2400" dirty="0" smtClean="0"/>
              <a:t>tal, f.eks. </a:t>
            </a:r>
            <a:r>
              <a:rPr lang="da-DK" sz="2400" dirty="0"/>
              <a:t>1. </a:t>
            </a:r>
            <a:r>
              <a:rPr lang="da-DK" sz="2400" dirty="0" smtClean="0"/>
              <a:t>oktober-tal indberettet </a:t>
            </a:r>
            <a:r>
              <a:rPr lang="da-DK" sz="2400" dirty="0"/>
              <a:t>til Universiteternes Statistiske </a:t>
            </a:r>
            <a:r>
              <a:rPr lang="da-DK" sz="2400" dirty="0" smtClean="0"/>
              <a:t>Beredskab</a:t>
            </a:r>
          </a:p>
          <a:p>
            <a:pPr marL="7749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a-DK" sz="2400" dirty="0" smtClean="0"/>
              <a:t>Statiske </a:t>
            </a:r>
            <a:r>
              <a:rPr lang="da-DK" sz="2400" dirty="0"/>
              <a:t>pdf-rapporter </a:t>
            </a:r>
            <a:r>
              <a:rPr lang="da-DK" sz="2400" dirty="0" smtClean="0"/>
              <a:t>indeholder </a:t>
            </a:r>
            <a:r>
              <a:rPr lang="da-DK" sz="2400" dirty="0"/>
              <a:t>tal på </a:t>
            </a:r>
            <a:r>
              <a:rPr lang="da-DK" sz="2400" dirty="0" smtClean="0"/>
              <a:t>fakultetsniveau, f.eks. </a:t>
            </a:r>
            <a:r>
              <a:rPr lang="da-DK" sz="2400" dirty="0"/>
              <a:t>s</a:t>
            </a:r>
            <a:r>
              <a:rPr lang="da-DK" sz="2400" dirty="0" smtClean="0"/>
              <a:t>om bilag til møder</a:t>
            </a:r>
          </a:p>
          <a:p>
            <a:pPr marL="774900" lvl="1" indent="-342900">
              <a:buFont typeface="Wingdings" panose="05000000000000000000" pitchFamily="2" charset="2"/>
              <a:buChar char="§"/>
            </a:pPr>
            <a:r>
              <a:rPr lang="da-DK" sz="2400" dirty="0" smtClean="0"/>
              <a:t>Power-BI-versionen indeholder også tal </a:t>
            </a:r>
            <a:r>
              <a:rPr lang="da-DK" sz="2400" dirty="0"/>
              <a:t>på institut og </a:t>
            </a:r>
            <a:r>
              <a:rPr lang="da-DK" sz="2400" dirty="0" smtClean="0"/>
              <a:t>uddannelsesniveau</a:t>
            </a:r>
          </a:p>
          <a:p>
            <a:pPr marL="774900" lvl="1" indent="-342900">
              <a:buFont typeface="Wingdings" panose="05000000000000000000" pitchFamily="2" charset="2"/>
              <a:buChar char="§"/>
            </a:pPr>
            <a:endParaRPr lang="da-DK" sz="2400" dirty="0"/>
          </a:p>
          <a:p>
            <a:pPr marL="774900" lvl="1" indent="-342900">
              <a:buFont typeface="Wingdings" panose="05000000000000000000" pitchFamily="2" charset="2"/>
              <a:buChar char="§"/>
            </a:pPr>
            <a:r>
              <a:rPr lang="da-DK" sz="2400" dirty="0" smtClean="0"/>
              <a:t>De officielle tal indgår også i datapakkerne.</a:t>
            </a:r>
            <a:endParaRPr lang="da-DK" sz="2400" dirty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E4AC-81A7-4884-A0A3-D75E340D540C}" type="datetime2">
              <a:rPr lang="da-DK" smtClean="0"/>
              <a:t>27. maj 2019</a:t>
            </a:fld>
            <a:r>
              <a:rPr lang="da-DK" smtClean="0"/>
              <a:t>29-01-2019</a:t>
            </a:r>
            <a:endParaRPr lang="da-DK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592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400" dirty="0" smtClean="0"/>
              <a:t>dynamiske</a:t>
            </a:r>
            <a:r>
              <a:rPr lang="da-DK" sz="3400" dirty="0"/>
              <a:t>, live data </a:t>
            </a:r>
            <a:r>
              <a:rPr lang="da-DK" sz="3400" dirty="0" smtClean="0"/>
              <a:t>statistikker og datapakker</a:t>
            </a:r>
            <a:r>
              <a:rPr lang="da-DK" sz="4800" dirty="0"/>
              <a:t/>
            </a:r>
            <a:br>
              <a:rPr lang="da-DK" sz="4800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49796" y="1373021"/>
            <a:ext cx="11233248" cy="4521366"/>
          </a:xfrm>
        </p:spPr>
        <p:txBody>
          <a:bodyPr/>
          <a:lstStyle/>
          <a:p>
            <a:pPr>
              <a:buNone/>
            </a:pPr>
            <a:r>
              <a:rPr lang="da-DK" b="1" dirty="0" smtClean="0"/>
              <a:t>Live</a:t>
            </a:r>
            <a:r>
              <a:rPr lang="da-DK" dirty="0" smtClean="0"/>
              <a:t>: Brugeren vil kunne </a:t>
            </a:r>
            <a:r>
              <a:rPr lang="da-DK" dirty="0"/>
              <a:t>se tallet som det ser ud den </a:t>
            </a:r>
            <a:r>
              <a:rPr lang="da-DK" u="sng" dirty="0"/>
              <a:t>pågældende </a:t>
            </a:r>
            <a:r>
              <a:rPr lang="da-DK" u="sng" dirty="0" smtClean="0"/>
              <a:t>dag</a:t>
            </a:r>
            <a:r>
              <a:rPr lang="da-DK" dirty="0" smtClean="0"/>
              <a:t> (udtræk hver nat)</a:t>
            </a:r>
          </a:p>
          <a:p>
            <a:pPr marL="720725" lvl="1" indent="-288925">
              <a:buFont typeface="Wingdings" panose="05000000000000000000" pitchFamily="2" charset="2"/>
              <a:buChar char="§"/>
            </a:pPr>
            <a:r>
              <a:rPr lang="da-DK" dirty="0" smtClean="0"/>
              <a:t>F.eks. Bestand eller frafald den aktuelle dag</a:t>
            </a:r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r>
              <a:rPr lang="da-DK" b="1" dirty="0" smtClean="0"/>
              <a:t>Emner</a:t>
            </a:r>
            <a:r>
              <a:rPr lang="da-DK" dirty="0" smtClean="0"/>
              <a:t>: Statistikkerne </a:t>
            </a:r>
            <a:r>
              <a:rPr lang="da-DK" dirty="0"/>
              <a:t>vil </a:t>
            </a:r>
            <a:r>
              <a:rPr lang="da-DK" dirty="0" smtClean="0"/>
              <a:t>give </a:t>
            </a:r>
            <a:r>
              <a:rPr lang="da-DK" dirty="0"/>
              <a:t>mulighed for at se tallene </a:t>
            </a:r>
            <a:r>
              <a:rPr lang="da-DK" dirty="0" smtClean="0"/>
              <a:t>fordelt på </a:t>
            </a:r>
            <a:r>
              <a:rPr lang="da-DK" u="sng" dirty="0" smtClean="0"/>
              <a:t>emne og på forskellige variable</a:t>
            </a:r>
          </a:p>
          <a:p>
            <a:pPr marL="720725" lvl="1" indent="-288925">
              <a:buFont typeface="Wingdings" panose="05000000000000000000" pitchFamily="2" charset="2"/>
              <a:buChar char="§"/>
            </a:pPr>
            <a:r>
              <a:rPr lang="da-DK" dirty="0" smtClean="0"/>
              <a:t>F.eks</a:t>
            </a:r>
            <a:r>
              <a:rPr lang="da-DK" dirty="0"/>
              <a:t>. studietid fordelt på adgangsgivende </a:t>
            </a:r>
            <a:r>
              <a:rPr lang="da-DK" dirty="0" smtClean="0"/>
              <a:t>uddannelse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a-DK" dirty="0" smtClean="0"/>
          </a:p>
          <a:p>
            <a:pPr>
              <a:buNone/>
            </a:pPr>
            <a:r>
              <a:rPr lang="da-DK" b="1" dirty="0" smtClean="0"/>
              <a:t>Niveau</a:t>
            </a:r>
            <a:r>
              <a:rPr lang="da-DK" dirty="0" smtClean="0"/>
              <a:t>: Mulighed </a:t>
            </a:r>
            <a:r>
              <a:rPr lang="da-DK" dirty="0"/>
              <a:t>for </a:t>
            </a:r>
            <a:r>
              <a:rPr lang="da-DK" dirty="0" smtClean="0"/>
              <a:t>at </a:t>
            </a:r>
            <a:r>
              <a:rPr lang="da-DK" u="sng" dirty="0"/>
              <a:t>klikke sig dybere ned i </a:t>
            </a:r>
            <a:r>
              <a:rPr lang="da-DK" u="sng" dirty="0" smtClean="0"/>
              <a:t>tallene</a:t>
            </a:r>
            <a:endParaRPr lang="da-DK" dirty="0"/>
          </a:p>
          <a:p>
            <a:pPr marL="720725" lvl="1" indent="-288925">
              <a:buFont typeface="Wingdings" panose="05000000000000000000" pitchFamily="2" charset="2"/>
              <a:buChar char="§"/>
            </a:pPr>
            <a:r>
              <a:rPr lang="da-DK" dirty="0" smtClean="0"/>
              <a:t>F.eks. studieprogression, hvor man kan klikke sig videre fra fakultetsniveau til institutniveau og uddannelsesniveau på flere variable.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a-DK" dirty="0" smtClean="0"/>
          </a:p>
          <a:p>
            <a:pPr>
              <a:buNone/>
            </a:pPr>
            <a:r>
              <a:rPr lang="da-DK" dirty="0" smtClean="0"/>
              <a:t>Omvendt kan man i </a:t>
            </a:r>
            <a:r>
              <a:rPr lang="da-DK" b="1" dirty="0" smtClean="0"/>
              <a:t>datapakkerne</a:t>
            </a:r>
            <a:r>
              <a:rPr lang="da-DK" dirty="0" smtClean="0"/>
              <a:t> se de forskellige nøgletal </a:t>
            </a:r>
            <a:r>
              <a:rPr lang="da-DK" b="1" dirty="0" smtClean="0"/>
              <a:t>fordelt på de enkelte uddannelser</a:t>
            </a:r>
          </a:p>
          <a:p>
            <a:pPr marL="720725" lvl="1" indent="-288925">
              <a:buFont typeface="Wingdings" panose="05000000000000000000" pitchFamily="2" charset="2"/>
              <a:buChar char="§"/>
            </a:pPr>
            <a:r>
              <a:rPr lang="da-DK" dirty="0" smtClean="0"/>
              <a:t>F.eks. optag, bestand, frafald mv. for eksempelvis kandidat i Medicin.</a:t>
            </a:r>
            <a:endParaRPr lang="da-DK" dirty="0"/>
          </a:p>
          <a:p>
            <a:endParaRPr lang="da-DK" sz="2400" dirty="0" smtClean="0"/>
          </a:p>
          <a:p>
            <a:pPr>
              <a:buNone/>
            </a:pPr>
            <a:endParaRPr lang="da-DK" sz="24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A05AF-1EE8-4EE3-B0A0-966DFDAFA990}" type="datetime2">
              <a:rPr lang="da-DK" smtClean="0"/>
              <a:t>27. maj 2019</a:t>
            </a:fld>
            <a:r>
              <a:rPr lang="da-DK" smtClean="0"/>
              <a:t>29-01-2019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6096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emner i DYNAMISK, live App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985839" y="1196752"/>
            <a:ext cx="5684638" cy="4697635"/>
          </a:xfrm>
        </p:spPr>
        <p:txBody>
          <a:bodyPr/>
          <a:lstStyle/>
          <a:p>
            <a:r>
              <a:rPr lang="da-DK" sz="1600" b="1" dirty="0" smtClean="0"/>
              <a:t>Rekruttering</a:t>
            </a:r>
            <a:r>
              <a:rPr lang="da-DK" sz="1600" b="1" dirty="0"/>
              <a:t>, ansøgninger og optag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1600" dirty="0"/>
              <a:t>KOT-ansøgninger (BA</a:t>
            </a:r>
            <a:r>
              <a:rPr lang="da-DK" sz="1600" dirty="0" smtClean="0"/>
              <a:t>)</a:t>
            </a:r>
            <a:endParaRPr lang="da-DK" sz="16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1600" dirty="0"/>
              <a:t>KOT - tilbudt optag (BA</a:t>
            </a:r>
            <a:r>
              <a:rPr lang="da-DK" sz="1600" dirty="0" smtClean="0"/>
              <a:t>)</a:t>
            </a:r>
            <a:endParaRPr lang="da-DK" sz="16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1600" dirty="0"/>
              <a:t>DANS-ansøgninger (KA</a:t>
            </a:r>
            <a:r>
              <a:rPr lang="da-DK" sz="1600" dirty="0" smtClean="0"/>
              <a:t>)</a:t>
            </a:r>
            <a:endParaRPr lang="da-DK" sz="16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1600" dirty="0" smtClean="0"/>
              <a:t>1. </a:t>
            </a:r>
            <a:r>
              <a:rPr lang="da-DK" sz="1600" dirty="0"/>
              <a:t>oktober-optag (BA+KA</a:t>
            </a:r>
            <a:r>
              <a:rPr lang="da-DK" sz="1600" dirty="0" smtClean="0"/>
              <a:t>)</a:t>
            </a:r>
            <a:endParaRPr lang="da-DK" sz="16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1600" dirty="0" smtClean="0"/>
              <a:t>Danmarkskort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a-DK" sz="1600" dirty="0"/>
          </a:p>
          <a:p>
            <a:r>
              <a:rPr lang="da-DK" sz="1600" b="1" dirty="0" smtClean="0"/>
              <a:t>Studerende</a:t>
            </a:r>
            <a:endParaRPr lang="da-DK" sz="16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1600" dirty="0"/>
              <a:t>Bestand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1600" dirty="0"/>
              <a:t>STÅ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1600" dirty="0" smtClean="0"/>
              <a:t>Førsteårsfrafald</a:t>
            </a:r>
            <a:endParaRPr lang="da-DK" sz="16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1600" dirty="0"/>
              <a:t>Årgangsforløb inkl. frafald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1600" dirty="0"/>
              <a:t>Studieprogression (aktive studerende)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1600" dirty="0"/>
              <a:t>Eksamensaktiviteter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a-DK" sz="1600" dirty="0"/>
          </a:p>
          <a:p>
            <a:endParaRPr lang="da-DK" sz="16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6C02-781F-4BF4-BCA0-7A2AE8D42D09}" type="datetime2">
              <a:rPr lang="da-DK" smtClean="0"/>
              <a:t>27. maj 2019</a:t>
            </a:fld>
            <a:r>
              <a:rPr lang="da-DK" smtClean="0"/>
              <a:t>29-01-2019</a:t>
            </a:r>
            <a:endParaRPr lang="da-DK" dirty="0"/>
          </a:p>
        </p:txBody>
      </p:sp>
      <p:sp>
        <p:nvSpPr>
          <p:cNvPr id="5" name="Pladsholder til indhold 2"/>
          <p:cNvSpPr txBox="1">
            <a:spLocks/>
          </p:cNvSpPr>
          <p:nvPr/>
        </p:nvSpPr>
        <p:spPr bwMode="auto">
          <a:xfrm>
            <a:off x="5878388" y="963613"/>
            <a:ext cx="5684638" cy="4697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​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15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51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sz="1600" b="1" dirty="0"/>
              <a:t>Færdiguddannede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1600" dirty="0"/>
              <a:t>Dimittender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1600" dirty="0"/>
              <a:t>Studietid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1600" dirty="0"/>
              <a:t>Afsluttende eksamener inkl. karaktergennemsnit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1600" dirty="0"/>
              <a:t>Bachelorers videre </a:t>
            </a:r>
            <a:r>
              <a:rPr lang="da-DK" sz="1600" dirty="0" smtClean="0"/>
              <a:t>forløb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1600" dirty="0" smtClean="0"/>
              <a:t>Beskæftigelse / Ledighed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a-DK" sz="1600" dirty="0"/>
          </a:p>
          <a:p>
            <a:r>
              <a:rPr lang="da-DK" sz="1600" b="1" dirty="0"/>
              <a:t>Internationalisering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1600" dirty="0"/>
              <a:t>Internationale </a:t>
            </a:r>
            <a:r>
              <a:rPr lang="da-DK" sz="1600" dirty="0" smtClean="0"/>
              <a:t>‘</a:t>
            </a:r>
            <a:r>
              <a:rPr lang="da-DK" sz="1600" dirty="0"/>
              <a:t>F</a:t>
            </a:r>
            <a:r>
              <a:rPr lang="da-DK" sz="1600" dirty="0" smtClean="0"/>
              <a:t>ull </a:t>
            </a:r>
            <a:r>
              <a:rPr lang="da-DK" sz="1600" dirty="0" err="1"/>
              <a:t>D</a:t>
            </a:r>
            <a:r>
              <a:rPr lang="da-DK" sz="1600" dirty="0" err="1" smtClean="0"/>
              <a:t>egree</a:t>
            </a:r>
            <a:r>
              <a:rPr lang="da-DK" sz="1600" dirty="0" smtClean="0"/>
              <a:t>’-studerende</a:t>
            </a:r>
            <a:endParaRPr lang="da-DK" sz="16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1600" dirty="0"/>
              <a:t>Udveksling og udlandsstipendieordningen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1600" dirty="0"/>
              <a:t>Økonomisk balance</a:t>
            </a:r>
          </a:p>
          <a:p>
            <a:endParaRPr lang="da-DK" sz="1600" b="1" dirty="0"/>
          </a:p>
          <a:p>
            <a:r>
              <a:rPr lang="da-DK" sz="1600" b="1" dirty="0"/>
              <a:t>Efter- og videreuddannelse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1600" dirty="0"/>
              <a:t>Optag inkl. forventet deltagerbetaling og tilskud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1600" dirty="0" smtClean="0"/>
              <a:t>Årselever / Antal </a:t>
            </a:r>
            <a:r>
              <a:rPr lang="da-DK" sz="1600" dirty="0"/>
              <a:t>betalende deltagere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1600" dirty="0"/>
              <a:t>Færdiguddannede </a:t>
            </a:r>
            <a:r>
              <a:rPr lang="da-DK" sz="1600" dirty="0" err="1"/>
              <a:t>master+diplom</a:t>
            </a:r>
            <a:r>
              <a:rPr lang="da-DK" sz="1600" dirty="0"/>
              <a:t> (+DAV</a:t>
            </a:r>
            <a:r>
              <a:rPr lang="da-DK" sz="1600" dirty="0" smtClean="0"/>
              <a:t>)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259746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Vælg den ønskede </a:t>
            </a:r>
            <a:r>
              <a:rPr lang="da-DK" dirty="0" err="1" smtClean="0"/>
              <a:t>app</a:t>
            </a:r>
            <a:r>
              <a:rPr lang="da-DK" dirty="0" smtClean="0"/>
              <a:t> </a:t>
            </a:r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b="1" dirty="0"/>
              <a:t>BI_Prod_012_UDD</a:t>
            </a:r>
            <a:r>
              <a:rPr lang="da-DK" dirty="0"/>
              <a:t> indeholder AU Uddannelses </a:t>
            </a:r>
            <a:r>
              <a:rPr lang="da-DK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årsrapport</a:t>
            </a:r>
          </a:p>
          <a:p>
            <a:pPr>
              <a:buNone/>
            </a:pPr>
            <a:endParaRPr lang="da-DK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b="1" dirty="0"/>
              <a:t>BI_Prod_014_UDD</a:t>
            </a:r>
            <a:r>
              <a:rPr lang="da-DK" dirty="0"/>
              <a:t> vil indeholde AU Uddannelse </a:t>
            </a:r>
            <a:r>
              <a:rPr lang="da-DK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dynamisk, live </a:t>
            </a:r>
            <a:r>
              <a:rPr lang="da-DK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data </a:t>
            </a:r>
            <a:r>
              <a:rPr lang="da-DK" dirty="0"/>
              <a:t>fordelt på emne (rapporter frigives løbende i </a:t>
            </a:r>
            <a:r>
              <a:rPr lang="da-DK" dirty="0" smtClean="0"/>
              <a:t>maj/juni ff.)</a:t>
            </a:r>
          </a:p>
          <a:p>
            <a:pPr>
              <a:buNone/>
            </a:pPr>
            <a:endParaRPr lang="da-DK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b="1" dirty="0"/>
              <a:t>BI_Prod_009_UDD</a:t>
            </a:r>
            <a:r>
              <a:rPr lang="da-DK" dirty="0"/>
              <a:t> indeholder </a:t>
            </a:r>
            <a:r>
              <a:rPr lang="da-DK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datapakker</a:t>
            </a:r>
            <a:r>
              <a:rPr lang="da-DK" dirty="0"/>
              <a:t> for både det ordinære område og for </a:t>
            </a:r>
            <a:r>
              <a:rPr lang="da-DK" dirty="0" smtClean="0"/>
              <a:t>EVU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a-DK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b="1" dirty="0" smtClean="0"/>
              <a:t>BI_Prod_013_UDD</a:t>
            </a:r>
            <a:r>
              <a:rPr lang="da-DK" dirty="0" smtClean="0"/>
              <a:t> </a:t>
            </a:r>
            <a:r>
              <a:rPr lang="da-DK" dirty="0"/>
              <a:t>indeholder </a:t>
            </a:r>
            <a:r>
              <a:rPr lang="da-DK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mobilitetskort</a:t>
            </a:r>
            <a:r>
              <a:rPr lang="da-DK" dirty="0" smtClean="0"/>
              <a:t> på Danmarks Statistik data.</a:t>
            </a:r>
          </a:p>
          <a:p>
            <a:pPr>
              <a:buNone/>
            </a:pPr>
            <a:endParaRPr lang="da-DK" dirty="0"/>
          </a:p>
          <a:p>
            <a:r>
              <a:rPr lang="da-DK" dirty="0"/>
              <a:t> </a:t>
            </a:r>
          </a:p>
          <a:p>
            <a:endParaRPr lang="da-DK" dirty="0"/>
          </a:p>
          <a:p>
            <a:r>
              <a:rPr lang="da-DK" dirty="0"/>
              <a:t> </a:t>
            </a:r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1ECAE-8F46-41A4-9030-8A67B11ADA88}" type="datetime2">
              <a:rPr lang="da-DK" smtClean="0"/>
              <a:t>27. maj 2019</a:t>
            </a:fld>
            <a:r>
              <a:rPr lang="da-DK" smtClean="0"/>
              <a:t>29-01-2019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824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 gang med power bi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65819" y="1960079"/>
            <a:ext cx="10873209" cy="3937484"/>
          </a:xfrm>
        </p:spPr>
        <p:txBody>
          <a:bodyPr/>
          <a:lstStyle/>
          <a:p>
            <a:r>
              <a:rPr lang="da-DK" dirty="0"/>
              <a:t>Log på </a:t>
            </a:r>
            <a:r>
              <a:rPr lang="da-DK" u="sng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app.powerbi.com</a:t>
            </a:r>
            <a:r>
              <a:rPr lang="da-DK" dirty="0" smtClean="0"/>
              <a:t> i Google </a:t>
            </a:r>
            <a:r>
              <a:rPr lang="da-DK" dirty="0" err="1" smtClean="0"/>
              <a:t>Chrome</a:t>
            </a:r>
            <a:r>
              <a:rPr lang="da-DK" dirty="0"/>
              <a:t> </a:t>
            </a:r>
            <a:r>
              <a:rPr lang="da-DK" dirty="0" smtClean="0"/>
              <a:t>med AU(personligt id)@uni.au.dk</a:t>
            </a:r>
          </a:p>
          <a:p>
            <a:r>
              <a:rPr lang="da-DK" dirty="0"/>
              <a:t>De forskellige </a:t>
            </a:r>
            <a:r>
              <a:rPr lang="da-DK" dirty="0" err="1"/>
              <a:t>apps</a:t>
            </a:r>
            <a:r>
              <a:rPr lang="da-DK" dirty="0"/>
              <a:t> hentes på samme måde som man </a:t>
            </a:r>
            <a:r>
              <a:rPr lang="da-DK" dirty="0" smtClean="0"/>
              <a:t>henter </a:t>
            </a:r>
            <a:r>
              <a:rPr lang="da-DK" dirty="0"/>
              <a:t>en ny </a:t>
            </a:r>
            <a:r>
              <a:rPr lang="da-DK" dirty="0" err="1"/>
              <a:t>app</a:t>
            </a:r>
            <a:r>
              <a:rPr lang="da-DK" dirty="0"/>
              <a:t> til sin mobiltelefon.</a:t>
            </a:r>
          </a:p>
          <a:p>
            <a:endParaRPr lang="da-DK" dirty="0" smtClean="0"/>
          </a:p>
          <a:p>
            <a:r>
              <a:rPr lang="da-DK" dirty="0" smtClean="0"/>
              <a:t>Alle AU ansatte har adgang. Det er interne AU rapporter, der er ingen persondata og der er logning af rapporterne.</a:t>
            </a:r>
          </a:p>
          <a:p>
            <a:endParaRPr lang="da-DK" dirty="0" smtClean="0"/>
          </a:p>
          <a:p>
            <a:r>
              <a:rPr lang="da-DK" dirty="0" smtClean="0"/>
              <a:t>Se oversigt og FAQ på </a:t>
            </a:r>
            <a:r>
              <a:rPr lang="da-DK" dirty="0" smtClean="0">
                <a:hlinkClick r:id="rId2"/>
              </a:rPr>
              <a:t>https</a:t>
            </a:r>
            <a:r>
              <a:rPr lang="da-DK" dirty="0">
                <a:hlinkClick r:id="rId2"/>
              </a:rPr>
              <a:t>://medarbejdere.au.dk/strategi/uddannelse/kvalitetsarbejde-paa-aarhus-universitet/au-uddannelse-ledelsesinformation-i-power-bi</a:t>
            </a:r>
            <a:r>
              <a:rPr lang="da-DK" dirty="0" smtClean="0">
                <a:hlinkClick r:id="rId2"/>
              </a:rPr>
              <a:t>/</a:t>
            </a:r>
            <a:endParaRPr lang="da-DK" dirty="0" smtClean="0"/>
          </a:p>
          <a:p>
            <a:endParaRPr lang="da-DK" dirty="0" smtClean="0"/>
          </a:p>
          <a:p>
            <a:r>
              <a:rPr lang="da-DK" dirty="0" smtClean="0"/>
              <a:t>Eller </a:t>
            </a:r>
            <a:r>
              <a:rPr lang="da-DK" dirty="0"/>
              <a:t>kontakt os på mail: Analyse og indberetning, AU Uddannelse </a:t>
            </a:r>
            <a:r>
              <a:rPr lang="da-DK" dirty="0" smtClean="0"/>
              <a:t>[analyseogindberetning.udd@au.dk]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FE8F-EDF0-4CB1-A489-9FF54E06634F}" type="datetime2">
              <a:rPr lang="da-DK" smtClean="0"/>
              <a:t>27. maj 2019</a:t>
            </a:fld>
            <a:r>
              <a:rPr lang="da-DK" smtClean="0"/>
              <a:t>29-01-2019</a:t>
            </a:r>
            <a:endParaRPr lang="da-DK" dirty="0"/>
          </a:p>
        </p:txBody>
      </p:sp>
      <p:pic>
        <p:nvPicPr>
          <p:cNvPr id="5" name="Billede 4"/>
          <p:cNvPicPr/>
          <p:nvPr/>
        </p:nvPicPr>
        <p:blipFill rotWithShape="1">
          <a:blip r:embed="rId3"/>
          <a:srcRect b="52197"/>
          <a:stretch/>
        </p:blipFill>
        <p:spPr bwMode="auto">
          <a:xfrm>
            <a:off x="8038628" y="805117"/>
            <a:ext cx="3314894" cy="9361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496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47459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508929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5566864"/>
</p:tagLst>
</file>

<file path=ppt/theme/theme1.xml><?xml version="1.0" encoding="utf-8"?>
<a:theme xmlns:a="http://schemas.openxmlformats.org/drawingml/2006/main" name="AU 16:9">
  <a:themeElements>
    <a:clrScheme name="AU_Blue">
      <a:dk1>
        <a:srgbClr val="000000"/>
      </a:dk1>
      <a:lt1>
        <a:srgbClr val="FFFFFF"/>
      </a:lt1>
      <a:dk2>
        <a:srgbClr val="002546"/>
      </a:dk2>
      <a:lt2>
        <a:srgbClr val="002546"/>
      </a:lt2>
      <a:accent1>
        <a:srgbClr val="0A1439"/>
      </a:accent1>
      <a:accent2>
        <a:srgbClr val="183D83"/>
      </a:accent2>
      <a:accent3>
        <a:srgbClr val="87D1F4"/>
      </a:accent3>
      <a:accent4>
        <a:srgbClr val="33525F"/>
      </a:accent4>
      <a:accent5>
        <a:srgbClr val="548195"/>
      </a:accent5>
      <a:accent6>
        <a:srgbClr val="C6C6C6"/>
      </a:accent6>
      <a:hlink>
        <a:srgbClr val="03428E"/>
      </a:hlink>
      <a:folHlink>
        <a:srgbClr val="03428E"/>
      </a:folHlink>
    </a:clrScheme>
    <a:fontScheme name="AU Passata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sz="1600" b="0" i="0" u="none" strike="noStrike" cap="none" normalizeH="0" baseline="0" dirty="0" err="1">
            <a:ln>
              <a:noFill/>
            </a:ln>
            <a:solidFill>
              <a:schemeClr val="bg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5000"/>
          </a:lnSpc>
          <a:defRPr sz="1600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U PowerPoint Template 16-9.potx" id="{7A6F7BDC-B87C-43B1-A03F-8FC29EB8E4AA}" vid="{0342C178-0357-4DD1-B9D7-A15D067ACA9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751</Words>
  <Application>Microsoft Office PowerPoint</Application>
  <PresentationFormat>Brugerdefineret</PresentationFormat>
  <Paragraphs>129</Paragraphs>
  <Slides>12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21" baseType="lpstr">
      <vt:lpstr>Calibri</vt:lpstr>
      <vt:lpstr>Wingdings</vt:lpstr>
      <vt:lpstr>AU Passata Light</vt:lpstr>
      <vt:lpstr>AU Passata</vt:lpstr>
      <vt:lpstr>AU Peto</vt:lpstr>
      <vt:lpstr>Georgia</vt:lpstr>
      <vt:lpstr>Wingdings 3</vt:lpstr>
      <vt:lpstr>Arial</vt:lpstr>
      <vt:lpstr>AU 16:9</vt:lpstr>
      <vt:lpstr>AU Uddannelsesstatistik  i Power BI</vt:lpstr>
      <vt:lpstr>Uddannelsesdata i power BI</vt:lpstr>
      <vt:lpstr>overordnet Power BI-struktur</vt:lpstr>
      <vt:lpstr>Målgrupper</vt:lpstr>
      <vt:lpstr>halv- og helårsafrapportering</vt:lpstr>
      <vt:lpstr>dynamiske, live data statistikker og datapakker </vt:lpstr>
      <vt:lpstr>emner i DYNAMISK, live App</vt:lpstr>
      <vt:lpstr>Vælg den ønskede app  </vt:lpstr>
      <vt:lpstr>i gang med power bi</vt:lpstr>
      <vt:lpstr>i gang med power bi</vt:lpstr>
      <vt:lpstr>Adgang til Power BI 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2019-05-27T09:11:37Z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luginDependencies_0">
    <vt:lpwstr>{"635926855539746206:636045261152541358":[{"dependencyType":"DataSource","dependencyId":":","dependencyVersion":null},{"dependencyType":"DataSource","dependencyId":":","dependencyVersion":null},{"dependencyType":"DataSource","dependencyId":":","dependency</vt:lpwstr>
  </property>
  <property fmtid="{D5CDD505-2E9C-101B-9397-08002B2CF9AE}" pid="3" name="PluginDependencies_1">
    <vt:lpwstr>Version":null},{"dependencyType":"DataSource","dependencyId":":","dependencyVersion":null},{"dependencyType":"DataSource","dependencyId":":","dependencyVersion":null},{"dependencyType":"DataSource","dependencyId":":","dependencyVersion":null},{"dependency</vt:lpwstr>
  </property>
  <property fmtid="{D5CDD505-2E9C-101B-9397-08002B2CF9AE}" pid="4" name="PluginDependencies_2">
    <vt:lpwstr>Type":"DataSource","dependencyId":":","dependencyVersion":null},{"dependencyType":"DataSource","dependencyId":":","dependencyVersion":null},{"dependencyType":"DataSource","dependencyId":":","dependencyVersion":null},{"dependencyType":"DataSource","depende</vt:lpwstr>
  </property>
  <property fmtid="{D5CDD505-2E9C-101B-9397-08002B2CF9AE}" pid="5" name="PluginDependencies_3">
    <vt:lpwstr>ncyId":":","dependencyVersion":null},{"dependencyType":"DataSource","dependencyId":":","dependencyVersion":null},{"dependencyType":"DataSource","dependencyId":":","dependencyVersion":null},{"dependencyType":"DataSource","dependencyId":":","dependencyVersi</vt:lpwstr>
  </property>
  <property fmtid="{D5CDD505-2E9C-101B-9397-08002B2CF9AE}" pid="6" name="PluginDependencies_4">
    <vt:lpwstr>on":null},{"dependencyType":"DataSource","dependencyId":":","dependencyVersion":null},{"dependencyType":"DataSource","dependencyId":":","dependencyVersion":null},{"dependencyType":"DataSource","dependencyId":":","dependencyVersion":null},{"dependencyType"</vt:lpwstr>
  </property>
  <property fmtid="{D5CDD505-2E9C-101B-9397-08002B2CF9AE}" pid="7" name="PluginDependencies_5">
    <vt:lpwstr>:"DataSource","dependencyId":":","dependencyVersion":null},{"dependencyType":"DataSource","dependencyId":":","dependencyVersion":null},{"dependencyType":"DataSource","dependencyId":":","dependencyVersion":null},{"dependencyType":"DataSource","dependencyId</vt:lpwstr>
  </property>
  <property fmtid="{D5CDD505-2E9C-101B-9397-08002B2CF9AE}" pid="8" name="PluginDependencies_6">
    <vt:lpwstr>":":","dependencyVersion":null},{"dependencyType":"DataSource","dependencyId":":","dependencyVersion":null},{"dependencyType":"DataSource","dependencyId":":","dependencyVersion":null},{"dependencyType":"DataSource","dependencyId":":","dependencyVersion":n</vt:lpwstr>
  </property>
  <property fmtid="{D5CDD505-2E9C-101B-9397-08002B2CF9AE}" pid="9" name="PluginDependencies_7">
    <vt:lpwstr>ull},{"dependencyType":"DataSource","dependencyId":":","dependencyVersion":null},{"dependencyType":"DataSource","dependencyId":":","dependencyVersion":null},{"dependencyType":"DataSource","dependencyId":":","dependencyVersion":null},{"dependencyType":"Dat</vt:lpwstr>
  </property>
  <property fmtid="{D5CDD505-2E9C-101B-9397-08002B2CF9AE}" pid="10" name="PluginDependencies_8">
    <vt:lpwstr>aSource","dependencyId":":","dependencyVersion":null},{"dependencyType":"DataSource","dependencyId":":","dependencyVersion":null},{"dependencyType":"DataSource","dependencyId":":","dependencyVersion":null},{"dependencyType":"DataSource","dependencyId":":"</vt:lpwstr>
  </property>
  <property fmtid="{D5CDD505-2E9C-101B-9397-08002B2CF9AE}" pid="11" name="PluginDependencies_9">
    <vt:lpwstr>,"dependencyVersion":null},{"dependencyType":"DataSource","dependencyId":":","dependencyVersion":null},{"dependencyType":"DataSource","dependencyId":":","dependencyVersion":null},{"dependencyType":"DataSource","dependencyId":":","dependencyVersion":null},</vt:lpwstr>
  </property>
  <property fmtid="{D5CDD505-2E9C-101B-9397-08002B2CF9AE}" pid="12" name="PluginDependencies_10">
    <vt:lpwstr>{"dependencyType":"DataSource","dependencyId":":","dependencyVersion":null},{"dependencyType":"DataSource","dependencyId":":","dependencyVersion":null},{"dependencyType":"DataSource","dependencyId":":","dependencyVersion":null},{"dependencyType":"DataSour</vt:lpwstr>
  </property>
  <property fmtid="{D5CDD505-2E9C-101B-9397-08002B2CF9AE}" pid="13" name="PluginDependencies_11">
    <vt:lpwstr>ce","dependencyId":":","dependencyVersion":null},{"dependencyType":"DataSource","dependencyId":":","dependencyVersion":null},{"dependencyType":"DataSource","dependencyId":":","dependencyVersion":null},{"dependencyType":"DataSource","dependencyId":":","dep</vt:lpwstr>
  </property>
  <property fmtid="{D5CDD505-2E9C-101B-9397-08002B2CF9AE}" pid="14" name="PluginDependencies_12">
    <vt:lpwstr>endencyVersion":null},{"dependencyType":"DataSource","dependencyId":":","dependencyVersion":null},{"dependencyType":"DataSource","dependencyId":":","dependencyVersion":null},{"dependencyType":"DataSource","dependencyId":":","dependencyVersion":null},{"dep</vt:lpwstr>
  </property>
  <property fmtid="{D5CDD505-2E9C-101B-9397-08002B2CF9AE}" pid="15" name="PluginDependencies_13">
    <vt:lpwstr>endencyType":"DataSource","dependencyId":":","dependencyVersion":null},{"dependencyType":"DataSource","dependencyId":":","dependencyVersion":null},{"dependencyType":"DataSource","dependencyId":":","dependencyVersion":null},{"dependencyType":"DataSource","</vt:lpwstr>
  </property>
  <property fmtid="{D5CDD505-2E9C-101B-9397-08002B2CF9AE}" pid="16" name="PluginDependencies_14">
    <vt:lpwstr>dependencyId":":","dependencyVersion":null},{"dependencyType":"DataSource","dependencyId":":","dependencyVersion":null},{"dependencyType":"DataSource","dependencyId":":","dependencyVersion":null},{"dependencyType":"DataSource","dependencyId":":","dependen</vt:lpwstr>
  </property>
  <property fmtid="{D5CDD505-2E9C-101B-9397-08002B2CF9AE}" pid="17" name="PluginDependencies_15">
    <vt:lpwstr>cyVersion":null},{"dependencyType":"DataSource","dependencyId":":","dependencyVersion":null},{"dependencyType":"DataSource","dependencyId":":","dependencyVersion":null},{"dependencyType":"DataSource","dependencyId":":","dependencyVersion":null},{"dependen</vt:lpwstr>
  </property>
  <property fmtid="{D5CDD505-2E9C-101B-9397-08002B2CF9AE}" pid="18" name="PluginDependencies_16">
    <vt:lpwstr>cyType":"DataSource","dependencyId":":","dependencyVersion":null},{"dependencyType":"DataSource","dependencyId":":","dependencyVersion":null},{"dependencyType":"DataSource","dependencyId":":","dependencyVersion":null},{"dependencyType":"DataSource","depen</vt:lpwstr>
  </property>
  <property fmtid="{D5CDD505-2E9C-101B-9397-08002B2CF9AE}" pid="19" name="PluginDependencies_17">
    <vt:lpwstr>dencyId":":","dependencyVersion":null},{"dependencyType":"DataSource","dependencyId":":","dependencyVersion":null},{"dependencyType":"DataSource","dependencyId":":","dependencyVersion":null},{"dependencyType":"DataSource","dependencyId":":","dependencyVer</vt:lpwstr>
  </property>
  <property fmtid="{D5CDD505-2E9C-101B-9397-08002B2CF9AE}" pid="20" name="PluginDependencies_18">
    <vt:lpwstr>sion":null},{"dependencyType":"DataSource","dependencyId":":","dependencyVersion":null},{"dependencyType":"DataSource","dependencyId":":","dependencyVersion":null},{"dependencyType":"DataSource","dependencyId":":","dependencyVersion":null},{"dependencyTyp</vt:lpwstr>
  </property>
  <property fmtid="{D5CDD505-2E9C-101B-9397-08002B2CF9AE}" pid="21" name="PluginDependencies_19">
    <vt:lpwstr>e":"DataSource","dependencyId":":","dependencyVersion":null},{"dependencyType":"DataSource","dependencyId":":","dependencyVersion":null},{"dependencyType":"DataSource","dependencyId":":","dependencyVersion":null},{"dependencyType":"DataSource","dependency</vt:lpwstr>
  </property>
  <property fmtid="{D5CDD505-2E9C-101B-9397-08002B2CF9AE}" pid="22" name="PluginDependencies_20">
    <vt:lpwstr>Id":":","dependencyVersion":null},{"dependencyType":"DataSource","dependencyId":":","dependencyVersion":null},{"dependencyType":"DataSource","dependencyId":":","dependencyVersion":null},{"dependencyType":"DataSource","dependencyId":":","dependencyVersion"</vt:lpwstr>
  </property>
  <property fmtid="{D5CDD505-2E9C-101B-9397-08002B2CF9AE}" pid="23" name="PluginDependencies_21">
    <vt:lpwstr>:null},{"dependencyType":"DataSource","dependencyId":":","dependencyVersion":null},{"dependencyType":"DataSource","dependencyId":":","dependencyVersion":null},{"dependencyType":"DataSource","dependencyId":":","dependencyVersion":null},{"dependencyType":"D</vt:lpwstr>
  </property>
  <property fmtid="{D5CDD505-2E9C-101B-9397-08002B2CF9AE}" pid="24" name="PluginDependencies_22">
    <vt:lpwstr>ataSource","dependencyId":":","dependencyVersion":null},{"dependencyType":"DataSource","dependencyId":":","dependencyVersion":null},{"dependencyType":"DataSource","dependencyId":":","dependencyVersion":null},{"dependencyType":"DataSource","dependencyId":"</vt:lpwstr>
  </property>
  <property fmtid="{D5CDD505-2E9C-101B-9397-08002B2CF9AE}" pid="25" name="PluginDependencies_23">
    <vt:lpwstr>:","dependencyVersion":null},{"dependencyType":"DataSource","dependencyId":":","dependencyVersion":null},{"dependencyType":"DataSource","dependencyId":":","dependencyVersion":null},{"dependencyType":"DataSource","dependencyId":":","dependencyVersion":null</vt:lpwstr>
  </property>
  <property fmtid="{D5CDD505-2E9C-101B-9397-08002B2CF9AE}" pid="26" name="PluginDependencies_24">
    <vt:lpwstr>},{"dependencyType":"DataSource","dependencyId":":","dependencyVersion":null},{"dependencyType":"DataSource","dependencyId":":","dependencyVersion":null},{"dependencyType":"DataSource","dependencyId":":","dependencyVersion":null},{"dependencyType":"DataSo</vt:lpwstr>
  </property>
  <property fmtid="{D5CDD505-2E9C-101B-9397-08002B2CF9AE}" pid="27" name="PluginDependencies_25">
    <vt:lpwstr>urce","dependencyId":":","dependencyVersion":null},{"dependencyType":"DataSource","dependencyId":":","dependencyVersion":null},{"dependencyType":"DataSource","dependencyId":":","dependencyVersion":null},{"dependencyType":"DataSource","dependencyId":":","d</vt:lpwstr>
  </property>
  <property fmtid="{D5CDD505-2E9C-101B-9397-08002B2CF9AE}" pid="28" name="PluginDependencies_26">
    <vt:lpwstr>ependencyVersion":null},{"dependencyType":"DataSource","dependencyId":":","dependencyVersion":null},{"dependencyType":"DataSource","dependencyId":":","dependencyVersion":null},{"dependencyType":"DataSource","dependencyId":":","dependencyVersion":null},{"d</vt:lpwstr>
  </property>
  <property fmtid="{D5CDD505-2E9C-101B-9397-08002B2CF9AE}" pid="29" name="PluginDependencies_27">
    <vt:lpwstr>ependencyType":"DataSource","dependencyId":":","dependencyVersion":null},{"dependencyType":"DataSource","dependencyId":":","dependencyVersion":null},{"dependencyType":"DataSource","dependencyId":":","dependencyVersion":null},{"dependencyType":"DataSource"</vt:lpwstr>
  </property>
  <property fmtid="{D5CDD505-2E9C-101B-9397-08002B2CF9AE}" pid="30" name="PluginDependencies_28">
    <vt:lpwstr>,"dependencyId":":","dependencyVersion":null},{"dependencyType":"DataSource","dependencyId":":","dependencyVersion":null},{"dependencyType":"DataSource","dependencyId":":","dependencyVersion":null},{"dependencyType":"DataSource","dependencyId":":","depend</vt:lpwstr>
  </property>
  <property fmtid="{D5CDD505-2E9C-101B-9397-08002B2CF9AE}" pid="31" name="PluginDependencies_29">
    <vt:lpwstr>encyVersion":null},{"dependencyType":"DataSource","dependencyId":":","dependencyVersion":null},{"dependencyType":"DataSource","dependencyId":":","dependencyVersion":null},{"dependencyType":"DataSource","dependencyId":":","dependencyVersion":null},{"depend</vt:lpwstr>
  </property>
  <property fmtid="{D5CDD505-2E9C-101B-9397-08002B2CF9AE}" pid="32" name="PluginDependencies_30">
    <vt:lpwstr>encyType":"DataSource","dependencyId":":","dependencyVersion":null},{"dependencyType":"DataSource","dependencyId":":","dependencyVersion":null},{"dependencyType":"DataSource","dependencyId":":","dependencyVersion":null},{"dependencyType":"DataSource","dep</vt:lpwstr>
  </property>
  <property fmtid="{D5CDD505-2E9C-101B-9397-08002B2CF9AE}" pid="33" name="PluginDependencies_31">
    <vt:lpwstr>endencyId":":","dependencyVersion":null},{"dependencyType":"DataSource","dependencyId":":","dependencyVersion":null},{"dependencyType":"DataSource","dependencyId":":","dependencyVersion":null},{"dependencyType":"DataSource","dependencyId":":","dependencyV</vt:lpwstr>
  </property>
  <property fmtid="{D5CDD505-2E9C-101B-9397-08002B2CF9AE}" pid="34" name="PluginDependencies_32">
    <vt:lpwstr>ersion":null},{"dependencyType":"DataSource","dependencyId":":","dependencyVersion":null},{"dependencyType":"DataSource","dependencyId":":","dependencyVersion":null},{"dependencyType":"DataSource","dependencyId":":","dependencyVersion":null},{"dependencyT</vt:lpwstr>
  </property>
  <property fmtid="{D5CDD505-2E9C-101B-9397-08002B2CF9AE}" pid="35" name="PluginDependencies_33">
    <vt:lpwstr>ype":"DataSource","dependencyId":":","dependencyVersion":null},{"dependencyType":"DataSource","dependencyId":":","dependencyVersion":null},{"dependencyType":"DataSource","dependencyId":":","dependencyVersion":null},{"dependencyType":"DataSource","dependen</vt:lpwstr>
  </property>
  <property fmtid="{D5CDD505-2E9C-101B-9397-08002B2CF9AE}" pid="36" name="PluginDependencies_34">
    <vt:lpwstr>cyId":":","dependencyVersion":null},{"dependencyType":"DataSource","dependencyId":":","dependencyVersion":null},{"dependencyType":"DataSource","dependencyId":":","dependencyVersion":null},{"dependencyType":"DataSource","dependencyId":":","dependencyVersio</vt:lpwstr>
  </property>
  <property fmtid="{D5CDD505-2E9C-101B-9397-08002B2CF9AE}" pid="37" name="PluginDependencies_35">
    <vt:lpwstr>n":null},{"dependencyType":"DataSource","dependencyId":":","dependencyVersion":null},{"dependencyType":"DataSource","dependencyId":":","dependencyVersion":null},{"dependencyType":"DataSource","dependencyId":":","dependencyVersion":null},{"dependencyType":</vt:lpwstr>
  </property>
  <property fmtid="{D5CDD505-2E9C-101B-9397-08002B2CF9AE}" pid="38" name="PluginDependencies_36">
    <vt:lpwstr>"DataSource","dependencyId":":","dependencyVersion":null},{"dependencyType":"DataSource","dependencyId":":","dependencyVersion":null},{"dependencyType":"DataSource","dependencyId":":","dependencyVersion":null},{"dependencyType":"DataSource","dependencyId"</vt:lpwstr>
  </property>
  <property fmtid="{D5CDD505-2E9C-101B-9397-08002B2CF9AE}" pid="39" name="PluginDependencies_37">
    <vt:lpwstr>:":","dependencyVersion":null},{"dependencyType":"DataSource","dependencyId":":","dependencyVersion":null},{"dependencyType":"DataSource","dependencyId":":","dependencyVersion":null},{"dependencyType":"DataSource","dependencyId":":","dependencyVersion":nu</vt:lpwstr>
  </property>
  <property fmtid="{D5CDD505-2E9C-101B-9397-08002B2CF9AE}" pid="40" name="PluginDependencies_38">
    <vt:lpwstr>ll},{"dependencyType":"DataSource","dependencyId":":","dependencyVersion":null},{"dependencyType":"DataSource","dependencyId":":","dependencyVersion":null},{"dependencyType":"DataSource","dependencyId":":","dependencyVersion":null},{"dependencyType":"Data</vt:lpwstr>
  </property>
  <property fmtid="{D5CDD505-2E9C-101B-9397-08002B2CF9AE}" pid="41" name="PluginDependencies_39">
    <vt:lpwstr>Source","dependencyId":":","dependencyVersion":null},{"dependencyType":"DataSource","dependencyId":":","dependencyVersion":null},{"dependencyType":"DataSource","dependencyId":":","dependencyVersion":null},{"dependencyType":"DataSource","dependencyId":":",</vt:lpwstr>
  </property>
  <property fmtid="{D5CDD505-2E9C-101B-9397-08002B2CF9AE}" pid="42" name="PluginDependencies_40">
    <vt:lpwstr>"dependencyVersion":null},{"dependencyType":"DataSource","dependencyId":":","dependencyVersion":null},{"dependencyType":"DataSource","dependencyId":":","dependencyVersion":null},{"dependencyType":"DataSource","dependencyId":":","dependencyVersion":null},{</vt:lpwstr>
  </property>
  <property fmtid="{D5CDD505-2E9C-101B-9397-08002B2CF9AE}" pid="43" name="PluginDependencies_41">
    <vt:lpwstr>"dependencyType":"DataSource","dependencyId":":","dependencyVersion":null},{"dependencyType":"DataSource","dependencyId":":","dependencyVersion":null},{"dependencyType":"DataSource","dependencyId":":","dependencyVersion":null},{"dependencyType":"DataSourc</vt:lpwstr>
  </property>
  <property fmtid="{D5CDD505-2E9C-101B-9397-08002B2CF9AE}" pid="44" name="PluginDependencies_42">
    <vt:lpwstr>e","dependencyId":":","dependencyVersion":null},{"dependencyType":"DataSource","dependencyId":":","dependencyVersion":null},{"dependencyType":"DataSource","dependencyId":":","dependencyVersion":null},{"dependencyType":"DataSource","dependencyId":":","depe</vt:lpwstr>
  </property>
  <property fmtid="{D5CDD505-2E9C-101B-9397-08002B2CF9AE}" pid="45" name="PluginDependencies_43">
    <vt:lpwstr>ndencyVersion":null},{"dependencyType":"DataSource","dependencyId":":","dependencyVersion":null},{"dependencyType":"DataSource","dependencyId":":","dependencyVersion":null},{"dependencyType":"DataSource","dependencyId":":","dependencyVersion":null},{"depe</vt:lpwstr>
  </property>
  <property fmtid="{D5CDD505-2E9C-101B-9397-08002B2CF9AE}" pid="46" name="PluginDependencies_44">
    <vt:lpwstr>ndencyType":"DataSource","dependencyId":":","dependencyVersion":null},{"dependencyType":"DataSource","dependencyId":":","dependencyVersion":null},{"dependencyType":"DataSource","dependencyId":":","dependencyVersion":null},{"dependencyType":"DataSource","d</vt:lpwstr>
  </property>
  <property fmtid="{D5CDD505-2E9C-101B-9397-08002B2CF9AE}" pid="47" name="PluginDependencies_45">
    <vt:lpwstr>ependencyId":":","dependencyVersion":null},{"dependencyType":"DataSource","dependencyId":":","dependencyVersion":null},{"dependencyType":"DataSource","dependencyId":":","dependencyVersion":null},{"dependencyType":"DataSource","dependencyId":":","dependenc</vt:lpwstr>
  </property>
  <property fmtid="{D5CDD505-2E9C-101B-9397-08002B2CF9AE}" pid="48" name="PluginDependencies_46">
    <vt:lpwstr>yVersion":null},{"dependencyType":"DataSource","dependencyId":":","dependencyVersion":null},{"dependencyType":"DataSource","dependencyId":":","dependencyVersion":null},{"dependencyType":"DataSource","dependencyId":":","dependencyVersion":null},{"dependenc</vt:lpwstr>
  </property>
  <property fmtid="{D5CDD505-2E9C-101B-9397-08002B2CF9AE}" pid="49" name="PluginDependencies_47">
    <vt:lpwstr>yType":"DataSource","dependencyId":":","dependencyVersion":null},{"dependencyType":"DataSource","dependencyId":":","dependencyVersion":null},{"dependencyType":"DataSource","dependencyId":":","dependencyVersion":null},{"dependencyType":"DataSource","depend</vt:lpwstr>
  </property>
  <property fmtid="{D5CDD505-2E9C-101B-9397-08002B2CF9AE}" pid="50" name="PluginDependencies_48">
    <vt:lpwstr>encyId":":","dependencyVersion":null},{"dependencyType":"DataSource","dependencyId":":","dependencyVersion":null},{"dependencyType":"DataSource","dependencyId":":","dependencyVersion":null},{"dependencyType":"DataSource","dependencyId":":","dependencyVers</vt:lpwstr>
  </property>
  <property fmtid="{D5CDD505-2E9C-101B-9397-08002B2CF9AE}" pid="51" name="PluginDependencies_49">
    <vt:lpwstr>ion":null},{"dependencyType":"DataSource","dependencyId":":","dependencyVersion":null},{"dependencyType":"DataSource","dependencyId":":","dependencyVersion":null},{"dependencyType":"DataSource","dependencyId":":","dependencyVersion":null},{"dependencyType</vt:lpwstr>
  </property>
  <property fmtid="{D5CDD505-2E9C-101B-9397-08002B2CF9AE}" pid="52" name="PluginDependencies_50">
    <vt:lpwstr>":"DataSource","dependencyId":":","dependencyVersion":null},{"dependencyType":"DataSource","dependencyId":":","dependencyVersion":null},{"dependencyType":"DataSource","dependencyId":":","dependencyVersion":null},{"dependencyType":"DataSource","dependencyI</vt:lpwstr>
  </property>
  <property fmtid="{D5CDD505-2E9C-101B-9397-08002B2CF9AE}" pid="53" name="PluginDependencies_51">
    <vt:lpwstr>d":":","dependencyVersion":null},{"dependencyType":"DataSource","dependencyId":":","dependencyVersion":null},{"dependencyType":"DataSource","dependencyId":":","dependencyVersion":null},{"dependencyType":"DataSource","dependencyId":":","dependencyVersion":</vt:lpwstr>
  </property>
  <property fmtid="{D5CDD505-2E9C-101B-9397-08002B2CF9AE}" pid="54" name="PluginDependencies_52">
    <vt:lpwstr>null},{"dependencyType":"DataSource","dependencyId":":","dependencyVersion":null},{"dependencyType":"DataSource","dependencyId":":","dependencyVersion":null},{"dependencyType":"DataSource","dependencyId":":","dependencyVersion":null},{"dependencyType":"Da</vt:lpwstr>
  </property>
  <property fmtid="{D5CDD505-2E9C-101B-9397-08002B2CF9AE}" pid="55" name="PluginDependencies_53">
    <vt:lpwstr>taSource","dependencyId":":","dependencyVersion":null}],"635926855539746206:636045261152541359":[],"635926855539746206:636045261152541360":[],"635926855539746206:636045261152541361":[],"635926855539746206:636045261152541362":[],"635690283596553901:6357565</vt:lpwstr>
  </property>
  <property fmtid="{D5CDD505-2E9C-101B-9397-08002B2CF9AE}" pid="56" name="PluginDependencies_54">
    <vt:lpwstr>74568773657":[]}</vt:lpwstr>
  </property>
  <property fmtid="{D5CDD505-2E9C-101B-9397-08002B2CF9AE}" pid="57" name="CustomerId">
    <vt:lpwstr>auoffice</vt:lpwstr>
  </property>
  <property fmtid="{D5CDD505-2E9C-101B-9397-08002B2CF9AE}" pid="58" name="TemplateId">
    <vt:lpwstr>636196524199658508</vt:lpwstr>
  </property>
  <property fmtid="{D5CDD505-2E9C-101B-9397-08002B2CF9AE}" pid="59" name="UserProfileId">
    <vt:lpwstr>636346832664243466</vt:lpwstr>
  </property>
  <property fmtid="{D5CDD505-2E9C-101B-9397-08002B2CF9AE}" pid="60" name="TemplafyTimeStamp">
    <vt:lpwstr>2017-02-24T14:35:30.3621506Z</vt:lpwstr>
  </property>
  <property fmtid="{D5CDD505-2E9C-101B-9397-08002B2CF9AE}" pid="61" name="OfficeID">
    <vt:lpwstr>2319</vt:lpwstr>
  </property>
  <property fmtid="{D5CDD505-2E9C-101B-9397-08002B2CF9AE}" pid="62" name="colorthemechange">
    <vt:lpwstr>True</vt:lpwstr>
  </property>
</Properties>
</file>