
<file path=[Content_Types].xml><?xml version="1.0" encoding="utf-8"?>
<Types xmlns="http://schemas.openxmlformats.org/package/2006/content-types">
  <Default Extension="bin" ContentType="image/png"/>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17"/>
  </p:notesMasterIdLst>
  <p:handoutMasterIdLst>
    <p:handoutMasterId r:id="rId18"/>
  </p:handoutMasterIdLst>
  <p:sldIdLst>
    <p:sldId id="261" r:id="rId2"/>
    <p:sldId id="266" r:id="rId3"/>
    <p:sldId id="288" r:id="rId4"/>
    <p:sldId id="279" r:id="rId5"/>
    <p:sldId id="280" r:id="rId6"/>
    <p:sldId id="274" r:id="rId7"/>
    <p:sldId id="275" r:id="rId8"/>
    <p:sldId id="287" r:id="rId9"/>
    <p:sldId id="257" r:id="rId10"/>
    <p:sldId id="297" r:id="rId11"/>
    <p:sldId id="300" r:id="rId12"/>
    <p:sldId id="302" r:id="rId13"/>
    <p:sldId id="289" r:id="rId14"/>
    <p:sldId id="303" r:id="rId15"/>
    <p:sldId id="260" r:id="rId16"/>
  </p:sldIdLst>
  <p:sldSz cx="12188825" cy="6858000"/>
  <p:notesSz cx="6797675" cy="9926638"/>
  <p:embeddedFontLst>
    <p:embeddedFont>
      <p:font typeface="AU Passata" panose="020B0503030502030804" pitchFamily="34" charset="0"/>
      <p:regular r:id="rId19"/>
      <p:bold r:id="rId20"/>
    </p:embeddedFont>
    <p:embeddedFont>
      <p:font typeface="AU Passata Light" panose="020B0303030902030804" pitchFamily="34" charset="0"/>
      <p:regular r:id="rId21"/>
      <p:bold r:id="rId22"/>
    </p:embeddedFont>
    <p:embeddedFont>
      <p:font typeface="AU Peto" panose="040C0B07020602020301" pitchFamily="82" charset="0"/>
      <p:regular r:id="rId23"/>
      <p:bold r:id="rId24"/>
    </p:embeddedFont>
    <p:embeddedFont>
      <p:font typeface="Calibri" panose="020F0502020204030204" pitchFamily="34"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Wingdings 3" panose="05040102010807070707" pitchFamily="18" charset="2"/>
      <p:regular r:id="rId33"/>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8611EC-CE1D-43AD-B7FE-C7BCE4C8CAF8}" v="314" dt="2022-11-11T10:24:05.63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29" autoAdjust="0"/>
    <p:restoredTop sz="93574" autoAdjust="0"/>
  </p:normalViewPr>
  <p:slideViewPr>
    <p:cSldViewPr snapToObjects="1" showGuides="1">
      <p:cViewPr varScale="1">
        <p:scale>
          <a:sx n="60" d="100"/>
          <a:sy n="60" d="100"/>
        </p:scale>
        <p:origin x="772" y="44"/>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77" d="100"/>
          <a:sy n="77" d="100"/>
        </p:scale>
        <p:origin x="4128" y="1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9</a:t>
            </a:fld>
            <a:endParaRPr lang="en-GB"/>
          </a:p>
        </p:txBody>
      </p:sp>
    </p:spTree>
    <p:extLst>
      <p:ext uri="{BB962C8B-B14F-4D97-AF65-F5344CB8AC3E}">
        <p14:creationId xmlns:p14="http://schemas.microsoft.com/office/powerpoint/2010/main" val="120580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15</a:t>
            </a:fld>
            <a:endParaRPr lang="en-GB" dirty="0"/>
          </a:p>
        </p:txBody>
      </p:sp>
    </p:spTree>
    <p:extLst>
      <p:ext uri="{BB962C8B-B14F-4D97-AF65-F5344CB8AC3E}">
        <p14:creationId xmlns:p14="http://schemas.microsoft.com/office/powerpoint/2010/main" val="313124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bin"/><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3"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november 2022</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Styrkelse af kommunikation med studerende</a:t>
            </a:r>
          </a:p>
        </p:txBody>
      </p:sp>
      <p:sp>
        <p:nvSpPr>
          <p:cNvPr id="37"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endParaRPr lang="da-DK" sz="700" b="0" cap="all" baseline="0" dirty="0">
              <a:solidFill>
                <a:schemeClr val="bg1"/>
              </a:solidFill>
              <a:latin typeface="+mn-lt"/>
            </a:endParaRPr>
          </a:p>
        </p:txBody>
      </p:sp>
      <p:sp>
        <p:nvSpPr>
          <p:cNvPr id="39"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pic>
        <p:nvPicPr>
          <p:cNvPr id="16" name="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83909491" name="SecondaryLogo"/>
          <p:cNvPicPr>
            <a:picLocks noChangeAspect="1"/>
          </p:cNvPicPr>
          <p:nvPr/>
        </p:nvPicPr>
        <p:blipFill>
          <a:blip r:embed="rId4"/>
          <a:stretch>
            <a:fillRect/>
          </a:stretch>
        </p:blipFill>
        <p:spPr>
          <a:xfrm>
            <a:off x="10206000" y="5997600"/>
            <a:ext cx="1658237" cy="558000"/>
          </a:xfrm>
          <a:prstGeom prst="rect">
            <a:avLst/>
          </a:prstGeom>
        </p:spPr>
      </p:pic>
      <p:pic>
        <p:nvPicPr>
          <p:cNvPr id="18" name="Billede stre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01-12-2022</a:t>
            </a:fld>
            <a:r>
              <a:rPr lang="da-DK" dirty="0"/>
              <a:t>14-06-2022</a:t>
            </a:r>
          </a:p>
        </p:txBody>
      </p:sp>
      <p:sp>
        <p:nvSpPr>
          <p:cNvPr id="3" name="Footer Placeholder 2" hidden="1"/>
          <p:cNvSpPr>
            <a:spLocks noGrp="1"/>
          </p:cNvSpPr>
          <p:nvPr>
            <p:ph type="ftr" sz="quarter" idx="11"/>
          </p:nvPr>
        </p:nvSpPr>
        <p:spPr/>
        <p:txBody>
          <a:bodyPr/>
          <a:lstStyle/>
          <a:p>
            <a:endParaRPr lang="da-DK" dirty="0"/>
          </a:p>
        </p:txBody>
      </p:sp>
      <p:sp>
        <p:nvSpPr>
          <p:cNvPr id="17" name="USR_Name">
            <a:extLst>
              <a:ext uri="{FF2B5EF4-FFF2-40B4-BE49-F238E27FC236}">
                <a16:creationId xmlns:a16="http://schemas.microsoft.com/office/drawing/2014/main" id="{414049D8-AE6B-5B43-9841-3CFB0E4540CF}"/>
              </a:ext>
            </a:extLst>
          </p:cNvPr>
          <p:cNvSpPr txBox="1">
            <a:spLocks noChangeArrowheads="1"/>
          </p:cNvSpPr>
          <p:nvPr userDrawn="1"/>
        </p:nvSpPr>
        <p:spPr bwMode="auto">
          <a:xfrm>
            <a:off x="6240044" y="5997600"/>
            <a:ext cx="2982416" cy="560783"/>
          </a:xfrm>
          <a:prstGeom prst="rect">
            <a:avLst/>
          </a:prstGeom>
          <a:noFill/>
          <a:ln w="1778" algn="ctr">
            <a:noFill/>
            <a:miter lim="800000"/>
            <a:headEnd/>
            <a:tailEnd/>
          </a:ln>
          <a:effectLst/>
        </p:spPr>
        <p:txBody>
          <a:bodyPr lIns="0" tIns="342000" rIns="0" bIns="0" anchor="t" anchorCtr="0">
            <a:spAutoFit/>
          </a:bodyPr>
          <a:lstStyle/>
          <a:p>
            <a:pPr algn="l">
              <a:lnSpc>
                <a:spcPct val="100000"/>
              </a:lnSpc>
              <a:defRPr/>
            </a:pPr>
            <a:r>
              <a:rPr lang="da-DK" sz="700" b="0" cap="all" baseline="0" dirty="0">
                <a:solidFill>
                  <a:schemeClr val="bg1"/>
                </a:solidFill>
                <a:latin typeface="+mn-lt"/>
              </a:rPr>
              <a:t>Charlotte møller Nygaard, redaktør</a:t>
            </a:r>
          </a:p>
          <a:p>
            <a:pPr algn="l">
              <a:lnSpc>
                <a:spcPct val="100000"/>
              </a:lnSpc>
              <a:defRPr/>
            </a:pPr>
            <a:r>
              <a:rPr lang="da-DK" sz="700" b="0" cap="all" baseline="0" dirty="0">
                <a:solidFill>
                  <a:schemeClr val="bg1"/>
                </a:solidFill>
                <a:latin typeface="+mn-lt"/>
              </a:rPr>
              <a:t>Au uddannelse – vejledning &amp; studieinformation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01-12-2022</a:t>
            </a:fld>
            <a:r>
              <a:rPr lang="da-DK" dirty="0"/>
              <a:t>14-06-2022</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01-12-2022</a:t>
            </a:fld>
            <a:r>
              <a:rPr lang="da-DK" dirty="0"/>
              <a:t>14-06-2022</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01-12-2022</a:t>
            </a:fld>
            <a:r>
              <a:rPr lang="da-DK" dirty="0"/>
              <a:t>14-06-2022</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01-12-2022</a:t>
            </a:fld>
            <a:r>
              <a:rPr lang="da-DK" dirty="0"/>
              <a:t>14-06-2022</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dirty="0"/>
              <a:t>Click to edit Master title style</a:t>
            </a:r>
            <a:endParaRPr lang="da-DK"/>
          </a:p>
        </p:txBody>
      </p:sp>
      <p:sp>
        <p:nvSpPr>
          <p:cNvPr id="7"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
        <p:nvSpPr>
          <p:cNvPr id="11" name="Slide Number Placeholder 10"/>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01-12-2022</a:t>
            </a:fld>
            <a:r>
              <a:rPr lang="da-DK" dirty="0"/>
              <a:t>14-06-2022</a:t>
            </a:r>
          </a:p>
        </p:txBody>
      </p:sp>
      <p:sp>
        <p:nvSpPr>
          <p:cNvPr id="10" name="Footer Placeholder 9"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8" name="Slide Number Placeholder 7"/>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01-12-2022</a:t>
            </a:fld>
            <a:r>
              <a:rPr lang="da-DK" dirty="0"/>
              <a:t>14-06-2022</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01-12-2022</a:t>
            </a:fld>
            <a:r>
              <a:rPr lang="da-DK" dirty="0"/>
              <a:t>14-06-2022</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01-12-2022</a:t>
            </a:fld>
            <a:r>
              <a:rPr lang="da-DK" dirty="0"/>
              <a:t>14-06-2022</a:t>
            </a:r>
          </a:p>
        </p:txBody>
      </p:sp>
      <p:sp>
        <p:nvSpPr>
          <p:cNvPr id="4" name="Footer Placeholder 3" hidden="1"/>
          <p:cNvSpPr>
            <a:spLocks noGrp="1"/>
          </p:cNvSpPr>
          <p:nvPr>
            <p:ph type="ftr" sz="quarter" idx="11"/>
          </p:nvPr>
        </p:nvSpPr>
        <p:spPr/>
        <p:txBody>
          <a:bodyPr/>
          <a:lstStyle/>
          <a:p>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a:lstStyle/>
          <a:p>
            <a:fld id="{78417F83-4CBA-48F2-BAD0-783AE3701E32}" type="datetimeFigureOut">
              <a:rPr lang="da-DK" smtClean="0"/>
              <a:pPr/>
              <a:t>01-12-2022</a:t>
            </a:fld>
            <a:r>
              <a:rPr lang="da-DK" dirty="0"/>
              <a:t>14-06-2022</a:t>
            </a:r>
          </a:p>
        </p:txBody>
      </p:sp>
      <p:sp>
        <p:nvSpPr>
          <p:cNvPr id="7" name="Footer Placeholder 6" hidden="1"/>
          <p:cNvSpPr>
            <a:spLocks noGrp="1"/>
          </p:cNvSpPr>
          <p:nvPr>
            <p:ph type="ftr" sz="quarter" idx="11"/>
          </p:nvPr>
        </p:nvSpPr>
        <p:spPr/>
        <p:txBody>
          <a:bodyPr/>
          <a:lstStyle/>
          <a:p>
            <a:endParaRPr lang="da-DK" dirty="0"/>
          </a:p>
        </p:txBody>
      </p:sp>
      <p:sp>
        <p:nvSpPr>
          <p:cNvPr id="9"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3797440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a:solidFill>
                  <a:schemeClr val="accent6"/>
                </a:solidFill>
                <a:latin typeface="AU Peto" panose="040C0B07020602020301" pitchFamily="82" charset="0"/>
              </a:rPr>
              <a:t>Aarhus</a:t>
            </a:r>
            <a:endParaRPr lang="da-DK"/>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err="1">
                <a:solidFill>
                  <a:schemeClr val="bg1"/>
                </a:solidFill>
                <a:latin typeface="AU Peto" panose="040C0B07020602020301" pitchFamily="82" charset="0"/>
              </a:rPr>
              <a:t>uni</a:t>
            </a:r>
            <a:endParaRPr lang="da-DK" sz="10000" kern="0" dirty="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a:lnSpc>
                <a:spcPct val="85000"/>
              </a:lnSpc>
            </a:pPr>
            <a:r>
              <a:rPr lang="da-DK" sz="10000" kern="0" dirty="0" err="1">
                <a:solidFill>
                  <a:schemeClr val="bg1"/>
                </a:solidFill>
                <a:latin typeface="AU Peto" panose="040C0B07020602020301" pitchFamily="82" charset="0"/>
              </a:rPr>
              <a:t>versiet</a:t>
            </a:r>
            <a:endParaRPr lang="da-DK" sz="10000" dirty="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01-12-2022</a:t>
            </a:fld>
            <a:r>
              <a:rPr lang="da-DK" dirty="0"/>
              <a:t>14-06-2022</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9262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dirty="0"/>
          </a:p>
        </p:txBody>
      </p:sp>
      <p:sp>
        <p:nvSpPr>
          <p:cNvPr id="38"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43"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39"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november 2022</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Styrkelse af kommunikation med studerende</a:t>
            </a:r>
          </a:p>
        </p:txBody>
      </p:sp>
      <p:sp>
        <p:nvSpPr>
          <p:cNvPr id="42"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endParaRPr lang="da-DK" sz="700" b="0" cap="all" baseline="0" dirty="0">
              <a:solidFill>
                <a:schemeClr val="bg1"/>
              </a:solidFill>
              <a:latin typeface="+mn-lt"/>
            </a:endParaRP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str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235363342" name="SecondaryLogo"/>
          <p:cNvPicPr>
            <a:picLocks noChangeAspect="1"/>
          </p:cNvPicPr>
          <p:nvPr/>
        </p:nvPicPr>
        <p:blipFill>
          <a:blip r:embed="rId4"/>
          <a:stretch>
            <a:fillRect/>
          </a:stretch>
        </p:blipFill>
        <p:spPr>
          <a:xfrm>
            <a:off x="10206000" y="5997600"/>
            <a:ext cx="1658237" cy="558000"/>
          </a:xfrm>
          <a:prstGeom prst="rect">
            <a:avLst/>
          </a:prstGeom>
        </p:spPr>
      </p:pic>
      <p:sp>
        <p:nvSpPr>
          <p:cNvPr id="5" name="Slide Number Placeholder 4"/>
          <p:cNvSpPr>
            <a:spLocks noGrp="1"/>
          </p:cNvSpPr>
          <p:nvPr>
            <p:ph type="sldNum" sz="quarter" idx="14"/>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2"/>
          </p:nvPr>
        </p:nvSpPr>
        <p:spPr/>
        <p:txBody>
          <a:bodyPr/>
          <a:lstStyle/>
          <a:p>
            <a:fld id="{78417F83-4CBA-48F2-BAD0-783AE3701E32}" type="datetimeFigureOut">
              <a:rPr lang="da-DK" smtClean="0"/>
              <a:pPr/>
              <a:t>01-12-2022</a:t>
            </a:fld>
            <a:r>
              <a:rPr lang="da-DK" dirty="0"/>
              <a:t>14-06-2022</a:t>
            </a:r>
          </a:p>
        </p:txBody>
      </p:sp>
      <p:sp>
        <p:nvSpPr>
          <p:cNvPr id="3" name="Footer Placeholder 2"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4000" b="0" i="0" u="none" strike="noStrike" cap="all" normalizeH="0" baseline="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01-12-2022</a:t>
            </a:fld>
            <a:r>
              <a:rPr lang="da-DK" dirty="0"/>
              <a:t>14-06-2022</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0"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november 2022</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Styrkelse af kommunikation med studerende</a:t>
            </a: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endParaRPr lang="da-DK" sz="700" b="0" cap="all" baseline="0" dirty="0">
              <a:solidFill>
                <a:schemeClr val="bg1"/>
              </a:solidFill>
              <a:latin typeface="+mn-lt"/>
            </a:endParaRP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354110459" name="SecondaryLogo"/>
          <p:cNvPicPr>
            <a:picLocks noChangeAspect="1"/>
          </p:cNvPicPr>
          <p:nvPr/>
        </p:nvPicPr>
        <p:blipFill>
          <a:blip r:embed="rId4"/>
          <a:stretch>
            <a:fillRect/>
          </a:stretch>
        </p:blipFill>
        <p:spPr>
          <a:xfrm>
            <a:off x="10206000" y="5997600"/>
            <a:ext cx="1658237" cy="558000"/>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01-12-2022</a:t>
            </a:fld>
            <a:r>
              <a:rPr lang="da-DK" dirty="0"/>
              <a:t>14-06-2022</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a:t>Click to edit Master title style</a:t>
            </a:r>
            <a:endParaRPr lang="da-DK"/>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01-12-2022</a:t>
            </a:fld>
            <a:r>
              <a:rPr lang="da-DK" dirty="0"/>
              <a:t>14-06-2022</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dirty="0"/>
              <a:t>Click to edit Master title style</a:t>
            </a:r>
            <a:endParaRPr lang="da-DK"/>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01-12-2022</a:t>
            </a:fld>
            <a:r>
              <a:rPr lang="da-DK" dirty="0"/>
              <a:t>14-06-2022</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01-12-2022</a:t>
            </a:fld>
            <a:r>
              <a:rPr lang="da-DK" dirty="0"/>
              <a:t>14-06-2022</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dirty="0"/>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01-12-2022</a:t>
            </a:fld>
            <a:r>
              <a:rPr lang="da-DK" dirty="0"/>
              <a:t>14-06-2022</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01-12-2022</a:t>
            </a:fld>
            <a:r>
              <a:rPr lang="da-DK" dirty="0"/>
              <a:t>14-06-2022</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3"/>
          </p:nvPr>
        </p:nvSpPr>
        <p:spPr/>
        <p:txBody>
          <a:bodyPr/>
          <a:lstStyle/>
          <a:p>
            <a:fld id="{78417F83-4CBA-48F2-BAD0-783AE3701E32}" type="datetimeFigureOut">
              <a:rPr lang="da-DK" smtClean="0"/>
              <a:pPr/>
              <a:t>01-12-2022</a:t>
            </a:fld>
            <a:r>
              <a:rPr lang="da-DK" dirty="0"/>
              <a:t>14-06-2022</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Click to edit Master text styles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 level</a:t>
            </a:r>
            <a:endParaRPr lang="da-DK"/>
          </a:p>
          <a:p>
            <a:pPr lvl="6"/>
            <a:r>
              <a:rPr lang="da-DK" noProof="0" dirty="0"/>
              <a:t>7 level</a:t>
            </a:r>
            <a:endParaRPr lang="da-DK"/>
          </a:p>
          <a:p>
            <a:pPr lvl="7"/>
            <a:r>
              <a:rPr lang="da-DK" noProof="0" dirty="0"/>
              <a:t>8 level</a:t>
            </a:r>
            <a:endParaRPr lang="da-DK"/>
          </a:p>
          <a:p>
            <a:pPr lvl="8"/>
            <a:r>
              <a:rPr lang="da-DK" noProof="0" dirty="0"/>
              <a:t>9 level</a:t>
            </a:r>
            <a:endParaRPr lang="da-DK"/>
          </a:p>
        </p:txBody>
      </p:sp>
      <p:pic>
        <p:nvPicPr>
          <p:cNvPr id="228041495" name="SecondaryLogo_sort"/>
          <p:cNvPicPr>
            <a:picLocks noChangeAspect="1"/>
          </p:cNvPicPr>
          <p:nvPr/>
        </p:nvPicPr>
        <p:blipFill>
          <a:blip r:embed="rId22"/>
          <a:stretch>
            <a:fillRect/>
          </a:stretch>
        </p:blipFill>
        <p:spPr>
          <a:xfrm>
            <a:off x="10206000" y="5997600"/>
            <a:ext cx="1658237"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tx1"/>
                </a:solidFill>
                <a:latin typeface="+mn-lt"/>
              </a:rPr>
              <a:t>Styrkelse af kommunikation med studerende</a:t>
            </a:r>
          </a:p>
        </p:txBody>
      </p:sp>
      <p:sp>
        <p:nvSpPr>
          <p:cNvPr id="21" name="USR_Name"/>
          <p:cNvSpPr txBox="1">
            <a:spLocks noChangeArrowheads="1"/>
          </p:cNvSpPr>
          <p:nvPr userDrawn="1"/>
        </p:nvSpPr>
        <p:spPr bwMode="auto">
          <a:xfrm>
            <a:off x="6240044" y="5997600"/>
            <a:ext cx="2982416" cy="560783"/>
          </a:xfrm>
          <a:prstGeom prst="rect">
            <a:avLst/>
          </a:prstGeom>
          <a:noFill/>
          <a:ln w="1778" algn="ctr">
            <a:noFill/>
            <a:miter lim="800000"/>
            <a:headEnd/>
            <a:tailEnd/>
          </a:ln>
          <a:effectLst/>
        </p:spPr>
        <p:txBody>
          <a:bodyPr lIns="0" tIns="342000" rIns="0" bIns="0" anchor="t" anchorCtr="0">
            <a:spAutoFit/>
          </a:bodyPr>
          <a:lstStyle/>
          <a:p>
            <a:pPr algn="l">
              <a:lnSpc>
                <a:spcPct val="100000"/>
              </a:lnSpc>
              <a:defRPr/>
            </a:pPr>
            <a:r>
              <a:rPr lang="da-DK" sz="700" b="0" cap="all" baseline="0" dirty="0">
                <a:solidFill>
                  <a:schemeClr val="tx1"/>
                </a:solidFill>
                <a:latin typeface="+mn-lt"/>
              </a:rPr>
              <a:t>Charlotte møller Nygaard, redaktør</a:t>
            </a:r>
          </a:p>
          <a:p>
            <a:pPr algn="l">
              <a:lnSpc>
                <a:spcPct val="100000"/>
              </a:lnSpc>
              <a:defRPr/>
            </a:pPr>
            <a:r>
              <a:rPr lang="da-DK" sz="700" b="0" cap="all" baseline="0" dirty="0">
                <a:solidFill>
                  <a:schemeClr val="tx1"/>
                </a:solidFill>
                <a:latin typeface="+mn-lt"/>
              </a:rPr>
              <a:t>Au uddannelse – vejledning &amp; studieinformation</a:t>
            </a:r>
          </a:p>
        </p:txBody>
      </p:sp>
      <p:sp>
        <p:nvSpPr>
          <p:cNvPr id="27" name="Date_DateCustomA"/>
          <p:cNvSpPr txBox="1">
            <a:spLocks noChangeArrowheads="1"/>
          </p:cNvSpPr>
          <p:nvPr userDrawn="1"/>
        </p:nvSpPr>
        <p:spPr bwMode="auto">
          <a:xfrm>
            <a:off x="3691187"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tx1"/>
                </a:solidFill>
                <a:latin typeface="+mn-lt"/>
              </a:rPr>
              <a:t>november 2022</a:t>
            </a:r>
          </a:p>
        </p:txBody>
      </p:sp>
      <p:pic>
        <p:nvPicPr>
          <p:cNvPr id="7" name="Au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02400" y="5999002"/>
            <a:ext cx="557570" cy="558000"/>
          </a:xfrm>
          <a:prstGeom prst="rect">
            <a:avLst/>
          </a:prstGeom>
        </p:spPr>
      </p:pic>
      <p:pic>
        <p:nvPicPr>
          <p:cNvPr id="10" name="Billede stre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tx1"/>
              </a:solidFill>
              <a:latin typeface="AU Passata Light" pitchFamily="34" charset="0"/>
            </a:endParaRPr>
          </a:p>
        </p:txBody>
      </p:sp>
      <p:sp>
        <p:nvSpPr>
          <p:cNvPr id="26"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tx1"/>
                </a:solidFill>
                <a:effectLst/>
                <a:latin typeface="AU Passata" pitchFamily="34" charset="0"/>
              </a:rPr>
              <a:t>Aarhus
Universitet</a:t>
            </a:r>
          </a:p>
        </p:txBody>
      </p:sp>
      <p:sp>
        <p:nvSpPr>
          <p:cNvPr id="1030" name="Sidetal"/>
          <p:cNvSpPr>
            <a:spLocks noGrp="1" noChangeArrowheads="1"/>
          </p:cNvSpPr>
          <p:nvPr>
            <p:ph type="sldNum" sz="quarter" idx="4"/>
          </p:nvPr>
        </p:nvSpPr>
        <p:spPr bwMode="auto">
          <a:xfrm>
            <a:off x="11807992" y="6581497"/>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78417F83-4CBA-48F2-BAD0-783AE3701E32}" type="datetimeFigureOut">
              <a:rPr lang="da-DK" smtClean="0"/>
              <a:pPr/>
              <a:t>01-12-2022</a:t>
            </a:fld>
            <a:r>
              <a:rPr lang="da-DK"/>
              <a:t>14-06-2022</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B696B43-28F4-5344-AA0E-7DD3CEE1F35C}"/>
              </a:ext>
            </a:extLst>
          </p:cNvPr>
          <p:cNvSpPr>
            <a:spLocks noGrp="1"/>
          </p:cNvSpPr>
          <p:nvPr>
            <p:ph type="ctrTitle"/>
          </p:nvPr>
        </p:nvSpPr>
        <p:spPr>
          <a:xfrm>
            <a:off x="985838" y="2066618"/>
            <a:ext cx="10220325" cy="2492990"/>
          </a:xfrm>
        </p:spPr>
        <p:txBody>
          <a:bodyPr/>
          <a:lstStyle/>
          <a:p>
            <a:r>
              <a:rPr lang="da-DK" dirty="0"/>
              <a:t>Styrkelse af Kommunikation med studerende</a:t>
            </a:r>
          </a:p>
        </p:txBody>
      </p:sp>
    </p:spTree>
    <p:custDataLst>
      <p:tags r:id="rId1"/>
    </p:custDataLst>
    <p:extLst>
      <p:ext uri="{BB962C8B-B14F-4D97-AF65-F5344CB8AC3E}">
        <p14:creationId xmlns:p14="http://schemas.microsoft.com/office/powerpoint/2010/main" val="94832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Platformsoversigt</a:t>
            </a:r>
          </a:p>
        </p:txBody>
      </p:sp>
      <p:sp>
        <p:nvSpPr>
          <p:cNvPr id="5" name="Content Placeholder 4"/>
          <p:cNvSpPr>
            <a:spLocks noGrp="1"/>
          </p:cNvSpPr>
          <p:nvPr>
            <p:ph idx="1"/>
          </p:nvPr>
        </p:nvSpPr>
        <p:spPr>
          <a:xfrm>
            <a:off x="985838" y="1960078"/>
            <a:ext cx="10220325" cy="4205225"/>
          </a:xfrm>
        </p:spPr>
        <p:txBody>
          <a:bodyPr/>
          <a:lstStyle/>
          <a:p>
            <a:pPr marL="285750" indent="-285750"/>
            <a:r>
              <a:rPr lang="da-DK" sz="1800" b="0" i="0" dirty="0">
                <a:solidFill>
                  <a:schemeClr val="accent2"/>
                </a:solidFill>
                <a:effectLst/>
              </a:rPr>
              <a:t>Mail </a:t>
            </a:r>
          </a:p>
          <a:p>
            <a:pPr marL="285750" indent="-285750"/>
            <a:r>
              <a:rPr lang="da-DK" sz="1800" b="0" i="0" dirty="0">
                <a:solidFill>
                  <a:srgbClr val="92D050"/>
                </a:solidFill>
                <a:effectLst/>
              </a:rPr>
              <a:t>Studerende audk</a:t>
            </a:r>
          </a:p>
          <a:p>
            <a:pPr marL="285750" indent="-285750"/>
            <a:r>
              <a:rPr lang="da-DK" sz="1800" b="0" i="0" dirty="0">
                <a:solidFill>
                  <a:schemeClr val="accent3"/>
                </a:solidFill>
                <a:effectLst/>
              </a:rPr>
              <a:t>Brightspace </a:t>
            </a:r>
          </a:p>
          <a:p>
            <a:pPr marL="285750" indent="-285750"/>
            <a:r>
              <a:rPr lang="da-DK" sz="1800" b="0" i="0" dirty="0">
                <a:solidFill>
                  <a:srgbClr val="FFC000"/>
                </a:solidFill>
                <a:effectLst/>
              </a:rPr>
              <a:t>STADS</a:t>
            </a:r>
          </a:p>
          <a:p>
            <a:pPr marL="285750" indent="-285750"/>
            <a:r>
              <a:rPr lang="da-DK" sz="1800" b="0" i="0" dirty="0">
                <a:solidFill>
                  <a:schemeClr val="tx2"/>
                </a:solidFill>
                <a:effectLst/>
              </a:rPr>
              <a:t>Kursuskatalog</a:t>
            </a:r>
          </a:p>
          <a:p>
            <a:pPr marL="285750" indent="-285750"/>
            <a:r>
              <a:rPr lang="da-DK" sz="1800" b="0" i="0" dirty="0">
                <a:solidFill>
                  <a:schemeClr val="accent6">
                    <a:lumMod val="75000"/>
                  </a:schemeClr>
                </a:solidFill>
                <a:effectLst/>
              </a:rPr>
              <a:t>Medarbejdere audk</a:t>
            </a:r>
          </a:p>
          <a:p>
            <a:pPr marL="285750" indent="-285750"/>
            <a:r>
              <a:rPr lang="da-DK" sz="1800" b="0" i="0" dirty="0">
                <a:solidFill>
                  <a:srgbClr val="7030A0"/>
                </a:solidFill>
                <a:effectLst/>
              </a:rPr>
              <a:t>Fysisk møde </a:t>
            </a:r>
          </a:p>
          <a:p>
            <a:pPr marL="285750" indent="-285750"/>
            <a:r>
              <a:rPr lang="da-DK" sz="1800" b="0" i="0" dirty="0">
                <a:solidFill>
                  <a:schemeClr val="tx2">
                    <a:lumMod val="20000"/>
                    <a:lumOff val="80000"/>
                  </a:schemeClr>
                </a:solidFill>
                <a:effectLst/>
              </a:rPr>
              <a:t>Mitstudie</a:t>
            </a:r>
            <a:r>
              <a:rPr lang="da-DK" sz="1800" dirty="0">
                <a:solidFill>
                  <a:schemeClr val="tx2">
                    <a:lumMod val="20000"/>
                    <a:lumOff val="80000"/>
                  </a:schemeClr>
                </a:solidFill>
              </a:rPr>
              <a:t> </a:t>
            </a:r>
            <a:r>
              <a:rPr lang="da-DK" sz="1800" b="0" i="0" dirty="0">
                <a:solidFill>
                  <a:schemeClr val="tx2">
                    <a:lumMod val="20000"/>
                    <a:lumOff val="80000"/>
                  </a:schemeClr>
                </a:solidFill>
                <a:effectLst/>
              </a:rPr>
              <a:t>audk </a:t>
            </a:r>
            <a:r>
              <a:rPr lang="da-DK" sz="1800" b="0" i="0" dirty="0">
                <a:effectLst/>
              </a:rPr>
              <a:t>udstiller vises som baggrundsfarve </a:t>
            </a:r>
          </a:p>
          <a:p>
            <a:pPr marL="342900" indent="-342900">
              <a:lnSpc>
                <a:spcPct val="100000"/>
              </a:lnSpc>
              <a:buFont typeface="Wingdings" panose="05000000000000000000" pitchFamily="2" charset="2"/>
              <a:buChar char="§"/>
            </a:pPr>
            <a:endParaRPr lang="da-DK" dirty="0"/>
          </a:p>
          <a:p>
            <a:endParaRPr lang="da-DK" dirty="0"/>
          </a:p>
        </p:txBody>
      </p:sp>
      <p:sp>
        <p:nvSpPr>
          <p:cNvPr id="4" name="Ellipse 3">
            <a:extLst>
              <a:ext uri="{FF2B5EF4-FFF2-40B4-BE49-F238E27FC236}">
                <a16:creationId xmlns:a16="http://schemas.microsoft.com/office/drawing/2014/main" id="{E80C6866-94E5-D641-ABDB-F3E10BC549CB}"/>
              </a:ext>
            </a:extLst>
          </p:cNvPr>
          <p:cNvSpPr/>
          <p:nvPr/>
        </p:nvSpPr>
        <p:spPr bwMode="auto">
          <a:xfrm>
            <a:off x="982662" y="2060848"/>
            <a:ext cx="144016" cy="144016"/>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6" name="Ellipse 5">
            <a:extLst>
              <a:ext uri="{FF2B5EF4-FFF2-40B4-BE49-F238E27FC236}">
                <a16:creationId xmlns:a16="http://schemas.microsoft.com/office/drawing/2014/main" id="{E58BEFD5-C726-8140-8E21-985FE805CC0F}"/>
              </a:ext>
            </a:extLst>
          </p:cNvPr>
          <p:cNvSpPr/>
          <p:nvPr/>
        </p:nvSpPr>
        <p:spPr bwMode="auto">
          <a:xfrm>
            <a:off x="982662" y="2398180"/>
            <a:ext cx="144016" cy="144016"/>
          </a:xfrm>
          <a:prstGeom prst="ellipse">
            <a:avLst/>
          </a:prstGeom>
          <a:solidFill>
            <a:srgbClr val="92D050"/>
          </a:solidFill>
          <a:ln w="1778"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7" name="Ellipse 6">
            <a:extLst>
              <a:ext uri="{FF2B5EF4-FFF2-40B4-BE49-F238E27FC236}">
                <a16:creationId xmlns:a16="http://schemas.microsoft.com/office/drawing/2014/main" id="{EECB7F71-8EF4-CF41-87DD-D2EC13818143}"/>
              </a:ext>
            </a:extLst>
          </p:cNvPr>
          <p:cNvSpPr/>
          <p:nvPr/>
        </p:nvSpPr>
        <p:spPr bwMode="auto">
          <a:xfrm>
            <a:off x="982662" y="2735261"/>
            <a:ext cx="144016" cy="144016"/>
          </a:xfrm>
          <a:prstGeom prst="ellipse">
            <a:avLst/>
          </a:prstGeom>
          <a:solidFill>
            <a:schemeClr val="accent3"/>
          </a:solidFill>
          <a:ln w="1778"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8" name="Ellipse 7">
            <a:extLst>
              <a:ext uri="{FF2B5EF4-FFF2-40B4-BE49-F238E27FC236}">
                <a16:creationId xmlns:a16="http://schemas.microsoft.com/office/drawing/2014/main" id="{FA732473-DF02-DF4E-B201-614C11A9F6C6}"/>
              </a:ext>
            </a:extLst>
          </p:cNvPr>
          <p:cNvSpPr/>
          <p:nvPr/>
        </p:nvSpPr>
        <p:spPr bwMode="auto">
          <a:xfrm>
            <a:off x="982662" y="3067560"/>
            <a:ext cx="144016" cy="144016"/>
          </a:xfrm>
          <a:prstGeom prst="ellipse">
            <a:avLst/>
          </a:prstGeom>
          <a:solidFill>
            <a:srgbClr val="FFC000"/>
          </a:solidFill>
          <a:ln w="1778"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9" name="Ellipse 8">
            <a:extLst>
              <a:ext uri="{FF2B5EF4-FFF2-40B4-BE49-F238E27FC236}">
                <a16:creationId xmlns:a16="http://schemas.microsoft.com/office/drawing/2014/main" id="{831915D6-5532-A44B-BDB4-6D470E0C45C5}"/>
              </a:ext>
            </a:extLst>
          </p:cNvPr>
          <p:cNvSpPr/>
          <p:nvPr/>
        </p:nvSpPr>
        <p:spPr bwMode="auto">
          <a:xfrm>
            <a:off x="982662" y="3453691"/>
            <a:ext cx="144016" cy="144016"/>
          </a:xfrm>
          <a:prstGeom prst="ellipse">
            <a:avLst/>
          </a:prstGeom>
          <a:solidFill>
            <a:schemeClr val="bg2"/>
          </a:solidFill>
          <a:ln w="1778"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Ellipse 9">
            <a:extLst>
              <a:ext uri="{FF2B5EF4-FFF2-40B4-BE49-F238E27FC236}">
                <a16:creationId xmlns:a16="http://schemas.microsoft.com/office/drawing/2014/main" id="{A8AF75C2-80DE-ED4C-9BD1-9FD6B8AEB59F}"/>
              </a:ext>
            </a:extLst>
          </p:cNvPr>
          <p:cNvSpPr/>
          <p:nvPr/>
        </p:nvSpPr>
        <p:spPr bwMode="auto">
          <a:xfrm>
            <a:off x="982662" y="3776694"/>
            <a:ext cx="144016" cy="144016"/>
          </a:xfrm>
          <a:prstGeom prst="ellipse">
            <a:avLst/>
          </a:prstGeom>
          <a:solidFill>
            <a:schemeClr val="accent6">
              <a:lumMod val="75000"/>
            </a:schemeClr>
          </a:solidFill>
          <a:ln w="1778"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1" name="Ellipse 10">
            <a:extLst>
              <a:ext uri="{FF2B5EF4-FFF2-40B4-BE49-F238E27FC236}">
                <a16:creationId xmlns:a16="http://schemas.microsoft.com/office/drawing/2014/main" id="{B126629E-A817-4846-B625-E7DB5ABB93A6}"/>
              </a:ext>
            </a:extLst>
          </p:cNvPr>
          <p:cNvSpPr/>
          <p:nvPr/>
        </p:nvSpPr>
        <p:spPr bwMode="auto">
          <a:xfrm>
            <a:off x="982662" y="4117848"/>
            <a:ext cx="144016" cy="144016"/>
          </a:xfrm>
          <a:prstGeom prst="ellipse">
            <a:avLst/>
          </a:prstGeom>
          <a:solidFill>
            <a:srgbClr val="7030A0"/>
          </a:solidFill>
          <a:ln w="1778"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2" name="Ellipse 11">
            <a:extLst>
              <a:ext uri="{FF2B5EF4-FFF2-40B4-BE49-F238E27FC236}">
                <a16:creationId xmlns:a16="http://schemas.microsoft.com/office/drawing/2014/main" id="{2F49E22D-D882-7045-B074-F028D3174908}"/>
              </a:ext>
            </a:extLst>
          </p:cNvPr>
          <p:cNvSpPr/>
          <p:nvPr/>
        </p:nvSpPr>
        <p:spPr bwMode="auto">
          <a:xfrm>
            <a:off x="982662" y="4468613"/>
            <a:ext cx="144016" cy="144016"/>
          </a:xfrm>
          <a:prstGeom prst="ellipse">
            <a:avLst/>
          </a:prstGeom>
          <a:solidFill>
            <a:schemeClr val="tx2">
              <a:lumMod val="20000"/>
              <a:lumOff val="80000"/>
            </a:schemeClr>
          </a:solidFill>
          <a:ln w="1778"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Tree>
    <p:custDataLst>
      <p:tags r:id="rId1"/>
    </p:custDataLst>
    <p:extLst>
      <p:ext uri="{BB962C8B-B14F-4D97-AF65-F5344CB8AC3E}">
        <p14:creationId xmlns:p14="http://schemas.microsoft.com/office/powerpoint/2010/main" val="1428800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kommunikationstyper</a:t>
            </a:r>
          </a:p>
        </p:txBody>
      </p:sp>
      <p:sp>
        <p:nvSpPr>
          <p:cNvPr id="5" name="Content Placeholder 4"/>
          <p:cNvSpPr>
            <a:spLocks noGrp="1"/>
          </p:cNvSpPr>
          <p:nvPr>
            <p:ph idx="1"/>
          </p:nvPr>
        </p:nvSpPr>
        <p:spPr>
          <a:xfrm>
            <a:off x="315912" y="1964195"/>
            <a:ext cx="5778499" cy="4205225"/>
          </a:xfrm>
        </p:spPr>
        <p:txBody>
          <a:bodyPr/>
          <a:lstStyle/>
          <a:p>
            <a:pPr marL="171450" indent="-171450">
              <a:lnSpc>
                <a:spcPct val="100000"/>
              </a:lnSpc>
              <a:buFont typeface="Arial" panose="020B0604020202020204" pitchFamily="34" charset="0"/>
              <a:buChar char="•"/>
            </a:pPr>
            <a:r>
              <a:rPr lang="da-DK" sz="1200" b="1" i="0" dirty="0">
                <a:solidFill>
                  <a:srgbClr val="000000"/>
                </a:solidFill>
                <a:effectLst/>
              </a:rPr>
              <a:t>’Akutte informationer’: </a:t>
            </a:r>
            <a:r>
              <a:rPr lang="da-DK" sz="1200" b="0" i="0" dirty="0">
                <a:solidFill>
                  <a:srgbClr val="000000"/>
                </a:solidFill>
                <a:effectLst/>
              </a:rPr>
              <a:t>her er der fx tale om mails der sendes ud om IT-nedbrud, ændringer i covid-19-regler eller andre emner, hvor der opstår et akut behov for at kommunikere et budskab til de studerende. </a:t>
            </a:r>
            <a:endParaRPr lang="da-DK" sz="1200" b="0" i="0" dirty="0">
              <a:effectLst/>
            </a:endParaRPr>
          </a:p>
          <a:p>
            <a:pPr marL="171450" indent="-171450">
              <a:lnSpc>
                <a:spcPct val="100000"/>
              </a:lnSpc>
              <a:buFont typeface="Arial" panose="020B0604020202020204" pitchFamily="34" charset="0"/>
              <a:buChar char="•"/>
            </a:pPr>
            <a:r>
              <a:rPr lang="da-DK" sz="1200" b="1" i="0" dirty="0">
                <a:solidFill>
                  <a:srgbClr val="000000"/>
                </a:solidFill>
                <a:effectLst/>
              </a:rPr>
              <a:t>‘1:1 individuelt forløb’: </a:t>
            </a:r>
            <a:r>
              <a:rPr lang="da-DK" sz="1200" b="0" i="0" dirty="0">
                <a:solidFill>
                  <a:srgbClr val="000000"/>
                </a:solidFill>
                <a:effectLst/>
              </a:rPr>
              <a:t>her er der fx tale om vejledningsforløb eller dialog/afgørelser i forhold til dispensationsager og lign. som oftest foregår på mail, men også kommunikation der relaterer sig til den enkelte studerende studieforløb, fx når de skal tilmelde sig undervisning og eksamen gennem stads. </a:t>
            </a:r>
            <a:endParaRPr lang="da-DK" sz="1200" b="0" i="0" dirty="0">
              <a:effectLst/>
            </a:endParaRPr>
          </a:p>
          <a:p>
            <a:pPr marL="171450" indent="-171450">
              <a:lnSpc>
                <a:spcPct val="100000"/>
              </a:lnSpc>
              <a:buFont typeface="Arial" panose="020B0604020202020204" pitchFamily="34" charset="0"/>
              <a:buChar char="•"/>
            </a:pPr>
            <a:r>
              <a:rPr lang="da-DK" sz="1200" b="1" i="0" dirty="0">
                <a:solidFill>
                  <a:srgbClr val="000000"/>
                </a:solidFill>
                <a:effectLst/>
              </a:rPr>
              <a:t>’Studiekritisk information’: </a:t>
            </a:r>
            <a:r>
              <a:rPr lang="da-DK" sz="1200" b="0" i="0" dirty="0">
                <a:solidFill>
                  <a:srgbClr val="000000"/>
                </a:solidFill>
                <a:effectLst/>
              </a:rPr>
              <a:t>her er der fx tale om kommunikation af vigtige frister for tilmelding, krav til undervisningsdeltagelse, regler for hjælpemidler til eksamen, krav til systembrug (fx med udrulning af to-</a:t>
            </a:r>
            <a:r>
              <a:rPr lang="da-DK" sz="1200" b="0" i="0" dirty="0" err="1">
                <a:solidFill>
                  <a:srgbClr val="000000"/>
                </a:solidFill>
                <a:effectLst/>
              </a:rPr>
              <a:t>trinsbekræftelse</a:t>
            </a:r>
            <a:r>
              <a:rPr lang="da-DK" sz="1200" b="0" i="0" dirty="0">
                <a:solidFill>
                  <a:srgbClr val="000000"/>
                </a:solidFill>
                <a:effectLst/>
              </a:rPr>
              <a:t>) eller noget andet information som de studerende har brug for, for at kunne gennemføre deres studie. </a:t>
            </a:r>
            <a:endParaRPr lang="da-DK" sz="1200" b="0" i="0" dirty="0">
              <a:effectLst/>
            </a:endParaRPr>
          </a:p>
          <a:p>
            <a:pPr marL="171450" indent="-171450">
              <a:lnSpc>
                <a:spcPct val="100000"/>
              </a:lnSpc>
              <a:buFont typeface="Arial" panose="020B0604020202020204" pitchFamily="34" charset="0"/>
              <a:buChar char="•"/>
            </a:pPr>
            <a:r>
              <a:rPr lang="da-DK" sz="1200" b="1" i="0" dirty="0">
                <a:solidFill>
                  <a:srgbClr val="000000"/>
                </a:solidFill>
                <a:effectLst/>
              </a:rPr>
              <a:t>’Studieunderstøttende information’: </a:t>
            </a:r>
            <a:r>
              <a:rPr lang="da-DK" sz="1200" b="0" i="0" dirty="0">
                <a:solidFill>
                  <a:srgbClr val="000000"/>
                </a:solidFill>
                <a:effectLst/>
              </a:rPr>
              <a:t>her er der fx tale om nyheder i form af interviews med andre studerende eller eksterne der kan inspirere til bestemte valg i ens studietid, information på studieportalerne der kan inspirere en til bestemte valg i ens studietid eller nyheder om muligheden for at få ekstra sprogundervisning eller andre tilbud man kan deltage i. Kategorien ’tilbud’ dækker særligt over arrangementer man som studerende kan deltage i, lige fra studievejlednings- og karrierearrangementer til sociale arrangementer. I det hele taget er denne kommunikationstype dækkende for al det vi sender ud/stiller til rådighed som ikke er direkte kritisk for at de studerende kan gennemføre deres studie, men som helt sikkert er med til at give dem et bedre studieforløb. </a:t>
            </a:r>
            <a:endParaRPr lang="da-DK" sz="1200" b="0" i="0" dirty="0">
              <a:effectLst/>
            </a:endParaRPr>
          </a:p>
        </p:txBody>
      </p:sp>
      <p:sp>
        <p:nvSpPr>
          <p:cNvPr id="8" name="Tekstfelt 7">
            <a:extLst>
              <a:ext uri="{FF2B5EF4-FFF2-40B4-BE49-F238E27FC236}">
                <a16:creationId xmlns:a16="http://schemas.microsoft.com/office/drawing/2014/main" id="{B6ABD84B-49A1-2041-B932-0228A720A669}"/>
              </a:ext>
            </a:extLst>
          </p:cNvPr>
          <p:cNvSpPr txBox="1"/>
          <p:nvPr/>
        </p:nvSpPr>
        <p:spPr>
          <a:xfrm>
            <a:off x="6670476" y="1964195"/>
            <a:ext cx="5112568" cy="3108543"/>
          </a:xfrm>
          <a:prstGeom prst="rect">
            <a:avLst/>
          </a:prstGeom>
          <a:noFill/>
        </p:spPr>
        <p:txBody>
          <a:bodyPr wrap="square" lIns="0" tIns="0" rIns="0" bIns="0" rtlCol="0">
            <a:spAutoFit/>
          </a:bodyPr>
          <a:lstStyle/>
          <a:p>
            <a:pPr marL="171450" indent="-171450" algn="l" rtl="0" fontAlgn="base">
              <a:lnSpc>
                <a:spcPct val="100000"/>
              </a:lnSpc>
              <a:buFont typeface="Arial" panose="020B0604020202020204" pitchFamily="34" charset="0"/>
              <a:buChar char="•"/>
            </a:pPr>
            <a:r>
              <a:rPr lang="da-DK" sz="1200" b="1" i="0" dirty="0">
                <a:solidFill>
                  <a:srgbClr val="000000"/>
                </a:solidFill>
                <a:effectLst/>
                <a:latin typeface="+mn-lt"/>
              </a:rPr>
              <a:t>’Nyheder (fra universitetet og unilivet)’: </a:t>
            </a:r>
            <a:r>
              <a:rPr lang="da-DK" sz="1200" b="0" i="0" dirty="0">
                <a:solidFill>
                  <a:srgbClr val="000000"/>
                </a:solidFill>
                <a:effectLst/>
                <a:latin typeface="+mn-lt"/>
              </a:rPr>
              <a:t>her er der fx tale om nyheder og kampagner om universitetsvalg, beskeder om begrænsning af adgang til systemer, information om åbning af kursusudbud for et bestemt semester eller nyheder fra den lokale administration. Det drejer sig altså om nyheder som ikke er direkte relateret til ens studie, men som er nyttig information. </a:t>
            </a:r>
            <a:endParaRPr lang="da-DK" sz="1200" b="0" i="0" dirty="0">
              <a:effectLst/>
              <a:latin typeface="+mn-lt"/>
            </a:endParaRPr>
          </a:p>
          <a:p>
            <a:pPr marL="171450" indent="-171450" algn="l" rtl="0" fontAlgn="base">
              <a:lnSpc>
                <a:spcPct val="100000"/>
              </a:lnSpc>
              <a:buFont typeface="Arial" panose="020B0604020202020204" pitchFamily="34" charset="0"/>
              <a:buChar char="•"/>
            </a:pPr>
            <a:r>
              <a:rPr lang="da-DK" sz="1200" b="1" i="0" dirty="0">
                <a:solidFill>
                  <a:srgbClr val="000000"/>
                </a:solidFill>
                <a:effectLst/>
                <a:latin typeface="+mn-lt"/>
              </a:rPr>
              <a:t>’Kursusinformation (dag til dag information’): </a:t>
            </a:r>
            <a:r>
              <a:rPr lang="da-DK" sz="1200" b="0" i="0" dirty="0">
                <a:solidFill>
                  <a:srgbClr val="000000"/>
                </a:solidFill>
                <a:effectLst/>
                <a:latin typeface="+mn-lt"/>
              </a:rPr>
              <a:t>her er der tale om den kommunikation der foregår mellem undervisere og studerende på Brightspace og som evt. udsendes som beskeder, der udstilles på </a:t>
            </a:r>
            <a:r>
              <a:rPr lang="da-DK" sz="1200" b="0" i="0" dirty="0" err="1">
                <a:solidFill>
                  <a:srgbClr val="000000"/>
                </a:solidFill>
                <a:effectLst/>
                <a:latin typeface="+mn-lt"/>
              </a:rPr>
              <a:t>mitstudie.au.dk</a:t>
            </a:r>
            <a:r>
              <a:rPr lang="da-DK" sz="1200" b="0" i="0" dirty="0">
                <a:solidFill>
                  <a:srgbClr val="000000"/>
                </a:solidFill>
                <a:effectLst/>
                <a:latin typeface="+mn-lt"/>
              </a:rPr>
              <a:t>. Så det er helt kursusnært information om fx ændring/aflysning af undervisning eller beskeder om forberedelse. </a:t>
            </a:r>
            <a:endParaRPr lang="da-DK" sz="1200" b="0" i="0" dirty="0">
              <a:effectLst/>
              <a:latin typeface="+mn-lt"/>
            </a:endParaRPr>
          </a:p>
          <a:p>
            <a:pPr marL="171450" indent="-171450" algn="l" rtl="0" fontAlgn="base">
              <a:lnSpc>
                <a:spcPct val="100000"/>
              </a:lnSpc>
              <a:buFont typeface="Arial" panose="020B0604020202020204" pitchFamily="34" charset="0"/>
              <a:buChar char="•"/>
            </a:pPr>
            <a:r>
              <a:rPr lang="da-DK" sz="1200" b="1" i="0" dirty="0">
                <a:solidFill>
                  <a:srgbClr val="000000"/>
                </a:solidFill>
                <a:effectLst/>
                <a:latin typeface="+mn-lt"/>
              </a:rPr>
              <a:t>"Vil du hjælpe med...": </a:t>
            </a:r>
            <a:r>
              <a:rPr lang="da-DK" sz="1200" b="0" i="0" dirty="0">
                <a:solidFill>
                  <a:srgbClr val="000000"/>
                </a:solidFill>
                <a:effectLst/>
                <a:latin typeface="+mn-lt"/>
              </a:rPr>
              <a:t>Her er fx tale om udsendelse af evaluering, spørgeskema eller rekruttering til markedsføring eller andre tiltag. </a:t>
            </a:r>
            <a:endParaRPr lang="da-DK" sz="1200" b="0" i="0" dirty="0">
              <a:effectLst/>
              <a:latin typeface="+mn-lt"/>
            </a:endParaRPr>
          </a:p>
          <a:p>
            <a:pPr marL="171450" indent="-171450" algn="l" rtl="0" fontAlgn="base">
              <a:lnSpc>
                <a:spcPct val="100000"/>
              </a:lnSpc>
              <a:buFont typeface="Arial" panose="020B0604020202020204" pitchFamily="34" charset="0"/>
              <a:buChar char="•"/>
            </a:pPr>
            <a:r>
              <a:rPr lang="da-DK" sz="1200" b="1" i="0" dirty="0">
                <a:solidFill>
                  <a:srgbClr val="000000"/>
                </a:solidFill>
                <a:effectLst/>
                <a:latin typeface="+mn-lt"/>
              </a:rPr>
              <a:t>Formidling af jobs og projekter: </a:t>
            </a:r>
            <a:r>
              <a:rPr lang="da-DK" sz="1200" b="0" i="0" dirty="0">
                <a:solidFill>
                  <a:srgbClr val="000000"/>
                </a:solidFill>
                <a:effectLst/>
                <a:latin typeface="+mn-lt"/>
              </a:rPr>
              <a:t>Her er der fx tale om deling af konkrete studiejobs eller opfordringen til at deltage i både interne og eksterne projekter eller events.</a:t>
            </a:r>
            <a:endParaRPr lang="da-DK" sz="1200" b="0" i="0" dirty="0">
              <a:effectLst/>
              <a:latin typeface="+mn-lt"/>
            </a:endParaRPr>
          </a:p>
          <a:p>
            <a:pPr>
              <a:lnSpc>
                <a:spcPct val="100000"/>
              </a:lnSpc>
            </a:pPr>
            <a:endParaRPr lang="da-DK" sz="1000" dirty="0">
              <a:latin typeface="+mn-lt"/>
            </a:endParaRPr>
          </a:p>
        </p:txBody>
      </p:sp>
      <p:sp>
        <p:nvSpPr>
          <p:cNvPr id="2" name="Tekstfelt 1">
            <a:extLst>
              <a:ext uri="{FF2B5EF4-FFF2-40B4-BE49-F238E27FC236}">
                <a16:creationId xmlns:a16="http://schemas.microsoft.com/office/drawing/2014/main" id="{96A315F2-500E-5F55-1C55-07DFC71D8030}"/>
              </a:ext>
            </a:extLst>
          </p:cNvPr>
          <p:cNvSpPr txBox="1"/>
          <p:nvPr/>
        </p:nvSpPr>
        <p:spPr>
          <a:xfrm rot="-1020000">
            <a:off x="31163" y="2727177"/>
            <a:ext cx="12045774" cy="157889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5000"/>
              </a:lnSpc>
            </a:pPr>
            <a:r>
              <a:rPr lang="da-DK" sz="5400" dirty="0">
                <a:solidFill>
                  <a:srgbClr val="FF0000"/>
                </a:solidFill>
                <a:latin typeface="+mn-lt"/>
              </a:rPr>
              <a:t>UDGANGSPUNKT FOR AT LAVE OPDATEREDE KOMMUNIKATIONSTYPER</a:t>
            </a:r>
          </a:p>
        </p:txBody>
      </p:sp>
    </p:spTree>
    <p:custDataLst>
      <p:tags r:id="rId1"/>
    </p:custDataLst>
    <p:extLst>
      <p:ext uri="{BB962C8B-B14F-4D97-AF65-F5344CB8AC3E}">
        <p14:creationId xmlns:p14="http://schemas.microsoft.com/office/powerpoint/2010/main" val="640653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En ny praksis skal svare på</a:t>
            </a:r>
          </a:p>
        </p:txBody>
      </p:sp>
      <p:sp>
        <p:nvSpPr>
          <p:cNvPr id="5" name="Content Placeholder 4"/>
          <p:cNvSpPr>
            <a:spLocks noGrp="1"/>
          </p:cNvSpPr>
          <p:nvPr>
            <p:ph idx="1"/>
          </p:nvPr>
        </p:nvSpPr>
        <p:spPr>
          <a:xfrm>
            <a:off x="985838" y="1960078"/>
            <a:ext cx="10220325" cy="4205225"/>
          </a:xfrm>
        </p:spPr>
        <p:txBody>
          <a:bodyPr/>
          <a:lstStyle/>
          <a:p>
            <a:pPr marL="774900" lvl="1" indent="-342900">
              <a:lnSpc>
                <a:spcPct val="100000"/>
              </a:lnSpc>
              <a:buFont typeface="Wingdings" panose="05000000000000000000" pitchFamily="2" charset="2"/>
              <a:buChar char="§"/>
            </a:pPr>
            <a:r>
              <a:rPr lang="da-DK" sz="1800" dirty="0"/>
              <a:t>Hvem skal kunne kommunikere til studerende?</a:t>
            </a:r>
          </a:p>
          <a:p>
            <a:pPr marL="774900" lvl="1" indent="-342900">
              <a:lnSpc>
                <a:spcPct val="100000"/>
              </a:lnSpc>
              <a:buFont typeface="Wingdings" panose="05000000000000000000" pitchFamily="2" charset="2"/>
              <a:buChar char="§"/>
            </a:pPr>
            <a:r>
              <a:rPr lang="da-DK" sz="1800" dirty="0"/>
              <a:t>Hvad skal vi kommunikere til studerende?</a:t>
            </a:r>
          </a:p>
          <a:p>
            <a:pPr marL="774900" lvl="1" indent="-342900">
              <a:lnSpc>
                <a:spcPct val="100000"/>
              </a:lnSpc>
              <a:buFont typeface="Wingdings" panose="05000000000000000000" pitchFamily="2" charset="2"/>
              <a:buChar char="§"/>
            </a:pPr>
            <a:r>
              <a:rPr lang="da-DK" sz="1800" dirty="0"/>
              <a:t>Hvor skal vi kommunikere til studerende?</a:t>
            </a:r>
          </a:p>
          <a:p>
            <a:pPr>
              <a:buNone/>
            </a:pPr>
            <a:endParaRPr lang="da-DK" dirty="0"/>
          </a:p>
          <a:p>
            <a:endParaRPr lang="da-DK" dirty="0"/>
          </a:p>
        </p:txBody>
      </p:sp>
      <p:pic>
        <p:nvPicPr>
          <p:cNvPr id="4" name="Picture 2">
            <a:extLst>
              <a:ext uri="{FF2B5EF4-FFF2-40B4-BE49-F238E27FC236}">
                <a16:creationId xmlns:a16="http://schemas.microsoft.com/office/drawing/2014/main" id="{22A45518-7FEE-8146-BDDC-026002CF2F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162" b="51546"/>
          <a:stretch/>
        </p:blipFill>
        <p:spPr bwMode="auto">
          <a:xfrm>
            <a:off x="1773932" y="3284984"/>
            <a:ext cx="8252448" cy="1697926"/>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94487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frundet rektangulær billedforklaring 17">
            <a:extLst>
              <a:ext uri="{FF2B5EF4-FFF2-40B4-BE49-F238E27FC236}">
                <a16:creationId xmlns:a16="http://schemas.microsoft.com/office/drawing/2014/main" id="{C3F53C5B-8656-5E4D-A3EF-FE8878A8F214}"/>
              </a:ext>
            </a:extLst>
          </p:cNvPr>
          <p:cNvSpPr/>
          <p:nvPr/>
        </p:nvSpPr>
        <p:spPr bwMode="auto">
          <a:xfrm>
            <a:off x="7177026" y="4340558"/>
            <a:ext cx="4833124" cy="792089"/>
          </a:xfrm>
          <a:prstGeom prst="wedgeRoundRectCallout">
            <a:avLst>
              <a:gd name="adj1" fmla="val 41498"/>
              <a:gd name="adj2" fmla="val 71918"/>
              <a:gd name="adj3" fmla="val 16667"/>
            </a:avLst>
          </a:prstGeom>
          <a:solidFill>
            <a:schemeClr val="bg2"/>
          </a:solidFill>
          <a:ln w="1778"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 name="Titel 1">
            <a:extLst>
              <a:ext uri="{FF2B5EF4-FFF2-40B4-BE49-F238E27FC236}">
                <a16:creationId xmlns:a16="http://schemas.microsoft.com/office/drawing/2014/main" id="{0633D8A0-E864-9041-840E-DF060EC61CF4}"/>
              </a:ext>
            </a:extLst>
          </p:cNvPr>
          <p:cNvSpPr>
            <a:spLocks noGrp="1"/>
          </p:cNvSpPr>
          <p:nvPr>
            <p:ph type="title"/>
          </p:nvPr>
        </p:nvSpPr>
        <p:spPr/>
        <p:txBody>
          <a:bodyPr/>
          <a:lstStyle/>
          <a:p>
            <a:r>
              <a:rPr lang="da-DK" dirty="0"/>
              <a:t>hvad betyder det for vores arbejde i sidste ende?</a:t>
            </a:r>
          </a:p>
        </p:txBody>
      </p:sp>
      <p:sp>
        <p:nvSpPr>
          <p:cNvPr id="3" name="Pladsholder til indhold 2">
            <a:extLst>
              <a:ext uri="{FF2B5EF4-FFF2-40B4-BE49-F238E27FC236}">
                <a16:creationId xmlns:a16="http://schemas.microsoft.com/office/drawing/2014/main" id="{B1D2C8BF-34FF-CD4C-BBDC-3D2CD4CFA2CC}"/>
              </a:ext>
            </a:extLst>
          </p:cNvPr>
          <p:cNvSpPr>
            <a:spLocks noGrp="1"/>
          </p:cNvSpPr>
          <p:nvPr>
            <p:ph idx="1"/>
          </p:nvPr>
        </p:nvSpPr>
        <p:spPr>
          <a:xfrm>
            <a:off x="985839" y="1960079"/>
            <a:ext cx="5108574" cy="3937484"/>
          </a:xfrm>
        </p:spPr>
        <p:txBody>
          <a:bodyPr/>
          <a:lstStyle/>
          <a:p>
            <a:pPr marL="285750" indent="-285750">
              <a:lnSpc>
                <a:spcPct val="100000"/>
              </a:lnSpc>
              <a:buFont typeface="Wingdings" pitchFamily="2" charset="2"/>
              <a:buChar char="§"/>
            </a:pPr>
            <a:r>
              <a:rPr lang="da-DK" sz="1800" dirty="0"/>
              <a:t>Det betyder at der vil være ting vi alle skal gøre anderledes</a:t>
            </a:r>
          </a:p>
          <a:p>
            <a:pPr marL="285750" indent="-285750">
              <a:lnSpc>
                <a:spcPct val="100000"/>
              </a:lnSpc>
              <a:buFont typeface="Wingdings" pitchFamily="2" charset="2"/>
              <a:buChar char="§"/>
            </a:pPr>
            <a:endParaRPr lang="da-DK" sz="1800" dirty="0"/>
          </a:p>
          <a:p>
            <a:pPr marL="285750" indent="-285750">
              <a:lnSpc>
                <a:spcPct val="100000"/>
              </a:lnSpc>
              <a:buFont typeface="Wingdings" pitchFamily="2" charset="2"/>
              <a:buChar char="§"/>
            </a:pPr>
            <a:r>
              <a:rPr lang="da-DK" sz="1800" dirty="0"/>
              <a:t>God kommunikationspraksis, klare kommunikationsmålsætninger og praktiske guidelines er afgørende når</a:t>
            </a:r>
            <a:endParaRPr lang="da-DK" sz="1800" dirty="0">
              <a:solidFill>
                <a:schemeClr val="bg1"/>
              </a:solidFill>
            </a:endParaRPr>
          </a:p>
          <a:p>
            <a:pPr marL="285750" indent="-285750">
              <a:lnSpc>
                <a:spcPct val="100000"/>
              </a:lnSpc>
              <a:buFont typeface="Wingdings" pitchFamily="2" charset="2"/>
              <a:buChar char="§"/>
            </a:pPr>
            <a:endParaRPr lang="da-DK" sz="1600" dirty="0"/>
          </a:p>
        </p:txBody>
      </p:sp>
      <p:sp>
        <p:nvSpPr>
          <p:cNvPr id="4" name="Pladsholder til dato 3">
            <a:extLst>
              <a:ext uri="{FF2B5EF4-FFF2-40B4-BE49-F238E27FC236}">
                <a16:creationId xmlns:a16="http://schemas.microsoft.com/office/drawing/2014/main" id="{602F63DF-30CA-EC4A-9A88-9E7181F96CA5}"/>
              </a:ext>
            </a:extLst>
          </p:cNvPr>
          <p:cNvSpPr>
            <a:spLocks noGrp="1"/>
          </p:cNvSpPr>
          <p:nvPr>
            <p:ph type="dt" sz="half" idx="10"/>
          </p:nvPr>
        </p:nvSpPr>
        <p:spPr/>
        <p:txBody>
          <a:bodyPr/>
          <a:lstStyle/>
          <a:p>
            <a:fld id="{484E3B08-282B-1547-AB75-969E45755F0F}" type="datetime1">
              <a:rPr lang="da-DK" smtClean="0"/>
              <a:t>01-12-2022</a:t>
            </a:fld>
            <a:r>
              <a:rPr lang="da-DK"/>
              <a:t>14-06-2022</a:t>
            </a:r>
            <a:endParaRPr lang="da-DK" dirty="0"/>
          </a:p>
        </p:txBody>
      </p:sp>
      <p:pic>
        <p:nvPicPr>
          <p:cNvPr id="5" name="Picture 2">
            <a:extLst>
              <a:ext uri="{FF2B5EF4-FFF2-40B4-BE49-F238E27FC236}">
                <a16:creationId xmlns:a16="http://schemas.microsoft.com/office/drawing/2014/main" id="{E2F6872C-3A26-AB40-BB2E-AB80AE45A9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3" b="89377"/>
          <a:stretch/>
        </p:blipFill>
        <p:spPr bwMode="auto">
          <a:xfrm>
            <a:off x="1243430" y="3793380"/>
            <a:ext cx="4833124" cy="720080"/>
          </a:xfrm>
          <a:prstGeom prst="rect">
            <a:avLst/>
          </a:prstGeom>
          <a:noFill/>
          <a:extLst>
            <a:ext uri="{909E8E84-426E-40DD-AFC4-6F175D3DCCD1}">
              <a14:hiddenFill xmlns:a14="http://schemas.microsoft.com/office/drawing/2010/main">
                <a:solidFill>
                  <a:srgbClr val="FFFFFF"/>
                </a:solidFill>
              </a14:hiddenFill>
            </a:ext>
          </a:extLst>
        </p:spPr>
      </p:pic>
      <p:sp>
        <p:nvSpPr>
          <p:cNvPr id="8" name="Tekstfelt 7">
            <a:extLst>
              <a:ext uri="{FF2B5EF4-FFF2-40B4-BE49-F238E27FC236}">
                <a16:creationId xmlns:a16="http://schemas.microsoft.com/office/drawing/2014/main" id="{95812969-8C2E-D749-847E-8F929EDA6971}"/>
              </a:ext>
            </a:extLst>
          </p:cNvPr>
          <p:cNvSpPr txBox="1"/>
          <p:nvPr/>
        </p:nvSpPr>
        <p:spPr>
          <a:xfrm>
            <a:off x="7374714" y="4567325"/>
            <a:ext cx="2212015" cy="338554"/>
          </a:xfrm>
          <a:prstGeom prst="rect">
            <a:avLst/>
          </a:prstGeom>
          <a:noFill/>
        </p:spPr>
        <p:txBody>
          <a:bodyPr wrap="square">
            <a:spAutoFit/>
          </a:bodyPr>
          <a:lstStyle/>
          <a:p>
            <a:pPr>
              <a:lnSpc>
                <a:spcPct val="100000"/>
              </a:lnSpc>
            </a:pPr>
            <a:r>
              <a:rPr lang="da-DK" sz="1600" dirty="0">
                <a:solidFill>
                  <a:schemeClr val="bg1"/>
                </a:solidFill>
                <a:effectLst/>
                <a:latin typeface="+mn-lt"/>
                <a:ea typeface="Times New Roman" panose="02020603050405020304" pitchFamily="18" charset="0"/>
              </a:rPr>
              <a:t>”Emnefeltet er vigtigt”.</a:t>
            </a:r>
          </a:p>
        </p:txBody>
      </p:sp>
      <p:sp>
        <p:nvSpPr>
          <p:cNvPr id="7" name="Afrundet rektangulær billedforklaring 6">
            <a:extLst>
              <a:ext uri="{FF2B5EF4-FFF2-40B4-BE49-F238E27FC236}">
                <a16:creationId xmlns:a16="http://schemas.microsoft.com/office/drawing/2014/main" id="{35C425FE-E839-C24D-A436-E36FC94FB88F}"/>
              </a:ext>
            </a:extLst>
          </p:cNvPr>
          <p:cNvSpPr/>
          <p:nvPr/>
        </p:nvSpPr>
        <p:spPr bwMode="auto">
          <a:xfrm>
            <a:off x="2743858" y="4809467"/>
            <a:ext cx="3888432" cy="792088"/>
          </a:xfrm>
          <a:prstGeom prst="wedgeRoundRectCallout">
            <a:avLst>
              <a:gd name="adj1" fmla="val -35859"/>
              <a:gd name="adj2" fmla="val -84142"/>
              <a:gd name="adj3" fmla="val 16667"/>
            </a:avLst>
          </a:prstGeom>
          <a:solidFill>
            <a:schemeClr val="accent1"/>
          </a:solidFill>
          <a:ln w="1778"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1" name="Tekstfelt 10">
            <a:extLst>
              <a:ext uri="{FF2B5EF4-FFF2-40B4-BE49-F238E27FC236}">
                <a16:creationId xmlns:a16="http://schemas.microsoft.com/office/drawing/2014/main" id="{17E15C6E-A34E-F84D-A698-AE83442CC70B}"/>
              </a:ext>
            </a:extLst>
          </p:cNvPr>
          <p:cNvSpPr txBox="1"/>
          <p:nvPr/>
        </p:nvSpPr>
        <p:spPr>
          <a:xfrm>
            <a:off x="2796842" y="4913124"/>
            <a:ext cx="3782463" cy="584775"/>
          </a:xfrm>
          <a:prstGeom prst="rect">
            <a:avLst/>
          </a:prstGeom>
          <a:noFill/>
        </p:spPr>
        <p:txBody>
          <a:bodyPr wrap="square">
            <a:spAutoFit/>
          </a:bodyPr>
          <a:lstStyle/>
          <a:p>
            <a:pPr>
              <a:lnSpc>
                <a:spcPct val="100000"/>
              </a:lnSpc>
            </a:pPr>
            <a:r>
              <a:rPr lang="da-DK" sz="1600" dirty="0">
                <a:solidFill>
                  <a:schemeClr val="bg1"/>
                </a:solidFill>
                <a:effectLst/>
                <a:latin typeface="+mn-lt"/>
                <a:ea typeface="Times New Roman" panose="02020603050405020304" pitchFamily="18" charset="0"/>
              </a:rPr>
              <a:t>”Hvad ønsker I af kommunikationen med AU [på mail]?”</a:t>
            </a:r>
          </a:p>
        </p:txBody>
      </p:sp>
      <p:sp>
        <p:nvSpPr>
          <p:cNvPr id="10" name="Afrundet rektangulær billedforklaring 9">
            <a:extLst>
              <a:ext uri="{FF2B5EF4-FFF2-40B4-BE49-F238E27FC236}">
                <a16:creationId xmlns:a16="http://schemas.microsoft.com/office/drawing/2014/main" id="{3BC2E6B9-B58A-6949-A8E3-44C97BC19069}"/>
              </a:ext>
            </a:extLst>
          </p:cNvPr>
          <p:cNvSpPr/>
          <p:nvPr/>
        </p:nvSpPr>
        <p:spPr bwMode="auto">
          <a:xfrm>
            <a:off x="7174532" y="1960079"/>
            <a:ext cx="4833124" cy="792089"/>
          </a:xfrm>
          <a:prstGeom prst="wedgeRoundRectCallout">
            <a:avLst>
              <a:gd name="adj1" fmla="val 41498"/>
              <a:gd name="adj2" fmla="val 71918"/>
              <a:gd name="adj3" fmla="val 16667"/>
            </a:avLst>
          </a:prstGeom>
          <a:solidFill>
            <a:schemeClr val="bg2"/>
          </a:solidFill>
          <a:ln w="1778"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4" name="Tekstfelt 13">
            <a:extLst>
              <a:ext uri="{FF2B5EF4-FFF2-40B4-BE49-F238E27FC236}">
                <a16:creationId xmlns:a16="http://schemas.microsoft.com/office/drawing/2014/main" id="{D3124949-3BE2-DB43-A24A-A3FF3CBB5FF1}"/>
              </a:ext>
            </a:extLst>
          </p:cNvPr>
          <p:cNvSpPr txBox="1"/>
          <p:nvPr/>
        </p:nvSpPr>
        <p:spPr>
          <a:xfrm>
            <a:off x="7174532" y="2058428"/>
            <a:ext cx="4833124" cy="584775"/>
          </a:xfrm>
          <a:prstGeom prst="rect">
            <a:avLst/>
          </a:prstGeom>
          <a:noFill/>
        </p:spPr>
        <p:txBody>
          <a:bodyPr wrap="square">
            <a:spAutoFit/>
          </a:bodyPr>
          <a:lstStyle/>
          <a:p>
            <a:pPr>
              <a:lnSpc>
                <a:spcPct val="100000"/>
              </a:lnSpc>
            </a:pPr>
            <a:r>
              <a:rPr lang="da-DK" sz="1600" dirty="0">
                <a:solidFill>
                  <a:schemeClr val="bg1"/>
                </a:solidFill>
                <a:latin typeface="+mn-lt"/>
                <a:ea typeface="Times New Roman" panose="02020603050405020304" pitchFamily="18" charset="0"/>
              </a:rPr>
              <a:t>”Jeg vil gerne modtage f</a:t>
            </a:r>
            <a:r>
              <a:rPr lang="da-DK" sz="1600" dirty="0">
                <a:solidFill>
                  <a:schemeClr val="bg1"/>
                </a:solidFill>
                <a:effectLst/>
                <a:latin typeface="+mn-lt"/>
                <a:ea typeface="Times New Roman" panose="02020603050405020304" pitchFamily="18" charset="0"/>
              </a:rPr>
              <a:t>rister. Men ikke alle mulige.</a:t>
            </a:r>
          </a:p>
          <a:p>
            <a:pPr>
              <a:lnSpc>
                <a:spcPct val="100000"/>
              </a:lnSpc>
            </a:pPr>
            <a:r>
              <a:rPr lang="da-DK" sz="1600" dirty="0">
                <a:solidFill>
                  <a:schemeClr val="bg1"/>
                </a:solidFill>
                <a:effectLst/>
                <a:latin typeface="+mn-lt"/>
                <a:ea typeface="Times New Roman" panose="02020603050405020304" pitchFamily="18" charset="0"/>
              </a:rPr>
              <a:t> Det skal personaliseres.”</a:t>
            </a:r>
          </a:p>
        </p:txBody>
      </p:sp>
      <p:sp>
        <p:nvSpPr>
          <p:cNvPr id="15" name="Afrundet rektangulær billedforklaring 14">
            <a:extLst>
              <a:ext uri="{FF2B5EF4-FFF2-40B4-BE49-F238E27FC236}">
                <a16:creationId xmlns:a16="http://schemas.microsoft.com/office/drawing/2014/main" id="{AE45151C-1BAB-7240-8208-5F309852E2E4}"/>
              </a:ext>
            </a:extLst>
          </p:cNvPr>
          <p:cNvSpPr/>
          <p:nvPr/>
        </p:nvSpPr>
        <p:spPr bwMode="auto">
          <a:xfrm>
            <a:off x="7170167" y="2978697"/>
            <a:ext cx="4833124" cy="1026367"/>
          </a:xfrm>
          <a:prstGeom prst="wedgeRoundRectCallout">
            <a:avLst>
              <a:gd name="adj1" fmla="val 41498"/>
              <a:gd name="adj2" fmla="val 71918"/>
              <a:gd name="adj3" fmla="val 16667"/>
            </a:avLst>
          </a:prstGeom>
          <a:solidFill>
            <a:schemeClr val="bg2"/>
          </a:solidFill>
          <a:ln w="1778"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7" name="Tekstfelt 16">
            <a:extLst>
              <a:ext uri="{FF2B5EF4-FFF2-40B4-BE49-F238E27FC236}">
                <a16:creationId xmlns:a16="http://schemas.microsoft.com/office/drawing/2014/main" id="{CBBF0122-CDF0-C04A-B815-1FC6F8FD2FF4}"/>
              </a:ext>
            </a:extLst>
          </p:cNvPr>
          <p:cNvSpPr txBox="1"/>
          <p:nvPr/>
        </p:nvSpPr>
        <p:spPr>
          <a:xfrm>
            <a:off x="7177026" y="3074659"/>
            <a:ext cx="4695887" cy="830997"/>
          </a:xfrm>
          <a:prstGeom prst="rect">
            <a:avLst/>
          </a:prstGeom>
          <a:noFill/>
        </p:spPr>
        <p:txBody>
          <a:bodyPr wrap="square">
            <a:spAutoFit/>
          </a:bodyPr>
          <a:lstStyle/>
          <a:p>
            <a:pPr>
              <a:lnSpc>
                <a:spcPct val="100000"/>
              </a:lnSpc>
            </a:pPr>
            <a:r>
              <a:rPr lang="da-DK" sz="1600" dirty="0">
                <a:solidFill>
                  <a:schemeClr val="bg1"/>
                </a:solidFill>
                <a:latin typeface="+mn-lt"/>
                <a:ea typeface="Times New Roman" panose="02020603050405020304" pitchFamily="18" charset="0"/>
              </a:rPr>
              <a:t>”</a:t>
            </a:r>
            <a:r>
              <a:rPr lang="da-DK" sz="1600" dirty="0">
                <a:solidFill>
                  <a:schemeClr val="bg1"/>
                </a:solidFill>
                <a:effectLst/>
                <a:latin typeface="+mn-lt"/>
                <a:ea typeface="Times New Roman" panose="02020603050405020304" pitchFamily="18" charset="0"/>
              </a:rPr>
              <a:t>Så få mails som overhovedet muligt. Ellers læser man dem ikke. Der kommer for mange, man skal slette eller slet ikke gider åbne.”</a:t>
            </a:r>
          </a:p>
        </p:txBody>
      </p:sp>
    </p:spTree>
    <p:extLst>
      <p:ext uri="{BB962C8B-B14F-4D97-AF65-F5344CB8AC3E}">
        <p14:creationId xmlns:p14="http://schemas.microsoft.com/office/powerpoint/2010/main" val="1202400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Har du et input?</a:t>
            </a:r>
          </a:p>
        </p:txBody>
      </p:sp>
      <p:sp>
        <p:nvSpPr>
          <p:cNvPr id="5" name="Content Placeholder 4"/>
          <p:cNvSpPr>
            <a:spLocks noGrp="1"/>
          </p:cNvSpPr>
          <p:nvPr>
            <p:ph idx="1"/>
          </p:nvPr>
        </p:nvSpPr>
        <p:spPr>
          <a:xfrm>
            <a:off x="985838" y="1960078"/>
            <a:ext cx="10220325" cy="4205225"/>
          </a:xfrm>
        </p:spPr>
        <p:txBody>
          <a:bodyPr/>
          <a:lstStyle/>
          <a:p>
            <a:pPr marL="774700" lvl="1" indent="-342900">
              <a:lnSpc>
                <a:spcPct val="100000"/>
              </a:lnSpc>
              <a:buFont typeface="Wingdings" panose="05000000000000000000" pitchFamily="2" charset="2"/>
              <a:buChar char="§"/>
            </a:pPr>
            <a:r>
              <a:rPr lang="da-DK" sz="1800" dirty="0"/>
              <a:t>Skriv/ring/inviter til kaffe – jeg vil meget gerne høre perspektiver og ideer  </a:t>
            </a:r>
          </a:p>
          <a:p>
            <a:pPr marL="774700" lvl="1" indent="-342900">
              <a:lnSpc>
                <a:spcPct val="100000"/>
              </a:lnSpc>
              <a:buFont typeface="Wingdings" panose="05000000000000000000" pitchFamily="2" charset="2"/>
              <a:buChar char="§"/>
            </a:pPr>
            <a:r>
              <a:rPr lang="da-DK" sz="1800" dirty="0"/>
              <a:t>Man er også velkommen til at tage fat i en fra redaktionen</a:t>
            </a:r>
          </a:p>
          <a:p>
            <a:pPr marL="774700" lvl="1" indent="-342900">
              <a:lnSpc>
                <a:spcPct val="100000"/>
              </a:lnSpc>
              <a:buFont typeface="Wingdings" panose="05000000000000000000" pitchFamily="2" charset="2"/>
              <a:buChar char="§"/>
            </a:pPr>
            <a:endParaRPr lang="da-DK" sz="1800" dirty="0"/>
          </a:p>
          <a:p>
            <a:pPr>
              <a:buNone/>
            </a:pPr>
            <a:endParaRPr lang="da-DK" dirty="0"/>
          </a:p>
          <a:p>
            <a:endParaRPr lang="da-DK" dirty="0"/>
          </a:p>
        </p:txBody>
      </p:sp>
      <p:pic>
        <p:nvPicPr>
          <p:cNvPr id="2" name="Billede 5" descr="Et billede, der indeholder tekst&#10;&#10;Beskrivelsen er genereret automatisk">
            <a:extLst>
              <a:ext uri="{FF2B5EF4-FFF2-40B4-BE49-F238E27FC236}">
                <a16:creationId xmlns:a16="http://schemas.microsoft.com/office/drawing/2014/main" id="{72EDA082-F209-FF70-284B-F8646EE8E456}"/>
              </a:ext>
            </a:extLst>
          </p:cNvPr>
          <p:cNvPicPr>
            <a:picLocks noChangeAspect="1"/>
          </p:cNvPicPr>
          <p:nvPr/>
        </p:nvPicPr>
        <p:blipFill>
          <a:blip r:embed="rId3"/>
          <a:stretch>
            <a:fillRect/>
          </a:stretch>
        </p:blipFill>
        <p:spPr>
          <a:xfrm>
            <a:off x="4717727" y="2852080"/>
            <a:ext cx="6062711" cy="2549225"/>
          </a:xfrm>
          <a:prstGeom prst="rect">
            <a:avLst/>
          </a:prstGeom>
        </p:spPr>
      </p:pic>
      <p:sp>
        <p:nvSpPr>
          <p:cNvPr id="6" name="Tekstfelt 5">
            <a:extLst>
              <a:ext uri="{FF2B5EF4-FFF2-40B4-BE49-F238E27FC236}">
                <a16:creationId xmlns:a16="http://schemas.microsoft.com/office/drawing/2014/main" id="{51E58039-D39E-1260-CF03-A70673C41F7C}"/>
              </a:ext>
            </a:extLst>
          </p:cNvPr>
          <p:cNvSpPr txBox="1"/>
          <p:nvPr/>
        </p:nvSpPr>
        <p:spPr>
          <a:xfrm>
            <a:off x="4783130" y="5479936"/>
            <a:ext cx="1979792" cy="23391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5000"/>
              </a:lnSpc>
            </a:pPr>
            <a:r>
              <a:rPr lang="da-DK" sz="1600" dirty="0">
                <a:latin typeface="Times New Roman"/>
                <a:cs typeface="Times New Roman"/>
              </a:rPr>
              <a:t>Tel: 51 90 2051</a:t>
            </a:r>
          </a:p>
        </p:txBody>
      </p:sp>
      <p:pic>
        <p:nvPicPr>
          <p:cNvPr id="4" name="Grafik 6" descr="Smilende ansigt med massiv udfyldning">
            <a:extLst>
              <a:ext uri="{FF2B5EF4-FFF2-40B4-BE49-F238E27FC236}">
                <a16:creationId xmlns:a16="http://schemas.microsoft.com/office/drawing/2014/main" id="{DFA2666B-6FEA-C8BC-BE2E-586385C68C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5555" y="1896252"/>
            <a:ext cx="371491" cy="350000"/>
          </a:xfrm>
          <a:prstGeom prst="rect">
            <a:avLst/>
          </a:prstGeom>
        </p:spPr>
      </p:pic>
    </p:spTree>
    <p:custDataLst>
      <p:tags r:id="rId1"/>
    </p:custDataLst>
    <p:extLst>
      <p:ext uri="{BB962C8B-B14F-4D97-AF65-F5344CB8AC3E}">
        <p14:creationId xmlns:p14="http://schemas.microsoft.com/office/powerpoint/2010/main" val="300046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969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Lad os tale om…</a:t>
            </a:r>
          </a:p>
        </p:txBody>
      </p:sp>
      <p:sp>
        <p:nvSpPr>
          <p:cNvPr id="5" name="Content Placeholder 4"/>
          <p:cNvSpPr>
            <a:spLocks noGrp="1"/>
          </p:cNvSpPr>
          <p:nvPr>
            <p:ph idx="1"/>
          </p:nvPr>
        </p:nvSpPr>
        <p:spPr>
          <a:xfrm>
            <a:off x="984249" y="1723764"/>
            <a:ext cx="10220325" cy="3937484"/>
          </a:xfrm>
        </p:spPr>
        <p:txBody>
          <a:bodyPr/>
          <a:lstStyle/>
          <a:p>
            <a:pPr marL="342900" indent="-342900">
              <a:buFont typeface="Wingdings" pitchFamily="2" charset="2"/>
              <a:buChar char="§"/>
            </a:pPr>
            <a:endParaRPr lang="da-DK" sz="1800" dirty="0"/>
          </a:p>
          <a:p>
            <a:pPr marL="342900" indent="-342900">
              <a:buFont typeface="Wingdings" pitchFamily="2" charset="2"/>
              <a:buChar char="§"/>
            </a:pPr>
            <a:r>
              <a:rPr lang="da-DK" sz="1800" dirty="0"/>
              <a:t>Baggrund, formål og organisering</a:t>
            </a:r>
          </a:p>
          <a:p>
            <a:pPr marL="342900" indent="-342900">
              <a:buFont typeface="Wingdings" pitchFamily="2" charset="2"/>
              <a:buChar char="§"/>
            </a:pPr>
            <a:endParaRPr lang="da-DK" sz="1800" dirty="0"/>
          </a:p>
          <a:p>
            <a:pPr marL="342900" indent="-342900">
              <a:buFont typeface="Wingdings" pitchFamily="2" charset="2"/>
              <a:buChar char="§"/>
            </a:pPr>
            <a:r>
              <a:rPr lang="da-DK" sz="1800" dirty="0"/>
              <a:t>Proces og opgaver</a:t>
            </a:r>
          </a:p>
          <a:p>
            <a:pPr marL="342900" indent="-342900">
              <a:buFont typeface="Wingdings" pitchFamily="2" charset="2"/>
              <a:buChar char="§"/>
            </a:pPr>
            <a:endParaRPr lang="da-DK" sz="1800" dirty="0"/>
          </a:p>
          <a:p>
            <a:pPr marL="342900" indent="-342900">
              <a:buFont typeface="Wingdings" pitchFamily="2" charset="2"/>
              <a:buChar char="§"/>
            </a:pPr>
            <a:r>
              <a:rPr lang="da-DK" sz="1800" dirty="0"/>
              <a:t>Hvad laver vi lige nu?</a:t>
            </a:r>
            <a:endParaRPr lang="da-DK" dirty="0"/>
          </a:p>
          <a:p>
            <a:pPr>
              <a:buNone/>
            </a:pPr>
            <a:r>
              <a:rPr lang="da-DK" dirty="0"/>
              <a:t> </a:t>
            </a:r>
          </a:p>
          <a:p>
            <a:endParaRPr lang="da-DK" dirty="0"/>
          </a:p>
        </p:txBody>
      </p:sp>
      <p:sp>
        <p:nvSpPr>
          <p:cNvPr id="4" name="Afrundet rektangulær billedforklaring 3">
            <a:extLst>
              <a:ext uri="{FF2B5EF4-FFF2-40B4-BE49-F238E27FC236}">
                <a16:creationId xmlns:a16="http://schemas.microsoft.com/office/drawing/2014/main" id="{7A442121-1DB0-1A49-A620-B2CA6FFA43F2}"/>
              </a:ext>
            </a:extLst>
          </p:cNvPr>
          <p:cNvSpPr/>
          <p:nvPr/>
        </p:nvSpPr>
        <p:spPr bwMode="auto">
          <a:xfrm>
            <a:off x="6958508" y="2451953"/>
            <a:ext cx="3888432" cy="1954093"/>
          </a:xfrm>
          <a:prstGeom prst="wedgeRoundRectCallout">
            <a:avLst>
              <a:gd name="adj1" fmla="val -40626"/>
              <a:gd name="adj2" fmla="val -74024"/>
              <a:gd name="adj3" fmla="val 16667"/>
            </a:avLst>
          </a:prstGeom>
          <a:solidFill>
            <a:schemeClr val="accent1"/>
          </a:solidFill>
          <a:ln w="1778"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 name="Tekstfelt 1">
            <a:extLst>
              <a:ext uri="{FF2B5EF4-FFF2-40B4-BE49-F238E27FC236}">
                <a16:creationId xmlns:a16="http://schemas.microsoft.com/office/drawing/2014/main" id="{C43E4C7C-48E9-4141-8766-FFE9D2066D23}"/>
              </a:ext>
            </a:extLst>
          </p:cNvPr>
          <p:cNvSpPr txBox="1"/>
          <p:nvPr/>
        </p:nvSpPr>
        <p:spPr>
          <a:xfrm>
            <a:off x="7318548" y="2690336"/>
            <a:ext cx="3240360" cy="1477328"/>
          </a:xfrm>
          <a:prstGeom prst="rect">
            <a:avLst/>
          </a:prstGeom>
          <a:noFill/>
        </p:spPr>
        <p:txBody>
          <a:bodyPr wrap="square" lIns="0" tIns="0" rIns="0" bIns="0" rtlCol="0">
            <a:spAutoFit/>
          </a:bodyPr>
          <a:lstStyle/>
          <a:p>
            <a:pPr>
              <a:lnSpc>
                <a:spcPct val="100000"/>
              </a:lnSpc>
            </a:pPr>
            <a:r>
              <a:rPr lang="da-DK" sz="2400" dirty="0">
                <a:solidFill>
                  <a:schemeClr val="bg1"/>
                </a:solidFill>
                <a:latin typeface="+mn-lt"/>
              </a:rPr>
              <a:t>Hvordan styrker vi vores kommunikation med de studerende på Aarhus Universitet?</a:t>
            </a:r>
          </a:p>
        </p:txBody>
      </p:sp>
    </p:spTree>
    <p:custDataLst>
      <p:tags r:id="rId1"/>
    </p:custDataLst>
    <p:extLst>
      <p:ext uri="{BB962C8B-B14F-4D97-AF65-F5344CB8AC3E}">
        <p14:creationId xmlns:p14="http://schemas.microsoft.com/office/powerpoint/2010/main" val="67844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rundet rektangulær billedforklaring 6">
            <a:extLst>
              <a:ext uri="{FF2B5EF4-FFF2-40B4-BE49-F238E27FC236}">
                <a16:creationId xmlns:a16="http://schemas.microsoft.com/office/drawing/2014/main" id="{5E29F9FA-56B6-804E-867D-A8225A139B69}"/>
              </a:ext>
            </a:extLst>
          </p:cNvPr>
          <p:cNvSpPr/>
          <p:nvPr/>
        </p:nvSpPr>
        <p:spPr bwMode="auto">
          <a:xfrm>
            <a:off x="7632214" y="1724208"/>
            <a:ext cx="4240161" cy="864095"/>
          </a:xfrm>
          <a:prstGeom prst="wedgeRoundRectCallout">
            <a:avLst>
              <a:gd name="adj1" fmla="val 42529"/>
              <a:gd name="adj2" fmla="val 115411"/>
              <a:gd name="adj3" fmla="val 16667"/>
            </a:avLst>
          </a:prstGeom>
          <a:solidFill>
            <a:schemeClr val="bg2"/>
          </a:solidFill>
          <a:ln w="1778"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3" name="Title 2"/>
          <p:cNvSpPr>
            <a:spLocks noGrp="1"/>
          </p:cNvSpPr>
          <p:nvPr>
            <p:ph type="title"/>
          </p:nvPr>
        </p:nvSpPr>
        <p:spPr/>
        <p:txBody>
          <a:bodyPr/>
          <a:lstStyle/>
          <a:p>
            <a:r>
              <a:rPr lang="da-DK" dirty="0"/>
              <a:t>Baggrund</a:t>
            </a:r>
          </a:p>
        </p:txBody>
      </p:sp>
      <p:sp>
        <p:nvSpPr>
          <p:cNvPr id="5" name="Content Placeholder 4"/>
          <p:cNvSpPr>
            <a:spLocks noGrp="1"/>
          </p:cNvSpPr>
          <p:nvPr>
            <p:ph idx="1"/>
          </p:nvPr>
        </p:nvSpPr>
        <p:spPr>
          <a:xfrm>
            <a:off x="985581" y="1724208"/>
            <a:ext cx="10217663" cy="3936459"/>
          </a:xfrm>
        </p:spPr>
        <p:txBody>
          <a:bodyPr/>
          <a:lstStyle/>
          <a:p>
            <a:pPr>
              <a:lnSpc>
                <a:spcPct val="100000"/>
              </a:lnSpc>
              <a:buNone/>
            </a:pPr>
            <a:r>
              <a:rPr lang="da-DK" sz="1600" dirty="0"/>
              <a:t>Rapporten ”Kommunikation med studerende på Aarhus Universitet” (21)</a:t>
            </a:r>
          </a:p>
          <a:p>
            <a:pPr>
              <a:lnSpc>
                <a:spcPct val="100000"/>
              </a:lnSpc>
              <a:buNone/>
            </a:pPr>
            <a:endParaRPr lang="da-DK" sz="1600" dirty="0"/>
          </a:p>
          <a:p>
            <a:pPr marL="285664" indent="-285664">
              <a:lnSpc>
                <a:spcPct val="100000"/>
              </a:lnSpc>
              <a:buFont typeface="Wingdings" pitchFamily="2" charset="2"/>
              <a:buChar char="§"/>
            </a:pPr>
            <a:r>
              <a:rPr lang="da-DK" sz="1600" dirty="0"/>
              <a:t>Udfordring: Mange platforme, stor kompleksitet, uigennemskueligt</a:t>
            </a:r>
          </a:p>
          <a:p>
            <a:pPr marL="285664" indent="-285664">
              <a:lnSpc>
                <a:spcPct val="100000"/>
              </a:lnSpc>
              <a:buFont typeface="Wingdings" pitchFamily="2" charset="2"/>
              <a:buChar char="§"/>
            </a:pPr>
            <a:endParaRPr lang="da-DK" sz="1600" dirty="0"/>
          </a:p>
          <a:p>
            <a:pPr marL="285664" indent="-285664">
              <a:lnSpc>
                <a:spcPct val="100000"/>
              </a:lnSpc>
              <a:buFont typeface="Wingdings" pitchFamily="2" charset="2"/>
              <a:buChar char="§"/>
            </a:pPr>
            <a:r>
              <a:rPr lang="da-DK" sz="1600" dirty="0"/>
              <a:t>Konsekvenser for studerende: Risikoen for at overse relevant kommunikation, et stort tidsforbrug, oplevelse af utryghed og af at ansvaret for kommunikationen ligger hos den enkelte studerende</a:t>
            </a:r>
          </a:p>
          <a:p>
            <a:pPr marL="285664" indent="-285664">
              <a:lnSpc>
                <a:spcPct val="100000"/>
              </a:lnSpc>
              <a:buFont typeface="Wingdings" pitchFamily="2" charset="2"/>
              <a:buChar char="§"/>
            </a:pPr>
            <a:endParaRPr lang="da-DK" sz="1600" dirty="0"/>
          </a:p>
          <a:p>
            <a:pPr marL="285664" indent="-285664">
              <a:lnSpc>
                <a:spcPct val="100000"/>
              </a:lnSpc>
              <a:buFont typeface="Wingdings" pitchFamily="2" charset="2"/>
              <a:buChar char="§"/>
            </a:pPr>
            <a:r>
              <a:rPr lang="da-DK" sz="1600" dirty="0"/>
              <a:t>De overordnede emner og anbefalinger i rapporten var bl.a.:</a:t>
            </a:r>
          </a:p>
          <a:p>
            <a:pPr marL="603269" lvl="1" indent="-171399">
              <a:buFont typeface="Wingdings" pitchFamily="2" charset="2"/>
              <a:buChar char="§"/>
            </a:pPr>
            <a:r>
              <a:rPr lang="da-DK" sz="1400" dirty="0"/>
              <a:t>Udarbejdelse af en </a:t>
            </a:r>
            <a:r>
              <a:rPr lang="da-DK" sz="1400" dirty="0" err="1"/>
              <a:t>governancestruktur</a:t>
            </a:r>
            <a:endParaRPr lang="da-DK" sz="1400" dirty="0"/>
          </a:p>
          <a:p>
            <a:pPr marL="603269" lvl="1" indent="-171399">
              <a:buFont typeface="Wingdings" pitchFamily="2" charset="2"/>
              <a:buChar char="§"/>
            </a:pPr>
            <a:r>
              <a:rPr lang="da-DK" sz="1400" dirty="0"/>
              <a:t>Udarbejdelse af klare kommunikationsmålsætninger</a:t>
            </a:r>
          </a:p>
          <a:p>
            <a:pPr marL="603269" lvl="1" indent="-171399">
              <a:buFont typeface="Wingdings" pitchFamily="2" charset="2"/>
              <a:buChar char="§"/>
            </a:pPr>
            <a:r>
              <a:rPr lang="da-DK" sz="1400" dirty="0"/>
              <a:t>Forbedring af kommunikation på bl.a. </a:t>
            </a:r>
            <a:r>
              <a:rPr lang="da-DK" sz="1400" dirty="0" err="1"/>
              <a:t>post.au.dk</a:t>
            </a:r>
            <a:r>
              <a:rPr lang="da-DK" sz="1400" dirty="0"/>
              <a:t> og studieportaler </a:t>
            </a:r>
          </a:p>
          <a:p>
            <a:pPr marL="603269" lvl="1" indent="-171399">
              <a:buFont typeface="Wingdings" pitchFamily="2" charset="2"/>
              <a:buChar char="§"/>
            </a:pPr>
            <a:r>
              <a:rPr lang="da-DK" sz="1400" dirty="0"/>
              <a:t>Forenkling af platformslandskab, herunder en videreudvikling af </a:t>
            </a:r>
            <a:r>
              <a:rPr lang="da-DK" sz="1400" dirty="0" err="1"/>
              <a:t>mitstudie.au.dk</a:t>
            </a:r>
            <a:endParaRPr lang="da-DK" sz="1400" dirty="0"/>
          </a:p>
          <a:p>
            <a:pPr marL="342797" indent="-342797">
              <a:lnSpc>
                <a:spcPct val="100000"/>
              </a:lnSpc>
              <a:buFont typeface="Wingdings" panose="05000000000000000000" pitchFamily="2" charset="2"/>
              <a:buChar char="§"/>
            </a:pPr>
            <a:endParaRPr lang="da-DK" sz="1600" dirty="0"/>
          </a:p>
          <a:p>
            <a:pPr lvl="1" indent="0">
              <a:buNone/>
            </a:pPr>
            <a:endParaRPr lang="da-DK" dirty="0"/>
          </a:p>
          <a:p>
            <a:pPr>
              <a:buNone/>
            </a:pPr>
            <a:r>
              <a:rPr lang="da-DK" dirty="0"/>
              <a:t> </a:t>
            </a:r>
          </a:p>
          <a:p>
            <a:endParaRPr lang="da-DK" dirty="0"/>
          </a:p>
        </p:txBody>
      </p:sp>
      <p:sp>
        <p:nvSpPr>
          <p:cNvPr id="6" name="Tekstfelt 5">
            <a:extLst>
              <a:ext uri="{FF2B5EF4-FFF2-40B4-BE49-F238E27FC236}">
                <a16:creationId xmlns:a16="http://schemas.microsoft.com/office/drawing/2014/main" id="{796AB712-E0B6-0E48-BBDF-A5115BB75481}"/>
              </a:ext>
            </a:extLst>
          </p:cNvPr>
          <p:cNvSpPr txBox="1"/>
          <p:nvPr/>
        </p:nvSpPr>
        <p:spPr>
          <a:xfrm>
            <a:off x="7657545" y="1844824"/>
            <a:ext cx="4240161" cy="584775"/>
          </a:xfrm>
          <a:prstGeom prst="rect">
            <a:avLst/>
          </a:prstGeom>
          <a:noFill/>
        </p:spPr>
        <p:txBody>
          <a:bodyPr wrap="square">
            <a:spAutoFit/>
          </a:bodyPr>
          <a:lstStyle/>
          <a:p>
            <a:pPr>
              <a:lnSpc>
                <a:spcPct val="100000"/>
              </a:lnSpc>
            </a:pPr>
            <a:r>
              <a:rPr lang="da-DK" sz="1600" dirty="0">
                <a:solidFill>
                  <a:schemeClr val="bg1"/>
                </a:solidFill>
                <a:effectLst/>
                <a:latin typeface="AU Passata" panose="020B0503030502030804" pitchFamily="34" charset="77"/>
              </a:rPr>
              <a:t>”Det er ugennemsigtigt og uigennemskueligt, hvor de forskellige ting ryger hen.”</a:t>
            </a:r>
            <a:endParaRPr lang="da-DK" sz="1600" dirty="0">
              <a:solidFill>
                <a:schemeClr val="bg1"/>
              </a:solidFill>
            </a:endParaRPr>
          </a:p>
        </p:txBody>
      </p:sp>
    </p:spTree>
    <p:custDataLst>
      <p:tags r:id="rId1"/>
    </p:custDataLst>
    <p:extLst>
      <p:ext uri="{BB962C8B-B14F-4D97-AF65-F5344CB8AC3E}">
        <p14:creationId xmlns:p14="http://schemas.microsoft.com/office/powerpoint/2010/main" val="428747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frundet rektangulær billedforklaring 3">
            <a:extLst>
              <a:ext uri="{FF2B5EF4-FFF2-40B4-BE49-F238E27FC236}">
                <a16:creationId xmlns:a16="http://schemas.microsoft.com/office/drawing/2014/main" id="{96E79072-18ED-F640-A453-5BA34D76CF6E}"/>
              </a:ext>
            </a:extLst>
          </p:cNvPr>
          <p:cNvSpPr/>
          <p:nvPr/>
        </p:nvSpPr>
        <p:spPr bwMode="auto">
          <a:xfrm>
            <a:off x="2061964" y="5301208"/>
            <a:ext cx="4032448" cy="864095"/>
          </a:xfrm>
          <a:prstGeom prst="wedgeRoundRectCallout">
            <a:avLst>
              <a:gd name="adj1" fmla="val -36155"/>
              <a:gd name="adj2" fmla="val 102541"/>
              <a:gd name="adj3" fmla="val 16667"/>
            </a:avLst>
          </a:prstGeom>
          <a:solidFill>
            <a:schemeClr val="bg2"/>
          </a:solidFill>
          <a:ln w="1778"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3" name="Title 2"/>
          <p:cNvSpPr>
            <a:spLocks noGrp="1"/>
          </p:cNvSpPr>
          <p:nvPr>
            <p:ph type="title"/>
          </p:nvPr>
        </p:nvSpPr>
        <p:spPr/>
        <p:txBody>
          <a:bodyPr/>
          <a:lstStyle/>
          <a:p>
            <a:r>
              <a:rPr lang="da-DK" dirty="0"/>
              <a:t>Baggrund og formål</a:t>
            </a:r>
          </a:p>
        </p:txBody>
      </p:sp>
      <p:sp>
        <p:nvSpPr>
          <p:cNvPr id="5" name="Content Placeholder 4"/>
          <p:cNvSpPr>
            <a:spLocks noGrp="1"/>
          </p:cNvSpPr>
          <p:nvPr>
            <p:ph idx="1"/>
          </p:nvPr>
        </p:nvSpPr>
        <p:spPr>
          <a:xfrm>
            <a:off x="985838" y="1960078"/>
            <a:ext cx="10220325" cy="4205225"/>
          </a:xfrm>
        </p:spPr>
        <p:txBody>
          <a:bodyPr/>
          <a:lstStyle/>
          <a:p>
            <a:pPr marL="342900" indent="-342900">
              <a:lnSpc>
                <a:spcPct val="100000"/>
              </a:lnSpc>
              <a:buFont typeface="Wingdings" panose="05000000000000000000" pitchFamily="2" charset="2"/>
              <a:buChar char="§"/>
            </a:pPr>
            <a:r>
              <a:rPr lang="da-DK" sz="1600" dirty="0"/>
              <a:t>Uddannelsesudvalgets beslutning om at lade arbejdet indgå som en del af den daglige drift </a:t>
            </a:r>
          </a:p>
          <a:p>
            <a:pPr>
              <a:lnSpc>
                <a:spcPct val="100000"/>
              </a:lnSpc>
              <a:buNone/>
            </a:pPr>
            <a:endParaRPr lang="da-DK" sz="1600" dirty="0"/>
          </a:p>
          <a:p>
            <a:pPr marL="342900" indent="-342900">
              <a:lnSpc>
                <a:spcPct val="100000"/>
              </a:lnSpc>
              <a:buFont typeface="Wingdings" panose="05000000000000000000" pitchFamily="2" charset="2"/>
              <a:buChar char="§"/>
            </a:pPr>
            <a:r>
              <a:rPr lang="da-DK" sz="1600" b="1" dirty="0"/>
              <a:t>Formål </a:t>
            </a:r>
          </a:p>
          <a:p>
            <a:pPr marL="774900" lvl="1" indent="-342900">
              <a:lnSpc>
                <a:spcPct val="100000"/>
              </a:lnSpc>
              <a:buFont typeface="Wingdings" panose="05000000000000000000" pitchFamily="2" charset="2"/>
              <a:buChar char="§"/>
            </a:pPr>
            <a:r>
              <a:rPr lang="da-DK" sz="1600" dirty="0"/>
              <a:t>At etablere en fælles kommunikationspraksis, fælles kommunikationsmålsætninger samt fælles kommunikative guidelines og få det til at leve i praksis</a:t>
            </a:r>
          </a:p>
          <a:p>
            <a:pPr marL="342900" indent="-342900">
              <a:lnSpc>
                <a:spcPct val="100000"/>
              </a:lnSpc>
              <a:buFont typeface="Wingdings" panose="05000000000000000000" pitchFamily="2" charset="2"/>
              <a:buChar char="§"/>
            </a:pPr>
            <a:endParaRPr lang="da-DK" sz="1600" i="1" dirty="0"/>
          </a:p>
          <a:p>
            <a:pPr marL="342900" indent="-342900">
              <a:lnSpc>
                <a:spcPct val="100000"/>
              </a:lnSpc>
              <a:buFont typeface="Wingdings" panose="05000000000000000000" pitchFamily="2" charset="2"/>
              <a:buChar char="§"/>
            </a:pPr>
            <a:r>
              <a:rPr lang="da-DK" sz="1600" b="1" dirty="0"/>
              <a:t>Ambitionsniveau:</a:t>
            </a:r>
          </a:p>
          <a:p>
            <a:pPr marL="774900" lvl="1" indent="-342900">
              <a:lnSpc>
                <a:spcPct val="100000"/>
              </a:lnSpc>
              <a:buFont typeface="Wingdings" panose="05000000000000000000" pitchFamily="2" charset="2"/>
              <a:buChar char="§"/>
            </a:pPr>
            <a:r>
              <a:rPr lang="da-DK" sz="1600" dirty="0"/>
              <a:t>Det skal gøre en stor forskel ved at ændre de små ting</a:t>
            </a:r>
          </a:p>
          <a:p>
            <a:pPr marL="774900" lvl="1" indent="-342900">
              <a:lnSpc>
                <a:spcPct val="100000"/>
              </a:lnSpc>
              <a:buFont typeface="Wingdings" panose="05000000000000000000" pitchFamily="2" charset="2"/>
              <a:buChar char="§"/>
            </a:pPr>
            <a:r>
              <a:rPr lang="da-DK" sz="1600" dirty="0"/>
              <a:t>Vi skal kigge på det, vi har og se, hvordan vi kan gøre det bedre</a:t>
            </a:r>
          </a:p>
          <a:p>
            <a:pPr marL="774900" lvl="1" indent="-342900">
              <a:lnSpc>
                <a:spcPct val="100000"/>
              </a:lnSpc>
              <a:buFont typeface="Wingdings" panose="05000000000000000000" pitchFamily="2" charset="2"/>
              <a:buChar char="§"/>
            </a:pPr>
            <a:r>
              <a:rPr lang="da-DK" sz="1600" dirty="0"/>
              <a:t>Fokus er på den ‘typiske’ studerende, og kommunikationen mellem VIP og studerende er ikke omfattet</a:t>
            </a:r>
          </a:p>
          <a:p>
            <a:pPr>
              <a:buNone/>
            </a:pPr>
            <a:r>
              <a:rPr lang="da-DK" dirty="0"/>
              <a:t> </a:t>
            </a:r>
          </a:p>
          <a:p>
            <a:endParaRPr lang="da-DK" dirty="0"/>
          </a:p>
        </p:txBody>
      </p:sp>
      <p:sp>
        <p:nvSpPr>
          <p:cNvPr id="6" name="Tekstfelt 5">
            <a:extLst>
              <a:ext uri="{FF2B5EF4-FFF2-40B4-BE49-F238E27FC236}">
                <a16:creationId xmlns:a16="http://schemas.microsoft.com/office/drawing/2014/main" id="{25E0FD48-F6D4-D140-A97A-38C650D066DC}"/>
              </a:ext>
            </a:extLst>
          </p:cNvPr>
          <p:cNvSpPr txBox="1"/>
          <p:nvPr/>
        </p:nvSpPr>
        <p:spPr>
          <a:xfrm>
            <a:off x="2241984" y="5563978"/>
            <a:ext cx="3672408" cy="338554"/>
          </a:xfrm>
          <a:prstGeom prst="rect">
            <a:avLst/>
          </a:prstGeom>
          <a:noFill/>
        </p:spPr>
        <p:txBody>
          <a:bodyPr wrap="square">
            <a:spAutoFit/>
          </a:bodyPr>
          <a:lstStyle/>
          <a:p>
            <a:pPr>
              <a:lnSpc>
                <a:spcPct val="100000"/>
              </a:lnSpc>
            </a:pPr>
            <a:r>
              <a:rPr lang="da-DK" sz="1600" dirty="0">
                <a:solidFill>
                  <a:schemeClr val="bg1"/>
                </a:solidFill>
                <a:effectLst/>
                <a:latin typeface="+mn-lt"/>
              </a:rPr>
              <a:t>“Den gængse studerende findes ikke”</a:t>
            </a:r>
          </a:p>
        </p:txBody>
      </p:sp>
    </p:spTree>
    <p:custDataLst>
      <p:tags r:id="rId1"/>
    </p:custDataLst>
    <p:extLst>
      <p:ext uri="{BB962C8B-B14F-4D97-AF65-F5344CB8AC3E}">
        <p14:creationId xmlns:p14="http://schemas.microsoft.com/office/powerpoint/2010/main" val="360162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44825-792A-094A-842C-6221E16ECE1A}"/>
              </a:ext>
            </a:extLst>
          </p:cNvPr>
          <p:cNvSpPr>
            <a:spLocks noGrp="1"/>
          </p:cNvSpPr>
          <p:nvPr>
            <p:ph type="title"/>
          </p:nvPr>
        </p:nvSpPr>
        <p:spPr/>
        <p:txBody>
          <a:bodyPr/>
          <a:lstStyle/>
          <a:p>
            <a:r>
              <a:rPr lang="da-DK" dirty="0"/>
              <a:t>Organisering </a:t>
            </a:r>
          </a:p>
        </p:txBody>
      </p:sp>
      <p:sp>
        <p:nvSpPr>
          <p:cNvPr id="3" name="Pladsholder til indhold 2">
            <a:extLst>
              <a:ext uri="{FF2B5EF4-FFF2-40B4-BE49-F238E27FC236}">
                <a16:creationId xmlns:a16="http://schemas.microsoft.com/office/drawing/2014/main" id="{59490431-68C3-2640-B2D9-C0B5FEBC3165}"/>
              </a:ext>
            </a:extLst>
          </p:cNvPr>
          <p:cNvSpPr>
            <a:spLocks noGrp="1"/>
          </p:cNvSpPr>
          <p:nvPr>
            <p:ph idx="1"/>
          </p:nvPr>
        </p:nvSpPr>
        <p:spPr>
          <a:xfrm>
            <a:off x="984249" y="3140968"/>
            <a:ext cx="5110163" cy="2569332"/>
          </a:xfrm>
        </p:spPr>
        <p:txBody>
          <a:bodyPr/>
          <a:lstStyle/>
          <a:p>
            <a:pPr marL="342900" indent="-342900">
              <a:lnSpc>
                <a:spcPct val="100000"/>
              </a:lnSpc>
              <a:buFont typeface="Wingdings" pitchFamily="2" charset="2"/>
              <a:buChar char="§"/>
            </a:pPr>
            <a:r>
              <a:rPr lang="da-DK" sz="1600" dirty="0"/>
              <a:t>Redaktionsgruppe for </a:t>
            </a:r>
            <a:r>
              <a:rPr lang="da-DK" sz="1600" dirty="0" err="1"/>
              <a:t>studerende.au.dk</a:t>
            </a:r>
            <a:r>
              <a:rPr lang="da-DK" sz="1600" dirty="0"/>
              <a:t> er udførende i det daglige (suppleret af </a:t>
            </a:r>
            <a:r>
              <a:rPr lang="da-DK" sz="1600" dirty="0" err="1"/>
              <a:t>mitstudies</a:t>
            </a:r>
            <a:r>
              <a:rPr lang="da-DK" sz="1600" dirty="0"/>
              <a:t> forvaltningsteam)</a:t>
            </a:r>
          </a:p>
          <a:p>
            <a:pPr marL="342900" indent="-342900">
              <a:lnSpc>
                <a:spcPct val="100000"/>
              </a:lnSpc>
              <a:buFont typeface="Wingdings" pitchFamily="2" charset="2"/>
              <a:buChar char="§"/>
            </a:pPr>
            <a:endParaRPr lang="da-DK" sz="1600" dirty="0"/>
          </a:p>
          <a:p>
            <a:pPr marL="342900" indent="-342900">
              <a:lnSpc>
                <a:spcPct val="100000"/>
              </a:lnSpc>
              <a:buFont typeface="Wingdings" pitchFamily="2" charset="2"/>
              <a:buChar char="§"/>
            </a:pPr>
            <a:r>
              <a:rPr lang="da-DK" sz="1600" dirty="0"/>
              <a:t>Bredere inddragelse af medarbejdere, via fx workshop og referencegruppe</a:t>
            </a:r>
          </a:p>
          <a:p>
            <a:pPr marL="342900" indent="-342900">
              <a:lnSpc>
                <a:spcPct val="100000"/>
              </a:lnSpc>
              <a:buFont typeface="Wingdings" pitchFamily="2" charset="2"/>
              <a:buChar char="§"/>
            </a:pPr>
            <a:endParaRPr lang="da-DK" sz="1600" dirty="0"/>
          </a:p>
          <a:p>
            <a:pPr marL="342900" indent="-342900">
              <a:lnSpc>
                <a:spcPct val="100000"/>
              </a:lnSpc>
              <a:buFont typeface="Wingdings" pitchFamily="2" charset="2"/>
              <a:buChar char="§"/>
            </a:pPr>
            <a:r>
              <a:rPr lang="da-DK" sz="1600" dirty="0"/>
              <a:t>Styregruppe med bred ledelsesrepræsentation, der skal træffe beslutninger samt sikre tværgående opbakning</a:t>
            </a:r>
          </a:p>
          <a:p>
            <a:pPr marL="342900" indent="-342900">
              <a:lnSpc>
                <a:spcPct val="100000"/>
              </a:lnSpc>
              <a:buFont typeface="Wingdings" pitchFamily="2" charset="2"/>
              <a:buChar char="§"/>
            </a:pPr>
            <a:endParaRPr lang="da-DK" sz="1600" dirty="0"/>
          </a:p>
          <a:p>
            <a:pPr marL="342900" indent="-342900">
              <a:lnSpc>
                <a:spcPct val="100000"/>
              </a:lnSpc>
              <a:buFont typeface="Wingdings" pitchFamily="2" charset="2"/>
              <a:buChar char="§"/>
            </a:pPr>
            <a:endParaRPr lang="da-DK" sz="1600" dirty="0"/>
          </a:p>
        </p:txBody>
      </p:sp>
      <p:sp>
        <p:nvSpPr>
          <p:cNvPr id="4" name="Pladsholder til dato 3">
            <a:extLst>
              <a:ext uri="{FF2B5EF4-FFF2-40B4-BE49-F238E27FC236}">
                <a16:creationId xmlns:a16="http://schemas.microsoft.com/office/drawing/2014/main" id="{0FABCBB7-74F8-7643-B98B-4EF65BAE9072}"/>
              </a:ext>
            </a:extLst>
          </p:cNvPr>
          <p:cNvSpPr>
            <a:spLocks noGrp="1"/>
          </p:cNvSpPr>
          <p:nvPr>
            <p:ph type="dt" sz="half" idx="10"/>
          </p:nvPr>
        </p:nvSpPr>
        <p:spPr/>
        <p:txBody>
          <a:bodyPr/>
          <a:lstStyle/>
          <a:p>
            <a:fld id="{D838E4D4-0686-6941-9071-A35DDF577785}" type="datetime1">
              <a:rPr lang="da-DK" smtClean="0"/>
              <a:t>01-12-2022</a:t>
            </a:fld>
            <a:r>
              <a:rPr lang="da-DK"/>
              <a:t>02-06-2022</a:t>
            </a:r>
            <a:endParaRPr lang="da-DK" dirty="0"/>
          </a:p>
        </p:txBody>
      </p:sp>
      <p:sp>
        <p:nvSpPr>
          <p:cNvPr id="5" name="Tekstfelt 4">
            <a:extLst>
              <a:ext uri="{FF2B5EF4-FFF2-40B4-BE49-F238E27FC236}">
                <a16:creationId xmlns:a16="http://schemas.microsoft.com/office/drawing/2014/main" id="{29AE442B-BA94-A64D-A658-9168810EFA56}"/>
              </a:ext>
            </a:extLst>
          </p:cNvPr>
          <p:cNvSpPr txBox="1"/>
          <p:nvPr/>
        </p:nvSpPr>
        <p:spPr>
          <a:xfrm>
            <a:off x="7532167" y="1780053"/>
            <a:ext cx="3672409" cy="4385431"/>
          </a:xfrm>
          <a:prstGeom prst="rect">
            <a:avLst/>
          </a:prstGeom>
          <a:noFill/>
          <a:ln>
            <a:solidFill>
              <a:schemeClr val="bg2"/>
            </a:solidFill>
          </a:ln>
        </p:spPr>
        <p:txBody>
          <a:bodyPr wrap="square" lIns="0" tIns="0" rIns="0" bIns="0" rtlCol="0">
            <a:spAutoFit/>
          </a:bodyPr>
          <a:lstStyle/>
          <a:p>
            <a:pPr marL="285750" indent="-285750">
              <a:lnSpc>
                <a:spcPct val="150000"/>
              </a:lnSpc>
              <a:buFont typeface="Wingdings" pitchFamily="2" charset="2"/>
              <a:buChar char="§"/>
            </a:pPr>
            <a:r>
              <a:rPr lang="da-DK" sz="1600" dirty="0">
                <a:effectLst/>
                <a:latin typeface="+mn-lt"/>
              </a:rPr>
              <a:t>Camilla Ransborg Kirkegaard (BSS) </a:t>
            </a:r>
          </a:p>
          <a:p>
            <a:pPr marL="285750" indent="-285750">
              <a:lnSpc>
                <a:spcPct val="150000"/>
              </a:lnSpc>
              <a:buFont typeface="Wingdings" pitchFamily="2" charset="2"/>
              <a:buChar char="§"/>
            </a:pPr>
            <a:r>
              <a:rPr lang="da-DK" sz="1600" dirty="0">
                <a:effectLst/>
                <a:latin typeface="+mn-lt"/>
              </a:rPr>
              <a:t>Nikoline </a:t>
            </a:r>
            <a:r>
              <a:rPr lang="da-DK" sz="1600" dirty="0" err="1">
                <a:effectLst/>
                <a:latin typeface="+mn-lt"/>
              </a:rPr>
              <a:t>Ohnemus</a:t>
            </a:r>
            <a:r>
              <a:rPr lang="da-DK" sz="1600" dirty="0">
                <a:effectLst/>
                <a:latin typeface="+mn-lt"/>
              </a:rPr>
              <a:t> Christensen (BSS)</a:t>
            </a:r>
          </a:p>
          <a:p>
            <a:pPr marL="285750" indent="-285750">
              <a:lnSpc>
                <a:spcPct val="150000"/>
              </a:lnSpc>
              <a:buFont typeface="Wingdings" pitchFamily="2" charset="2"/>
              <a:buChar char="§"/>
            </a:pPr>
            <a:r>
              <a:rPr lang="da-DK" sz="1600" dirty="0">
                <a:effectLst/>
                <a:latin typeface="+mn-lt"/>
              </a:rPr>
              <a:t>Cecilie Rix Arildskov (Nat-Tech)</a:t>
            </a:r>
          </a:p>
          <a:p>
            <a:pPr marL="285750" indent="-285750">
              <a:lnSpc>
                <a:spcPct val="150000"/>
              </a:lnSpc>
              <a:buFont typeface="Wingdings" pitchFamily="2" charset="2"/>
              <a:buChar char="§"/>
            </a:pPr>
            <a:r>
              <a:rPr lang="da-DK" sz="1600" dirty="0">
                <a:latin typeface="+mn-lt"/>
              </a:rPr>
              <a:t>Christian </a:t>
            </a:r>
            <a:r>
              <a:rPr lang="da-DK" sz="1600" dirty="0" err="1">
                <a:latin typeface="+mn-lt"/>
              </a:rPr>
              <a:t>Haaber</a:t>
            </a:r>
            <a:r>
              <a:rPr lang="da-DK" sz="1600" dirty="0">
                <a:latin typeface="+mn-lt"/>
              </a:rPr>
              <a:t> Rasch (Nat Tech)</a:t>
            </a:r>
            <a:endParaRPr lang="da-DK" sz="1600" dirty="0">
              <a:effectLst/>
              <a:latin typeface="+mn-lt"/>
            </a:endParaRPr>
          </a:p>
          <a:p>
            <a:pPr marL="285750" indent="-285750">
              <a:lnSpc>
                <a:spcPct val="150000"/>
              </a:lnSpc>
              <a:buFont typeface="Wingdings" pitchFamily="2" charset="2"/>
              <a:buChar char="§"/>
            </a:pPr>
            <a:r>
              <a:rPr lang="da-DK" sz="1600" dirty="0">
                <a:effectLst/>
                <a:latin typeface="+mn-lt"/>
              </a:rPr>
              <a:t>Heidi Søndergaard (Tech)</a:t>
            </a:r>
          </a:p>
          <a:p>
            <a:pPr marL="285750" indent="-285750">
              <a:lnSpc>
                <a:spcPct val="150000"/>
              </a:lnSpc>
              <a:buFont typeface="Wingdings" pitchFamily="2" charset="2"/>
              <a:buChar char="§"/>
            </a:pPr>
            <a:r>
              <a:rPr lang="da-DK" sz="1600" dirty="0">
                <a:effectLst/>
                <a:latin typeface="+mn-lt"/>
              </a:rPr>
              <a:t>Jesper Leegaard Willer (Health)</a:t>
            </a:r>
          </a:p>
          <a:p>
            <a:pPr marL="285750" indent="-285750">
              <a:lnSpc>
                <a:spcPct val="150000"/>
              </a:lnSpc>
              <a:buFont typeface="Wingdings" pitchFamily="2" charset="2"/>
              <a:buChar char="§"/>
            </a:pPr>
            <a:r>
              <a:rPr lang="da-DK" sz="1600" dirty="0">
                <a:effectLst/>
                <a:latin typeface="+mn-lt"/>
              </a:rPr>
              <a:t>Karoline Munk Hansen (Arts)</a:t>
            </a:r>
          </a:p>
          <a:p>
            <a:pPr marL="285750" indent="-285750">
              <a:lnSpc>
                <a:spcPct val="150000"/>
              </a:lnSpc>
              <a:buFont typeface="Wingdings" pitchFamily="2" charset="2"/>
              <a:buChar char="§"/>
            </a:pPr>
            <a:r>
              <a:rPr lang="da-DK" sz="1600" dirty="0">
                <a:effectLst/>
                <a:latin typeface="+mn-lt"/>
              </a:rPr>
              <a:t>Lisbeth Hartmann (Arts)</a:t>
            </a:r>
          </a:p>
          <a:p>
            <a:pPr marL="285750" indent="-285750">
              <a:lnSpc>
                <a:spcPct val="150000"/>
              </a:lnSpc>
              <a:buFont typeface="Wingdings" pitchFamily="2" charset="2"/>
              <a:buChar char="§"/>
            </a:pPr>
            <a:r>
              <a:rPr lang="da-DK" sz="1600" dirty="0">
                <a:effectLst/>
                <a:latin typeface="+mn-lt"/>
              </a:rPr>
              <a:t>Sara Ølholm Eaton (IU)</a:t>
            </a:r>
          </a:p>
          <a:p>
            <a:pPr marL="285750" indent="-285750">
              <a:lnSpc>
                <a:spcPct val="150000"/>
              </a:lnSpc>
              <a:buFont typeface="Wingdings" pitchFamily="2" charset="2"/>
              <a:buChar char="§"/>
            </a:pPr>
            <a:r>
              <a:rPr lang="da-DK" sz="1600" dirty="0">
                <a:latin typeface="+mn-lt"/>
              </a:rPr>
              <a:t>Sinne Jakobsen (US)</a:t>
            </a:r>
          </a:p>
          <a:p>
            <a:pPr marL="285750" indent="-285750">
              <a:lnSpc>
                <a:spcPct val="150000"/>
              </a:lnSpc>
              <a:buFont typeface="Wingdings" pitchFamily="2" charset="2"/>
              <a:buChar char="§"/>
            </a:pPr>
            <a:r>
              <a:rPr lang="da-DK" sz="1600" dirty="0">
                <a:effectLst/>
                <a:latin typeface="+mn-lt"/>
              </a:rPr>
              <a:t>Rasmus Stensgaard (IT)</a:t>
            </a:r>
          </a:p>
          <a:p>
            <a:pPr marL="285750" indent="-285750">
              <a:lnSpc>
                <a:spcPct val="150000"/>
              </a:lnSpc>
              <a:buFont typeface="Wingdings" pitchFamily="2" charset="2"/>
              <a:buChar char="§"/>
            </a:pPr>
            <a:r>
              <a:rPr lang="da-DK" sz="1600" dirty="0">
                <a:latin typeface="+mn-lt"/>
              </a:rPr>
              <a:t>Claus </a:t>
            </a:r>
            <a:r>
              <a:rPr lang="da-DK" sz="1600" dirty="0" err="1">
                <a:latin typeface="+mn-lt"/>
              </a:rPr>
              <a:t>Stadel</a:t>
            </a:r>
            <a:r>
              <a:rPr lang="da-DK" sz="1600" dirty="0">
                <a:latin typeface="+mn-lt"/>
              </a:rPr>
              <a:t> (IT)</a:t>
            </a:r>
          </a:p>
        </p:txBody>
      </p:sp>
      <p:pic>
        <p:nvPicPr>
          <p:cNvPr id="1026" name="Picture 2">
            <a:extLst>
              <a:ext uri="{FF2B5EF4-FFF2-40B4-BE49-F238E27FC236}">
                <a16:creationId xmlns:a16="http://schemas.microsoft.com/office/drawing/2014/main" id="{3CAE76C1-EBAC-0841-BC36-AB396F5012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731" b="58500"/>
          <a:stretch/>
        </p:blipFill>
        <p:spPr bwMode="auto">
          <a:xfrm>
            <a:off x="442986" y="1824907"/>
            <a:ext cx="6192688" cy="1008112"/>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9" name="Højrepil 8">
            <a:extLst>
              <a:ext uri="{FF2B5EF4-FFF2-40B4-BE49-F238E27FC236}">
                <a16:creationId xmlns:a16="http://schemas.microsoft.com/office/drawing/2014/main" id="{4A37F19D-7F1A-604B-8A09-D75A17B61591}"/>
              </a:ext>
            </a:extLst>
          </p:cNvPr>
          <p:cNvSpPr/>
          <p:nvPr/>
        </p:nvSpPr>
        <p:spPr bwMode="auto">
          <a:xfrm>
            <a:off x="5211713" y="3140968"/>
            <a:ext cx="2160000" cy="288032"/>
          </a:xfrm>
          <a:prstGeom prst="rightArrow">
            <a:avLst/>
          </a:prstGeom>
          <a:solidFill>
            <a:schemeClr val="bg2"/>
          </a:solidFill>
          <a:ln w="1778"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Tree>
    <p:extLst>
      <p:ext uri="{BB962C8B-B14F-4D97-AF65-F5344CB8AC3E}">
        <p14:creationId xmlns:p14="http://schemas.microsoft.com/office/powerpoint/2010/main" val="3390870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F73848-E07B-6444-9CA4-F9477A89F5B1}"/>
              </a:ext>
            </a:extLst>
          </p:cNvPr>
          <p:cNvSpPr>
            <a:spLocks noGrp="1"/>
          </p:cNvSpPr>
          <p:nvPr>
            <p:ph type="title"/>
          </p:nvPr>
        </p:nvSpPr>
        <p:spPr/>
        <p:txBody>
          <a:bodyPr/>
          <a:lstStyle/>
          <a:p>
            <a:r>
              <a:rPr lang="da-DK" dirty="0"/>
              <a:t>Proces og opgaver</a:t>
            </a:r>
          </a:p>
        </p:txBody>
      </p:sp>
      <p:sp>
        <p:nvSpPr>
          <p:cNvPr id="4" name="Pladsholder til dato 3">
            <a:extLst>
              <a:ext uri="{FF2B5EF4-FFF2-40B4-BE49-F238E27FC236}">
                <a16:creationId xmlns:a16="http://schemas.microsoft.com/office/drawing/2014/main" id="{E1432CA9-3B2C-4F40-8AAB-09AEAF80F6F4}"/>
              </a:ext>
            </a:extLst>
          </p:cNvPr>
          <p:cNvSpPr>
            <a:spLocks noGrp="1"/>
          </p:cNvSpPr>
          <p:nvPr>
            <p:ph type="dt" sz="half" idx="10"/>
          </p:nvPr>
        </p:nvSpPr>
        <p:spPr/>
        <p:txBody>
          <a:bodyPr/>
          <a:lstStyle/>
          <a:p>
            <a:fld id="{9924D7FE-5B6B-4940-A9BF-C38AADAE830A}" type="datetime1">
              <a:rPr lang="da-DK" smtClean="0"/>
              <a:t>01-12-2022</a:t>
            </a:fld>
            <a:r>
              <a:rPr lang="da-DK"/>
              <a:t>02-06-2022</a:t>
            </a:r>
            <a:endParaRPr lang="da-DK" dirty="0"/>
          </a:p>
        </p:txBody>
      </p:sp>
      <p:graphicFrame>
        <p:nvGraphicFramePr>
          <p:cNvPr id="6" name="Pladsholder til indhold 5">
            <a:extLst>
              <a:ext uri="{FF2B5EF4-FFF2-40B4-BE49-F238E27FC236}">
                <a16:creationId xmlns:a16="http://schemas.microsoft.com/office/drawing/2014/main" id="{FCEBE34A-60F6-454D-B265-9FE5C90C468F}"/>
              </a:ext>
            </a:extLst>
          </p:cNvPr>
          <p:cNvGraphicFramePr>
            <a:graphicFrameLocks noGrp="1"/>
          </p:cNvGraphicFramePr>
          <p:nvPr>
            <p:ph idx="1"/>
            <p:extLst>
              <p:ext uri="{D42A27DB-BD31-4B8C-83A1-F6EECF244321}">
                <p14:modId xmlns:p14="http://schemas.microsoft.com/office/powerpoint/2010/main" val="1165210326"/>
              </p:ext>
            </p:extLst>
          </p:nvPr>
        </p:nvGraphicFramePr>
        <p:xfrm>
          <a:off x="405780" y="1894330"/>
          <a:ext cx="11089231" cy="4109837"/>
        </p:xfrm>
        <a:graphic>
          <a:graphicData uri="http://schemas.openxmlformats.org/drawingml/2006/table">
            <a:tbl>
              <a:tblPr firstRow="1" firstCol="1" bandRow="1">
                <a:tableStyleId>{7DF18680-E054-41AD-8BC1-D1AEF772440D}</a:tableStyleId>
              </a:tblPr>
              <a:tblGrid>
                <a:gridCol w="1728192">
                  <a:extLst>
                    <a:ext uri="{9D8B030D-6E8A-4147-A177-3AD203B41FA5}">
                      <a16:colId xmlns:a16="http://schemas.microsoft.com/office/drawing/2014/main" val="4017392661"/>
                    </a:ext>
                  </a:extLst>
                </a:gridCol>
                <a:gridCol w="2592288">
                  <a:extLst>
                    <a:ext uri="{9D8B030D-6E8A-4147-A177-3AD203B41FA5}">
                      <a16:colId xmlns:a16="http://schemas.microsoft.com/office/drawing/2014/main" val="3528853780"/>
                    </a:ext>
                  </a:extLst>
                </a:gridCol>
                <a:gridCol w="3066165">
                  <a:extLst>
                    <a:ext uri="{9D8B030D-6E8A-4147-A177-3AD203B41FA5}">
                      <a16:colId xmlns:a16="http://schemas.microsoft.com/office/drawing/2014/main" val="4152853144"/>
                    </a:ext>
                  </a:extLst>
                </a:gridCol>
                <a:gridCol w="2164202">
                  <a:extLst>
                    <a:ext uri="{9D8B030D-6E8A-4147-A177-3AD203B41FA5}">
                      <a16:colId xmlns:a16="http://schemas.microsoft.com/office/drawing/2014/main" val="721969357"/>
                    </a:ext>
                  </a:extLst>
                </a:gridCol>
                <a:gridCol w="1538384">
                  <a:extLst>
                    <a:ext uri="{9D8B030D-6E8A-4147-A177-3AD203B41FA5}">
                      <a16:colId xmlns:a16="http://schemas.microsoft.com/office/drawing/2014/main" val="2294518191"/>
                    </a:ext>
                  </a:extLst>
                </a:gridCol>
              </a:tblGrid>
              <a:tr h="200302">
                <a:tc>
                  <a:txBody>
                    <a:bodyPr/>
                    <a:lstStyle/>
                    <a:p>
                      <a:pPr>
                        <a:lnSpc>
                          <a:spcPts val="1400"/>
                        </a:lnSpc>
                      </a:pPr>
                      <a:r>
                        <a:rPr lang="da-DK" sz="1200">
                          <a:effectLst/>
                        </a:rPr>
                        <a:t>Emne</a:t>
                      </a:r>
                      <a:endParaRPr lang="da-DK"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solidFill>
                      <a:schemeClr val="bg2"/>
                    </a:solidFill>
                  </a:tcPr>
                </a:tc>
                <a:tc>
                  <a:txBody>
                    <a:bodyPr/>
                    <a:lstStyle/>
                    <a:p>
                      <a:pPr>
                        <a:lnSpc>
                          <a:spcPts val="1400"/>
                        </a:lnSpc>
                      </a:pPr>
                      <a:r>
                        <a:rPr lang="da-DK" sz="1200" dirty="0">
                          <a:effectLst/>
                        </a:rPr>
                        <a:t>Formål</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solidFill>
                      <a:schemeClr val="bg2"/>
                    </a:solidFill>
                  </a:tcPr>
                </a:tc>
                <a:tc>
                  <a:txBody>
                    <a:bodyPr/>
                    <a:lstStyle/>
                    <a:p>
                      <a:pPr>
                        <a:lnSpc>
                          <a:spcPts val="1400"/>
                        </a:lnSpc>
                      </a:pPr>
                      <a:r>
                        <a:rPr lang="da-DK" sz="1200" dirty="0">
                          <a:effectLst/>
                        </a:rPr>
                        <a:t>Opgaver</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solidFill>
                      <a:schemeClr val="bg2"/>
                    </a:solidFill>
                  </a:tcPr>
                </a:tc>
                <a:tc>
                  <a:txBody>
                    <a:bodyPr/>
                    <a:lstStyle/>
                    <a:p>
                      <a:pPr>
                        <a:lnSpc>
                          <a:spcPts val="1400"/>
                        </a:lnSpc>
                      </a:pPr>
                      <a:r>
                        <a:rPr lang="da-DK" sz="1200" dirty="0">
                          <a:effectLst/>
                        </a:rPr>
                        <a:t>Aktør</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solidFill>
                      <a:schemeClr val="bg2"/>
                    </a:solidFill>
                  </a:tcPr>
                </a:tc>
                <a:tc>
                  <a:txBody>
                    <a:bodyPr/>
                    <a:lstStyle/>
                    <a:p>
                      <a:pPr>
                        <a:lnSpc>
                          <a:spcPts val="1400"/>
                        </a:lnSpc>
                      </a:pPr>
                      <a:r>
                        <a:rPr lang="da-DK" sz="1200" dirty="0">
                          <a:effectLst/>
                        </a:rPr>
                        <a:t>Tidspunkt</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solidFill>
                      <a:schemeClr val="bg2"/>
                    </a:solidFill>
                  </a:tcPr>
                </a:tc>
                <a:extLst>
                  <a:ext uri="{0D108BD9-81ED-4DB2-BD59-A6C34878D82A}">
                    <a16:rowId xmlns:a16="http://schemas.microsoft.com/office/drawing/2014/main" val="3835629043"/>
                  </a:ext>
                </a:extLst>
              </a:tr>
              <a:tr h="733134">
                <a:tc rowSpan="3">
                  <a:txBody>
                    <a:bodyPr/>
                    <a:lstStyle/>
                    <a:p>
                      <a:pPr>
                        <a:lnSpc>
                          <a:spcPts val="1400"/>
                        </a:lnSpc>
                      </a:pPr>
                      <a:r>
                        <a:rPr lang="da-DK" sz="1200" dirty="0">
                          <a:effectLst/>
                        </a:rPr>
                        <a:t>Kommunikationspraksis</a:t>
                      </a:r>
                    </a:p>
                    <a:p>
                      <a:pPr>
                        <a:lnSpc>
                          <a:spcPts val="1400"/>
                        </a:lnSpc>
                      </a:pPr>
                      <a:r>
                        <a:rPr lang="da-DK" sz="1200" dirty="0">
                          <a:effectLst/>
                        </a:rPr>
                        <a:t>(strategisk niveau)</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solidFill>
                      <a:schemeClr val="bg2"/>
                    </a:solidFill>
                  </a:tcPr>
                </a:tc>
                <a:tc rowSpan="3">
                  <a:txBody>
                    <a:bodyPr/>
                    <a:lstStyle/>
                    <a:p>
                      <a:pPr>
                        <a:lnSpc>
                          <a:spcPts val="1400"/>
                        </a:lnSpc>
                      </a:pPr>
                      <a:r>
                        <a:rPr lang="da-DK" sz="1200" dirty="0">
                          <a:effectLst/>
                        </a:rPr>
                        <a:t>At tydeliggøre praksis for kommunikation, herunder hvad der kommunikeres hvor i forbindelse med AU’s kommunikation til studerende, jf. afgrænsningen</a:t>
                      </a:r>
                    </a:p>
                    <a:p>
                      <a:pPr>
                        <a:lnSpc>
                          <a:spcPts val="1400"/>
                        </a:lnSpc>
                      </a:pPr>
                      <a:r>
                        <a:rPr lang="da-DK" sz="1200" dirty="0">
                          <a:effectLst/>
                        </a:rPr>
                        <a:t> </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nSpc>
                          <a:spcPts val="1400"/>
                        </a:lnSpc>
                      </a:pPr>
                      <a:r>
                        <a:rPr lang="da-DK" sz="1200" dirty="0">
                          <a:effectLst/>
                        </a:rPr>
                        <a:t>Beskrivelse af eksisterende kommunikationspraksis: hvad har vi til rådighed i dag og hvordan bruger vi det?</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nSpc>
                          <a:spcPts val="1400"/>
                        </a:lnSpc>
                      </a:pPr>
                      <a:r>
                        <a:rPr lang="da-DK" sz="1200" dirty="0">
                          <a:effectLst/>
                        </a:rPr>
                        <a:t>Vejledning og Studieinformation, AU Uddannelse.</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nSpc>
                          <a:spcPts val="1400"/>
                        </a:lnSpc>
                      </a:pPr>
                      <a:r>
                        <a:rPr lang="da-DK" sz="1200" dirty="0">
                          <a:effectLst/>
                        </a:rPr>
                        <a:t>F22</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703564196"/>
                  </a:ext>
                </a:extLst>
              </a:tr>
              <a:tr h="609173">
                <a:tc vMerge="1">
                  <a:txBody>
                    <a:bodyPr/>
                    <a:lstStyle/>
                    <a:p>
                      <a:endParaRPr lang="da-DK"/>
                    </a:p>
                  </a:txBody>
                  <a:tcPr/>
                </a:tc>
                <a:tc vMerge="1">
                  <a:txBody>
                    <a:bodyPr/>
                    <a:lstStyle/>
                    <a:p>
                      <a:endParaRPr lang="da-DK"/>
                    </a:p>
                  </a:txBody>
                  <a:tcPr/>
                </a:tc>
                <a:tc>
                  <a:txBody>
                    <a:bodyPr/>
                    <a:lstStyle/>
                    <a:p>
                      <a:pPr>
                        <a:lnSpc>
                          <a:spcPts val="1400"/>
                        </a:lnSpc>
                      </a:pPr>
                      <a:r>
                        <a:rPr lang="da-DK" sz="1200" dirty="0">
                          <a:effectLst/>
                        </a:rPr>
                        <a:t>Identifikation af hvad der fungerer godt, og hvor der er udfordringer i den eksisterende kommunikationspraksis. </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da-DK" sz="1200" dirty="0">
                          <a:effectLst/>
                        </a:rPr>
                        <a:t>Redaktionsgruppen for </a:t>
                      </a:r>
                      <a:r>
                        <a:rPr lang="da-DK" sz="1200" dirty="0" err="1">
                          <a:effectLst/>
                        </a:rPr>
                        <a:t>studerende.au.dk</a:t>
                      </a:r>
                      <a:r>
                        <a:rPr lang="da-DK" sz="1200" dirty="0">
                          <a:effectLst/>
                        </a:rPr>
                        <a:t>.</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nSpc>
                          <a:spcPts val="1400"/>
                        </a:lnSpc>
                      </a:pPr>
                      <a:r>
                        <a:rPr lang="da-DK" sz="1200">
                          <a:effectLst/>
                        </a:rPr>
                        <a:t>E22</a:t>
                      </a:r>
                      <a:endParaRPr lang="da-DK"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2546552432"/>
                  </a:ext>
                </a:extLst>
              </a:tr>
              <a:tr h="1130450">
                <a:tc vMerge="1">
                  <a:txBody>
                    <a:bodyPr/>
                    <a:lstStyle/>
                    <a:p>
                      <a:endParaRPr lang="da-DK"/>
                    </a:p>
                  </a:txBody>
                  <a:tcPr/>
                </a:tc>
                <a:tc vMerge="1">
                  <a:txBody>
                    <a:bodyPr/>
                    <a:lstStyle/>
                    <a:p>
                      <a:endParaRPr lang="da-DK"/>
                    </a:p>
                  </a:txBody>
                  <a:tcPr/>
                </a:tc>
                <a:tc>
                  <a:txBody>
                    <a:bodyPr/>
                    <a:lstStyle/>
                    <a:p>
                      <a:pPr>
                        <a:lnSpc>
                          <a:spcPts val="1400"/>
                        </a:lnSpc>
                      </a:pPr>
                      <a:r>
                        <a:rPr lang="da-DK" sz="1200" dirty="0">
                          <a:effectLst/>
                        </a:rPr>
                        <a:t>Tilpasning/udformning af ny kommunikationspraksis, herunder at tydeliggøre ansvarsområder, rollefordeling og beslutningskompetencer samt forslag til hvilke platforme der anvendes til hvilken kommunikationstype.</a:t>
                      </a:r>
                    </a:p>
                  </a:txBody>
                  <a:tcPr marL="25633" marR="25633" marT="0" marB="0"/>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da-DK" sz="1200" dirty="0">
                          <a:effectLst/>
                        </a:rPr>
                        <a:t>Redaktionsgruppen for </a:t>
                      </a:r>
                      <a:r>
                        <a:rPr lang="da-DK" sz="1200" dirty="0" err="1">
                          <a:effectLst/>
                        </a:rPr>
                        <a:t>studerende.au.dk</a:t>
                      </a:r>
                      <a:r>
                        <a:rPr lang="da-DK" sz="1200" dirty="0">
                          <a:effectLst/>
                        </a:rPr>
                        <a:t>, forvaltningsteam for </a:t>
                      </a:r>
                      <a:r>
                        <a:rPr lang="da-DK" sz="1200" dirty="0" err="1">
                          <a:effectLst/>
                        </a:rPr>
                        <a:t>mitstudie</a:t>
                      </a:r>
                      <a:r>
                        <a:rPr lang="da-DK" sz="1200" dirty="0">
                          <a:effectLst/>
                        </a:rPr>
                        <a:t>. Herefter styregruppe.</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p>
                      <a:pPr>
                        <a:lnSpc>
                          <a:spcPts val="1400"/>
                        </a:lnSpc>
                      </a:pP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nSpc>
                          <a:spcPts val="1400"/>
                        </a:lnSpc>
                      </a:pPr>
                      <a:r>
                        <a:rPr lang="da-DK" sz="1200">
                          <a:effectLst/>
                        </a:rPr>
                        <a:t>E22</a:t>
                      </a:r>
                      <a:endParaRPr lang="da-DK"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315151285"/>
                  </a:ext>
                </a:extLst>
              </a:tr>
              <a:tr h="1436778">
                <a:tc>
                  <a:txBody>
                    <a:bodyPr/>
                    <a:lstStyle/>
                    <a:p>
                      <a:pPr>
                        <a:lnSpc>
                          <a:spcPts val="1400"/>
                        </a:lnSpc>
                      </a:pPr>
                      <a:r>
                        <a:rPr lang="da-DK" sz="1200" dirty="0">
                          <a:effectLst/>
                        </a:rPr>
                        <a:t>Klare kommunikations-målsætninger </a:t>
                      </a:r>
                    </a:p>
                    <a:p>
                      <a:pPr>
                        <a:lnSpc>
                          <a:spcPts val="1400"/>
                        </a:lnSpc>
                      </a:pPr>
                      <a:r>
                        <a:rPr lang="da-DK" sz="1200" dirty="0">
                          <a:effectLst/>
                        </a:rPr>
                        <a:t>(taktisk niveau)</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solidFill>
                      <a:schemeClr val="bg2"/>
                    </a:solidFill>
                  </a:tcPr>
                </a:tc>
                <a:tc>
                  <a:txBody>
                    <a:bodyPr/>
                    <a:lstStyle/>
                    <a:p>
                      <a:pPr>
                        <a:lnSpc>
                          <a:spcPts val="1400"/>
                        </a:lnSpc>
                      </a:pPr>
                      <a:r>
                        <a:rPr lang="da-DK" sz="1200" dirty="0">
                          <a:effectLst/>
                        </a:rPr>
                        <a:t>At øge kvaliteten og afkodningen af hver enkelt kommunikation. </a:t>
                      </a:r>
                      <a:r>
                        <a:rPr lang="da-DK" sz="1200" kern="1200" dirty="0">
                          <a:solidFill>
                            <a:schemeClr val="dk1"/>
                          </a:solidFill>
                          <a:effectLst/>
                          <a:latin typeface="+mn-lt"/>
                          <a:ea typeface="+mn-ea"/>
                          <a:cs typeface="+mn-cs"/>
                        </a:rPr>
                        <a:t>Målsætningerne skal fungere som rettesnor for medarbejdere og danne udgangspunkter for målinger af studerendes tilfredshed med kommunikationsindsatsen.</a:t>
                      </a:r>
                      <a:r>
                        <a:rPr lang="da-DK" sz="1200" dirty="0">
                          <a:effectLst/>
                        </a:rPr>
                        <a:t> </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nSpc>
                          <a:spcPts val="1400"/>
                        </a:lnSpc>
                      </a:pPr>
                      <a:r>
                        <a:rPr lang="da-DK" sz="1200" dirty="0">
                          <a:effectLst/>
                        </a:rPr>
                        <a:t>At udarbejde forslag til kommunikationsmål-sætninger for specifikke typer af kommunikation til studerende.</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nSpc>
                          <a:spcPts val="1400"/>
                        </a:lnSpc>
                      </a:pPr>
                      <a:r>
                        <a:rPr lang="da-DK" sz="1200" dirty="0">
                          <a:effectLst/>
                        </a:rPr>
                        <a:t>Redaktionsgruppen for </a:t>
                      </a:r>
                      <a:r>
                        <a:rPr lang="da-DK" sz="1200" dirty="0" err="1">
                          <a:effectLst/>
                        </a:rPr>
                        <a:t>studerende.au.dk</a:t>
                      </a:r>
                      <a:r>
                        <a:rPr lang="da-DK" sz="1200" dirty="0">
                          <a:effectLst/>
                        </a:rPr>
                        <a:t>, forvaltningsteam for </a:t>
                      </a:r>
                      <a:r>
                        <a:rPr lang="da-DK" sz="1200" dirty="0" err="1">
                          <a:effectLst/>
                        </a:rPr>
                        <a:t>mitstudie</a:t>
                      </a:r>
                      <a:r>
                        <a:rPr lang="da-DK" sz="1200" dirty="0">
                          <a:effectLst/>
                        </a:rPr>
                        <a:t>. Herefter styregruppe.</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nSpc>
                          <a:spcPts val="1400"/>
                        </a:lnSpc>
                      </a:pPr>
                      <a:r>
                        <a:rPr lang="da-DK" sz="1200" dirty="0">
                          <a:effectLst/>
                        </a:rPr>
                        <a:t>E22-F23</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1380367423"/>
                  </a:ext>
                </a:extLst>
              </a:tr>
            </a:tbl>
          </a:graphicData>
        </a:graphic>
      </p:graphicFrame>
    </p:spTree>
    <p:extLst>
      <p:ext uri="{BB962C8B-B14F-4D97-AF65-F5344CB8AC3E}">
        <p14:creationId xmlns:p14="http://schemas.microsoft.com/office/powerpoint/2010/main" val="147051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F73848-E07B-6444-9CA4-F9477A89F5B1}"/>
              </a:ext>
            </a:extLst>
          </p:cNvPr>
          <p:cNvSpPr>
            <a:spLocks noGrp="1"/>
          </p:cNvSpPr>
          <p:nvPr>
            <p:ph type="title"/>
          </p:nvPr>
        </p:nvSpPr>
        <p:spPr/>
        <p:txBody>
          <a:bodyPr/>
          <a:lstStyle/>
          <a:p>
            <a:r>
              <a:rPr lang="da-DK" dirty="0"/>
              <a:t>Proces og opgaver</a:t>
            </a:r>
          </a:p>
        </p:txBody>
      </p:sp>
      <p:sp>
        <p:nvSpPr>
          <p:cNvPr id="4" name="Pladsholder til dato 3">
            <a:extLst>
              <a:ext uri="{FF2B5EF4-FFF2-40B4-BE49-F238E27FC236}">
                <a16:creationId xmlns:a16="http://schemas.microsoft.com/office/drawing/2014/main" id="{E1432CA9-3B2C-4F40-8AAB-09AEAF80F6F4}"/>
              </a:ext>
            </a:extLst>
          </p:cNvPr>
          <p:cNvSpPr>
            <a:spLocks noGrp="1"/>
          </p:cNvSpPr>
          <p:nvPr>
            <p:ph type="dt" sz="half" idx="10"/>
          </p:nvPr>
        </p:nvSpPr>
        <p:spPr/>
        <p:txBody>
          <a:bodyPr/>
          <a:lstStyle/>
          <a:p>
            <a:fld id="{9924D7FE-5B6B-4940-A9BF-C38AADAE830A}" type="datetime1">
              <a:rPr lang="da-DK" smtClean="0"/>
              <a:t>01-12-2022</a:t>
            </a:fld>
            <a:r>
              <a:rPr lang="da-DK"/>
              <a:t>02-06-2022</a:t>
            </a:r>
            <a:endParaRPr lang="da-DK" dirty="0"/>
          </a:p>
        </p:txBody>
      </p:sp>
      <p:graphicFrame>
        <p:nvGraphicFramePr>
          <p:cNvPr id="6" name="Pladsholder til indhold 5">
            <a:extLst>
              <a:ext uri="{FF2B5EF4-FFF2-40B4-BE49-F238E27FC236}">
                <a16:creationId xmlns:a16="http://schemas.microsoft.com/office/drawing/2014/main" id="{140D19A8-3915-014B-A5A7-763BAD4D3A1E}"/>
              </a:ext>
            </a:extLst>
          </p:cNvPr>
          <p:cNvGraphicFramePr>
            <a:graphicFrameLocks noGrp="1"/>
          </p:cNvGraphicFramePr>
          <p:nvPr>
            <p:ph idx="1"/>
            <p:extLst>
              <p:ext uri="{D42A27DB-BD31-4B8C-83A1-F6EECF244321}">
                <p14:modId xmlns:p14="http://schemas.microsoft.com/office/powerpoint/2010/main" val="4085259218"/>
              </p:ext>
            </p:extLst>
          </p:nvPr>
        </p:nvGraphicFramePr>
        <p:xfrm>
          <a:off x="405780" y="1772816"/>
          <a:ext cx="11090032" cy="3240360"/>
        </p:xfrm>
        <a:graphic>
          <a:graphicData uri="http://schemas.openxmlformats.org/drawingml/2006/table">
            <a:tbl>
              <a:tblPr firstRow="1" firstCol="1" bandRow="1">
                <a:tableStyleId>{7DF18680-E054-41AD-8BC1-D1AEF772440D}</a:tableStyleId>
              </a:tblPr>
              <a:tblGrid>
                <a:gridCol w="1728192">
                  <a:extLst>
                    <a:ext uri="{9D8B030D-6E8A-4147-A177-3AD203B41FA5}">
                      <a16:colId xmlns:a16="http://schemas.microsoft.com/office/drawing/2014/main" val="2637903264"/>
                    </a:ext>
                  </a:extLst>
                </a:gridCol>
                <a:gridCol w="2592288">
                  <a:extLst>
                    <a:ext uri="{9D8B030D-6E8A-4147-A177-3AD203B41FA5}">
                      <a16:colId xmlns:a16="http://schemas.microsoft.com/office/drawing/2014/main" val="684110305"/>
                    </a:ext>
                  </a:extLst>
                </a:gridCol>
                <a:gridCol w="3096344">
                  <a:extLst>
                    <a:ext uri="{9D8B030D-6E8A-4147-A177-3AD203B41FA5}">
                      <a16:colId xmlns:a16="http://schemas.microsoft.com/office/drawing/2014/main" val="3638387429"/>
                    </a:ext>
                  </a:extLst>
                </a:gridCol>
                <a:gridCol w="2122358">
                  <a:extLst>
                    <a:ext uri="{9D8B030D-6E8A-4147-A177-3AD203B41FA5}">
                      <a16:colId xmlns:a16="http://schemas.microsoft.com/office/drawing/2014/main" val="3623260033"/>
                    </a:ext>
                  </a:extLst>
                </a:gridCol>
                <a:gridCol w="1550850">
                  <a:extLst>
                    <a:ext uri="{9D8B030D-6E8A-4147-A177-3AD203B41FA5}">
                      <a16:colId xmlns:a16="http://schemas.microsoft.com/office/drawing/2014/main" val="1723106991"/>
                    </a:ext>
                  </a:extLst>
                </a:gridCol>
              </a:tblGrid>
              <a:tr h="208018">
                <a:tc>
                  <a:txBody>
                    <a:bodyPr/>
                    <a:lstStyle/>
                    <a:p>
                      <a:pPr>
                        <a:lnSpc>
                          <a:spcPts val="1400"/>
                        </a:lnSpc>
                      </a:pPr>
                      <a:r>
                        <a:rPr lang="da-DK" sz="1200">
                          <a:effectLst/>
                        </a:rPr>
                        <a:t>Emne</a:t>
                      </a:r>
                      <a:endParaRPr lang="da-DK"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solidFill>
                      <a:schemeClr val="bg2"/>
                    </a:solidFill>
                  </a:tcPr>
                </a:tc>
                <a:tc>
                  <a:txBody>
                    <a:bodyPr/>
                    <a:lstStyle/>
                    <a:p>
                      <a:pPr>
                        <a:lnSpc>
                          <a:spcPts val="1400"/>
                        </a:lnSpc>
                      </a:pPr>
                      <a:r>
                        <a:rPr lang="da-DK" sz="1200" dirty="0">
                          <a:effectLst/>
                        </a:rPr>
                        <a:t>Formål</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solidFill>
                      <a:schemeClr val="bg2"/>
                    </a:solidFill>
                  </a:tcPr>
                </a:tc>
                <a:tc>
                  <a:txBody>
                    <a:bodyPr/>
                    <a:lstStyle/>
                    <a:p>
                      <a:pPr>
                        <a:lnSpc>
                          <a:spcPts val="1400"/>
                        </a:lnSpc>
                      </a:pPr>
                      <a:r>
                        <a:rPr lang="da-DK" sz="1200" dirty="0">
                          <a:effectLst/>
                        </a:rPr>
                        <a:t>Opgaver</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solidFill>
                      <a:schemeClr val="bg2"/>
                    </a:solidFill>
                  </a:tcPr>
                </a:tc>
                <a:tc>
                  <a:txBody>
                    <a:bodyPr/>
                    <a:lstStyle/>
                    <a:p>
                      <a:pPr>
                        <a:lnSpc>
                          <a:spcPts val="1400"/>
                        </a:lnSpc>
                      </a:pPr>
                      <a:r>
                        <a:rPr lang="da-DK" sz="1200" dirty="0">
                          <a:effectLst/>
                        </a:rPr>
                        <a:t>Aktør</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solidFill>
                      <a:schemeClr val="bg2"/>
                    </a:solidFill>
                  </a:tcPr>
                </a:tc>
                <a:tc>
                  <a:txBody>
                    <a:bodyPr/>
                    <a:lstStyle/>
                    <a:p>
                      <a:pPr>
                        <a:lnSpc>
                          <a:spcPts val="1400"/>
                        </a:lnSpc>
                      </a:pPr>
                      <a:r>
                        <a:rPr lang="da-DK" sz="1200" dirty="0">
                          <a:effectLst/>
                        </a:rPr>
                        <a:t>Tidspunkt</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solidFill>
                      <a:schemeClr val="bg2"/>
                    </a:solidFill>
                  </a:tcPr>
                </a:tc>
                <a:extLst>
                  <a:ext uri="{0D108BD9-81ED-4DB2-BD59-A6C34878D82A}">
                    <a16:rowId xmlns:a16="http://schemas.microsoft.com/office/drawing/2014/main" val="233600481"/>
                  </a:ext>
                </a:extLst>
              </a:tr>
              <a:tr h="1232142">
                <a:tc>
                  <a:txBody>
                    <a:bodyPr/>
                    <a:lstStyle/>
                    <a:p>
                      <a:pPr>
                        <a:lnSpc>
                          <a:spcPts val="1400"/>
                        </a:lnSpc>
                      </a:pPr>
                      <a:r>
                        <a:rPr lang="da-DK" sz="1200" dirty="0">
                          <a:effectLst/>
                        </a:rPr>
                        <a:t>Klare guidelines (operationelt niveau)</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solidFill>
                      <a:schemeClr val="bg2"/>
                    </a:solidFill>
                  </a:tcPr>
                </a:tc>
                <a:tc>
                  <a:txBody>
                    <a:bodyPr/>
                    <a:lstStyle/>
                    <a:p>
                      <a:pPr>
                        <a:lnSpc>
                          <a:spcPts val="1400"/>
                        </a:lnSpc>
                      </a:pPr>
                      <a:r>
                        <a:rPr lang="da-DK" sz="1200" dirty="0">
                          <a:effectLst/>
                        </a:rPr>
                        <a:t>Udfoldelse af kommunikationsmålsætninger  i praksis ved udarbejdelse af guidelines </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fontAlgn="base">
                        <a:lnSpc>
                          <a:spcPts val="1400"/>
                        </a:lnSpc>
                      </a:pPr>
                      <a:r>
                        <a:rPr lang="da-DK" sz="1200" dirty="0">
                          <a:effectLst/>
                        </a:rPr>
                        <a:t>Forbedring af kommunikationen bl.a. på </a:t>
                      </a:r>
                      <a:r>
                        <a:rPr lang="da-DK" sz="1200" dirty="0" err="1">
                          <a:effectLst/>
                        </a:rPr>
                        <a:t>post.au.dk</a:t>
                      </a:r>
                      <a:r>
                        <a:rPr lang="da-DK" sz="1200" dirty="0">
                          <a:effectLst/>
                        </a:rPr>
                        <a:t> med henblik på at gøre det lettere for de studerende at sondre mellem information, som er vigtig for studiefremdriften, og anden kommunikation, der kan være nyttig af orientere sig i.</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nSpc>
                          <a:spcPts val="1400"/>
                        </a:lnSpc>
                      </a:pPr>
                      <a:r>
                        <a:rPr lang="da-DK" sz="1200" dirty="0">
                          <a:effectLst/>
                        </a:rPr>
                        <a:t>Redaktionsgruppen for </a:t>
                      </a:r>
                      <a:r>
                        <a:rPr lang="da-DK" sz="1200" dirty="0" err="1">
                          <a:effectLst/>
                        </a:rPr>
                        <a:t>studerende.au.dk</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nSpc>
                          <a:spcPts val="1400"/>
                        </a:lnSpc>
                      </a:pPr>
                      <a:r>
                        <a:rPr lang="da-DK" sz="1200" dirty="0">
                          <a:effectLst/>
                        </a:rPr>
                        <a:t>F23-E23</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1276612085"/>
                  </a:ext>
                </a:extLst>
              </a:tr>
              <a:tr h="432048">
                <a:tc rowSpan="2">
                  <a:txBody>
                    <a:bodyPr/>
                    <a:lstStyle/>
                    <a:p>
                      <a:pPr>
                        <a:lnSpc>
                          <a:spcPts val="1400"/>
                        </a:lnSpc>
                      </a:pPr>
                      <a:r>
                        <a:rPr lang="da-DK" sz="1200" dirty="0">
                          <a:effectLst/>
                        </a:rPr>
                        <a:t>Implementering af ny kommunikations</a:t>
                      </a:r>
                    </a:p>
                    <a:p>
                      <a:pPr>
                        <a:lnSpc>
                          <a:spcPts val="1400"/>
                        </a:lnSpc>
                      </a:pPr>
                      <a:r>
                        <a:rPr lang="da-DK" sz="1200" dirty="0">
                          <a:effectLst/>
                        </a:rPr>
                        <a:t>praksis</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solidFill>
                      <a:schemeClr val="bg2"/>
                    </a:solidFill>
                  </a:tcPr>
                </a:tc>
                <a:tc rowSpan="2">
                  <a:txBody>
                    <a:bodyPr/>
                    <a:lstStyle/>
                    <a:p>
                      <a:pPr>
                        <a:lnSpc>
                          <a:spcPts val="1400"/>
                        </a:lnSpc>
                      </a:pPr>
                      <a:r>
                        <a:rPr lang="da-DK" sz="1200">
                          <a:effectLst/>
                        </a:rPr>
                        <a:t>At få guidelines og kommunikationspraksis bredt ud i organisationen</a:t>
                      </a:r>
                      <a:endParaRPr lang="da-DK"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fontAlgn="base">
                        <a:lnSpc>
                          <a:spcPts val="1400"/>
                        </a:lnSpc>
                      </a:pPr>
                      <a:r>
                        <a:rPr lang="da-DK" sz="1200" dirty="0">
                          <a:effectLst/>
                        </a:rPr>
                        <a:t>Plan for og gennemførsel af implementering af nye guidelines i administrative enheder på AU.</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nSpc>
                          <a:spcPts val="1400"/>
                        </a:lnSpc>
                      </a:pPr>
                      <a:r>
                        <a:rPr lang="da-DK" sz="1200" dirty="0">
                          <a:effectLst/>
                        </a:rPr>
                        <a:t> </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nSpc>
                          <a:spcPts val="1400"/>
                        </a:lnSpc>
                      </a:pPr>
                      <a:r>
                        <a:rPr lang="da-DK" sz="1200" dirty="0">
                          <a:effectLst/>
                        </a:rPr>
                        <a:t>E23-</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1927293556"/>
                  </a:ext>
                </a:extLst>
              </a:tr>
              <a:tr h="432048">
                <a:tc vMerge="1">
                  <a:txBody>
                    <a:bodyPr/>
                    <a:lstStyle/>
                    <a:p>
                      <a:endParaRPr lang="da-DK"/>
                    </a:p>
                  </a:txBody>
                  <a:tcPr/>
                </a:tc>
                <a:tc vMerge="1">
                  <a:txBody>
                    <a:bodyPr/>
                    <a:lstStyle/>
                    <a:p>
                      <a:endParaRPr lang="da-DK"/>
                    </a:p>
                  </a:txBody>
                  <a:tcPr/>
                </a:tc>
                <a:tc>
                  <a:txBody>
                    <a:bodyPr/>
                    <a:lstStyle/>
                    <a:p>
                      <a:pPr fontAlgn="base">
                        <a:lnSpc>
                          <a:spcPts val="1400"/>
                        </a:lnSpc>
                      </a:pPr>
                      <a:r>
                        <a:rPr lang="da-DK" sz="1200">
                          <a:effectLst/>
                        </a:rPr>
                        <a:t>Internt kursus i skriftlig formidling.</a:t>
                      </a:r>
                      <a:endParaRPr lang="da-DK"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nSpc>
                          <a:spcPts val="1400"/>
                        </a:lnSpc>
                      </a:pPr>
                      <a:r>
                        <a:rPr lang="da-DK" sz="1200">
                          <a:effectLst/>
                        </a:rPr>
                        <a:t> </a:t>
                      </a:r>
                      <a:endParaRPr lang="da-DK"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nSpc>
                          <a:spcPts val="1400"/>
                        </a:lnSpc>
                      </a:pPr>
                      <a:r>
                        <a:rPr lang="da-DK" sz="1200" dirty="0">
                          <a:effectLst/>
                        </a:rPr>
                        <a:t>E23</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2198517591"/>
                  </a:ext>
                </a:extLst>
              </a:tr>
              <a:tr h="834752">
                <a:tc>
                  <a:txBody>
                    <a:bodyPr/>
                    <a:lstStyle/>
                    <a:p>
                      <a:pPr>
                        <a:lnSpc>
                          <a:spcPts val="1400"/>
                        </a:lnSpc>
                      </a:pPr>
                      <a:r>
                        <a:rPr lang="da-DK" sz="1200" dirty="0">
                          <a:effectLst/>
                        </a:rPr>
                        <a:t>Evaluering/effektmåling i målgruppen</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solidFill>
                      <a:schemeClr val="bg2"/>
                    </a:solidFill>
                  </a:tcPr>
                </a:tc>
                <a:tc>
                  <a:txBody>
                    <a:bodyPr/>
                    <a:lstStyle/>
                    <a:p>
                      <a:pPr>
                        <a:lnSpc>
                          <a:spcPts val="1400"/>
                        </a:lnSpc>
                      </a:pPr>
                      <a:r>
                        <a:rPr lang="da-DK" sz="1200">
                          <a:effectLst/>
                        </a:rPr>
                        <a:t>Skabe læring omkring indsatser og effekten af dem</a:t>
                      </a:r>
                      <a:endParaRPr lang="da-DK"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nSpc>
                          <a:spcPts val="1400"/>
                        </a:lnSpc>
                      </a:pPr>
                      <a:r>
                        <a:rPr lang="da-DK" sz="1200">
                          <a:effectLst/>
                        </a:rPr>
                        <a:t>Understøtte udviklingen af en systematik i evaluering af indsatser og gennemføre relevante, årlige evalueringer. </a:t>
                      </a:r>
                      <a:endParaRPr lang="da-DK"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nSpc>
                          <a:spcPts val="1400"/>
                        </a:lnSpc>
                      </a:pPr>
                      <a:r>
                        <a:rPr lang="da-DK" sz="1200">
                          <a:effectLst/>
                        </a:rPr>
                        <a:t>Redaktionsgruppen for studerende.au.dk samt forvaltningen af Mitstudie</a:t>
                      </a:r>
                      <a:endParaRPr lang="da-DK"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tc>
                  <a:txBody>
                    <a:bodyPr/>
                    <a:lstStyle/>
                    <a:p>
                      <a:pPr>
                        <a:lnSpc>
                          <a:spcPts val="1400"/>
                        </a:lnSpc>
                      </a:pPr>
                      <a:r>
                        <a:rPr lang="da-DK" sz="1200" dirty="0">
                          <a:effectLst/>
                        </a:rPr>
                        <a:t>E23</a:t>
                      </a:r>
                      <a:endParaRPr lang="da-DK"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25633" marR="25633" marT="0" marB="0"/>
                </a:tc>
                <a:extLst>
                  <a:ext uri="{0D108BD9-81ED-4DB2-BD59-A6C34878D82A}">
                    <a16:rowId xmlns:a16="http://schemas.microsoft.com/office/drawing/2014/main" val="560441361"/>
                  </a:ext>
                </a:extLst>
              </a:tr>
            </a:tbl>
          </a:graphicData>
        </a:graphic>
      </p:graphicFrame>
    </p:spTree>
    <p:extLst>
      <p:ext uri="{BB962C8B-B14F-4D97-AF65-F5344CB8AC3E}">
        <p14:creationId xmlns:p14="http://schemas.microsoft.com/office/powerpoint/2010/main" val="131467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rundet rektangulær billedforklaring 6">
            <a:extLst>
              <a:ext uri="{FF2B5EF4-FFF2-40B4-BE49-F238E27FC236}">
                <a16:creationId xmlns:a16="http://schemas.microsoft.com/office/drawing/2014/main" id="{13A54D61-4FE3-E64A-B59B-DE5C545DDB5D}"/>
              </a:ext>
            </a:extLst>
          </p:cNvPr>
          <p:cNvSpPr/>
          <p:nvPr/>
        </p:nvSpPr>
        <p:spPr bwMode="auto">
          <a:xfrm>
            <a:off x="7750596" y="3321750"/>
            <a:ext cx="4122317" cy="971346"/>
          </a:xfrm>
          <a:prstGeom prst="wedgeRoundRectCallout">
            <a:avLst>
              <a:gd name="adj1" fmla="val 46911"/>
              <a:gd name="adj2" fmla="val 86670"/>
              <a:gd name="adj3" fmla="val 16667"/>
            </a:avLst>
          </a:prstGeom>
          <a:solidFill>
            <a:schemeClr val="bg2"/>
          </a:solidFill>
          <a:ln w="1778"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 name="Titel 1">
            <a:extLst>
              <a:ext uri="{FF2B5EF4-FFF2-40B4-BE49-F238E27FC236}">
                <a16:creationId xmlns:a16="http://schemas.microsoft.com/office/drawing/2014/main" id="{0633D8A0-E864-9041-840E-DF060EC61CF4}"/>
              </a:ext>
            </a:extLst>
          </p:cNvPr>
          <p:cNvSpPr>
            <a:spLocks noGrp="1"/>
          </p:cNvSpPr>
          <p:nvPr>
            <p:ph type="title"/>
          </p:nvPr>
        </p:nvSpPr>
        <p:spPr/>
        <p:txBody>
          <a:bodyPr/>
          <a:lstStyle/>
          <a:p>
            <a:r>
              <a:rPr lang="da-DK" dirty="0"/>
              <a:t>Hvad er det for en opgave vi står med lige nu?</a:t>
            </a:r>
          </a:p>
        </p:txBody>
      </p:sp>
      <p:sp>
        <p:nvSpPr>
          <p:cNvPr id="3" name="Pladsholder til indhold 2">
            <a:extLst>
              <a:ext uri="{FF2B5EF4-FFF2-40B4-BE49-F238E27FC236}">
                <a16:creationId xmlns:a16="http://schemas.microsoft.com/office/drawing/2014/main" id="{B1D2C8BF-34FF-CD4C-BBDC-3D2CD4CFA2CC}"/>
              </a:ext>
            </a:extLst>
          </p:cNvPr>
          <p:cNvSpPr>
            <a:spLocks noGrp="1"/>
          </p:cNvSpPr>
          <p:nvPr>
            <p:ph idx="1"/>
          </p:nvPr>
        </p:nvSpPr>
        <p:spPr/>
        <p:txBody>
          <a:bodyPr/>
          <a:lstStyle/>
          <a:p>
            <a:pPr marL="342900" indent="-342900">
              <a:lnSpc>
                <a:spcPct val="100000"/>
              </a:lnSpc>
              <a:buFont typeface="Wingdings" panose="05000000000000000000" pitchFamily="2" charset="2"/>
              <a:buChar char="§"/>
            </a:pPr>
            <a:r>
              <a:rPr lang="da-DK" sz="1600" dirty="0"/>
              <a:t>Ramme for arbejde med ny fælles kommunikationspraksis:</a:t>
            </a:r>
          </a:p>
          <a:p>
            <a:pPr marL="774700" lvl="1" indent="-342900">
              <a:lnSpc>
                <a:spcPct val="100000"/>
              </a:lnSpc>
              <a:buFont typeface="Wingdings" panose="05000000000000000000" pitchFamily="2" charset="2"/>
              <a:buChar char="§"/>
            </a:pPr>
            <a:r>
              <a:rPr lang="da-DK" sz="1600" dirty="0"/>
              <a:t>Det er en bunden opgave at vi skal forenkle brugen af platforme så det bliver mindre komplekst for både studerende og kolleger: dvs. hvad skal flyttes fra fx mail til studieportaler eller kun findes på én platform?</a:t>
            </a:r>
          </a:p>
          <a:p>
            <a:pPr marL="774700" lvl="1" indent="-342900">
              <a:lnSpc>
                <a:spcPct val="100000"/>
              </a:lnSpc>
              <a:buFont typeface="Wingdings" panose="05000000000000000000" pitchFamily="2" charset="2"/>
              <a:buChar char="§"/>
            </a:pPr>
            <a:r>
              <a:rPr lang="da-DK" sz="1600" dirty="0"/>
              <a:t>Der skal støjreduceres: dvs. vi også skal forholde os til hvad vi </a:t>
            </a:r>
            <a:r>
              <a:rPr lang="da-DK" sz="1600" u="sng" dirty="0"/>
              <a:t>ikke</a:t>
            </a:r>
            <a:r>
              <a:rPr lang="da-DK" sz="1600" dirty="0"/>
              <a:t> skal kommunikere som vi gør i dag.</a:t>
            </a:r>
            <a:endParaRPr lang="da-DK" dirty="0"/>
          </a:p>
          <a:p>
            <a:pPr marL="342900" indent="-342900">
              <a:lnSpc>
                <a:spcPct val="100000"/>
              </a:lnSpc>
              <a:buFont typeface="Wingdings" panose="05000000000000000000" pitchFamily="2" charset="2"/>
              <a:buChar char="§"/>
            </a:pPr>
            <a:endParaRPr lang="da-DK" sz="1600" dirty="0"/>
          </a:p>
        </p:txBody>
      </p:sp>
      <p:sp>
        <p:nvSpPr>
          <p:cNvPr id="4" name="Pladsholder til dato 3">
            <a:extLst>
              <a:ext uri="{FF2B5EF4-FFF2-40B4-BE49-F238E27FC236}">
                <a16:creationId xmlns:a16="http://schemas.microsoft.com/office/drawing/2014/main" id="{602F63DF-30CA-EC4A-9A88-9E7181F96CA5}"/>
              </a:ext>
            </a:extLst>
          </p:cNvPr>
          <p:cNvSpPr>
            <a:spLocks noGrp="1"/>
          </p:cNvSpPr>
          <p:nvPr>
            <p:ph type="dt" sz="half" idx="10"/>
          </p:nvPr>
        </p:nvSpPr>
        <p:spPr/>
        <p:txBody>
          <a:bodyPr/>
          <a:lstStyle/>
          <a:p>
            <a:fld id="{484E3B08-282B-1547-AB75-969E45755F0F}" type="datetime1">
              <a:rPr lang="da-DK" smtClean="0"/>
              <a:t>01-12-2022</a:t>
            </a:fld>
            <a:r>
              <a:rPr lang="da-DK"/>
              <a:t>14-06-2022</a:t>
            </a:r>
            <a:endParaRPr lang="da-DK" dirty="0"/>
          </a:p>
        </p:txBody>
      </p:sp>
      <p:sp>
        <p:nvSpPr>
          <p:cNvPr id="8" name="Tekstfelt 7">
            <a:extLst>
              <a:ext uri="{FF2B5EF4-FFF2-40B4-BE49-F238E27FC236}">
                <a16:creationId xmlns:a16="http://schemas.microsoft.com/office/drawing/2014/main" id="{9E442450-F5EC-F146-AF87-EB223364198B}"/>
              </a:ext>
            </a:extLst>
          </p:cNvPr>
          <p:cNvSpPr txBox="1"/>
          <p:nvPr/>
        </p:nvSpPr>
        <p:spPr>
          <a:xfrm>
            <a:off x="7750596" y="3390091"/>
            <a:ext cx="4122317" cy="830997"/>
          </a:xfrm>
          <a:prstGeom prst="rect">
            <a:avLst/>
          </a:prstGeom>
          <a:noFill/>
        </p:spPr>
        <p:txBody>
          <a:bodyPr wrap="square">
            <a:spAutoFit/>
          </a:bodyPr>
          <a:lstStyle/>
          <a:p>
            <a:pPr>
              <a:lnSpc>
                <a:spcPct val="100000"/>
              </a:lnSpc>
            </a:pPr>
            <a:r>
              <a:rPr lang="da-DK" sz="1600" dirty="0">
                <a:solidFill>
                  <a:schemeClr val="bg1"/>
                </a:solidFill>
                <a:effectLst/>
                <a:latin typeface="AU Passata" panose="020B0503030502030804" pitchFamily="34" charset="77"/>
              </a:rPr>
              <a:t>”[mail] </a:t>
            </a:r>
            <a:r>
              <a:rPr lang="da-DK" sz="1600" i="1" dirty="0">
                <a:solidFill>
                  <a:schemeClr val="bg1"/>
                </a:solidFill>
                <a:effectLst/>
                <a:latin typeface="AU Passata" panose="020B0503030502030804" pitchFamily="34" charset="77"/>
              </a:rPr>
              <a:t>Husk fristen for tilmelding til omprøve </a:t>
            </a:r>
            <a:r>
              <a:rPr lang="da-DK" sz="1600" dirty="0">
                <a:solidFill>
                  <a:schemeClr val="bg1"/>
                </a:solidFill>
                <a:effectLst/>
                <a:latin typeface="AU Passata" panose="020B0503030502030804" pitchFamily="34" charset="77"/>
              </a:rPr>
              <a:t>er ikke relevant for mig overhovedet, da jeg ikke skulle til omprøve”</a:t>
            </a:r>
            <a:endParaRPr lang="da-DK" sz="1600" dirty="0">
              <a:solidFill>
                <a:schemeClr val="bg1"/>
              </a:solidFill>
            </a:endParaRPr>
          </a:p>
        </p:txBody>
      </p:sp>
      <p:pic>
        <p:nvPicPr>
          <p:cNvPr id="2052" name="Picture 4">
            <a:extLst>
              <a:ext uri="{FF2B5EF4-FFF2-40B4-BE49-F238E27FC236}">
                <a16:creationId xmlns:a16="http://schemas.microsoft.com/office/drawing/2014/main" id="{C1838B7E-9759-CA48-9409-C1DEAE03A3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51" b="70155"/>
          <a:stretch/>
        </p:blipFill>
        <p:spPr bwMode="auto">
          <a:xfrm>
            <a:off x="1773932" y="3321750"/>
            <a:ext cx="5649211" cy="1975709"/>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910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a:t>platformsoverblik</a:t>
            </a:r>
          </a:p>
        </p:txBody>
      </p:sp>
      <p:graphicFrame>
        <p:nvGraphicFramePr>
          <p:cNvPr id="6" name="Tabel 5">
            <a:extLst>
              <a:ext uri="{FF2B5EF4-FFF2-40B4-BE49-F238E27FC236}">
                <a16:creationId xmlns:a16="http://schemas.microsoft.com/office/drawing/2014/main" id="{1C4B0792-1048-EE4E-8D9D-12F90330D92D}"/>
              </a:ext>
            </a:extLst>
          </p:cNvPr>
          <p:cNvGraphicFramePr>
            <a:graphicFrameLocks noGrp="1"/>
          </p:cNvGraphicFramePr>
          <p:nvPr/>
        </p:nvGraphicFramePr>
        <p:xfrm>
          <a:off x="191296" y="1413303"/>
          <a:ext cx="11840943" cy="5492872"/>
        </p:xfrm>
        <a:graphic>
          <a:graphicData uri="http://schemas.openxmlformats.org/drawingml/2006/table">
            <a:tbl>
              <a:tblPr firstRow="1" bandRow="1">
                <a:tableStyleId>{5C22544A-7EE6-4342-B048-85BDC9FD1C3A}</a:tableStyleId>
              </a:tblPr>
              <a:tblGrid>
                <a:gridCol w="1602948">
                  <a:extLst>
                    <a:ext uri="{9D8B030D-6E8A-4147-A177-3AD203B41FA5}">
                      <a16:colId xmlns:a16="http://schemas.microsoft.com/office/drawing/2014/main" val="2174513250"/>
                    </a:ext>
                  </a:extLst>
                </a:gridCol>
                <a:gridCol w="1328360">
                  <a:extLst>
                    <a:ext uri="{9D8B030D-6E8A-4147-A177-3AD203B41FA5}">
                      <a16:colId xmlns:a16="http://schemas.microsoft.com/office/drawing/2014/main" val="164981951"/>
                    </a:ext>
                  </a:extLst>
                </a:gridCol>
                <a:gridCol w="1509903">
                  <a:extLst>
                    <a:ext uri="{9D8B030D-6E8A-4147-A177-3AD203B41FA5}">
                      <a16:colId xmlns:a16="http://schemas.microsoft.com/office/drawing/2014/main" val="3592138589"/>
                    </a:ext>
                  </a:extLst>
                </a:gridCol>
                <a:gridCol w="1480404">
                  <a:extLst>
                    <a:ext uri="{9D8B030D-6E8A-4147-A177-3AD203B41FA5}">
                      <a16:colId xmlns:a16="http://schemas.microsoft.com/office/drawing/2014/main" val="21078489"/>
                    </a:ext>
                  </a:extLst>
                </a:gridCol>
                <a:gridCol w="1277308">
                  <a:extLst>
                    <a:ext uri="{9D8B030D-6E8A-4147-A177-3AD203B41FA5}">
                      <a16:colId xmlns:a16="http://schemas.microsoft.com/office/drawing/2014/main" val="2187158623"/>
                    </a:ext>
                  </a:extLst>
                </a:gridCol>
                <a:gridCol w="1151828">
                  <a:extLst>
                    <a:ext uri="{9D8B030D-6E8A-4147-A177-3AD203B41FA5}">
                      <a16:colId xmlns:a16="http://schemas.microsoft.com/office/drawing/2014/main" val="3321360944"/>
                    </a:ext>
                  </a:extLst>
                </a:gridCol>
                <a:gridCol w="1289524">
                  <a:extLst>
                    <a:ext uri="{9D8B030D-6E8A-4147-A177-3AD203B41FA5}">
                      <a16:colId xmlns:a16="http://schemas.microsoft.com/office/drawing/2014/main" val="2312060472"/>
                    </a:ext>
                  </a:extLst>
                </a:gridCol>
                <a:gridCol w="1100334">
                  <a:extLst>
                    <a:ext uri="{9D8B030D-6E8A-4147-A177-3AD203B41FA5}">
                      <a16:colId xmlns:a16="http://schemas.microsoft.com/office/drawing/2014/main" val="4008719621"/>
                    </a:ext>
                  </a:extLst>
                </a:gridCol>
                <a:gridCol w="1100334">
                  <a:extLst>
                    <a:ext uri="{9D8B030D-6E8A-4147-A177-3AD203B41FA5}">
                      <a16:colId xmlns:a16="http://schemas.microsoft.com/office/drawing/2014/main" val="1959621386"/>
                    </a:ext>
                  </a:extLst>
                </a:gridCol>
              </a:tblGrid>
              <a:tr h="594205">
                <a:tc>
                  <a:txBody>
                    <a:bodyPr/>
                    <a:lstStyle/>
                    <a:p>
                      <a:endParaRPr lang="da-DK" sz="1100"/>
                    </a:p>
                  </a:txBody>
                  <a:tcPr marL="91416" marR="91416" marT="45708" marB="45708">
                    <a:solidFill>
                      <a:schemeClr val="bg1">
                        <a:lumMod val="85000"/>
                      </a:schemeClr>
                    </a:solidFill>
                  </a:tcPr>
                </a:tc>
                <a:tc>
                  <a:txBody>
                    <a:bodyPr/>
                    <a:lstStyle/>
                    <a:p>
                      <a:r>
                        <a:rPr lang="da-DK" sz="1100">
                          <a:solidFill>
                            <a:schemeClr val="tx1"/>
                          </a:solidFill>
                        </a:rPr>
                        <a:t>Akut information</a:t>
                      </a:r>
                    </a:p>
                  </a:txBody>
                  <a:tcPr marL="91416" marR="91416" marT="45708" marB="45708">
                    <a:solidFill>
                      <a:schemeClr val="bg1">
                        <a:lumMod val="85000"/>
                      </a:schemeClr>
                    </a:solidFill>
                  </a:tcPr>
                </a:tc>
                <a:tc>
                  <a:txBody>
                    <a:bodyPr/>
                    <a:lstStyle/>
                    <a:p>
                      <a:r>
                        <a:rPr lang="da-DK" sz="1100">
                          <a:solidFill>
                            <a:schemeClr val="tx1"/>
                          </a:solidFill>
                        </a:rPr>
                        <a:t>1:1 individuelt forløb</a:t>
                      </a:r>
                    </a:p>
                  </a:txBody>
                  <a:tcPr marL="91416" marR="91416" marT="45708" marB="45708">
                    <a:solidFill>
                      <a:schemeClr val="bg1">
                        <a:lumMod val="85000"/>
                      </a:schemeClr>
                    </a:solidFill>
                  </a:tcPr>
                </a:tc>
                <a:tc>
                  <a:txBody>
                    <a:bodyPr/>
                    <a:lstStyle/>
                    <a:p>
                      <a:r>
                        <a:rPr lang="da-DK" sz="1100">
                          <a:solidFill>
                            <a:schemeClr val="tx1"/>
                          </a:solidFill>
                        </a:rPr>
                        <a:t>Statisk ”for alle” studiekritisk information</a:t>
                      </a:r>
                    </a:p>
                  </a:txBody>
                  <a:tcPr marL="91416" marR="91416" marT="45708" marB="45708">
                    <a:solidFill>
                      <a:schemeClr val="bg1">
                        <a:lumMod val="85000"/>
                      </a:schemeClr>
                    </a:solidFill>
                  </a:tcPr>
                </a:tc>
                <a:tc>
                  <a:txBody>
                    <a:bodyPr/>
                    <a:lstStyle/>
                    <a:p>
                      <a:r>
                        <a:rPr lang="da-DK" sz="1100">
                          <a:solidFill>
                            <a:schemeClr val="tx1"/>
                          </a:solidFill>
                        </a:rPr>
                        <a:t>Studieunder-støttende information</a:t>
                      </a:r>
                    </a:p>
                  </a:txBody>
                  <a:tcPr marL="91416" marR="91416" marT="45708" marB="45708">
                    <a:solidFill>
                      <a:schemeClr val="bg1">
                        <a:lumMod val="85000"/>
                      </a:schemeClr>
                    </a:solidFill>
                  </a:tcPr>
                </a:tc>
                <a:tc>
                  <a:txBody>
                    <a:bodyPr/>
                    <a:lstStyle/>
                    <a:p>
                      <a:r>
                        <a:rPr lang="da-DK" sz="1100">
                          <a:solidFill>
                            <a:schemeClr val="tx1"/>
                          </a:solidFill>
                        </a:rPr>
                        <a:t>Nyheder</a:t>
                      </a:r>
                    </a:p>
                  </a:txBody>
                  <a:tcPr marL="91416" marR="91416" marT="45708" marB="45708">
                    <a:solidFill>
                      <a:schemeClr val="bg1">
                        <a:lumMod val="85000"/>
                      </a:schemeClr>
                    </a:solidFill>
                  </a:tcPr>
                </a:tc>
                <a:tc>
                  <a:txBody>
                    <a:bodyPr/>
                    <a:lstStyle/>
                    <a:p>
                      <a:r>
                        <a:rPr lang="da-DK" sz="1100">
                          <a:solidFill>
                            <a:schemeClr val="tx1"/>
                          </a:solidFill>
                        </a:rPr>
                        <a:t>”Vil du hjælpe…”</a:t>
                      </a:r>
                    </a:p>
                  </a:txBody>
                  <a:tcPr marL="91416" marR="91416" marT="45708" marB="45708">
                    <a:solidFill>
                      <a:schemeClr val="bg1">
                        <a:lumMod val="85000"/>
                      </a:schemeClr>
                    </a:solidFill>
                  </a:tcPr>
                </a:tc>
                <a:tc>
                  <a:txBody>
                    <a:bodyPr/>
                    <a:lstStyle/>
                    <a:p>
                      <a:r>
                        <a:rPr lang="da-DK" sz="1100">
                          <a:solidFill>
                            <a:schemeClr val="tx1"/>
                          </a:solidFill>
                        </a:rPr>
                        <a:t>Formidling af jobs, projekter og events</a:t>
                      </a:r>
                    </a:p>
                  </a:txBody>
                  <a:tcPr marL="91416" marR="91416" marT="45708" marB="45708">
                    <a:solidFill>
                      <a:schemeClr val="bg1">
                        <a:lumMod val="85000"/>
                      </a:schemeClr>
                    </a:solidFill>
                  </a:tcPr>
                </a:tc>
                <a:tc>
                  <a:txBody>
                    <a:bodyPr/>
                    <a:lstStyle/>
                    <a:p>
                      <a:r>
                        <a:rPr lang="da-DK" sz="1100">
                          <a:solidFill>
                            <a:schemeClr val="tx1"/>
                          </a:solidFill>
                        </a:rPr>
                        <a:t>Kursus-information</a:t>
                      </a:r>
                    </a:p>
                  </a:txBody>
                  <a:tcPr marL="91416" marR="91416" marT="45708" marB="45708">
                    <a:solidFill>
                      <a:schemeClr val="bg1">
                        <a:lumMod val="85000"/>
                      </a:schemeClr>
                    </a:solidFill>
                  </a:tcPr>
                </a:tc>
                <a:extLst>
                  <a:ext uri="{0D108BD9-81ED-4DB2-BD59-A6C34878D82A}">
                    <a16:rowId xmlns:a16="http://schemas.microsoft.com/office/drawing/2014/main" val="1329766344"/>
                  </a:ext>
                </a:extLst>
              </a:tr>
              <a:tr h="395132">
                <a:tc>
                  <a:txBody>
                    <a:bodyPr/>
                    <a:lstStyle/>
                    <a:p>
                      <a:r>
                        <a:rPr lang="da-DK" sz="1100"/>
                        <a:t>Undervisere</a:t>
                      </a:r>
                    </a:p>
                  </a:txBody>
                  <a:tcPr marL="91416" marR="91416" marT="45708" marB="45708">
                    <a:solidFill>
                      <a:schemeClr val="bg1">
                        <a:lumMod val="85000"/>
                      </a:schemeClr>
                    </a:solidFill>
                  </a:tcPr>
                </a:tc>
                <a:tc>
                  <a:txBody>
                    <a:bodyPr/>
                    <a:lstStyle/>
                    <a:p>
                      <a:pPr algn="ctr"/>
                      <a:endParaRPr lang="da-DK" sz="1100" b="1">
                        <a:solidFill>
                          <a:schemeClr val="accent2"/>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tx2">
                        <a:lumMod val="20000"/>
                        <a:lumOff val="80000"/>
                      </a:schemeClr>
                    </a:solidFill>
                  </a:tcPr>
                </a:tc>
                <a:tc>
                  <a:txBody>
                    <a:bodyPr/>
                    <a:lstStyle/>
                    <a:p>
                      <a:pPr algn="ctr"/>
                      <a:endParaRPr lang="da-DK" sz="1100" b="1">
                        <a:solidFill>
                          <a:schemeClr val="bg1"/>
                        </a:solidFill>
                      </a:endParaRPr>
                    </a:p>
                  </a:txBody>
                  <a:tcPr marL="91416" marR="91416" marT="45708" marB="45708">
                    <a:solidFill>
                      <a:schemeClr val="tx2">
                        <a:lumMod val="20000"/>
                        <a:lumOff val="80000"/>
                      </a:schemeClr>
                    </a:solidFill>
                  </a:tcPr>
                </a:tc>
                <a:extLst>
                  <a:ext uri="{0D108BD9-81ED-4DB2-BD59-A6C34878D82A}">
                    <a16:rowId xmlns:a16="http://schemas.microsoft.com/office/drawing/2014/main" val="2473234907"/>
                  </a:ext>
                </a:extLst>
              </a:tr>
              <a:tr h="426609">
                <a:tc>
                  <a:txBody>
                    <a:bodyPr/>
                    <a:lstStyle/>
                    <a:p>
                      <a:r>
                        <a:rPr lang="da-DK" sz="1100"/>
                        <a:t>Sagsbehandler</a:t>
                      </a:r>
                    </a:p>
                    <a:p>
                      <a:r>
                        <a:rPr lang="da-DK" sz="1100"/>
                        <a:t>/vejleder</a:t>
                      </a: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extLst>
                  <a:ext uri="{0D108BD9-81ED-4DB2-BD59-A6C34878D82A}">
                    <a16:rowId xmlns:a16="http://schemas.microsoft.com/office/drawing/2014/main" val="1207163653"/>
                  </a:ext>
                </a:extLst>
              </a:tr>
              <a:tr h="455774">
                <a:tc>
                  <a:txBody>
                    <a:bodyPr/>
                    <a:lstStyle/>
                    <a:p>
                      <a:r>
                        <a:rPr lang="da-DK" sz="1100"/>
                        <a:t>Institut/afdeling</a:t>
                      </a: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extLst>
                  <a:ext uri="{0D108BD9-81ED-4DB2-BD59-A6C34878D82A}">
                    <a16:rowId xmlns:a16="http://schemas.microsoft.com/office/drawing/2014/main" val="76143988"/>
                  </a:ext>
                </a:extLst>
              </a:tr>
              <a:tr h="395132">
                <a:tc>
                  <a:txBody>
                    <a:bodyPr/>
                    <a:lstStyle/>
                    <a:p>
                      <a:r>
                        <a:rPr lang="da-DK" sz="1100" err="1"/>
                        <a:t>Fak</a:t>
                      </a:r>
                      <a:r>
                        <a:rPr lang="da-DK" sz="1100"/>
                        <a:t>. administration</a:t>
                      </a: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extLst>
                  <a:ext uri="{0D108BD9-81ED-4DB2-BD59-A6C34878D82A}">
                    <a16:rowId xmlns:a16="http://schemas.microsoft.com/office/drawing/2014/main" val="2990174542"/>
                  </a:ext>
                </a:extLst>
              </a:tr>
              <a:tr h="396750">
                <a:tc>
                  <a:txBody>
                    <a:bodyPr/>
                    <a:lstStyle/>
                    <a:p>
                      <a:r>
                        <a:rPr lang="da-DK" sz="1100"/>
                        <a:t>Universitetsledelsen</a:t>
                      </a: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tx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extLst>
                  <a:ext uri="{0D108BD9-81ED-4DB2-BD59-A6C34878D82A}">
                    <a16:rowId xmlns:a16="http://schemas.microsoft.com/office/drawing/2014/main" val="3707875290"/>
                  </a:ext>
                </a:extLst>
              </a:tr>
              <a:tr h="395132">
                <a:tc>
                  <a:txBody>
                    <a:bodyPr/>
                    <a:lstStyle/>
                    <a:p>
                      <a:r>
                        <a:rPr lang="da-DK" sz="1100"/>
                        <a:t>”Aarhus Universitet”</a:t>
                      </a: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tx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extLst>
                  <a:ext uri="{0D108BD9-81ED-4DB2-BD59-A6C34878D82A}">
                    <a16:rowId xmlns:a16="http://schemas.microsoft.com/office/drawing/2014/main" val="2493424"/>
                  </a:ext>
                </a:extLst>
              </a:tr>
              <a:tr h="395132">
                <a:tc>
                  <a:txBody>
                    <a:bodyPr/>
                    <a:lstStyle/>
                    <a:p>
                      <a:r>
                        <a:rPr lang="da-DK" sz="1100"/>
                        <a:t>Systemer</a:t>
                      </a: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extLst>
                  <a:ext uri="{0D108BD9-81ED-4DB2-BD59-A6C34878D82A}">
                    <a16:rowId xmlns:a16="http://schemas.microsoft.com/office/drawing/2014/main" val="4251625840"/>
                  </a:ext>
                </a:extLst>
              </a:tr>
              <a:tr h="395132">
                <a:tc>
                  <a:txBody>
                    <a:bodyPr/>
                    <a:lstStyle/>
                    <a:p>
                      <a:r>
                        <a:rPr lang="da-DK" sz="1100"/>
                        <a:t>AU Uddannelse</a:t>
                      </a: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extLst>
                  <a:ext uri="{0D108BD9-81ED-4DB2-BD59-A6C34878D82A}">
                    <a16:rowId xmlns:a16="http://schemas.microsoft.com/office/drawing/2014/main" val="3822804818"/>
                  </a:ext>
                </a:extLst>
              </a:tr>
              <a:tr h="395132">
                <a:tc>
                  <a:txBody>
                    <a:bodyPr/>
                    <a:lstStyle/>
                    <a:p>
                      <a:r>
                        <a:rPr lang="da-DK" sz="1100"/>
                        <a:t>Valgsekretariatet</a:t>
                      </a: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tx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extLst>
                  <a:ext uri="{0D108BD9-81ED-4DB2-BD59-A6C34878D82A}">
                    <a16:rowId xmlns:a16="http://schemas.microsoft.com/office/drawing/2014/main" val="2850928759"/>
                  </a:ext>
                </a:extLst>
              </a:tr>
              <a:tr h="426609">
                <a:tc>
                  <a:txBody>
                    <a:bodyPr/>
                    <a:lstStyle/>
                    <a:p>
                      <a:r>
                        <a:rPr lang="da-DK" sz="1100"/>
                        <a:t>AU Job- og Projektbank</a:t>
                      </a: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tx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extLst>
                  <a:ext uri="{0D108BD9-81ED-4DB2-BD59-A6C34878D82A}">
                    <a16:rowId xmlns:a16="http://schemas.microsoft.com/office/drawing/2014/main" val="2953932228"/>
                  </a:ext>
                </a:extLst>
              </a:tr>
              <a:tr h="395132">
                <a:tc>
                  <a:txBody>
                    <a:bodyPr/>
                    <a:lstStyle/>
                    <a:p>
                      <a:r>
                        <a:rPr lang="da-DK" sz="1100"/>
                        <a:t>Omnibus</a:t>
                      </a: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tx2">
                        <a:lumMod val="20000"/>
                        <a:lumOff val="80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tc>
                  <a:txBody>
                    <a:bodyPr/>
                    <a:lstStyle/>
                    <a:p>
                      <a:pPr algn="ctr"/>
                      <a:endParaRPr lang="da-DK" sz="1100" b="1">
                        <a:solidFill>
                          <a:schemeClr val="bg1"/>
                        </a:solidFill>
                      </a:endParaRPr>
                    </a:p>
                  </a:txBody>
                  <a:tcPr marL="91416" marR="91416" marT="45708" marB="45708">
                    <a:solidFill>
                      <a:schemeClr val="bg1">
                        <a:lumMod val="85000"/>
                      </a:schemeClr>
                    </a:solidFill>
                  </a:tcPr>
                </a:tc>
                <a:extLst>
                  <a:ext uri="{0D108BD9-81ED-4DB2-BD59-A6C34878D82A}">
                    <a16:rowId xmlns:a16="http://schemas.microsoft.com/office/drawing/2014/main" val="3888967739"/>
                  </a:ext>
                </a:extLst>
              </a:tr>
              <a:tr h="426609">
                <a:tc gridSpan="9">
                  <a:txBody>
                    <a:bodyPr/>
                    <a:lstStyle/>
                    <a:p>
                      <a:pPr marL="0" marR="0" lvl="0" indent="0" algn="l" rtl="0" eaLnBrk="1" fontAlgn="auto" latinLnBrk="0" hangingPunct="1">
                        <a:lnSpc>
                          <a:spcPct val="100000"/>
                        </a:lnSpc>
                        <a:spcBef>
                          <a:spcPts val="0"/>
                        </a:spcBef>
                        <a:spcAft>
                          <a:spcPts val="0"/>
                        </a:spcAft>
                        <a:buClrTx/>
                        <a:buSzTx/>
                        <a:buFontTx/>
                        <a:buNone/>
                      </a:pPr>
                      <a:r>
                        <a:rPr lang="da-DK" sz="1100"/>
                        <a:t>Andre platforme: Digital eksamen/</a:t>
                      </a:r>
                      <a:r>
                        <a:rPr lang="da-DK" sz="1100" err="1"/>
                        <a:t>Wiseflow</a:t>
                      </a:r>
                      <a:r>
                        <a:rPr lang="da-DK" sz="1100"/>
                        <a:t>, AU Library, </a:t>
                      </a:r>
                      <a:r>
                        <a:rPr lang="da-DK" sz="1100" err="1"/>
                        <a:t>Studypedia</a:t>
                      </a:r>
                      <a:r>
                        <a:rPr lang="da-DK" sz="1100"/>
                        <a:t>, au.dk, Digital Post (FACEBOOK: Alle elementer fra de andre platforme kan også ses kommunikeret i diverse FB-grupper: Fx omtaler Nat-Tech FB-kom. som opbakning til </a:t>
                      </a:r>
                      <a:r>
                        <a:rPr lang="da-DK" sz="1100" err="1"/>
                        <a:t>mail.kom</a:t>
                      </a:r>
                      <a:r>
                        <a:rPr lang="da-DK" sz="1100"/>
                        <a:t> og BSS omtaler FB-kom. som studieserviceinfo)</a:t>
                      </a:r>
                    </a:p>
                  </a:txBody>
                  <a:tcPr marL="91416" marR="91416" marT="45708" marB="45708">
                    <a:solidFill>
                      <a:schemeClr val="bg1">
                        <a:lumMod val="85000"/>
                      </a:schemeClr>
                    </a:solidFill>
                  </a:tcPr>
                </a:tc>
                <a:tc hMerge="1">
                  <a:txBody>
                    <a:bodyPr/>
                    <a:lstStyle/>
                    <a:p>
                      <a:pPr algn="ctr"/>
                      <a:endParaRPr lang="da-DK" sz="1100" b="1">
                        <a:solidFill>
                          <a:schemeClr val="bg1"/>
                        </a:solidFill>
                      </a:endParaRPr>
                    </a:p>
                  </a:txBody>
                  <a:tcPr>
                    <a:solidFill>
                      <a:schemeClr val="bg1">
                        <a:lumMod val="85000"/>
                      </a:schemeClr>
                    </a:solidFill>
                  </a:tcPr>
                </a:tc>
                <a:tc hMerge="1">
                  <a:txBody>
                    <a:bodyPr/>
                    <a:lstStyle/>
                    <a:p>
                      <a:pPr algn="ctr"/>
                      <a:endParaRPr lang="da-DK" sz="1100" b="1">
                        <a:solidFill>
                          <a:schemeClr val="bg1"/>
                        </a:solidFill>
                      </a:endParaRPr>
                    </a:p>
                  </a:txBody>
                  <a:tcPr>
                    <a:solidFill>
                      <a:schemeClr val="bg1">
                        <a:lumMod val="85000"/>
                      </a:schemeClr>
                    </a:solidFill>
                  </a:tcPr>
                </a:tc>
                <a:tc hMerge="1">
                  <a:txBody>
                    <a:bodyPr/>
                    <a:lstStyle/>
                    <a:p>
                      <a:pPr algn="ctr"/>
                      <a:endParaRPr lang="da-DK" sz="1100" b="1">
                        <a:solidFill>
                          <a:schemeClr val="bg1"/>
                        </a:solidFill>
                      </a:endParaRPr>
                    </a:p>
                  </a:txBody>
                  <a:tcPr>
                    <a:solidFill>
                      <a:schemeClr val="bg1">
                        <a:lumMod val="85000"/>
                      </a:schemeClr>
                    </a:solidFill>
                  </a:tcPr>
                </a:tc>
                <a:tc hMerge="1">
                  <a:txBody>
                    <a:bodyPr/>
                    <a:lstStyle/>
                    <a:p>
                      <a:pPr algn="ctr"/>
                      <a:endParaRPr lang="da-DK" sz="1100" b="1">
                        <a:solidFill>
                          <a:schemeClr val="bg1"/>
                        </a:solidFill>
                      </a:endParaRPr>
                    </a:p>
                  </a:txBody>
                  <a:tcPr>
                    <a:solidFill>
                      <a:schemeClr val="bg1">
                        <a:lumMod val="85000"/>
                      </a:schemeClr>
                    </a:solidFill>
                  </a:tcPr>
                </a:tc>
                <a:tc hMerge="1">
                  <a:txBody>
                    <a:bodyPr/>
                    <a:lstStyle/>
                    <a:p>
                      <a:pPr algn="ctr"/>
                      <a:endParaRPr lang="da-DK" sz="1100" b="1">
                        <a:solidFill>
                          <a:schemeClr val="bg1"/>
                        </a:solidFill>
                      </a:endParaRPr>
                    </a:p>
                  </a:txBody>
                  <a:tcPr>
                    <a:solidFill>
                      <a:schemeClr val="bg1">
                        <a:lumMod val="85000"/>
                      </a:schemeClr>
                    </a:solidFill>
                  </a:tcPr>
                </a:tc>
                <a:tc hMerge="1">
                  <a:txBody>
                    <a:bodyPr/>
                    <a:lstStyle/>
                    <a:p>
                      <a:pPr algn="ctr"/>
                      <a:endParaRPr lang="da-DK" sz="1100" b="1">
                        <a:solidFill>
                          <a:schemeClr val="bg1"/>
                        </a:solidFill>
                      </a:endParaRPr>
                    </a:p>
                  </a:txBody>
                  <a:tcPr>
                    <a:solidFill>
                      <a:schemeClr val="bg1">
                        <a:lumMod val="85000"/>
                      </a:schemeClr>
                    </a:solidFill>
                  </a:tcPr>
                </a:tc>
                <a:tc hMerge="1">
                  <a:txBody>
                    <a:bodyPr/>
                    <a:lstStyle/>
                    <a:p>
                      <a:pPr algn="ctr"/>
                      <a:endParaRPr lang="da-DK" sz="1100" b="1">
                        <a:solidFill>
                          <a:schemeClr val="bg1"/>
                        </a:solidFill>
                      </a:endParaRPr>
                    </a:p>
                  </a:txBody>
                  <a:tcPr>
                    <a:solidFill>
                      <a:schemeClr val="bg1">
                        <a:lumMod val="85000"/>
                      </a:schemeClr>
                    </a:solidFill>
                  </a:tcPr>
                </a:tc>
                <a:tc hMerge="1">
                  <a:txBody>
                    <a:bodyPr/>
                    <a:lstStyle/>
                    <a:p>
                      <a:pPr algn="ctr"/>
                      <a:endParaRPr lang="da-DK" sz="1100" b="1">
                        <a:solidFill>
                          <a:schemeClr val="bg1"/>
                        </a:solidFill>
                      </a:endParaRPr>
                    </a:p>
                  </a:txBody>
                  <a:tcPr>
                    <a:solidFill>
                      <a:schemeClr val="bg1">
                        <a:lumMod val="85000"/>
                      </a:schemeClr>
                    </a:solidFill>
                  </a:tcPr>
                </a:tc>
                <a:extLst>
                  <a:ext uri="{0D108BD9-81ED-4DB2-BD59-A6C34878D82A}">
                    <a16:rowId xmlns:a16="http://schemas.microsoft.com/office/drawing/2014/main" val="253535018"/>
                  </a:ext>
                </a:extLst>
              </a:tr>
            </a:tbl>
          </a:graphicData>
        </a:graphic>
      </p:graphicFrame>
      <p:sp>
        <p:nvSpPr>
          <p:cNvPr id="2" name="Rektangel 1">
            <a:extLst>
              <a:ext uri="{FF2B5EF4-FFF2-40B4-BE49-F238E27FC236}">
                <a16:creationId xmlns:a16="http://schemas.microsoft.com/office/drawing/2014/main" id="{57261F4A-2EAC-9D40-B2B7-BF287A5D1F24}"/>
              </a:ext>
            </a:extLst>
          </p:cNvPr>
          <p:cNvSpPr/>
          <p:nvPr/>
        </p:nvSpPr>
        <p:spPr>
          <a:xfrm>
            <a:off x="1055165" y="1066562"/>
            <a:ext cx="10816748" cy="261586"/>
          </a:xfrm>
          <a:prstGeom prst="rect">
            <a:avLst/>
          </a:prstGeom>
        </p:spPr>
        <p:txBody>
          <a:bodyPr wrap="square" lIns="91416" tIns="45708" rIns="91416" bIns="45708" anchor="t">
            <a:spAutoFit/>
          </a:bodyPr>
          <a:lstStyle/>
          <a:p>
            <a:pPr marL="342797" indent="-342797">
              <a:lnSpc>
                <a:spcPct val="100000"/>
              </a:lnSpc>
              <a:buFont typeface="Wingdings" pitchFamily="2" charset="2"/>
              <a:buChar char="§"/>
            </a:pPr>
            <a:r>
              <a:rPr lang="da-DK" sz="1100" dirty="0">
                <a:latin typeface="AU Passata"/>
              </a:rPr>
              <a:t>Input fra studerende, rundspørge på fakulteterne og input fra medarbejderworkshop til det samlede kommunikationsbillede (den nuværende kommunikationspraksis)</a:t>
            </a:r>
          </a:p>
        </p:txBody>
      </p:sp>
      <p:sp>
        <p:nvSpPr>
          <p:cNvPr id="3" name="Ellipse 2">
            <a:extLst>
              <a:ext uri="{FF2B5EF4-FFF2-40B4-BE49-F238E27FC236}">
                <a16:creationId xmlns:a16="http://schemas.microsoft.com/office/drawing/2014/main" id="{E05D4012-434A-3141-BDDE-E96AFD5EB0CF}"/>
              </a:ext>
            </a:extLst>
          </p:cNvPr>
          <p:cNvSpPr/>
          <p:nvPr/>
        </p:nvSpPr>
        <p:spPr bwMode="auto">
          <a:xfrm>
            <a:off x="3214842" y="2133194"/>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7" name="Ellipse 6">
            <a:extLst>
              <a:ext uri="{FF2B5EF4-FFF2-40B4-BE49-F238E27FC236}">
                <a16:creationId xmlns:a16="http://schemas.microsoft.com/office/drawing/2014/main" id="{760DF032-0DE9-6D4C-B824-13BF30B47A78}"/>
              </a:ext>
            </a:extLst>
          </p:cNvPr>
          <p:cNvSpPr/>
          <p:nvPr/>
        </p:nvSpPr>
        <p:spPr bwMode="auto">
          <a:xfrm>
            <a:off x="3214842" y="2531765"/>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8" name="Ellipse 7">
            <a:extLst>
              <a:ext uri="{FF2B5EF4-FFF2-40B4-BE49-F238E27FC236}">
                <a16:creationId xmlns:a16="http://schemas.microsoft.com/office/drawing/2014/main" id="{CD918CAA-C5AE-8D43-ABBE-50C593686692}"/>
              </a:ext>
            </a:extLst>
          </p:cNvPr>
          <p:cNvSpPr/>
          <p:nvPr/>
        </p:nvSpPr>
        <p:spPr bwMode="auto">
          <a:xfrm>
            <a:off x="3214842" y="2997065"/>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9" name="Ellipse 8">
            <a:extLst>
              <a:ext uri="{FF2B5EF4-FFF2-40B4-BE49-F238E27FC236}">
                <a16:creationId xmlns:a16="http://schemas.microsoft.com/office/drawing/2014/main" id="{784C5E84-F36B-134C-883A-1AE221C5EA83}"/>
              </a:ext>
            </a:extLst>
          </p:cNvPr>
          <p:cNvSpPr/>
          <p:nvPr/>
        </p:nvSpPr>
        <p:spPr bwMode="auto">
          <a:xfrm>
            <a:off x="3214842" y="3429000"/>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10" name="Ellipse 9">
            <a:extLst>
              <a:ext uri="{FF2B5EF4-FFF2-40B4-BE49-F238E27FC236}">
                <a16:creationId xmlns:a16="http://schemas.microsoft.com/office/drawing/2014/main" id="{4517C906-5EE5-4044-844D-AEA8F5C2A0F0}"/>
              </a:ext>
            </a:extLst>
          </p:cNvPr>
          <p:cNvSpPr/>
          <p:nvPr/>
        </p:nvSpPr>
        <p:spPr bwMode="auto">
          <a:xfrm>
            <a:off x="1919036" y="3788946"/>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11" name="Ellipse 10">
            <a:extLst>
              <a:ext uri="{FF2B5EF4-FFF2-40B4-BE49-F238E27FC236}">
                <a16:creationId xmlns:a16="http://schemas.microsoft.com/office/drawing/2014/main" id="{33BD7E52-BC32-2242-A025-2BF74A37B3A5}"/>
              </a:ext>
            </a:extLst>
          </p:cNvPr>
          <p:cNvSpPr/>
          <p:nvPr/>
        </p:nvSpPr>
        <p:spPr bwMode="auto">
          <a:xfrm>
            <a:off x="1919036" y="4210613"/>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12" name="Ellipse 11">
            <a:extLst>
              <a:ext uri="{FF2B5EF4-FFF2-40B4-BE49-F238E27FC236}">
                <a16:creationId xmlns:a16="http://schemas.microsoft.com/office/drawing/2014/main" id="{7D9EE521-2601-2549-BFC2-7B76BBE2AE25}"/>
              </a:ext>
            </a:extLst>
          </p:cNvPr>
          <p:cNvSpPr/>
          <p:nvPr/>
        </p:nvSpPr>
        <p:spPr bwMode="auto">
          <a:xfrm>
            <a:off x="3214842" y="4591476"/>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13" name="Ellipse 12">
            <a:extLst>
              <a:ext uri="{FF2B5EF4-FFF2-40B4-BE49-F238E27FC236}">
                <a16:creationId xmlns:a16="http://schemas.microsoft.com/office/drawing/2014/main" id="{E26D0708-8427-1F4C-A991-1D0A96961BCF}"/>
              </a:ext>
            </a:extLst>
          </p:cNvPr>
          <p:cNvSpPr/>
          <p:nvPr/>
        </p:nvSpPr>
        <p:spPr bwMode="auto">
          <a:xfrm>
            <a:off x="4726617" y="4210613"/>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14" name="Ellipse 13">
            <a:extLst>
              <a:ext uri="{FF2B5EF4-FFF2-40B4-BE49-F238E27FC236}">
                <a16:creationId xmlns:a16="http://schemas.microsoft.com/office/drawing/2014/main" id="{AB2EB525-9CC5-7547-B6A6-CB4D20F4AF32}"/>
              </a:ext>
            </a:extLst>
          </p:cNvPr>
          <p:cNvSpPr/>
          <p:nvPr/>
        </p:nvSpPr>
        <p:spPr bwMode="auto">
          <a:xfrm>
            <a:off x="4726617" y="3429000"/>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15" name="Ellipse 14">
            <a:extLst>
              <a:ext uri="{FF2B5EF4-FFF2-40B4-BE49-F238E27FC236}">
                <a16:creationId xmlns:a16="http://schemas.microsoft.com/office/drawing/2014/main" id="{B5D313E1-11F2-0744-933E-06C1B101D8A8}"/>
              </a:ext>
            </a:extLst>
          </p:cNvPr>
          <p:cNvSpPr/>
          <p:nvPr/>
        </p:nvSpPr>
        <p:spPr bwMode="auto">
          <a:xfrm>
            <a:off x="6202396" y="3429000"/>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16" name="Ellipse 15">
            <a:extLst>
              <a:ext uri="{FF2B5EF4-FFF2-40B4-BE49-F238E27FC236}">
                <a16:creationId xmlns:a16="http://schemas.microsoft.com/office/drawing/2014/main" id="{F4FBD1AA-C5F4-E149-B0F1-EC4B3064E48C}"/>
              </a:ext>
            </a:extLst>
          </p:cNvPr>
          <p:cNvSpPr/>
          <p:nvPr/>
        </p:nvSpPr>
        <p:spPr bwMode="auto">
          <a:xfrm>
            <a:off x="6202396" y="2997065"/>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17" name="Ellipse 16">
            <a:extLst>
              <a:ext uri="{FF2B5EF4-FFF2-40B4-BE49-F238E27FC236}">
                <a16:creationId xmlns:a16="http://schemas.microsoft.com/office/drawing/2014/main" id="{FF8BA065-09BE-E34D-A92C-670050A0A7E0}"/>
              </a:ext>
            </a:extLst>
          </p:cNvPr>
          <p:cNvSpPr/>
          <p:nvPr/>
        </p:nvSpPr>
        <p:spPr bwMode="auto">
          <a:xfrm>
            <a:off x="6203512" y="5372710"/>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18" name="Ellipse 17">
            <a:extLst>
              <a:ext uri="{FF2B5EF4-FFF2-40B4-BE49-F238E27FC236}">
                <a16:creationId xmlns:a16="http://schemas.microsoft.com/office/drawing/2014/main" id="{CF0694DC-B7CA-4240-B631-C2F838F44AA2}"/>
              </a:ext>
            </a:extLst>
          </p:cNvPr>
          <p:cNvSpPr/>
          <p:nvPr/>
        </p:nvSpPr>
        <p:spPr bwMode="auto">
          <a:xfrm>
            <a:off x="7462208" y="6236581"/>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19" name="Ellipse 18">
            <a:extLst>
              <a:ext uri="{FF2B5EF4-FFF2-40B4-BE49-F238E27FC236}">
                <a16:creationId xmlns:a16="http://schemas.microsoft.com/office/drawing/2014/main" id="{411E611C-5CC8-054B-AB83-15A5A2FAE2FF}"/>
              </a:ext>
            </a:extLst>
          </p:cNvPr>
          <p:cNvSpPr/>
          <p:nvPr/>
        </p:nvSpPr>
        <p:spPr bwMode="auto">
          <a:xfrm>
            <a:off x="7463324" y="2997065"/>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20" name="Ellipse 19">
            <a:extLst>
              <a:ext uri="{FF2B5EF4-FFF2-40B4-BE49-F238E27FC236}">
                <a16:creationId xmlns:a16="http://schemas.microsoft.com/office/drawing/2014/main" id="{CB530AC0-52FD-1F48-8788-20F99F5D34D6}"/>
              </a:ext>
            </a:extLst>
          </p:cNvPr>
          <p:cNvSpPr/>
          <p:nvPr/>
        </p:nvSpPr>
        <p:spPr bwMode="auto">
          <a:xfrm>
            <a:off x="8652262" y="2997065"/>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21" name="Ellipse 20">
            <a:extLst>
              <a:ext uri="{FF2B5EF4-FFF2-40B4-BE49-F238E27FC236}">
                <a16:creationId xmlns:a16="http://schemas.microsoft.com/office/drawing/2014/main" id="{95B6458A-C8CA-8E46-8A29-EFF22372F2D8}"/>
              </a:ext>
            </a:extLst>
          </p:cNvPr>
          <p:cNvSpPr/>
          <p:nvPr/>
        </p:nvSpPr>
        <p:spPr bwMode="auto">
          <a:xfrm>
            <a:off x="8652262" y="3429000"/>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22" name="Ellipse 21">
            <a:extLst>
              <a:ext uri="{FF2B5EF4-FFF2-40B4-BE49-F238E27FC236}">
                <a16:creationId xmlns:a16="http://schemas.microsoft.com/office/drawing/2014/main" id="{006B0310-79E5-0147-90FA-83FE9AD210DC}"/>
              </a:ext>
            </a:extLst>
          </p:cNvPr>
          <p:cNvSpPr/>
          <p:nvPr/>
        </p:nvSpPr>
        <p:spPr bwMode="auto">
          <a:xfrm>
            <a:off x="8652262" y="4591476"/>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23" name="Ellipse 22">
            <a:extLst>
              <a:ext uri="{FF2B5EF4-FFF2-40B4-BE49-F238E27FC236}">
                <a16:creationId xmlns:a16="http://schemas.microsoft.com/office/drawing/2014/main" id="{023BB935-D091-664E-9591-4BE4AC81A986}"/>
              </a:ext>
            </a:extLst>
          </p:cNvPr>
          <p:cNvSpPr/>
          <p:nvPr/>
        </p:nvSpPr>
        <p:spPr bwMode="auto">
          <a:xfrm>
            <a:off x="8652262" y="5023412"/>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24" name="Ellipse 23">
            <a:extLst>
              <a:ext uri="{FF2B5EF4-FFF2-40B4-BE49-F238E27FC236}">
                <a16:creationId xmlns:a16="http://schemas.microsoft.com/office/drawing/2014/main" id="{983FFF08-FA74-1A4C-9A7A-AA3F3AD369CC}"/>
              </a:ext>
            </a:extLst>
          </p:cNvPr>
          <p:cNvSpPr/>
          <p:nvPr/>
        </p:nvSpPr>
        <p:spPr bwMode="auto">
          <a:xfrm>
            <a:off x="9909842" y="2133194"/>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25" name="Ellipse 24">
            <a:extLst>
              <a:ext uri="{FF2B5EF4-FFF2-40B4-BE49-F238E27FC236}">
                <a16:creationId xmlns:a16="http://schemas.microsoft.com/office/drawing/2014/main" id="{949D5D7B-6558-CE44-9541-2D8F15166C6C}"/>
              </a:ext>
            </a:extLst>
          </p:cNvPr>
          <p:cNvSpPr/>
          <p:nvPr/>
        </p:nvSpPr>
        <p:spPr bwMode="auto">
          <a:xfrm>
            <a:off x="9909842" y="2997065"/>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26" name="Ellipse 25">
            <a:extLst>
              <a:ext uri="{FF2B5EF4-FFF2-40B4-BE49-F238E27FC236}">
                <a16:creationId xmlns:a16="http://schemas.microsoft.com/office/drawing/2014/main" id="{48C08FE4-05BF-F147-BCBA-6EFA251D4154}"/>
              </a:ext>
            </a:extLst>
          </p:cNvPr>
          <p:cNvSpPr/>
          <p:nvPr/>
        </p:nvSpPr>
        <p:spPr bwMode="auto">
          <a:xfrm>
            <a:off x="9909842" y="3429000"/>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27" name="Ellipse 26">
            <a:extLst>
              <a:ext uri="{FF2B5EF4-FFF2-40B4-BE49-F238E27FC236}">
                <a16:creationId xmlns:a16="http://schemas.microsoft.com/office/drawing/2014/main" id="{83740ECD-0D34-494D-99C5-45041AB59315}"/>
              </a:ext>
            </a:extLst>
          </p:cNvPr>
          <p:cNvSpPr/>
          <p:nvPr/>
        </p:nvSpPr>
        <p:spPr bwMode="auto">
          <a:xfrm>
            <a:off x="9909842" y="5791438"/>
            <a:ext cx="143978" cy="143978"/>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28" name="Ellipse 27">
            <a:extLst>
              <a:ext uri="{FF2B5EF4-FFF2-40B4-BE49-F238E27FC236}">
                <a16:creationId xmlns:a16="http://schemas.microsoft.com/office/drawing/2014/main" id="{DA755044-0B9E-F442-B6F4-2356F2E9851F}"/>
              </a:ext>
            </a:extLst>
          </p:cNvPr>
          <p:cNvSpPr/>
          <p:nvPr/>
        </p:nvSpPr>
        <p:spPr bwMode="auto">
          <a:xfrm>
            <a:off x="2135004" y="3788946"/>
            <a:ext cx="143978" cy="143978"/>
          </a:xfrm>
          <a:prstGeom prst="ellipse">
            <a:avLst/>
          </a:prstGeom>
          <a:solidFill>
            <a:srgbClr val="92D050"/>
          </a:solidFill>
          <a:ln w="1778" cap="flat" cmpd="sng" algn="ctr">
            <a:solidFill>
              <a:srgbClr val="92D05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29" name="Ellipse 28">
            <a:extLst>
              <a:ext uri="{FF2B5EF4-FFF2-40B4-BE49-F238E27FC236}">
                <a16:creationId xmlns:a16="http://schemas.microsoft.com/office/drawing/2014/main" id="{7AF93230-5DFF-8C44-8D38-E5523DF3874A}"/>
              </a:ext>
            </a:extLst>
          </p:cNvPr>
          <p:cNvSpPr/>
          <p:nvPr/>
        </p:nvSpPr>
        <p:spPr bwMode="auto">
          <a:xfrm>
            <a:off x="2135004" y="4206843"/>
            <a:ext cx="143978" cy="143978"/>
          </a:xfrm>
          <a:prstGeom prst="ellipse">
            <a:avLst/>
          </a:prstGeom>
          <a:solidFill>
            <a:srgbClr val="92D050"/>
          </a:solidFill>
          <a:ln w="1778" cap="flat" cmpd="sng" algn="ctr">
            <a:solidFill>
              <a:srgbClr val="92D05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30" name="Ellipse 29">
            <a:extLst>
              <a:ext uri="{FF2B5EF4-FFF2-40B4-BE49-F238E27FC236}">
                <a16:creationId xmlns:a16="http://schemas.microsoft.com/office/drawing/2014/main" id="{24200C2D-7F95-EC45-9E69-50C2DEB66F4D}"/>
              </a:ext>
            </a:extLst>
          </p:cNvPr>
          <p:cNvSpPr/>
          <p:nvPr/>
        </p:nvSpPr>
        <p:spPr bwMode="auto">
          <a:xfrm>
            <a:off x="2135004" y="4591476"/>
            <a:ext cx="143978" cy="143978"/>
          </a:xfrm>
          <a:prstGeom prst="ellipse">
            <a:avLst/>
          </a:prstGeom>
          <a:solidFill>
            <a:srgbClr val="92D050"/>
          </a:solidFill>
          <a:ln w="1778" cap="flat" cmpd="sng" algn="ctr">
            <a:solidFill>
              <a:srgbClr val="92D05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31" name="Ellipse 30">
            <a:extLst>
              <a:ext uri="{FF2B5EF4-FFF2-40B4-BE49-F238E27FC236}">
                <a16:creationId xmlns:a16="http://schemas.microsoft.com/office/drawing/2014/main" id="{168C3FBE-C30A-E846-94D3-D548CBD7B831}"/>
              </a:ext>
            </a:extLst>
          </p:cNvPr>
          <p:cNvSpPr/>
          <p:nvPr/>
        </p:nvSpPr>
        <p:spPr bwMode="auto">
          <a:xfrm>
            <a:off x="4944816" y="3429000"/>
            <a:ext cx="143978" cy="143978"/>
          </a:xfrm>
          <a:prstGeom prst="ellipse">
            <a:avLst/>
          </a:prstGeom>
          <a:solidFill>
            <a:srgbClr val="92D050"/>
          </a:solidFill>
          <a:ln w="1778" cap="flat" cmpd="sng" algn="ctr">
            <a:solidFill>
              <a:srgbClr val="92D05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32" name="Ellipse 31">
            <a:extLst>
              <a:ext uri="{FF2B5EF4-FFF2-40B4-BE49-F238E27FC236}">
                <a16:creationId xmlns:a16="http://schemas.microsoft.com/office/drawing/2014/main" id="{E72FDE13-0694-274B-8D34-B15BFA11B618}"/>
              </a:ext>
            </a:extLst>
          </p:cNvPr>
          <p:cNvSpPr/>
          <p:nvPr/>
        </p:nvSpPr>
        <p:spPr bwMode="auto">
          <a:xfrm>
            <a:off x="4941941" y="4206843"/>
            <a:ext cx="143978" cy="143978"/>
          </a:xfrm>
          <a:prstGeom prst="ellipse">
            <a:avLst/>
          </a:prstGeom>
          <a:solidFill>
            <a:srgbClr val="92D050"/>
          </a:solidFill>
          <a:ln w="1778" cap="flat" cmpd="sng" algn="ctr">
            <a:solidFill>
              <a:srgbClr val="92D05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33" name="Ellipse 32">
            <a:extLst>
              <a:ext uri="{FF2B5EF4-FFF2-40B4-BE49-F238E27FC236}">
                <a16:creationId xmlns:a16="http://schemas.microsoft.com/office/drawing/2014/main" id="{81D24951-8DC0-BD45-A4A3-0DBC931B7F62}"/>
              </a:ext>
            </a:extLst>
          </p:cNvPr>
          <p:cNvSpPr/>
          <p:nvPr/>
        </p:nvSpPr>
        <p:spPr bwMode="auto">
          <a:xfrm>
            <a:off x="6418364" y="2997065"/>
            <a:ext cx="143978" cy="143978"/>
          </a:xfrm>
          <a:prstGeom prst="ellipse">
            <a:avLst/>
          </a:prstGeom>
          <a:solidFill>
            <a:srgbClr val="92D050"/>
          </a:solidFill>
          <a:ln w="1778" cap="flat" cmpd="sng" algn="ctr">
            <a:solidFill>
              <a:srgbClr val="92D05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34" name="Ellipse 33">
            <a:extLst>
              <a:ext uri="{FF2B5EF4-FFF2-40B4-BE49-F238E27FC236}">
                <a16:creationId xmlns:a16="http://schemas.microsoft.com/office/drawing/2014/main" id="{492A5E2C-EAC0-304B-BA8E-54EA694C2167}"/>
              </a:ext>
            </a:extLst>
          </p:cNvPr>
          <p:cNvSpPr/>
          <p:nvPr/>
        </p:nvSpPr>
        <p:spPr bwMode="auto">
          <a:xfrm>
            <a:off x="6418364" y="3430943"/>
            <a:ext cx="143978" cy="143978"/>
          </a:xfrm>
          <a:prstGeom prst="ellipse">
            <a:avLst/>
          </a:prstGeom>
          <a:solidFill>
            <a:srgbClr val="92D050"/>
          </a:solidFill>
          <a:ln w="1778" cap="flat" cmpd="sng" algn="ctr">
            <a:solidFill>
              <a:srgbClr val="92D05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35" name="Ellipse 34">
            <a:extLst>
              <a:ext uri="{FF2B5EF4-FFF2-40B4-BE49-F238E27FC236}">
                <a16:creationId xmlns:a16="http://schemas.microsoft.com/office/drawing/2014/main" id="{41A7FBF8-2EF0-1A44-BAB1-0DA408859450}"/>
              </a:ext>
            </a:extLst>
          </p:cNvPr>
          <p:cNvSpPr/>
          <p:nvPr/>
        </p:nvSpPr>
        <p:spPr bwMode="auto">
          <a:xfrm>
            <a:off x="6202396" y="4206843"/>
            <a:ext cx="143978" cy="143978"/>
          </a:xfrm>
          <a:prstGeom prst="ellipse">
            <a:avLst/>
          </a:prstGeom>
          <a:solidFill>
            <a:srgbClr val="92D050"/>
          </a:solidFill>
          <a:ln w="1778" cap="flat" cmpd="sng" algn="ctr">
            <a:solidFill>
              <a:srgbClr val="92D05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36" name="Ellipse 35">
            <a:extLst>
              <a:ext uri="{FF2B5EF4-FFF2-40B4-BE49-F238E27FC236}">
                <a16:creationId xmlns:a16="http://schemas.microsoft.com/office/drawing/2014/main" id="{CB0FE28A-7008-D642-992A-69F37EBD67FC}"/>
              </a:ext>
            </a:extLst>
          </p:cNvPr>
          <p:cNvSpPr/>
          <p:nvPr/>
        </p:nvSpPr>
        <p:spPr bwMode="auto">
          <a:xfrm>
            <a:off x="6418364" y="5372710"/>
            <a:ext cx="143978" cy="143978"/>
          </a:xfrm>
          <a:prstGeom prst="ellipse">
            <a:avLst/>
          </a:prstGeom>
          <a:solidFill>
            <a:srgbClr val="92D050"/>
          </a:solidFill>
          <a:ln w="1778" cap="flat" cmpd="sng" algn="ctr">
            <a:solidFill>
              <a:srgbClr val="92D05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37" name="Ellipse 36">
            <a:extLst>
              <a:ext uri="{FF2B5EF4-FFF2-40B4-BE49-F238E27FC236}">
                <a16:creationId xmlns:a16="http://schemas.microsoft.com/office/drawing/2014/main" id="{E83004D0-72AE-204B-A75E-A45E96082256}"/>
              </a:ext>
            </a:extLst>
          </p:cNvPr>
          <p:cNvSpPr/>
          <p:nvPr/>
        </p:nvSpPr>
        <p:spPr bwMode="auto">
          <a:xfrm>
            <a:off x="7459977" y="3429000"/>
            <a:ext cx="143978" cy="143978"/>
          </a:xfrm>
          <a:prstGeom prst="ellipse">
            <a:avLst/>
          </a:prstGeom>
          <a:solidFill>
            <a:srgbClr val="92D050"/>
          </a:solidFill>
          <a:ln w="1778" cap="flat" cmpd="sng" algn="ctr">
            <a:solidFill>
              <a:srgbClr val="92D05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38" name="Ellipse 37">
            <a:extLst>
              <a:ext uri="{FF2B5EF4-FFF2-40B4-BE49-F238E27FC236}">
                <a16:creationId xmlns:a16="http://schemas.microsoft.com/office/drawing/2014/main" id="{2C0FF8BF-4C83-F24E-BDFF-7F1257E4D731}"/>
              </a:ext>
            </a:extLst>
          </p:cNvPr>
          <p:cNvSpPr/>
          <p:nvPr/>
        </p:nvSpPr>
        <p:spPr bwMode="auto">
          <a:xfrm>
            <a:off x="7459977" y="3788946"/>
            <a:ext cx="143978" cy="143978"/>
          </a:xfrm>
          <a:prstGeom prst="ellipse">
            <a:avLst/>
          </a:prstGeom>
          <a:solidFill>
            <a:srgbClr val="92D050"/>
          </a:solidFill>
          <a:ln w="1778" cap="flat" cmpd="sng" algn="ctr">
            <a:solidFill>
              <a:srgbClr val="92D05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39" name="Ellipse 38">
            <a:extLst>
              <a:ext uri="{FF2B5EF4-FFF2-40B4-BE49-F238E27FC236}">
                <a16:creationId xmlns:a16="http://schemas.microsoft.com/office/drawing/2014/main" id="{136FF013-AB44-9D4C-8621-1418B00B5DF3}"/>
              </a:ext>
            </a:extLst>
          </p:cNvPr>
          <p:cNvSpPr/>
          <p:nvPr/>
        </p:nvSpPr>
        <p:spPr bwMode="auto">
          <a:xfrm>
            <a:off x="7459977" y="4212195"/>
            <a:ext cx="143978" cy="143978"/>
          </a:xfrm>
          <a:prstGeom prst="ellipse">
            <a:avLst/>
          </a:prstGeom>
          <a:solidFill>
            <a:srgbClr val="92D050"/>
          </a:solidFill>
          <a:ln w="1778" cap="flat" cmpd="sng" algn="ctr">
            <a:solidFill>
              <a:srgbClr val="92D05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40" name="Ellipse 39">
            <a:extLst>
              <a:ext uri="{FF2B5EF4-FFF2-40B4-BE49-F238E27FC236}">
                <a16:creationId xmlns:a16="http://schemas.microsoft.com/office/drawing/2014/main" id="{CF629924-CFEC-DA4A-9E83-58FA5B9346FF}"/>
              </a:ext>
            </a:extLst>
          </p:cNvPr>
          <p:cNvSpPr/>
          <p:nvPr/>
        </p:nvSpPr>
        <p:spPr bwMode="auto">
          <a:xfrm>
            <a:off x="8656123" y="4217520"/>
            <a:ext cx="143978" cy="143978"/>
          </a:xfrm>
          <a:prstGeom prst="ellipse">
            <a:avLst/>
          </a:prstGeom>
          <a:solidFill>
            <a:srgbClr val="92D050"/>
          </a:solidFill>
          <a:ln w="1778" cap="flat" cmpd="sng" algn="ctr">
            <a:solidFill>
              <a:srgbClr val="92D05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41" name="Ellipse 40">
            <a:extLst>
              <a:ext uri="{FF2B5EF4-FFF2-40B4-BE49-F238E27FC236}">
                <a16:creationId xmlns:a16="http://schemas.microsoft.com/office/drawing/2014/main" id="{E8982E6A-BF18-E94B-B19D-10F49B7CC205}"/>
              </a:ext>
            </a:extLst>
          </p:cNvPr>
          <p:cNvSpPr/>
          <p:nvPr/>
        </p:nvSpPr>
        <p:spPr bwMode="auto">
          <a:xfrm>
            <a:off x="8901993" y="5023412"/>
            <a:ext cx="143978" cy="143978"/>
          </a:xfrm>
          <a:prstGeom prst="ellipse">
            <a:avLst/>
          </a:prstGeom>
          <a:solidFill>
            <a:srgbClr val="92D050"/>
          </a:solidFill>
          <a:ln w="1778" cap="flat" cmpd="sng" algn="ctr">
            <a:solidFill>
              <a:srgbClr val="92D05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42" name="Ellipse 41">
            <a:extLst>
              <a:ext uri="{FF2B5EF4-FFF2-40B4-BE49-F238E27FC236}">
                <a16:creationId xmlns:a16="http://schemas.microsoft.com/office/drawing/2014/main" id="{530CAFBE-3A10-2349-81C3-030E54155862}"/>
              </a:ext>
            </a:extLst>
          </p:cNvPr>
          <p:cNvSpPr/>
          <p:nvPr/>
        </p:nvSpPr>
        <p:spPr bwMode="auto">
          <a:xfrm>
            <a:off x="10125810" y="3429000"/>
            <a:ext cx="143978" cy="143978"/>
          </a:xfrm>
          <a:prstGeom prst="ellipse">
            <a:avLst/>
          </a:prstGeom>
          <a:solidFill>
            <a:srgbClr val="92D050"/>
          </a:solidFill>
          <a:ln w="1778" cap="flat" cmpd="sng" algn="ctr">
            <a:solidFill>
              <a:srgbClr val="92D05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43" name="Ellipse 42">
            <a:extLst>
              <a:ext uri="{FF2B5EF4-FFF2-40B4-BE49-F238E27FC236}">
                <a16:creationId xmlns:a16="http://schemas.microsoft.com/office/drawing/2014/main" id="{83D83992-FB9F-B647-93D0-509AD09E524F}"/>
              </a:ext>
            </a:extLst>
          </p:cNvPr>
          <p:cNvSpPr/>
          <p:nvPr/>
        </p:nvSpPr>
        <p:spPr bwMode="auto">
          <a:xfrm>
            <a:off x="11048565" y="3429000"/>
            <a:ext cx="143978" cy="143978"/>
          </a:xfrm>
          <a:prstGeom prst="ellipse">
            <a:avLst/>
          </a:prstGeom>
          <a:solidFill>
            <a:srgbClr val="92D050"/>
          </a:solidFill>
          <a:ln w="1778" cap="flat" cmpd="sng" algn="ctr">
            <a:solidFill>
              <a:srgbClr val="92D05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44" name="Ellipse 43">
            <a:extLst>
              <a:ext uri="{FF2B5EF4-FFF2-40B4-BE49-F238E27FC236}">
                <a16:creationId xmlns:a16="http://schemas.microsoft.com/office/drawing/2014/main" id="{88715F06-5F73-0348-9631-761B269E1797}"/>
              </a:ext>
            </a:extLst>
          </p:cNvPr>
          <p:cNvSpPr/>
          <p:nvPr/>
        </p:nvSpPr>
        <p:spPr bwMode="auto">
          <a:xfrm>
            <a:off x="2350971" y="3788946"/>
            <a:ext cx="143978" cy="143978"/>
          </a:xfrm>
          <a:prstGeom prst="ellipse">
            <a:avLst/>
          </a:prstGeom>
          <a:solidFill>
            <a:schemeClr val="accent3"/>
          </a:solidFill>
          <a:ln w="1778" cap="flat" cmpd="sng" algn="ctr">
            <a:solidFill>
              <a:schemeClr val="accent3"/>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45" name="Ellipse 44">
            <a:extLst>
              <a:ext uri="{FF2B5EF4-FFF2-40B4-BE49-F238E27FC236}">
                <a16:creationId xmlns:a16="http://schemas.microsoft.com/office/drawing/2014/main" id="{BFAF23A5-3469-104B-BD49-E8F462EAEED1}"/>
              </a:ext>
            </a:extLst>
          </p:cNvPr>
          <p:cNvSpPr/>
          <p:nvPr/>
        </p:nvSpPr>
        <p:spPr bwMode="auto">
          <a:xfrm>
            <a:off x="2350971" y="4591476"/>
            <a:ext cx="143978" cy="143978"/>
          </a:xfrm>
          <a:prstGeom prst="ellipse">
            <a:avLst/>
          </a:prstGeom>
          <a:solidFill>
            <a:schemeClr val="accent3"/>
          </a:solidFill>
          <a:ln w="1778" cap="flat" cmpd="sng" algn="ctr">
            <a:solidFill>
              <a:schemeClr val="accent3"/>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46" name="Ellipse 45">
            <a:extLst>
              <a:ext uri="{FF2B5EF4-FFF2-40B4-BE49-F238E27FC236}">
                <a16:creationId xmlns:a16="http://schemas.microsoft.com/office/drawing/2014/main" id="{2CE1D65E-6D8D-EC4F-86BE-FE208B110E7B}"/>
              </a:ext>
            </a:extLst>
          </p:cNvPr>
          <p:cNvSpPr/>
          <p:nvPr/>
        </p:nvSpPr>
        <p:spPr bwMode="auto">
          <a:xfrm>
            <a:off x="5157266" y="4206843"/>
            <a:ext cx="143978" cy="143978"/>
          </a:xfrm>
          <a:prstGeom prst="ellipse">
            <a:avLst/>
          </a:prstGeom>
          <a:solidFill>
            <a:schemeClr val="accent3"/>
          </a:solidFill>
          <a:ln w="1778" cap="flat" cmpd="sng" algn="ctr">
            <a:solidFill>
              <a:schemeClr val="accent3"/>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47" name="Ellipse 46">
            <a:extLst>
              <a:ext uri="{FF2B5EF4-FFF2-40B4-BE49-F238E27FC236}">
                <a16:creationId xmlns:a16="http://schemas.microsoft.com/office/drawing/2014/main" id="{9586C2AA-3E7F-4F4E-B428-76D540FDCFD1}"/>
              </a:ext>
            </a:extLst>
          </p:cNvPr>
          <p:cNvSpPr/>
          <p:nvPr/>
        </p:nvSpPr>
        <p:spPr bwMode="auto">
          <a:xfrm>
            <a:off x="6633216" y="5372710"/>
            <a:ext cx="143978" cy="143978"/>
          </a:xfrm>
          <a:prstGeom prst="ellipse">
            <a:avLst/>
          </a:prstGeom>
          <a:solidFill>
            <a:schemeClr val="accent3"/>
          </a:solidFill>
          <a:ln w="1778" cap="flat" cmpd="sng" algn="ctr">
            <a:solidFill>
              <a:schemeClr val="accent3"/>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48" name="Ellipse 47">
            <a:extLst>
              <a:ext uri="{FF2B5EF4-FFF2-40B4-BE49-F238E27FC236}">
                <a16:creationId xmlns:a16="http://schemas.microsoft.com/office/drawing/2014/main" id="{1E526394-824D-FD49-AB53-846B7CC7548D}"/>
              </a:ext>
            </a:extLst>
          </p:cNvPr>
          <p:cNvSpPr/>
          <p:nvPr/>
        </p:nvSpPr>
        <p:spPr bwMode="auto">
          <a:xfrm>
            <a:off x="6633216" y="2997065"/>
            <a:ext cx="143978" cy="143978"/>
          </a:xfrm>
          <a:prstGeom prst="ellipse">
            <a:avLst/>
          </a:prstGeom>
          <a:solidFill>
            <a:schemeClr val="accent3"/>
          </a:solidFill>
          <a:ln w="1778" cap="flat" cmpd="sng" algn="ctr">
            <a:solidFill>
              <a:schemeClr val="accent3"/>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49" name="Ellipse 48">
            <a:extLst>
              <a:ext uri="{FF2B5EF4-FFF2-40B4-BE49-F238E27FC236}">
                <a16:creationId xmlns:a16="http://schemas.microsoft.com/office/drawing/2014/main" id="{C2E4E335-DFE5-A848-A215-789809FE6B23}"/>
              </a:ext>
            </a:extLst>
          </p:cNvPr>
          <p:cNvSpPr/>
          <p:nvPr/>
        </p:nvSpPr>
        <p:spPr bwMode="auto">
          <a:xfrm>
            <a:off x="8901993" y="2997065"/>
            <a:ext cx="143978" cy="143978"/>
          </a:xfrm>
          <a:prstGeom prst="ellipse">
            <a:avLst/>
          </a:prstGeom>
          <a:solidFill>
            <a:schemeClr val="accent3"/>
          </a:solidFill>
          <a:ln w="1778" cap="flat" cmpd="sng" algn="ctr">
            <a:solidFill>
              <a:schemeClr val="accent3"/>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50" name="Ellipse 49">
            <a:extLst>
              <a:ext uri="{FF2B5EF4-FFF2-40B4-BE49-F238E27FC236}">
                <a16:creationId xmlns:a16="http://schemas.microsoft.com/office/drawing/2014/main" id="{72A6E9C2-73CD-284A-9A75-AA86802B005F}"/>
              </a:ext>
            </a:extLst>
          </p:cNvPr>
          <p:cNvSpPr/>
          <p:nvPr/>
        </p:nvSpPr>
        <p:spPr bwMode="auto">
          <a:xfrm>
            <a:off x="10125810" y="2997065"/>
            <a:ext cx="143978" cy="143978"/>
          </a:xfrm>
          <a:prstGeom prst="ellipse">
            <a:avLst/>
          </a:prstGeom>
          <a:solidFill>
            <a:schemeClr val="accent3"/>
          </a:solidFill>
          <a:ln w="1778" cap="flat" cmpd="sng" algn="ctr">
            <a:solidFill>
              <a:schemeClr val="accent3"/>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51" name="Ellipse 50">
            <a:extLst>
              <a:ext uri="{FF2B5EF4-FFF2-40B4-BE49-F238E27FC236}">
                <a16:creationId xmlns:a16="http://schemas.microsoft.com/office/drawing/2014/main" id="{EB7618E9-B160-2343-A9A1-405E1FBF6AC8}"/>
              </a:ext>
            </a:extLst>
          </p:cNvPr>
          <p:cNvSpPr/>
          <p:nvPr/>
        </p:nvSpPr>
        <p:spPr bwMode="auto">
          <a:xfrm>
            <a:off x="10341778" y="3429000"/>
            <a:ext cx="143978" cy="143978"/>
          </a:xfrm>
          <a:prstGeom prst="ellipse">
            <a:avLst/>
          </a:prstGeom>
          <a:solidFill>
            <a:schemeClr val="accent3"/>
          </a:solidFill>
          <a:ln w="1778" cap="flat" cmpd="sng" algn="ctr">
            <a:solidFill>
              <a:schemeClr val="accent3"/>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52" name="Ellipse 51">
            <a:extLst>
              <a:ext uri="{FF2B5EF4-FFF2-40B4-BE49-F238E27FC236}">
                <a16:creationId xmlns:a16="http://schemas.microsoft.com/office/drawing/2014/main" id="{37E89F61-BBFC-504E-BC7A-91DB38C3DD98}"/>
              </a:ext>
            </a:extLst>
          </p:cNvPr>
          <p:cNvSpPr/>
          <p:nvPr/>
        </p:nvSpPr>
        <p:spPr bwMode="auto">
          <a:xfrm>
            <a:off x="11048565" y="2133194"/>
            <a:ext cx="143978" cy="143978"/>
          </a:xfrm>
          <a:prstGeom prst="ellipse">
            <a:avLst/>
          </a:prstGeom>
          <a:solidFill>
            <a:schemeClr val="accent3"/>
          </a:solidFill>
          <a:ln w="1778" cap="flat" cmpd="sng" algn="ctr">
            <a:solidFill>
              <a:schemeClr val="accent3"/>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53" name="Ellipse 52">
            <a:extLst>
              <a:ext uri="{FF2B5EF4-FFF2-40B4-BE49-F238E27FC236}">
                <a16:creationId xmlns:a16="http://schemas.microsoft.com/office/drawing/2014/main" id="{42B687A1-773E-BC47-9BE0-59E33F2A268F}"/>
              </a:ext>
            </a:extLst>
          </p:cNvPr>
          <p:cNvSpPr/>
          <p:nvPr/>
        </p:nvSpPr>
        <p:spPr bwMode="auto">
          <a:xfrm>
            <a:off x="3430810" y="3429000"/>
            <a:ext cx="143978" cy="143978"/>
          </a:xfrm>
          <a:prstGeom prst="ellipse">
            <a:avLst/>
          </a:prstGeom>
          <a:solidFill>
            <a:srgbClr val="FFC000"/>
          </a:solidFill>
          <a:ln w="1778" cap="flat" cmpd="sng" algn="ctr">
            <a:solidFill>
              <a:srgbClr val="FFC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54" name="Ellipse 53">
            <a:extLst>
              <a:ext uri="{FF2B5EF4-FFF2-40B4-BE49-F238E27FC236}">
                <a16:creationId xmlns:a16="http://schemas.microsoft.com/office/drawing/2014/main" id="{B2A00D49-985D-DA4A-92A4-9C1C7D489C71}"/>
              </a:ext>
            </a:extLst>
          </p:cNvPr>
          <p:cNvSpPr/>
          <p:nvPr/>
        </p:nvSpPr>
        <p:spPr bwMode="auto">
          <a:xfrm>
            <a:off x="2566939" y="3790375"/>
            <a:ext cx="143978" cy="143978"/>
          </a:xfrm>
          <a:prstGeom prst="ellipse">
            <a:avLst/>
          </a:prstGeom>
          <a:solidFill>
            <a:schemeClr val="accent6">
              <a:lumMod val="75000"/>
            </a:schemeClr>
          </a:solidFill>
          <a:ln w="1778" cap="flat" cmpd="sng" algn="ctr">
            <a:solidFill>
              <a:schemeClr val="tx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55" name="Ellipse 54">
            <a:extLst>
              <a:ext uri="{FF2B5EF4-FFF2-40B4-BE49-F238E27FC236}">
                <a16:creationId xmlns:a16="http://schemas.microsoft.com/office/drawing/2014/main" id="{6A944AA1-1179-6648-B0EF-833F00334E08}"/>
              </a:ext>
            </a:extLst>
          </p:cNvPr>
          <p:cNvSpPr/>
          <p:nvPr/>
        </p:nvSpPr>
        <p:spPr bwMode="auto">
          <a:xfrm>
            <a:off x="6418364" y="4206843"/>
            <a:ext cx="143978" cy="143978"/>
          </a:xfrm>
          <a:prstGeom prst="ellipse">
            <a:avLst/>
          </a:prstGeom>
          <a:solidFill>
            <a:schemeClr val="accent6">
              <a:lumMod val="75000"/>
            </a:schemeClr>
          </a:solidFill>
          <a:ln w="1778" cap="flat" cmpd="sng" algn="ctr">
            <a:solidFill>
              <a:schemeClr val="tx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56" name="Ellipse 55">
            <a:extLst>
              <a:ext uri="{FF2B5EF4-FFF2-40B4-BE49-F238E27FC236}">
                <a16:creationId xmlns:a16="http://schemas.microsoft.com/office/drawing/2014/main" id="{A8894743-39F2-864B-960F-9672586AFBF3}"/>
              </a:ext>
            </a:extLst>
          </p:cNvPr>
          <p:cNvSpPr/>
          <p:nvPr/>
        </p:nvSpPr>
        <p:spPr bwMode="auto">
          <a:xfrm>
            <a:off x="6848068" y="5372710"/>
            <a:ext cx="143978" cy="143978"/>
          </a:xfrm>
          <a:prstGeom prst="ellipse">
            <a:avLst/>
          </a:prstGeom>
          <a:solidFill>
            <a:schemeClr val="accent6">
              <a:lumMod val="75000"/>
            </a:schemeClr>
          </a:solidFill>
          <a:ln w="1778" cap="flat" cmpd="sng" algn="ctr">
            <a:solidFill>
              <a:schemeClr val="tx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57" name="Ellipse 56">
            <a:extLst>
              <a:ext uri="{FF2B5EF4-FFF2-40B4-BE49-F238E27FC236}">
                <a16:creationId xmlns:a16="http://schemas.microsoft.com/office/drawing/2014/main" id="{93927815-F8E2-1146-ACC3-350360F5B8BB}"/>
              </a:ext>
            </a:extLst>
          </p:cNvPr>
          <p:cNvSpPr/>
          <p:nvPr/>
        </p:nvSpPr>
        <p:spPr bwMode="auto">
          <a:xfrm>
            <a:off x="11301034" y="3429000"/>
            <a:ext cx="143978" cy="143978"/>
          </a:xfrm>
          <a:prstGeom prst="ellipse">
            <a:avLst/>
          </a:prstGeom>
          <a:solidFill>
            <a:schemeClr val="bg2"/>
          </a:solidFill>
          <a:ln w="1778" cap="flat" cmpd="sng" algn="ctr">
            <a:solidFill>
              <a:schemeClr val="bg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58" name="Ellipse 57">
            <a:extLst>
              <a:ext uri="{FF2B5EF4-FFF2-40B4-BE49-F238E27FC236}">
                <a16:creationId xmlns:a16="http://schemas.microsoft.com/office/drawing/2014/main" id="{38F7A440-5AE3-2844-B12D-E83D5FF1DBD6}"/>
              </a:ext>
            </a:extLst>
          </p:cNvPr>
          <p:cNvSpPr/>
          <p:nvPr/>
        </p:nvSpPr>
        <p:spPr bwMode="auto">
          <a:xfrm>
            <a:off x="5160783" y="3429000"/>
            <a:ext cx="143978" cy="143978"/>
          </a:xfrm>
          <a:prstGeom prst="ellipse">
            <a:avLst/>
          </a:prstGeom>
          <a:solidFill>
            <a:schemeClr val="bg2"/>
          </a:solidFill>
          <a:ln w="1778" cap="flat" cmpd="sng" algn="ctr">
            <a:solidFill>
              <a:schemeClr val="bg2"/>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59" name="Ellipse 58">
            <a:extLst>
              <a:ext uri="{FF2B5EF4-FFF2-40B4-BE49-F238E27FC236}">
                <a16:creationId xmlns:a16="http://schemas.microsoft.com/office/drawing/2014/main" id="{BAED46FC-22F3-AB49-8B20-DECA33506265}"/>
              </a:ext>
            </a:extLst>
          </p:cNvPr>
          <p:cNvSpPr/>
          <p:nvPr/>
        </p:nvSpPr>
        <p:spPr bwMode="auto">
          <a:xfrm>
            <a:off x="3430810" y="2531765"/>
            <a:ext cx="143978" cy="143978"/>
          </a:xfrm>
          <a:prstGeom prst="ellipse">
            <a:avLst/>
          </a:prstGeom>
          <a:solidFill>
            <a:srgbClr val="7030A0"/>
          </a:solidFill>
          <a:ln w="1778" cap="flat" cmpd="sng" algn="ctr">
            <a:solidFill>
              <a:srgbClr val="7030A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60" name="Ellipse 59">
            <a:extLst>
              <a:ext uri="{FF2B5EF4-FFF2-40B4-BE49-F238E27FC236}">
                <a16:creationId xmlns:a16="http://schemas.microsoft.com/office/drawing/2014/main" id="{C5482633-DD93-5146-A8AC-84E6F6D0A6C9}"/>
              </a:ext>
            </a:extLst>
          </p:cNvPr>
          <p:cNvSpPr/>
          <p:nvPr/>
        </p:nvSpPr>
        <p:spPr bwMode="auto">
          <a:xfrm>
            <a:off x="5376751" y="4206843"/>
            <a:ext cx="143978" cy="143978"/>
          </a:xfrm>
          <a:prstGeom prst="ellipse">
            <a:avLst/>
          </a:prstGeom>
          <a:solidFill>
            <a:srgbClr val="7030A0"/>
          </a:solidFill>
          <a:ln w="1778" cap="flat" cmpd="sng" algn="ctr">
            <a:solidFill>
              <a:srgbClr val="7030A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61" name="Ellipse 60">
            <a:extLst>
              <a:ext uri="{FF2B5EF4-FFF2-40B4-BE49-F238E27FC236}">
                <a16:creationId xmlns:a16="http://schemas.microsoft.com/office/drawing/2014/main" id="{9E6E0505-0038-B947-B102-E2D6C4EFEDE0}"/>
              </a:ext>
            </a:extLst>
          </p:cNvPr>
          <p:cNvSpPr/>
          <p:nvPr/>
        </p:nvSpPr>
        <p:spPr bwMode="auto">
          <a:xfrm>
            <a:off x="6843979" y="2133194"/>
            <a:ext cx="143978" cy="143978"/>
          </a:xfrm>
          <a:prstGeom prst="ellipse">
            <a:avLst/>
          </a:prstGeom>
          <a:solidFill>
            <a:srgbClr val="7030A0"/>
          </a:solidFill>
          <a:ln w="1778" cap="flat" cmpd="sng" algn="ctr">
            <a:solidFill>
              <a:srgbClr val="7030A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62" name="Ellipse 61">
            <a:extLst>
              <a:ext uri="{FF2B5EF4-FFF2-40B4-BE49-F238E27FC236}">
                <a16:creationId xmlns:a16="http://schemas.microsoft.com/office/drawing/2014/main" id="{79E5B055-F118-B34F-837D-E73B072E3EBA}"/>
              </a:ext>
            </a:extLst>
          </p:cNvPr>
          <p:cNvSpPr/>
          <p:nvPr/>
        </p:nvSpPr>
        <p:spPr bwMode="auto">
          <a:xfrm>
            <a:off x="6843979" y="2997065"/>
            <a:ext cx="143978" cy="143978"/>
          </a:xfrm>
          <a:prstGeom prst="ellipse">
            <a:avLst/>
          </a:prstGeom>
          <a:solidFill>
            <a:srgbClr val="7030A0"/>
          </a:solidFill>
          <a:ln w="1778" cap="flat" cmpd="sng" algn="ctr">
            <a:solidFill>
              <a:srgbClr val="7030A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63" name="Ellipse 62">
            <a:extLst>
              <a:ext uri="{FF2B5EF4-FFF2-40B4-BE49-F238E27FC236}">
                <a16:creationId xmlns:a16="http://schemas.microsoft.com/office/drawing/2014/main" id="{DFA844DC-84D6-5C49-A15C-40E61C0A7E83}"/>
              </a:ext>
            </a:extLst>
          </p:cNvPr>
          <p:cNvSpPr/>
          <p:nvPr/>
        </p:nvSpPr>
        <p:spPr bwMode="auto">
          <a:xfrm>
            <a:off x="6627778" y="3429000"/>
            <a:ext cx="143978" cy="143978"/>
          </a:xfrm>
          <a:prstGeom prst="ellipse">
            <a:avLst/>
          </a:prstGeom>
          <a:solidFill>
            <a:srgbClr val="7030A0"/>
          </a:solidFill>
          <a:ln w="1778" cap="flat" cmpd="sng" algn="ctr">
            <a:solidFill>
              <a:srgbClr val="7030A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64" name="Ellipse 63">
            <a:extLst>
              <a:ext uri="{FF2B5EF4-FFF2-40B4-BE49-F238E27FC236}">
                <a16:creationId xmlns:a16="http://schemas.microsoft.com/office/drawing/2014/main" id="{4412F90A-7E9A-DF44-9A45-7275318EC25A}"/>
              </a:ext>
            </a:extLst>
          </p:cNvPr>
          <p:cNvSpPr/>
          <p:nvPr/>
        </p:nvSpPr>
        <p:spPr bwMode="auto">
          <a:xfrm>
            <a:off x="7064333" y="5372710"/>
            <a:ext cx="143978" cy="143978"/>
          </a:xfrm>
          <a:prstGeom prst="ellipse">
            <a:avLst/>
          </a:prstGeom>
          <a:solidFill>
            <a:srgbClr val="7030A0"/>
          </a:solidFill>
          <a:ln w="1778" cap="flat" cmpd="sng" algn="ctr">
            <a:solidFill>
              <a:srgbClr val="7030A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5" name="Højrepil 4">
            <a:extLst>
              <a:ext uri="{FF2B5EF4-FFF2-40B4-BE49-F238E27FC236}">
                <a16:creationId xmlns:a16="http://schemas.microsoft.com/office/drawing/2014/main" id="{C2C3E438-A31E-7F41-BD40-79241244440D}"/>
              </a:ext>
            </a:extLst>
          </p:cNvPr>
          <p:cNvSpPr/>
          <p:nvPr/>
        </p:nvSpPr>
        <p:spPr bwMode="auto">
          <a:xfrm>
            <a:off x="7318229" y="5372710"/>
            <a:ext cx="285726" cy="143978"/>
          </a:xfrm>
          <a:prstGeom prst="rightArrow">
            <a:avLst/>
          </a:prstGeom>
          <a:solidFill>
            <a:schemeClr val="tx1"/>
          </a:solidFill>
          <a:ln w="1778" cap="flat" cmpd="sng" algn="ctr">
            <a:solidFill>
              <a:schemeClr val="tx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65" name="Højrepil 64">
            <a:extLst>
              <a:ext uri="{FF2B5EF4-FFF2-40B4-BE49-F238E27FC236}">
                <a16:creationId xmlns:a16="http://schemas.microsoft.com/office/drawing/2014/main" id="{81FF7C1E-8AAF-224B-91A1-75387C5B2E2A}"/>
              </a:ext>
            </a:extLst>
          </p:cNvPr>
          <p:cNvSpPr/>
          <p:nvPr/>
        </p:nvSpPr>
        <p:spPr bwMode="auto">
          <a:xfrm rot="16200000">
            <a:off x="6556906" y="2564014"/>
            <a:ext cx="717662" cy="143978"/>
          </a:xfrm>
          <a:prstGeom prst="rightArrow">
            <a:avLst/>
          </a:prstGeom>
          <a:solidFill>
            <a:schemeClr val="bg1">
              <a:lumMod val="85000"/>
            </a:schemeClr>
          </a:solidFill>
          <a:ln w="1778" cap="flat" cmpd="sng" algn="ctr">
            <a:solidFill>
              <a:srgbClr val="7030A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66" name="Ellipse 65">
            <a:extLst>
              <a:ext uri="{FF2B5EF4-FFF2-40B4-BE49-F238E27FC236}">
                <a16:creationId xmlns:a16="http://schemas.microsoft.com/office/drawing/2014/main" id="{97B489DD-28B6-5B4E-A462-685507D6C1FF}"/>
              </a:ext>
            </a:extLst>
          </p:cNvPr>
          <p:cNvSpPr/>
          <p:nvPr/>
        </p:nvSpPr>
        <p:spPr bwMode="auto">
          <a:xfrm>
            <a:off x="1919036" y="4591476"/>
            <a:ext cx="143978" cy="143978"/>
          </a:xfrm>
          <a:prstGeom prst="ellipse">
            <a:avLst/>
          </a:prstGeom>
          <a:solidFill>
            <a:schemeClr val="tx2">
              <a:lumMod val="20000"/>
              <a:lumOff val="80000"/>
            </a:schemeClr>
          </a:solidFill>
          <a:ln w="1778" cap="flat" cmpd="sng" algn="ctr">
            <a:solidFill>
              <a:schemeClr val="tx2">
                <a:lumMod val="20000"/>
                <a:lumOff val="80000"/>
              </a:schemeClr>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
        <p:nvSpPr>
          <p:cNvPr id="67" name="Ellipse 66">
            <a:extLst>
              <a:ext uri="{FF2B5EF4-FFF2-40B4-BE49-F238E27FC236}">
                <a16:creationId xmlns:a16="http://schemas.microsoft.com/office/drawing/2014/main" id="{9597F2AF-AFD2-8048-A8CA-2F34DC562287}"/>
              </a:ext>
            </a:extLst>
          </p:cNvPr>
          <p:cNvSpPr/>
          <p:nvPr/>
        </p:nvSpPr>
        <p:spPr bwMode="auto">
          <a:xfrm>
            <a:off x="9151724" y="5023412"/>
            <a:ext cx="143978" cy="143978"/>
          </a:xfrm>
          <a:prstGeom prst="ellipse">
            <a:avLst/>
          </a:prstGeom>
          <a:solidFill>
            <a:schemeClr val="tx2">
              <a:lumMod val="20000"/>
              <a:lumOff val="80000"/>
            </a:schemeClr>
          </a:solidFill>
          <a:ln w="1778" cap="flat" cmpd="sng" algn="ctr">
            <a:solidFill>
              <a:schemeClr val="tx2">
                <a:lumMod val="20000"/>
                <a:lumOff val="80000"/>
              </a:schemeClr>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noAutofit/>
          </a:bodyPr>
          <a:lstStyle/>
          <a:p>
            <a:pPr>
              <a:lnSpc>
                <a:spcPct val="95000"/>
              </a:lnSpc>
            </a:pPr>
            <a:endParaRPr lang="da-DK" sz="1600" err="1">
              <a:solidFill>
                <a:schemeClr val="bg1"/>
              </a:solidFill>
            </a:endParaRPr>
          </a:p>
        </p:txBody>
      </p:sp>
    </p:spTree>
    <p:custDataLst>
      <p:tags r:id="rId1"/>
    </p:custDataLst>
    <p:extLst>
      <p:ext uri="{BB962C8B-B14F-4D97-AF65-F5344CB8AC3E}">
        <p14:creationId xmlns:p14="http://schemas.microsoft.com/office/powerpoint/2010/main" val="19719227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235437374745988"/>
</p:tagLst>
</file>

<file path=ppt/tags/tag10.xml><?xml version="1.0" encoding="utf-8"?>
<p:tagLst xmlns:a="http://schemas.openxmlformats.org/drawingml/2006/main" xmlns:r="http://schemas.openxmlformats.org/officeDocument/2006/relationships" xmlns:p="http://schemas.openxmlformats.org/presentationml/2006/main">
  <p:tag name="TEMPLAFYSLIDEID" val="636235437375566864"/>
</p:tagLst>
</file>

<file path=ppt/tags/tag2.xml><?xml version="1.0" encoding="utf-8"?>
<p:tagLst xmlns:a="http://schemas.openxmlformats.org/drawingml/2006/main" xmlns:r="http://schemas.openxmlformats.org/officeDocument/2006/relationships" xmlns:p="http://schemas.openxmlformats.org/presentationml/2006/main">
  <p:tag name="TEMPLAFYSLIDEID" val="636235437374902238"/>
</p:tagLst>
</file>

<file path=ppt/tags/tag3.xml><?xml version="1.0" encoding="utf-8"?>
<p:tagLst xmlns:a="http://schemas.openxmlformats.org/drawingml/2006/main" xmlns:r="http://schemas.openxmlformats.org/officeDocument/2006/relationships" xmlns:p="http://schemas.openxmlformats.org/presentationml/2006/main">
  <p:tag name="TEMPLAFYSLIDEID" val="636235437374902238"/>
</p:tagLst>
</file>

<file path=ppt/tags/tag4.xml><?xml version="1.0" encoding="utf-8"?>
<p:tagLst xmlns:a="http://schemas.openxmlformats.org/drawingml/2006/main" xmlns:r="http://schemas.openxmlformats.org/officeDocument/2006/relationships" xmlns:p="http://schemas.openxmlformats.org/presentationml/2006/main">
  <p:tag name="TEMPLAFYSLIDEID" val="636235437374902238"/>
</p:tagLst>
</file>

<file path=ppt/tags/tag5.xml><?xml version="1.0" encoding="utf-8"?>
<p:tagLst xmlns:a="http://schemas.openxmlformats.org/drawingml/2006/main" xmlns:r="http://schemas.openxmlformats.org/officeDocument/2006/relationships" xmlns:p="http://schemas.openxmlformats.org/presentationml/2006/main">
  <p:tag name="TEMPLAFYSLIDEID" val="636235437375089291"/>
</p:tagLst>
</file>

<file path=ppt/tags/tag6.xml><?xml version="1.0" encoding="utf-8"?>
<p:tagLst xmlns:a="http://schemas.openxmlformats.org/drawingml/2006/main" xmlns:r="http://schemas.openxmlformats.org/officeDocument/2006/relationships" xmlns:p="http://schemas.openxmlformats.org/presentationml/2006/main">
  <p:tag name="TEMPLAFYSLIDEID" val="636235437374902238"/>
</p:tagLst>
</file>

<file path=ppt/tags/tag7.xml><?xml version="1.0" encoding="utf-8"?>
<p:tagLst xmlns:a="http://schemas.openxmlformats.org/drawingml/2006/main" xmlns:r="http://schemas.openxmlformats.org/officeDocument/2006/relationships" xmlns:p="http://schemas.openxmlformats.org/presentationml/2006/main">
  <p:tag name="TEMPLAFYSLIDEID" val="636235437374902238"/>
</p:tagLst>
</file>

<file path=ppt/tags/tag8.xml><?xml version="1.0" encoding="utf-8"?>
<p:tagLst xmlns:a="http://schemas.openxmlformats.org/drawingml/2006/main" xmlns:r="http://schemas.openxmlformats.org/officeDocument/2006/relationships" xmlns:p="http://schemas.openxmlformats.org/presentationml/2006/main">
  <p:tag name="TEMPLAFYSLIDEID" val="636235437374902238"/>
</p:tagLst>
</file>

<file path=ppt/tags/tag9.xml><?xml version="1.0" encoding="utf-8"?>
<p:tagLst xmlns:a="http://schemas.openxmlformats.org/drawingml/2006/main" xmlns:r="http://schemas.openxmlformats.org/officeDocument/2006/relationships" xmlns:p="http://schemas.openxmlformats.org/presentationml/2006/main">
  <p:tag name="TEMPLAFYSLIDEID" val="636235437374902238"/>
</p:tagLst>
</file>

<file path=ppt/theme/theme1.xml><?xml version="1.0" encoding="utf-8"?>
<a:theme xmlns:a="http://schemas.openxmlformats.org/drawingml/2006/main" name="AU 16:9">
  <a:themeElements>
    <a:clrScheme name="05 AU Green">
      <a:dk1>
        <a:srgbClr val="000000"/>
      </a:dk1>
      <a:lt1>
        <a:srgbClr val="FFFFFF"/>
      </a:lt1>
      <a:dk2>
        <a:srgbClr val="425821"/>
      </a:dk2>
      <a:lt2>
        <a:srgbClr val="425821"/>
      </a:lt2>
      <a:accent1>
        <a:srgbClr val="0A144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1580</Words>
  <Application>Microsoft Office PowerPoint</Application>
  <PresentationFormat>Brugerdefineret</PresentationFormat>
  <Paragraphs>178</Paragraphs>
  <Slides>15</Slides>
  <Notes>2</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15</vt:i4>
      </vt:variant>
    </vt:vector>
  </HeadingPairs>
  <TitlesOfParts>
    <vt:vector size="25" baseType="lpstr">
      <vt:lpstr>Wingdings</vt:lpstr>
      <vt:lpstr>Georgia</vt:lpstr>
      <vt:lpstr>AU Passata</vt:lpstr>
      <vt:lpstr>AU Passata Light</vt:lpstr>
      <vt:lpstr>Calibri</vt:lpstr>
      <vt:lpstr>Wingdings 3</vt:lpstr>
      <vt:lpstr>Arial</vt:lpstr>
      <vt:lpstr>AU Peto</vt:lpstr>
      <vt:lpstr>Times New Roman</vt:lpstr>
      <vt:lpstr>AU 16:9</vt:lpstr>
      <vt:lpstr>Styrkelse af Kommunikation med studerende</vt:lpstr>
      <vt:lpstr>Lad os tale om…</vt:lpstr>
      <vt:lpstr>Baggrund</vt:lpstr>
      <vt:lpstr>Baggrund og formål</vt:lpstr>
      <vt:lpstr>Organisering </vt:lpstr>
      <vt:lpstr>Proces og opgaver</vt:lpstr>
      <vt:lpstr>Proces og opgaver</vt:lpstr>
      <vt:lpstr>Hvad er det for en opgave vi står med lige nu?</vt:lpstr>
      <vt:lpstr>platformsoverblik</vt:lpstr>
      <vt:lpstr>Platformsoversigt</vt:lpstr>
      <vt:lpstr>kommunikationstyper</vt:lpstr>
      <vt:lpstr>En ny praksis skal svare på</vt:lpstr>
      <vt:lpstr>hvad betyder det for vores arbejde i sidste ende?</vt:lpstr>
      <vt:lpstr>Har du et input?</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Styrkelse af Kommunikation med studerende</dc:title>
  <dc:creator/>
  <cp:lastModifiedBy/>
  <cp:revision>49</cp:revision>
  <dcterms:modified xsi:type="dcterms:W3CDTF">2022-12-01T08:57:21Z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636196524199658508</vt:lpwstr>
  </property>
  <property fmtid="{D5CDD505-2E9C-101B-9397-08002B2CF9AE}" pid="59" name="UserProfileId">
    <vt:lpwstr>637897461207701494</vt:lpwstr>
  </property>
  <property fmtid="{D5CDD505-2E9C-101B-9397-08002B2CF9AE}" pid="60" name="TemplafyTimeStamp">
    <vt:lpwstr>2017-02-24T14:35:30.3621506Z</vt:lpwstr>
  </property>
  <property fmtid="{D5CDD505-2E9C-101B-9397-08002B2CF9AE}" pid="61" name="OfficeID">
    <vt:lpwstr>1042</vt:lpwstr>
  </property>
  <property fmtid="{D5CDD505-2E9C-101B-9397-08002B2CF9AE}" pid="62" name="colorthemechange">
    <vt:lpwstr>True</vt:lpwstr>
  </property>
</Properties>
</file>