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781" autoAdjust="0"/>
  </p:normalViewPr>
  <p:slideViewPr>
    <p:cSldViewPr>
      <p:cViewPr varScale="1">
        <p:scale>
          <a:sx n="122" d="100"/>
          <a:sy n="122" d="100"/>
        </p:scale>
        <p:origin x="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A4F6-AC9A-4535-B2F4-1EF4826C3372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5FFC0-0381-4EF3-A560-BDF3E26EAD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71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FFC0-0381-4EF3-A560-BDF3E26EAD5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31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752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2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91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221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2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9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145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2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82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00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450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B62E-2546-431D-98F0-ACF45258AC84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9436-F4FB-42D6-AC4B-5EF41C11E7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27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467544" y="476672"/>
            <a:ext cx="8310800" cy="5688791"/>
            <a:chOff x="2047024" y="404664"/>
            <a:chExt cx="8310800" cy="5688791"/>
          </a:xfrm>
        </p:grpSpPr>
        <p:sp>
          <p:nvSpPr>
            <p:cNvPr id="126" name="Pentagon 125"/>
            <p:cNvSpPr/>
            <p:nvPr/>
          </p:nvSpPr>
          <p:spPr>
            <a:xfrm>
              <a:off x="7966621" y="404664"/>
              <a:ext cx="2391203" cy="360040"/>
            </a:xfrm>
            <a:prstGeom prst="homePlat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800" dirty="0">
                  <a:solidFill>
                    <a:prstClr val="white"/>
                  </a:solidFill>
                  <a:latin typeface="Calibri"/>
                </a:rPr>
                <a:t>Realisering</a:t>
              </a:r>
            </a:p>
          </p:txBody>
        </p:sp>
        <p:sp>
          <p:nvSpPr>
            <p:cNvPr id="127" name="Pentagon 126"/>
            <p:cNvSpPr/>
            <p:nvPr/>
          </p:nvSpPr>
          <p:spPr>
            <a:xfrm>
              <a:off x="5760828" y="404664"/>
              <a:ext cx="2565832" cy="360040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800" dirty="0">
                  <a:solidFill>
                    <a:prstClr val="white"/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28" name="Pentagon 127"/>
            <p:cNvSpPr/>
            <p:nvPr/>
          </p:nvSpPr>
          <p:spPr>
            <a:xfrm>
              <a:off x="3626904" y="405674"/>
              <a:ext cx="2611524" cy="360040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800" dirty="0">
                  <a:solidFill>
                    <a:prstClr val="white"/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29" name="Alternativ proces 128"/>
            <p:cNvSpPr/>
            <p:nvPr/>
          </p:nvSpPr>
          <p:spPr>
            <a:xfrm>
              <a:off x="2047025" y="1340768"/>
              <a:ext cx="1304848" cy="576064"/>
            </a:xfrm>
            <a:prstGeom prst="flowChartAlternateProcess">
              <a:avLst/>
            </a:prstGeom>
            <a:ln w="127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Leverance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a-DK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endParaRPr>
            </a:p>
          </p:txBody>
        </p:sp>
        <p:sp>
          <p:nvSpPr>
            <p:cNvPr id="130" name="Alternativ proces 129"/>
            <p:cNvSpPr/>
            <p:nvPr/>
          </p:nvSpPr>
          <p:spPr>
            <a:xfrm>
              <a:off x="2047024" y="2348880"/>
              <a:ext cx="1304848" cy="567680"/>
            </a:xfrm>
            <a:prstGeom prst="flowChartAlternateProcess">
              <a:avLst/>
            </a:prstGeom>
            <a:ln w="127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Leverance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a-DK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endParaRPr>
            </a:p>
          </p:txBody>
        </p:sp>
        <p:sp>
          <p:nvSpPr>
            <p:cNvPr id="131" name="Alternativ proces 130"/>
            <p:cNvSpPr/>
            <p:nvPr/>
          </p:nvSpPr>
          <p:spPr>
            <a:xfrm>
              <a:off x="2047024" y="3401234"/>
              <a:ext cx="1304849" cy="567680"/>
            </a:xfrm>
            <a:prstGeom prst="flowChartAlternateProcess">
              <a:avLst/>
            </a:prstGeom>
            <a:ln w="127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Leverance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a-DK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endParaRPr>
            </a:p>
          </p:txBody>
        </p:sp>
        <p:sp>
          <p:nvSpPr>
            <p:cNvPr id="132" name="Alternativ proces 131"/>
            <p:cNvSpPr/>
            <p:nvPr/>
          </p:nvSpPr>
          <p:spPr>
            <a:xfrm>
              <a:off x="2047024" y="4463505"/>
              <a:ext cx="1304849" cy="567680"/>
            </a:xfrm>
            <a:prstGeom prst="flowChartAlternateProcess">
              <a:avLst/>
            </a:prstGeom>
            <a:ln w="127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Leverance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a-DK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endParaRPr>
            </a:p>
          </p:txBody>
        </p:sp>
        <p:sp>
          <p:nvSpPr>
            <p:cNvPr id="133" name="Alternativ proces 132"/>
            <p:cNvSpPr/>
            <p:nvPr/>
          </p:nvSpPr>
          <p:spPr>
            <a:xfrm>
              <a:off x="2047026" y="5525775"/>
              <a:ext cx="1304849" cy="567680"/>
            </a:xfrm>
            <a:prstGeom prst="flowChartAlternateProcess">
              <a:avLst/>
            </a:prstGeom>
            <a:ln w="127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Leverance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a-DK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endParaRPr>
            </a:p>
          </p:txBody>
        </p:sp>
        <p:sp>
          <p:nvSpPr>
            <p:cNvPr id="134" name="Alternativ proces 133"/>
            <p:cNvSpPr/>
            <p:nvPr/>
          </p:nvSpPr>
          <p:spPr>
            <a:xfrm>
              <a:off x="4202968" y="1268308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35" name="Alternativ proces 134"/>
            <p:cNvSpPr/>
            <p:nvPr/>
          </p:nvSpPr>
          <p:spPr>
            <a:xfrm>
              <a:off x="4202968" y="1844824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36" name="Alternativ proces 135"/>
            <p:cNvSpPr/>
            <p:nvPr/>
          </p:nvSpPr>
          <p:spPr>
            <a:xfrm>
              <a:off x="4202968" y="2492896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37" name="Alternativ proces 136"/>
            <p:cNvSpPr/>
            <p:nvPr/>
          </p:nvSpPr>
          <p:spPr>
            <a:xfrm>
              <a:off x="4204722" y="3501008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38" name="Alternativ proces 137"/>
            <p:cNvSpPr/>
            <p:nvPr/>
          </p:nvSpPr>
          <p:spPr>
            <a:xfrm>
              <a:off x="4202968" y="4581128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39" name="Alternativ proces 138"/>
            <p:cNvSpPr/>
            <p:nvPr/>
          </p:nvSpPr>
          <p:spPr>
            <a:xfrm>
              <a:off x="4202968" y="5157192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40" name="Alternativ proces 139"/>
            <p:cNvSpPr/>
            <p:nvPr/>
          </p:nvSpPr>
          <p:spPr>
            <a:xfrm>
              <a:off x="4202968" y="5661248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Effekt</a:t>
              </a:r>
            </a:p>
          </p:txBody>
        </p:sp>
        <p:sp>
          <p:nvSpPr>
            <p:cNvPr id="141" name="Alternativ proces 140"/>
            <p:cNvSpPr/>
            <p:nvPr/>
          </p:nvSpPr>
          <p:spPr>
            <a:xfrm>
              <a:off x="6867264" y="1268760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2" name="Alternativ proces 141"/>
            <p:cNvSpPr/>
            <p:nvPr/>
          </p:nvSpPr>
          <p:spPr>
            <a:xfrm>
              <a:off x="6867264" y="2000841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3" name="Alternativ proces 142"/>
            <p:cNvSpPr/>
            <p:nvPr/>
          </p:nvSpPr>
          <p:spPr>
            <a:xfrm>
              <a:off x="6867264" y="2732922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4" name="Alternativ proces 143"/>
            <p:cNvSpPr/>
            <p:nvPr/>
          </p:nvSpPr>
          <p:spPr>
            <a:xfrm>
              <a:off x="6867264" y="3465003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5" name="Alternativ proces 144"/>
            <p:cNvSpPr/>
            <p:nvPr/>
          </p:nvSpPr>
          <p:spPr>
            <a:xfrm>
              <a:off x="6867264" y="4197084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6" name="Alternativ proces 145"/>
            <p:cNvSpPr/>
            <p:nvPr/>
          </p:nvSpPr>
          <p:spPr>
            <a:xfrm>
              <a:off x="6867264" y="4929165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7" name="Alternativ proces 146"/>
            <p:cNvSpPr/>
            <p:nvPr/>
          </p:nvSpPr>
          <p:spPr>
            <a:xfrm>
              <a:off x="6867264" y="5661248"/>
              <a:ext cx="1315380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Gevinst</a:t>
              </a:r>
            </a:p>
          </p:txBody>
        </p:sp>
        <p:sp>
          <p:nvSpPr>
            <p:cNvPr id="148" name="Alternativ proces 147"/>
            <p:cNvSpPr/>
            <p:nvPr/>
          </p:nvSpPr>
          <p:spPr>
            <a:xfrm>
              <a:off x="8686700" y="1556792"/>
              <a:ext cx="1518867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Realisering</a:t>
              </a:r>
            </a:p>
          </p:txBody>
        </p:sp>
        <p:sp>
          <p:nvSpPr>
            <p:cNvPr id="149" name="Alternativ proces 148"/>
            <p:cNvSpPr/>
            <p:nvPr/>
          </p:nvSpPr>
          <p:spPr>
            <a:xfrm>
              <a:off x="8752009" y="2636912"/>
              <a:ext cx="1453558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Realisering</a:t>
              </a:r>
            </a:p>
          </p:txBody>
        </p:sp>
        <p:sp>
          <p:nvSpPr>
            <p:cNvPr id="150" name="Alternativ proces 149"/>
            <p:cNvSpPr/>
            <p:nvPr/>
          </p:nvSpPr>
          <p:spPr>
            <a:xfrm>
              <a:off x="8762900" y="3717032"/>
              <a:ext cx="1431776" cy="432048"/>
            </a:xfrm>
            <a:prstGeom prst="flowChartAlternateProcess">
              <a:avLst/>
            </a:prstGeom>
            <a:ln w="127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Realisering</a:t>
              </a:r>
            </a:p>
          </p:txBody>
        </p:sp>
        <p:sp>
          <p:nvSpPr>
            <p:cNvPr id="151" name="Alternativ proces 150"/>
            <p:cNvSpPr/>
            <p:nvPr/>
          </p:nvSpPr>
          <p:spPr>
            <a:xfrm>
              <a:off x="8762901" y="5017368"/>
              <a:ext cx="1431777" cy="499864"/>
            </a:xfrm>
            <a:prstGeom prst="flowChartAlternateProcess">
              <a:avLst/>
            </a:prstGeom>
            <a:ln w="127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/>
                </a:rPr>
                <a:t>Realisering</a:t>
              </a:r>
            </a:p>
          </p:txBody>
        </p:sp>
        <p:cxnSp>
          <p:nvCxnSpPr>
            <p:cNvPr id="152" name="Lige pilforbindelse 151"/>
            <p:cNvCxnSpPr>
              <a:stCxn id="129" idx="3"/>
              <a:endCxn id="134" idx="1"/>
            </p:cNvCxnSpPr>
            <p:nvPr/>
          </p:nvCxnSpPr>
          <p:spPr>
            <a:xfrm flipV="1">
              <a:off x="3351874" y="1484332"/>
              <a:ext cx="851095" cy="14446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Lige pilforbindelse 152"/>
            <p:cNvCxnSpPr>
              <a:stCxn id="134" idx="3"/>
              <a:endCxn id="141" idx="1"/>
            </p:cNvCxnSpPr>
            <p:nvPr/>
          </p:nvCxnSpPr>
          <p:spPr>
            <a:xfrm>
              <a:off x="5518348" y="1484332"/>
              <a:ext cx="1348916" cy="45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Lige pilforbindelse 153"/>
            <p:cNvCxnSpPr>
              <a:stCxn id="141" idx="3"/>
              <a:endCxn id="150" idx="1"/>
            </p:cNvCxnSpPr>
            <p:nvPr/>
          </p:nvCxnSpPr>
          <p:spPr>
            <a:xfrm>
              <a:off x="8182644" y="1484784"/>
              <a:ext cx="580256" cy="244827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Lige pilforbindelse 154"/>
            <p:cNvCxnSpPr>
              <a:stCxn id="135" idx="3"/>
              <a:endCxn id="142" idx="1"/>
            </p:cNvCxnSpPr>
            <p:nvPr/>
          </p:nvCxnSpPr>
          <p:spPr>
            <a:xfrm>
              <a:off x="5518348" y="2060849"/>
              <a:ext cx="1348916" cy="15601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Lige pilforbindelse 155"/>
            <p:cNvCxnSpPr>
              <a:stCxn id="142" idx="3"/>
              <a:endCxn id="148" idx="1"/>
            </p:cNvCxnSpPr>
            <p:nvPr/>
          </p:nvCxnSpPr>
          <p:spPr>
            <a:xfrm flipV="1">
              <a:off x="8182644" y="1772816"/>
              <a:ext cx="504056" cy="444049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Lige pilforbindelse 156"/>
            <p:cNvCxnSpPr>
              <a:endCxn id="149" idx="1"/>
            </p:cNvCxnSpPr>
            <p:nvPr/>
          </p:nvCxnSpPr>
          <p:spPr>
            <a:xfrm>
              <a:off x="8182645" y="2216866"/>
              <a:ext cx="569365" cy="636071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Lige pilforbindelse 157"/>
            <p:cNvCxnSpPr>
              <a:stCxn id="130" idx="3"/>
              <a:endCxn id="136" idx="1"/>
            </p:cNvCxnSpPr>
            <p:nvPr/>
          </p:nvCxnSpPr>
          <p:spPr>
            <a:xfrm>
              <a:off x="3351872" y="2632720"/>
              <a:ext cx="851096" cy="762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Lige pilforbindelse 158"/>
            <p:cNvCxnSpPr>
              <a:stCxn id="132" idx="3"/>
              <a:endCxn id="138" idx="1"/>
            </p:cNvCxnSpPr>
            <p:nvPr/>
          </p:nvCxnSpPr>
          <p:spPr>
            <a:xfrm>
              <a:off x="3351872" y="4747346"/>
              <a:ext cx="851096" cy="4980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Lige pilforbindelse 159"/>
            <p:cNvCxnSpPr>
              <a:stCxn id="133" idx="3"/>
              <a:endCxn id="140" idx="1"/>
            </p:cNvCxnSpPr>
            <p:nvPr/>
          </p:nvCxnSpPr>
          <p:spPr>
            <a:xfrm>
              <a:off x="3351874" y="5809616"/>
              <a:ext cx="851094" cy="6765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Lige pilforbindelse 160"/>
            <p:cNvCxnSpPr>
              <a:stCxn id="139" idx="3"/>
              <a:endCxn id="146" idx="1"/>
            </p:cNvCxnSpPr>
            <p:nvPr/>
          </p:nvCxnSpPr>
          <p:spPr>
            <a:xfrm flipV="1">
              <a:off x="5518348" y="5145190"/>
              <a:ext cx="1348916" cy="22802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Lige pilforbindelse 161"/>
            <p:cNvCxnSpPr>
              <a:stCxn id="138" idx="3"/>
              <a:endCxn id="145" idx="1"/>
            </p:cNvCxnSpPr>
            <p:nvPr/>
          </p:nvCxnSpPr>
          <p:spPr>
            <a:xfrm flipV="1">
              <a:off x="5518348" y="4413108"/>
              <a:ext cx="1348916" cy="384044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Lige pilforbindelse 162"/>
            <p:cNvCxnSpPr>
              <a:stCxn id="138" idx="3"/>
              <a:endCxn id="147" idx="1"/>
            </p:cNvCxnSpPr>
            <p:nvPr/>
          </p:nvCxnSpPr>
          <p:spPr>
            <a:xfrm>
              <a:off x="5518348" y="4797152"/>
              <a:ext cx="1348916" cy="108012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Lige pilforbindelse 163"/>
            <p:cNvCxnSpPr>
              <a:stCxn id="143" idx="3"/>
              <a:endCxn id="149" idx="1"/>
            </p:cNvCxnSpPr>
            <p:nvPr/>
          </p:nvCxnSpPr>
          <p:spPr>
            <a:xfrm flipV="1">
              <a:off x="8182645" y="2852936"/>
              <a:ext cx="569365" cy="9601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Lige pilforbindelse 164"/>
            <p:cNvCxnSpPr>
              <a:stCxn id="144" idx="3"/>
              <a:endCxn id="148" idx="1"/>
            </p:cNvCxnSpPr>
            <p:nvPr/>
          </p:nvCxnSpPr>
          <p:spPr>
            <a:xfrm flipV="1">
              <a:off x="8182644" y="1772816"/>
              <a:ext cx="504056" cy="1908211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Lige pilforbindelse 165"/>
            <p:cNvCxnSpPr>
              <a:stCxn id="144" idx="3"/>
              <a:endCxn id="151" idx="1"/>
            </p:cNvCxnSpPr>
            <p:nvPr/>
          </p:nvCxnSpPr>
          <p:spPr>
            <a:xfrm>
              <a:off x="8182644" y="3681027"/>
              <a:ext cx="580257" cy="1586273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Lige pilforbindelse 166"/>
            <p:cNvCxnSpPr>
              <a:stCxn id="145" idx="3"/>
              <a:endCxn id="149" idx="1"/>
            </p:cNvCxnSpPr>
            <p:nvPr/>
          </p:nvCxnSpPr>
          <p:spPr>
            <a:xfrm flipV="1">
              <a:off x="8182645" y="2852936"/>
              <a:ext cx="569365" cy="156017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Lige pilforbindelse 167"/>
            <p:cNvCxnSpPr>
              <a:stCxn id="146" idx="3"/>
              <a:endCxn id="151" idx="1"/>
            </p:cNvCxnSpPr>
            <p:nvPr/>
          </p:nvCxnSpPr>
          <p:spPr>
            <a:xfrm>
              <a:off x="8182644" y="5145189"/>
              <a:ext cx="580257" cy="122111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Pentagon 168"/>
            <p:cNvSpPr/>
            <p:nvPr/>
          </p:nvSpPr>
          <p:spPr>
            <a:xfrm>
              <a:off x="2047024" y="404664"/>
              <a:ext cx="1887149" cy="360040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a-DK" sz="1800" dirty="0">
                  <a:solidFill>
                    <a:prstClr val="white"/>
                  </a:solidFill>
                  <a:latin typeface="Calibri"/>
                </a:rPr>
                <a:t>Projektleverance</a:t>
              </a:r>
            </a:p>
          </p:txBody>
        </p:sp>
        <p:cxnSp>
          <p:nvCxnSpPr>
            <p:cNvPr id="170" name="Lige pilforbindelse 169"/>
            <p:cNvCxnSpPr>
              <a:stCxn id="131" idx="3"/>
              <a:endCxn id="137" idx="1"/>
            </p:cNvCxnSpPr>
            <p:nvPr/>
          </p:nvCxnSpPr>
          <p:spPr>
            <a:xfrm>
              <a:off x="3351872" y="3685074"/>
              <a:ext cx="852850" cy="3195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Lige pilforbindelse 170"/>
            <p:cNvCxnSpPr>
              <a:stCxn id="137" idx="3"/>
              <a:endCxn id="144" idx="1"/>
            </p:cNvCxnSpPr>
            <p:nvPr/>
          </p:nvCxnSpPr>
          <p:spPr>
            <a:xfrm flipV="1">
              <a:off x="5520102" y="3681028"/>
              <a:ext cx="1347162" cy="36005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Lige pilforbindelse 171"/>
            <p:cNvCxnSpPr>
              <a:stCxn id="129" idx="3"/>
              <a:endCxn id="135" idx="1"/>
            </p:cNvCxnSpPr>
            <p:nvPr/>
          </p:nvCxnSpPr>
          <p:spPr>
            <a:xfrm>
              <a:off x="3351874" y="1628800"/>
              <a:ext cx="851095" cy="43204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Lige pilforbindelse 172"/>
            <p:cNvCxnSpPr>
              <a:stCxn id="135" idx="3"/>
              <a:endCxn id="143" idx="1"/>
            </p:cNvCxnSpPr>
            <p:nvPr/>
          </p:nvCxnSpPr>
          <p:spPr>
            <a:xfrm>
              <a:off x="5518348" y="2060848"/>
              <a:ext cx="1348916" cy="88809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Lige pilforbindelse 173"/>
            <p:cNvCxnSpPr>
              <a:stCxn id="135" idx="3"/>
              <a:endCxn id="141" idx="1"/>
            </p:cNvCxnSpPr>
            <p:nvPr/>
          </p:nvCxnSpPr>
          <p:spPr>
            <a:xfrm flipV="1">
              <a:off x="5518348" y="1484784"/>
              <a:ext cx="1348916" cy="576064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Lige pilforbindelse 174"/>
            <p:cNvCxnSpPr>
              <a:stCxn id="131" idx="3"/>
              <a:endCxn id="138" idx="1"/>
            </p:cNvCxnSpPr>
            <p:nvPr/>
          </p:nvCxnSpPr>
          <p:spPr>
            <a:xfrm>
              <a:off x="3351873" y="3685074"/>
              <a:ext cx="851095" cy="111207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Lige pilforbindelse 175"/>
            <p:cNvCxnSpPr>
              <a:stCxn id="133" idx="3"/>
              <a:endCxn id="139" idx="1"/>
            </p:cNvCxnSpPr>
            <p:nvPr/>
          </p:nvCxnSpPr>
          <p:spPr>
            <a:xfrm flipV="1">
              <a:off x="3351875" y="5373216"/>
              <a:ext cx="851093" cy="436399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Lige pilforbindelse 53"/>
          <p:cNvCxnSpPr>
            <a:stCxn id="147" idx="3"/>
            <a:endCxn id="151" idx="1"/>
          </p:cNvCxnSpPr>
          <p:nvPr/>
        </p:nvCxnSpPr>
        <p:spPr>
          <a:xfrm flipV="1">
            <a:off x="6603164" y="5339308"/>
            <a:ext cx="580257" cy="6099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396766" y="96124"/>
            <a:ext cx="16370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Skabelon opdateret 23-03-2021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24245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r>
              <a:rPr lang="da-DK" dirty="0"/>
              <a:t>Leverancer = Det som skal produceres for at få den ønskede effekt. Alle effekter skal kunne ledes tilbage til en leverance. Viser dermed også hvilke effekter og gevinster man mister, hvis </a:t>
            </a:r>
            <a:r>
              <a:rPr lang="da-DK" dirty="0" err="1"/>
              <a:t>scope</a:t>
            </a:r>
            <a:r>
              <a:rPr lang="da-DK" dirty="0"/>
              <a:t> ændres. Når nye leverancer lægges ind i projektet skal der tages stilling til om det giver mulighed for nye effekter og gevinster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Effekt = ”Alt det som leverancen er godt for”. Der kan også være negative effekter</a:t>
            </a:r>
            <a:r>
              <a:rPr lang="da-DK" dirty="0" smtClean="0"/>
              <a:t>. Effekter beskrives ofte med ord som:</a:t>
            </a:r>
            <a:endParaRPr lang="da-DK" dirty="0"/>
          </a:p>
          <a:p>
            <a:pPr lvl="1"/>
            <a:r>
              <a:rPr lang="da-DK" sz="2700" dirty="0"/>
              <a:t>Højere (indtjening, kundetilfredshed…)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Flere (gennemløb pr. time, kunder…)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Bedre (kvalitet, information…)</a:t>
            </a:r>
          </a:p>
          <a:p>
            <a:pPr lvl="1"/>
            <a:r>
              <a:rPr lang="da-DK" dirty="0" smtClean="0"/>
              <a:t> Billigere </a:t>
            </a:r>
            <a:r>
              <a:rPr lang="da-DK" dirty="0"/>
              <a:t>(husleje, komponenter…)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Hurtigere (sagsbehandlingstid, respons på spørgsmål…)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Lavere (omkostninger, personalegennemstrømning…)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Færre (ressourcer, sagsbehandlingsled…) </a:t>
            </a:r>
            <a:endParaRPr lang="da-DK" dirty="0" smtClean="0"/>
          </a:p>
          <a:p>
            <a:pPr lvl="1"/>
            <a:r>
              <a:rPr lang="da-DK" dirty="0" smtClean="0"/>
              <a:t>------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/>
              <a:t>Gevinst = Det som så rent faktisk kan høstes Effekter kan godt være kvantitative uden at kunne høstes. </a:t>
            </a:r>
            <a:r>
              <a:rPr lang="da-DK" dirty="0" err="1"/>
              <a:t>F.eks</a:t>
            </a:r>
            <a:r>
              <a:rPr lang="da-DK" dirty="0"/>
              <a:t> 0,1 årsværk. Disse realiserer typisk sig selv. Gevinster skal være </a:t>
            </a:r>
            <a:r>
              <a:rPr lang="da-DK" dirty="0" smtClean="0"/>
              <a:t>målbare hvis det skal kunne </a:t>
            </a:r>
            <a:r>
              <a:rPr lang="da-DK" dirty="0"/>
              <a:t>konstateres </a:t>
            </a:r>
            <a:r>
              <a:rPr lang="da-DK" dirty="0" smtClean="0"/>
              <a:t>om de er opnået</a:t>
            </a:r>
            <a:r>
              <a:rPr lang="da-DK" dirty="0"/>
              <a:t>. Altså hvor meget højere kundetilfredshed stræbes der efter?, hvor meget lavere skal omkostningerne blive, hvor mange flere gennemløb pr. dag </a:t>
            </a:r>
            <a:r>
              <a:rPr lang="da-DK" dirty="0" smtClean="0"/>
              <a:t>vil man have osv</a:t>
            </a:r>
            <a:r>
              <a:rPr lang="da-DK" dirty="0"/>
              <a:t>.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Realisering = Hvor ejes gevinsten og hvem har ansvaret for at høste den hvornår. Gevinstrealiseringen kan være fordelt på flere organisatoriske enheder og ske i forskellige tempi alt efter hvilken implementeringsstrategi der er valgt. Kan også afhænge af hvilken rækkefølge leverancerne sættes i produktion og måske kan nogle af gevinsterne dermed realiseres indenfor projektets rammer.</a:t>
            </a:r>
          </a:p>
          <a:p>
            <a:endParaRPr lang="da-DK" dirty="0"/>
          </a:p>
          <a:p>
            <a:r>
              <a:rPr lang="da-DK" dirty="0"/>
              <a:t>Arbejdsmetode:</a:t>
            </a:r>
          </a:p>
          <a:p>
            <a:pPr lvl="1"/>
            <a:r>
              <a:rPr lang="da-DK" dirty="0" smtClean="0"/>
              <a:t>Før gevinstkortet kan færdiggøres, skal </a:t>
            </a:r>
            <a:r>
              <a:rPr lang="da-DK" dirty="0" err="1" smtClean="0"/>
              <a:t>scope</a:t>
            </a:r>
            <a:r>
              <a:rPr lang="da-DK" dirty="0" smtClean="0"/>
              <a:t> og rammer være på plads.</a:t>
            </a:r>
          </a:p>
          <a:p>
            <a:pPr lvl="1"/>
            <a:r>
              <a:rPr lang="da-DK" dirty="0" smtClean="0"/>
              <a:t>Arkitekterne vil ofte have et bud på hvilke effekter, der kan opnås med det </a:t>
            </a:r>
            <a:r>
              <a:rPr lang="da-DK" dirty="0" err="1" smtClean="0"/>
              <a:t>scope</a:t>
            </a:r>
            <a:r>
              <a:rPr lang="da-DK" dirty="0" smtClean="0"/>
              <a:t>, der er for projektet. Der kan også være andre projektdeltagere eller interessenter i organisationen, som har input til denne del. Kan f.eks. indsamles gennem workshops eller møder.</a:t>
            </a:r>
          </a:p>
          <a:p>
            <a:pPr lvl="1"/>
            <a:r>
              <a:rPr lang="da-DK" dirty="0" smtClean="0"/>
              <a:t>Styregruppen bidrager også til </a:t>
            </a:r>
            <a:r>
              <a:rPr lang="da-DK" dirty="0"/>
              <a:t>frembringelsen af effekter, gevinster og </a:t>
            </a:r>
            <a:r>
              <a:rPr lang="da-DK" dirty="0" smtClean="0"/>
              <a:t>realisering og de jer slutresultatet.</a:t>
            </a:r>
            <a:endParaRPr lang="da-DK" dirty="0"/>
          </a:p>
          <a:p>
            <a:pPr lvl="2"/>
            <a:r>
              <a:rPr lang="da-DK" dirty="0"/>
              <a:t>Start med at remse alt det op som projektet gør godt for. Effekterne. </a:t>
            </a:r>
          </a:p>
          <a:p>
            <a:pPr lvl="2"/>
            <a:r>
              <a:rPr lang="da-DK" dirty="0"/>
              <a:t>Spørg hvilke af disse effekter der så kan blive til målbare, realiserbare gevinster, der kan høstes.</a:t>
            </a:r>
          </a:p>
          <a:p>
            <a:pPr lvl="2"/>
            <a:r>
              <a:rPr lang="da-DK" dirty="0"/>
              <a:t>Definer dernæst hvem der har ansvaret for at høste gevinsterne og hvornår det kan gøres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Projektlederen </a:t>
            </a:r>
            <a:r>
              <a:rPr lang="da-DK" dirty="0"/>
              <a:t>kommer med et bud på hvilke leverancer der så skal til for at det kan lade sig gøre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Måske skal der ske et tilbageløb til </a:t>
            </a:r>
            <a:r>
              <a:rPr lang="da-DK" dirty="0" err="1" smtClean="0"/>
              <a:t>scope</a:t>
            </a:r>
            <a:r>
              <a:rPr lang="da-DK" dirty="0" smtClean="0"/>
              <a:t> og rammer i </a:t>
            </a:r>
            <a:r>
              <a:rPr lang="da-DK" dirty="0" err="1" smtClean="0"/>
              <a:t>PIDén</a:t>
            </a:r>
            <a:r>
              <a:rPr lang="da-DK" dirty="0" smtClean="0"/>
              <a:t>, hvis snakken omkring gevinster viser et behov for justeringer.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934873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2513D95F75F24AAED1A37F32EB9AD7" ma:contentTypeVersion="9" ma:contentTypeDescription="Opret et nyt dokument." ma:contentTypeScope="" ma:versionID="be94445ba7a6bcc18bbf0fa216fcaacc">
  <xsd:schema xmlns:xsd="http://www.w3.org/2001/XMLSchema" xmlns:xs="http://www.w3.org/2001/XMLSchema" xmlns:p="http://schemas.microsoft.com/office/2006/metadata/properties" xmlns:ns2="705e1fcc-d9cd-4f43-a9a3-a414f9dbc763" xmlns:ns3="160a02f7-86ea-4185-93ca-ec166a305c8c" targetNamespace="http://schemas.microsoft.com/office/2006/metadata/properties" ma:root="true" ma:fieldsID="d4b9ca52e400c573cef6ea4e248d3595" ns2:_="" ns3:_="">
    <xsd:import namespace="705e1fcc-d9cd-4f43-a9a3-a414f9dbc763"/>
    <xsd:import namespace="160a02f7-86ea-4185-93ca-ec166a305c8c"/>
    <xsd:element name="properties">
      <xsd:complexType>
        <xsd:sequence>
          <xsd:element name="documentManagement">
            <xsd:complexType>
              <xsd:all>
                <xsd:element ref="ns2:Aktiv_x003f_" minOccurs="0"/>
                <xsd:element ref="ns2:Kategori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e1fcc-d9cd-4f43-a9a3-a414f9dbc763" elementFormDefault="qualified">
    <xsd:import namespace="http://schemas.microsoft.com/office/2006/documentManagement/types"/>
    <xsd:import namespace="http://schemas.microsoft.com/office/infopath/2007/PartnerControls"/>
    <xsd:element name="Aktiv_x003f_" ma:index="4" nillable="true" ma:displayName="Aktiv?" ma:default="1" ma:description="Fjern markering for aktiv hvis informationerne i dokumentet er forældede." ma:internalName="Aktiv_x003f_" ma:readOnly="false">
      <xsd:simpleType>
        <xsd:restriction base="dms:Boolean"/>
      </xsd:simpleType>
    </xsd:element>
    <xsd:element name="Kategori" ma:index="5" nillable="true" ma:displayName="Kategori" ma:default="Andet" ma:description="Hvordan skal dokumenterne kategoriseres? Skriv selv værdi eller vælg fra listen" ma:format="Dropdown" ma:internalName="Kategori" ma:readOnly="false">
      <xsd:simpleType>
        <xsd:union memberTypes="dms:Text">
          <xsd:simpleType>
            <xsd:restriction base="dms:Choice">
              <xsd:enumeration value="Mødereferat"/>
              <xsd:enumeration value="Andet"/>
            </xsd:restriction>
          </xsd:simpleType>
        </xsd:union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a02f7-86ea-4185-93ca-ec166a305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dholdstype"/>
        <xsd:element ref="dc:title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 xmlns="705e1fcc-d9cd-4f43-a9a3-a414f9dbc763">Logning og styring</Kategori>
    <Aktiv_x003f_ xmlns="705e1fcc-d9cd-4f43-a9a3-a414f9dbc763">true</Aktiv_x003f_>
  </documentManagement>
</p:properties>
</file>

<file path=customXml/itemProps1.xml><?xml version="1.0" encoding="utf-8"?>
<ds:datastoreItem xmlns:ds="http://schemas.openxmlformats.org/officeDocument/2006/customXml" ds:itemID="{D0C10FF3-69CB-422E-8953-05B88F07D994}"/>
</file>

<file path=customXml/itemProps2.xml><?xml version="1.0" encoding="utf-8"?>
<ds:datastoreItem xmlns:ds="http://schemas.openxmlformats.org/officeDocument/2006/customXml" ds:itemID="{1F1D48EB-1AD7-4C69-B972-1C03304021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261C63-BE0D-4129-B4F9-B9F77134C5D7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705e1fcc-d9cd-4f43-a9a3-a414f9dbc763"/>
    <ds:schemaRef ds:uri="http://purl.org/dc/elements/1.1/"/>
    <ds:schemaRef ds:uri="http://schemas.microsoft.com/office/2006/metadata/properties"/>
    <ds:schemaRef ds:uri="http://schemas.microsoft.com/office/infopath/2007/PartnerControls"/>
    <ds:schemaRef ds:uri="160a02f7-86ea-4185-93ca-ec166a305c8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472</Words>
  <Application>Microsoft Office PowerPoint</Application>
  <PresentationFormat>Skærmshow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Kontortema</vt:lpstr>
      <vt:lpstr>PowerPoint-præsentation</vt:lpstr>
      <vt:lpstr>Vejledning</vt:lpstr>
    </vt:vector>
  </TitlesOfParts>
  <Company>Aarhus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 til business case</dc:title>
  <dc:creator>Tina Freund-Haugshøj</dc:creator>
  <cp:lastModifiedBy>Nanna Garner</cp:lastModifiedBy>
  <cp:revision>18</cp:revision>
  <dcterms:created xsi:type="dcterms:W3CDTF">2016-09-12T11:52:20Z</dcterms:created>
  <dcterms:modified xsi:type="dcterms:W3CDTF">2021-03-23T14:30:30Z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0x010100092513D95F75F24AAED1A37F32EB9AD7</vt:lpwstr>
  </property>
</Properties>
</file>