
<file path=[Content_Types].xml><?xml version="1.0" encoding="utf-8"?>
<Types xmlns="http://schemas.openxmlformats.org/package/2006/content-types">
  <Default Extension="bin" ContentType="image/png"/>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4"/>
  </p:sldMasterIdLst>
  <p:notesMasterIdLst>
    <p:notesMasterId r:id="rId41"/>
  </p:notesMasterIdLst>
  <p:handoutMasterIdLst>
    <p:handoutMasterId r:id="rId42"/>
  </p:handoutMasterIdLst>
  <p:sldIdLst>
    <p:sldId id="272" r:id="rId5"/>
    <p:sldId id="343" r:id="rId6"/>
    <p:sldId id="22557" r:id="rId7"/>
    <p:sldId id="22559" r:id="rId8"/>
    <p:sldId id="22561" r:id="rId9"/>
    <p:sldId id="22562" r:id="rId10"/>
    <p:sldId id="22563" r:id="rId11"/>
    <p:sldId id="22564" r:id="rId12"/>
    <p:sldId id="22565" r:id="rId13"/>
    <p:sldId id="22566" r:id="rId14"/>
    <p:sldId id="22567" r:id="rId15"/>
    <p:sldId id="22568" r:id="rId16"/>
    <p:sldId id="22569" r:id="rId17"/>
    <p:sldId id="22570" r:id="rId18"/>
    <p:sldId id="22597" r:id="rId19"/>
    <p:sldId id="22598" r:id="rId20"/>
    <p:sldId id="22600" r:id="rId21"/>
    <p:sldId id="22599" r:id="rId22"/>
    <p:sldId id="22601" r:id="rId23"/>
    <p:sldId id="22602" r:id="rId24"/>
    <p:sldId id="22603" r:id="rId25"/>
    <p:sldId id="22604" r:id="rId26"/>
    <p:sldId id="22605" r:id="rId27"/>
    <p:sldId id="22606" r:id="rId28"/>
    <p:sldId id="22616" r:id="rId29"/>
    <p:sldId id="22607" r:id="rId30"/>
    <p:sldId id="22571" r:id="rId31"/>
    <p:sldId id="22610" r:id="rId32"/>
    <p:sldId id="22611" r:id="rId33"/>
    <p:sldId id="22612" r:id="rId34"/>
    <p:sldId id="22613" r:id="rId35"/>
    <p:sldId id="22615" r:id="rId36"/>
    <p:sldId id="22617" r:id="rId37"/>
    <p:sldId id="22618" r:id="rId38"/>
    <p:sldId id="22619" r:id="rId39"/>
    <p:sldId id="22620" r:id="rId40"/>
  </p:sldIdLst>
  <p:sldSz cx="12188825" cy="6858000"/>
  <p:notesSz cx="6797675" cy="9926638"/>
  <p:embeddedFontLst>
    <p:embeddedFont>
      <p:font typeface="AU Passata" panose="020B0503030502030804" pitchFamily="34" charset="0"/>
      <p:regular r:id="rId43"/>
      <p:bold r:id="rId44"/>
    </p:embeddedFont>
    <p:embeddedFont>
      <p:font typeface="AU Passata Light" panose="020B0303030902030804" pitchFamily="34" charset="0"/>
      <p:regular r:id="rId45"/>
      <p:bold r:id="rId46"/>
    </p:embeddedFont>
    <p:embeddedFont>
      <p:font typeface="AU Peto" panose="040C0B07020602020301" pitchFamily="82" charset="0"/>
      <p:regular r:id="rId47"/>
      <p:bold r:id="rId48"/>
    </p:embeddedFont>
    <p:embeddedFont>
      <p:font typeface="Georgia" panose="02040502050405020303" pitchFamily="18" charset="0"/>
      <p:regular r:id="rId49"/>
      <p:bold r:id="rId50"/>
      <p:italic r:id="rId51"/>
      <p:boldItalic r:id="rId52"/>
    </p:embeddedFont>
    <p:embeddedFont>
      <p:font typeface="Verdana" panose="020B0604030504040204" pitchFamily="34" charset="0"/>
      <p:regular r:id="rId53"/>
      <p:bold r:id="rId54"/>
      <p:italic r:id="rId55"/>
      <p:boldItalic r:id="rId56"/>
    </p:embeddedFont>
  </p:embeddedFontLst>
  <p:defaultTextStyle>
    <a:defPPr>
      <a:defRPr lang="en-US"/>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46"/>
    <a:srgbClr val="424421"/>
    <a:srgbClr val="5B0C0C"/>
    <a:srgbClr val="37A0CB"/>
    <a:srgbClr val="655A9F"/>
    <a:srgbClr val="00ABA4"/>
    <a:srgbClr val="8BAD3F"/>
    <a:srgbClr val="FF99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54FF37-AF97-4FE7-A818-E3CCD0B29A63}" v="1" dt="2024-01-25T11:54:25.7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9" autoAdjust="0"/>
    <p:restoredTop sz="86839" autoAdjust="0"/>
  </p:normalViewPr>
  <p:slideViewPr>
    <p:cSldViewPr snapToObjects="1" showGuides="1">
      <p:cViewPr varScale="1">
        <p:scale>
          <a:sx n="107" d="100"/>
          <a:sy n="107" d="100"/>
        </p:scale>
        <p:origin x="1398" y="102"/>
      </p:cViewPr>
      <p:guideLst>
        <p:guide pos="3839"/>
        <p:guide orient="horz" pos="216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7" d="100"/>
          <a:sy n="87" d="100"/>
        </p:scale>
        <p:origin x="376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lt1"/>
            </a:solidFill>
            <a:ln w="57150">
              <a:solidFill>
                <a:schemeClr val="bg1"/>
              </a:solidFill>
            </a:ln>
            <a:effectLst/>
          </c:spPr>
          <c:dPt>
            <c:idx val="0"/>
            <c:bubble3D val="0"/>
            <c:spPr>
              <a:solidFill>
                <a:srgbClr val="FF9900"/>
              </a:solidFill>
              <a:ln w="57150">
                <a:solidFill>
                  <a:schemeClr val="bg1"/>
                </a:solidFill>
              </a:ln>
              <a:effectLst/>
            </c:spPr>
            <c:extLst>
              <c:ext xmlns:c16="http://schemas.microsoft.com/office/drawing/2014/chart" uri="{C3380CC4-5D6E-409C-BE32-E72D297353CC}">
                <c16:uniqueId val="{00000001-236C-44E7-A318-4D6D2DA7967C}"/>
              </c:ext>
            </c:extLst>
          </c:dPt>
          <c:dPt>
            <c:idx val="1"/>
            <c:bubble3D val="0"/>
            <c:spPr>
              <a:solidFill>
                <a:srgbClr val="655A9F"/>
              </a:solidFill>
              <a:ln w="57150">
                <a:solidFill>
                  <a:schemeClr val="bg1"/>
                </a:solidFill>
              </a:ln>
              <a:effectLst/>
            </c:spPr>
            <c:extLst>
              <c:ext xmlns:c16="http://schemas.microsoft.com/office/drawing/2014/chart" uri="{C3380CC4-5D6E-409C-BE32-E72D297353CC}">
                <c16:uniqueId val="{00000003-236C-44E7-A318-4D6D2DA7967C}"/>
              </c:ext>
            </c:extLst>
          </c:dPt>
          <c:dPt>
            <c:idx val="2"/>
            <c:bubble3D val="0"/>
            <c:spPr>
              <a:solidFill>
                <a:srgbClr val="00ABA4"/>
              </a:solidFill>
              <a:ln w="57150">
                <a:solidFill>
                  <a:schemeClr val="bg1"/>
                </a:solidFill>
              </a:ln>
              <a:effectLst/>
            </c:spPr>
            <c:extLst>
              <c:ext xmlns:c16="http://schemas.microsoft.com/office/drawing/2014/chart" uri="{C3380CC4-5D6E-409C-BE32-E72D297353CC}">
                <c16:uniqueId val="{00000005-236C-44E7-A318-4D6D2DA7967C}"/>
              </c:ext>
            </c:extLst>
          </c:dPt>
          <c:dPt>
            <c:idx val="3"/>
            <c:bubble3D val="0"/>
            <c:spPr>
              <a:solidFill>
                <a:srgbClr val="8BAD3F"/>
              </a:solidFill>
              <a:ln w="57150">
                <a:solidFill>
                  <a:schemeClr val="bg1"/>
                </a:solidFill>
              </a:ln>
              <a:effectLst/>
            </c:spPr>
            <c:extLst>
              <c:ext xmlns:c16="http://schemas.microsoft.com/office/drawing/2014/chart" uri="{C3380CC4-5D6E-409C-BE32-E72D297353CC}">
                <c16:uniqueId val="{00000007-236C-44E7-A318-4D6D2DA7967C}"/>
              </c:ext>
            </c:extLst>
          </c:dPt>
          <c:dLbls>
            <c:dLbl>
              <c:idx val="0"/>
              <c:tx>
                <c:rich>
                  <a:bodyPr/>
                  <a:lstStyle/>
                  <a:p>
                    <a:fld id="{37EF3105-822F-4676-8CF5-3A58C66173E1}" type="CATEGORYNAME">
                      <a:rPr lang="en-US" smtClean="0"/>
                      <a:pPr/>
                      <a:t>[KATEGORINAVN]</a:t>
                    </a:fld>
                    <a:endParaRPr lang="da-DK"/>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6C-44E7-A318-4D6D2DA7967C}"/>
                </c:ext>
              </c:extLst>
            </c:dLbl>
            <c:dLbl>
              <c:idx val="1"/>
              <c:layout>
                <c:manualLayout>
                  <c:x val="3.9445863270388196E-3"/>
                  <c:y val="2.5369740242325967E-2"/>
                </c:manualLayout>
              </c:layout>
              <c:tx>
                <c:rich>
                  <a:bodyPr rot="-2640000" spcFirstLastPara="1" vertOverflow="ellipsis" vert="horz" wrap="square" lIns="36000" tIns="0" rIns="0" bIns="360000" anchor="ctr" anchorCtr="1">
                    <a:noAutofit/>
                  </a:bodyPr>
                  <a:lstStyle/>
                  <a:p>
                    <a:pPr>
                      <a:defRPr sz="1800" b="1" i="0" u="none" strike="noStrike" kern="1200" baseline="0">
                        <a:solidFill>
                          <a:schemeClr val="bg1"/>
                        </a:solidFill>
                        <a:latin typeface="+mn-lt"/>
                        <a:ea typeface="+mn-ea"/>
                        <a:cs typeface="+mn-cs"/>
                      </a:defRPr>
                    </a:pPr>
                    <a:fld id="{C61389D7-B598-424E-BFC8-88FD087ED75D}" type="CATEGORYNAME">
                      <a:rPr lang="en-US" sz="1800" smtClean="0"/>
                      <a:pPr>
                        <a:defRPr sz="1800" b="1" i="0" u="none" strike="noStrike" kern="1200" baseline="0">
                          <a:solidFill>
                            <a:schemeClr val="bg1"/>
                          </a:solidFill>
                          <a:latin typeface="+mn-lt"/>
                          <a:ea typeface="+mn-ea"/>
                          <a:cs typeface="+mn-cs"/>
                        </a:defRPr>
                      </a:pPr>
                      <a:t>[KATEGORINAVN]</a:t>
                    </a:fld>
                    <a:endParaRPr lang="da-DK"/>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6.9137106211092828E-2"/>
                      <c:h val="0.14877754558250647"/>
                    </c:manualLayout>
                  </c15:layout>
                  <c15:dlblFieldTable/>
                  <c15:showDataLabelsRange val="0"/>
                </c:ext>
                <c:ext xmlns:c16="http://schemas.microsoft.com/office/drawing/2014/chart" uri="{C3380CC4-5D6E-409C-BE32-E72D297353CC}">
                  <c16:uniqueId val="{00000003-236C-44E7-A318-4D6D2DA7967C}"/>
                </c:ext>
              </c:extLst>
            </c:dLbl>
            <c:dLbl>
              <c:idx val="2"/>
              <c:layout>
                <c:manualLayout>
                  <c:x val="-1.9722931635194133E-2"/>
                  <c:y val="2.5369740242325849E-2"/>
                </c:manualLayout>
              </c:layout>
              <c:tx>
                <c:rich>
                  <a:bodyPr rot="2640000" spcFirstLastPara="1" vertOverflow="ellipsis" vert="horz" wrap="square" lIns="0" tIns="0" rIns="0" bIns="0" anchor="ctr" anchorCtr="1">
                    <a:spAutoFit/>
                  </a:bodyPr>
                  <a:lstStyle/>
                  <a:p>
                    <a:pPr>
                      <a:defRPr sz="1800" b="1" i="0" u="none" strike="noStrike" kern="1200" baseline="0">
                        <a:solidFill>
                          <a:schemeClr val="bg1"/>
                        </a:solidFill>
                        <a:latin typeface="+mn-lt"/>
                        <a:ea typeface="+mn-ea"/>
                        <a:cs typeface="+mn-cs"/>
                      </a:defRPr>
                    </a:pPr>
                    <a:fld id="{6D4CAA82-7474-4BFE-BB5D-7FA1642F13EC}" type="CATEGORYNAME">
                      <a:rPr lang="en-US"/>
                      <a:pPr>
                        <a:defRPr sz="1800" b="1" i="0" u="none" strike="noStrike" kern="1200" baseline="0">
                          <a:solidFill>
                            <a:schemeClr val="bg1"/>
                          </a:solidFill>
                          <a:latin typeface="+mn-lt"/>
                          <a:ea typeface="+mn-ea"/>
                          <a:cs typeface="+mn-cs"/>
                        </a:defRPr>
                      </a:pPr>
                      <a:t>[KATEGORINAVN]</a:t>
                    </a:fld>
                    <a:r>
                      <a:rPr lang="en-US" baseline="0"/>
                      <a:t>
</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236C-44E7-A318-4D6D2DA7967C}"/>
                </c:ext>
              </c:extLst>
            </c:dLbl>
            <c:dLbl>
              <c:idx val="3"/>
              <c:layout>
                <c:manualLayout>
                  <c:x val="1.8160005777110685E-2"/>
                  <c:y val="1.3103121252126527E-2"/>
                </c:manualLayout>
              </c:layout>
              <c:tx>
                <c:rich>
                  <a:bodyPr rot="-2640000" spcFirstLastPara="1" vertOverflow="ellipsis" vert="horz" wrap="square" lIns="36000" tIns="0" rIns="0" bIns="360000" anchor="ctr" anchorCtr="1">
                    <a:spAutoFit/>
                  </a:bodyPr>
                  <a:lstStyle/>
                  <a:p>
                    <a:pPr>
                      <a:defRPr sz="1800" b="1" i="0" u="none" strike="noStrike" kern="1200" baseline="0">
                        <a:solidFill>
                          <a:schemeClr val="bg1"/>
                        </a:solidFill>
                        <a:latin typeface="+mn-lt"/>
                        <a:ea typeface="+mn-ea"/>
                        <a:cs typeface="+mn-cs"/>
                      </a:defRPr>
                    </a:pPr>
                    <a:fld id="{008BF355-947E-4CBD-A280-539482E69DBC}" type="CATEGORYNAME">
                      <a:rPr lang="en-US" sz="1800"/>
                      <a:pPr>
                        <a:defRPr sz="1800" b="1" i="0" u="none" strike="noStrike" kern="1200" baseline="0">
                          <a:solidFill>
                            <a:schemeClr val="bg1"/>
                          </a:solidFill>
                          <a:latin typeface="+mn-lt"/>
                          <a:ea typeface="+mn-ea"/>
                          <a:cs typeface="+mn-cs"/>
                        </a:defRPr>
                      </a:pPr>
                      <a:t>[KATEGORINAVN]</a:t>
                    </a:fld>
                    <a:r>
                      <a:rPr lang="en-US" sz="1800" baseline="0"/>
                      <a:t>
</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236C-44E7-A318-4D6D2DA7967C}"/>
                </c:ext>
              </c:extLst>
            </c:dLbl>
            <c:spPr>
              <a:noFill/>
              <a:ln>
                <a:noFill/>
              </a:ln>
              <a:effectLst/>
            </c:spPr>
            <c:txPr>
              <a:bodyPr rot="2640000" spcFirstLastPara="1" vertOverflow="ellipsis" vert="horz" wrap="square" lIns="36000" tIns="0" rIns="0" bIns="360000" anchor="ctr" anchorCtr="1">
                <a:spAutoFit/>
              </a:bodyPr>
              <a:lstStyle/>
              <a:p>
                <a:pPr>
                  <a:defRPr sz="1800" b="1" i="0" u="none" strike="noStrike" kern="1200" baseline="0">
                    <a:solidFill>
                      <a:schemeClr val="bg1"/>
                    </a:solidFill>
                    <a:latin typeface="+mn-lt"/>
                    <a:ea typeface="+mn-ea"/>
                    <a:cs typeface="+mn-cs"/>
                  </a:defRPr>
                </a:pPr>
                <a:endParaRPr lang="da-DK"/>
              </a:p>
            </c:txPr>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Sheet1!$A$2:$A$5</c:f>
              <c:strCache>
                <c:ptCount val="4"/>
                <c:pt idx="0">
                  <c:v>Attraktiv</c:v>
                </c:pt>
                <c:pt idx="1">
                  <c:v>Let</c:v>
                </c:pt>
                <c:pt idx="2">
                  <c:v>Givende</c:v>
                </c:pt>
                <c:pt idx="3">
                  <c:v>Indlysende</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8-236C-44E7-A318-4D6D2DA7967C}"/>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da-DK"/>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da-DK"/>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da-D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0.37968</cdr:x>
      <cdr:y>0.30653</cdr:y>
    </cdr:from>
    <cdr:to>
      <cdr:x>0.62032</cdr:x>
      <cdr:y>0.69347</cdr:y>
    </cdr:to>
    <cdr:sp macro="" textlink="">
      <cdr:nvSpPr>
        <cdr:cNvPr id="3" name="Oval 2">
          <a:extLst xmlns:a="http://schemas.openxmlformats.org/drawingml/2006/main">
            <a:ext uri="{FF2B5EF4-FFF2-40B4-BE49-F238E27FC236}">
              <a16:creationId xmlns:a16="http://schemas.microsoft.com/office/drawing/2014/main" id="{DF79997C-9A7E-7279-8E10-DDB5C877F11B}"/>
            </a:ext>
          </a:extLst>
        </cdr:cNvPr>
        <cdr:cNvSpPr/>
      </cdr:nvSpPr>
      <cdr:spPr bwMode="auto">
        <a:xfrm xmlns:a="http://schemas.openxmlformats.org/drawingml/2006/main">
          <a:off x="2444812" y="1227595"/>
          <a:ext cx="1549579" cy="1549579"/>
        </a:xfrm>
        <a:prstGeom xmlns:a="http://schemas.openxmlformats.org/drawingml/2006/main" prst="ellipse">
          <a:avLst/>
        </a:prstGeom>
        <a:solidFill xmlns:a="http://schemas.openxmlformats.org/drawingml/2006/main">
          <a:schemeClr val="accent2"/>
        </a:solidFill>
        <a:ln xmlns:a="http://schemas.openxmlformats.org/drawingml/2006/main" w="1778" cap="flat" cmpd="sng" algn="ctr">
          <a:solidFill>
            <a:schemeClr val="accent2"/>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0" tIns="0" rIns="0" bIns="0" numCol="1" rtlCol="0" anchor="ctr" anchorCtr="0" compatLnSpc="1">
          <a:prstTxWarp prst="textNoShape">
            <a:avLst/>
          </a:prstTxWarp>
          <a:noAutofit/>
        </a:bodyPr>
        <a:lstStyle xmlns:a="http://schemas.openxmlformats.org/drawingml/2006/main"/>
        <a:p xmlns:a="http://schemas.openxmlformats.org/drawingml/2006/main">
          <a:pPr algn="ctr"/>
          <a:r>
            <a:rPr lang="da-DK" sz="1600" b="1" dirty="0">
              <a:solidFill>
                <a:schemeClr val="bg1"/>
              </a:solidFill>
            </a:rPr>
            <a:t>En ændring i adfærd skal være</a:t>
          </a:r>
          <a:endParaRPr lang="en-US" sz="1600" b="1" dirty="0">
            <a:solidFill>
              <a:schemeClr val="bg1"/>
            </a:solidFill>
          </a:endParaRPr>
        </a:p>
      </cdr:txBody>
    </cdr:sp>
  </cdr:relSizeAnchor>
  <cdr:relSizeAnchor xmlns:cdr="http://schemas.openxmlformats.org/drawingml/2006/chartDrawing">
    <cdr:from>
      <cdr:x>0.54113</cdr:x>
      <cdr:y>0.9025</cdr:y>
    </cdr:from>
    <cdr:to>
      <cdr:x>0.92043</cdr:x>
      <cdr:y>0.96448</cdr:y>
    </cdr:to>
    <cdr:sp macro="" textlink="">
      <cdr:nvSpPr>
        <cdr:cNvPr id="2" name="TextBox 4">
          <a:extLst xmlns:a="http://schemas.openxmlformats.org/drawingml/2006/main">
            <a:ext uri="{FF2B5EF4-FFF2-40B4-BE49-F238E27FC236}">
              <a16:creationId xmlns:a16="http://schemas.microsoft.com/office/drawing/2014/main" id="{C6E7E763-58B9-B07C-280D-7F0678A9E908}"/>
            </a:ext>
          </a:extLst>
        </cdr:cNvPr>
        <cdr:cNvSpPr txBox="1"/>
      </cdr:nvSpPr>
      <cdr:spPr>
        <a:xfrm xmlns:a="http://schemas.openxmlformats.org/drawingml/2006/main">
          <a:off x="3672408" y="3809264"/>
          <a:ext cx="2574127" cy="261610"/>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a:lstStyle>
        <a:p xmlns:a="http://schemas.openxmlformats.org/drawingml/2006/main">
          <a:pPr marL="0" marR="0" lvl="0" indent="0" algn="r" defTabSz="914400" eaLnBrk="1" fontAlgn="auto" latinLnBrk="0" hangingPunct="1">
            <a:lnSpc>
              <a:spcPct val="100000"/>
            </a:lnSpc>
            <a:spcBef>
              <a:spcPts val="0"/>
            </a:spcBef>
            <a:spcAft>
              <a:spcPts val="0"/>
            </a:spcAft>
            <a:buClrTx/>
            <a:buSzTx/>
            <a:buFontTx/>
            <a:buNone/>
            <a:tabLst/>
            <a:defRPr/>
          </a:pPr>
          <a:r>
            <a:rPr kumimoji="0" lang="da-DK" sz="1100" b="0" i="0" u="none" strike="noStrike" kern="0" cap="none" spc="0" normalizeH="0" baseline="0" dirty="0">
              <a:ln>
                <a:noFill/>
              </a:ln>
              <a:solidFill>
                <a:srgbClr val="000000"/>
              </a:solidFill>
              <a:effectLst/>
              <a:uLnTx/>
              <a:uFillTx/>
            </a:rPr>
            <a:t>Henrik </a:t>
          </a:r>
          <a:r>
            <a:rPr kumimoji="0" lang="da-DK" sz="1100" b="0" i="0" u="none" strike="noStrike" kern="0" cap="none" spc="0" normalizeH="0" baseline="0" dirty="0" err="1">
              <a:ln>
                <a:noFill/>
              </a:ln>
              <a:solidFill>
                <a:srgbClr val="000000"/>
              </a:solidFill>
              <a:effectLst/>
              <a:uLnTx/>
              <a:uFillTx/>
            </a:rPr>
            <a:t>Dresbøll</a:t>
          </a:r>
          <a:r>
            <a:rPr kumimoji="0" lang="da-DK" sz="1100" b="0" i="0" u="none" strike="noStrike" kern="0" cap="none" spc="0" normalizeH="0" baseline="0" dirty="0">
              <a:ln>
                <a:noFill/>
              </a:ln>
              <a:solidFill>
                <a:srgbClr val="000000"/>
              </a:solidFill>
              <a:effectLst/>
              <a:uLnTx/>
              <a:uFillTx/>
            </a:rPr>
            <a:t> 2021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39939"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39940"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39941"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88DF0C21-DE6B-488F-B9D9-B7FE08733B70}" type="slidenum">
              <a:rPr lang="en-GB"/>
              <a:pPr>
                <a:defRPr/>
              </a:pPr>
              <a:t>‹nr.›</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40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7172" name="Rectangle 4"/>
          <p:cNvSpPr>
            <a:spLocks noGrp="1" noRot="1" noChangeAspect="1" noChangeArrowheads="1" noTextEdit="1"/>
          </p:cNvSpPr>
          <p:nvPr>
            <p:ph type="sldImg" idx="2"/>
          </p:nvPr>
        </p:nvSpPr>
        <p:spPr bwMode="auto">
          <a:xfrm>
            <a:off x="92075" y="744538"/>
            <a:ext cx="6613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72C160C3-3AB6-49C1-8001-AFDAD271EB5B}" type="slidenum">
              <a:rPr lang="en-GB"/>
              <a:pPr>
                <a:defRPr/>
              </a:pPr>
              <a:t>‹nr.›</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2</a:t>
            </a:fld>
            <a:endParaRPr lang="en-GB" dirty="0"/>
          </a:p>
        </p:txBody>
      </p:sp>
    </p:spTree>
    <p:extLst>
      <p:ext uri="{BB962C8B-B14F-4D97-AF65-F5344CB8AC3E}">
        <p14:creationId xmlns:p14="http://schemas.microsoft.com/office/powerpoint/2010/main" val="971391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bin"/><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5" name="TextBox 14"/>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33"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34"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dato</a:t>
            </a:r>
          </a:p>
        </p:txBody>
      </p:sp>
      <p:sp>
        <p:nvSpPr>
          <p:cNvPr id="36"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titel</a:t>
            </a:r>
          </a:p>
        </p:txBody>
      </p:sp>
      <p:sp>
        <p:nvSpPr>
          <p:cNvPr id="35"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bg1"/>
              </a:solidFill>
              <a:latin typeface="+mn-lt"/>
            </a:endParaRPr>
          </a:p>
        </p:txBody>
      </p:sp>
      <p:sp>
        <p:nvSpPr>
          <p:cNvPr id="37"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afsender</a:t>
            </a:r>
          </a:p>
        </p:txBody>
      </p:sp>
      <p:sp>
        <p:nvSpPr>
          <p:cNvPr id="39"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pic>
        <p:nvPicPr>
          <p:cNvPr id="16" name="Au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730978729" name="SecondaryLogo"/>
          <p:cNvPicPr>
            <a:picLocks noChangeAspect="1"/>
          </p:cNvPicPr>
          <p:nvPr/>
        </p:nvPicPr>
        <p:blipFill>
          <a:blip r:embed="rId4"/>
          <a:stretch>
            <a:fillRect/>
          </a:stretch>
        </p:blipFill>
        <p:spPr>
          <a:xfrm>
            <a:off x="10206000" y="5997600"/>
            <a:ext cx="1658237" cy="558000"/>
          </a:xfrm>
          <a:prstGeom prst="rect">
            <a:avLst/>
          </a:prstGeom>
        </p:spPr>
      </p:pic>
      <p:pic>
        <p:nvPicPr>
          <p:cNvPr id="18" name="Billede stre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3" name="Footer Placeholder 2" hidden="1"/>
          <p:cNvSpPr>
            <a:spLocks noGrp="1"/>
          </p:cNvSpPr>
          <p:nvPr>
            <p:ph type="ftr" sz="quarter" idx="11"/>
          </p:nvPr>
        </p:nvSpPr>
        <p:spPr/>
        <p:txBody>
          <a:bodyPr/>
          <a:lstStyle/>
          <a:p>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7" name="Picture Placeholder 2"/>
          <p:cNvSpPr>
            <a:spLocks noGrp="1"/>
          </p:cNvSpPr>
          <p:nvPr>
            <p:ph type="pic" sz="quarter" idx="13" hasCustomPrompt="1"/>
          </p:nvPr>
        </p:nvSpPr>
        <p:spPr>
          <a:xfrm>
            <a:off x="3168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5" name="Picture Placeholder 3"/>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25-01-2024</a:t>
            </a:fld>
            <a:r>
              <a:rPr lang="da-DK" dirty="0"/>
              <a:t>16-12-2022</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2260751815"/>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4" name="Picture Placeholder 2"/>
          <p:cNvSpPr>
            <a:spLocks noGrp="1"/>
          </p:cNvSpPr>
          <p:nvPr>
            <p:ph type="pic" sz="quarter" idx="11" hasCustomPrompt="1"/>
          </p:nvPr>
        </p:nvSpPr>
        <p:spPr>
          <a:xfrm>
            <a:off x="6231600" y="316800"/>
            <a:ext cx="5644800" cy="2653200"/>
          </a:xfrm>
        </p:spPr>
        <p:txBody>
          <a:bodyPr/>
          <a:lstStyle>
            <a:lvl1pPr marL="0" indent="0">
              <a:buFontTx/>
              <a:buNone/>
              <a:defRPr b="0"/>
            </a:lvl1pPr>
          </a:lstStyle>
          <a:p>
            <a:r>
              <a:rPr lang="da-DK" dirty="0"/>
              <a:t>Click here and add image via Templafy Image Library</a:t>
            </a:r>
            <a:endParaRPr lang="da-DK"/>
          </a:p>
        </p:txBody>
      </p:sp>
      <p:sp>
        <p:nvSpPr>
          <p:cNvPr id="7" name="Picture Placeholder 3"/>
          <p:cNvSpPr>
            <a:spLocks noGrp="1"/>
          </p:cNvSpPr>
          <p:nvPr>
            <p:ph type="pic" sz="quarter" idx="13" hasCustomPrompt="1"/>
          </p:nvPr>
        </p:nvSpPr>
        <p:spPr>
          <a:xfrm>
            <a:off x="62316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25-01-2024</a:t>
            </a:fld>
            <a:r>
              <a:rPr lang="da-DK" dirty="0"/>
              <a:t>16-12-2022</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93570263"/>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53494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4"/>
          </p:nvPr>
        </p:nvSpPr>
        <p:spPr/>
        <p:txBody>
          <a:bodyPr/>
          <a:lstStyle/>
          <a:p>
            <a:endParaRPr lang="da-DK" dirty="0"/>
          </a:p>
        </p:txBody>
      </p:sp>
      <p:sp>
        <p:nvSpPr>
          <p:cNvPr id="11" name="Text Placeholder 61"/>
          <p:cNvSpPr>
            <a:spLocks noGrp="1"/>
          </p:cNvSpPr>
          <p:nvPr>
            <p:ph type="body" sz="quarter" idx="16" hasCustomPrompt="1"/>
          </p:nvPr>
        </p:nvSpPr>
        <p:spPr>
          <a:xfrm>
            <a:off x="1845940" y="1412776"/>
            <a:ext cx="8496944" cy="3744416"/>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a:r>
              <a:rPr lang="da-DK" dirty="0"/>
              <a:t>Click to add Quote text, for next level ENTER and TAB</a:t>
            </a:r>
            <a:endParaRPr lang="da-DK"/>
          </a:p>
          <a:p>
            <a:pPr lvl="1"/>
            <a:r>
              <a:rPr lang="da-DK" dirty="0"/>
              <a:t>Second level</a:t>
            </a:r>
            <a:endParaRPr lang="da-DK"/>
          </a:p>
          <a:p>
            <a:pPr lvl="2"/>
            <a:endParaRPr lang="da-DK" dirty="0"/>
          </a:p>
        </p:txBody>
      </p:sp>
    </p:spTree>
    <p:extLst>
      <p:ext uri="{BB962C8B-B14F-4D97-AF65-F5344CB8AC3E}">
        <p14:creationId xmlns:p14="http://schemas.microsoft.com/office/powerpoint/2010/main" val="179614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anchor="t" anchorCtr="0"/>
          <a:lstStyle/>
          <a:p>
            <a:r>
              <a:rPr lang="da-DK" dirty="0"/>
              <a:t>Click to edit Master title style</a:t>
            </a:r>
            <a:endParaRPr lang="da-DK"/>
          </a:p>
        </p:txBody>
      </p:sp>
      <p:sp>
        <p:nvSpPr>
          <p:cNvPr id="7" name="Text Placeholder 2"/>
          <p:cNvSpPr>
            <a:spLocks noGrp="1"/>
          </p:cNvSpPr>
          <p:nvPr>
            <p:ph type="body" sz="quarter" idx="11" hasCustomPrompt="1"/>
          </p:nvPr>
        </p:nvSpPr>
        <p:spPr>
          <a:xfrm>
            <a:off x="2998068" y="1853461"/>
            <a:ext cx="6264696" cy="2725288"/>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a:r>
              <a:rPr lang="da-DK" dirty="0"/>
              <a:t>Click to add Quote text, for next level ENTER and TAB</a:t>
            </a:r>
            <a:endParaRPr lang="da-DK"/>
          </a:p>
          <a:p>
            <a:pPr lvl="1"/>
            <a:r>
              <a:rPr lang="da-DK" dirty="0"/>
              <a:t>Second level</a:t>
            </a:r>
            <a:endParaRPr lang="da-DK"/>
          </a:p>
        </p:txBody>
      </p:sp>
      <p:sp>
        <p:nvSpPr>
          <p:cNvPr id="11" name="Slide Number Placeholder 10"/>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25-01-2024</a:t>
            </a:fld>
            <a:r>
              <a:rPr lang="da-DK" dirty="0"/>
              <a:t>16-12-2022</a:t>
            </a:r>
          </a:p>
        </p:txBody>
      </p:sp>
      <p:sp>
        <p:nvSpPr>
          <p:cNvPr id="10" name="Footer Placeholder 9"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14951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8" name="Slide Number Placeholder 7"/>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7815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Click to edit Master title style</a:t>
            </a:r>
            <a:endParaRPr lang="da-DK"/>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Light</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Slide Number Placeholder 4"/>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4" name="Footer Placeholder 3" hidden="1"/>
          <p:cNvSpPr>
            <a:spLocks noGrp="1"/>
          </p:cNvSpPr>
          <p:nvPr>
            <p:ph type="ftr" sz="quarter" idx="11"/>
          </p:nvPr>
        </p:nvSpPr>
        <p:spPr/>
        <p:txBody>
          <a:bodyPr/>
          <a:lstStyle/>
          <a:p>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Logo">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pic>
        <p:nvPicPr>
          <p:cNvPr id="6"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8776" y="2163364"/>
            <a:ext cx="2531272" cy="2531272"/>
          </a:xfrm>
          <a:prstGeom prst="rect">
            <a:avLst/>
          </a:prstGeom>
        </p:spPr>
      </p:pic>
      <p:sp>
        <p:nvSpPr>
          <p:cNvPr id="5" name="Date Placeholder 4"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1"/>
          </p:nvPr>
        </p:nvSpPr>
        <p:spPr/>
        <p:txBody>
          <a:bodyPr/>
          <a:lstStyle/>
          <a:p>
            <a:endParaRPr lang="da-DK" dirty="0"/>
          </a:p>
        </p:txBody>
      </p:sp>
      <p:sp>
        <p:nvSpPr>
          <p:cNvPr id="9"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3797440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6"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 name="Pladsholder til tekst 2"/>
          <p:cNvSpPr txBox="1">
            <a:spLocks/>
          </p:cNvSpPr>
          <p:nvPr userDrawn="1"/>
        </p:nvSpPr>
        <p:spPr>
          <a:xfrm>
            <a:off x="1090914" y="2098689"/>
            <a:ext cx="12745416"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a:solidFill>
                  <a:schemeClr val="accent6"/>
                </a:solidFill>
                <a:latin typeface="AU Peto" panose="040C0B07020602020301" pitchFamily="82" charset="0"/>
              </a:rPr>
              <a:t>Aarhus</a:t>
            </a:r>
            <a:endParaRPr lang="da-DK"/>
          </a:p>
        </p:txBody>
      </p:sp>
      <p:sp>
        <p:nvSpPr>
          <p:cNvPr id="6" name="Pladsholder til tekst 2"/>
          <p:cNvSpPr txBox="1">
            <a:spLocks/>
          </p:cNvSpPr>
          <p:nvPr userDrawn="1"/>
        </p:nvSpPr>
        <p:spPr>
          <a:xfrm>
            <a:off x="7439540" y="2093600"/>
            <a:ext cx="4356484"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err="1">
                <a:solidFill>
                  <a:schemeClr val="bg1"/>
                </a:solidFill>
                <a:latin typeface="AU Peto" panose="040C0B07020602020301" pitchFamily="82" charset="0"/>
              </a:rPr>
              <a:t>uni</a:t>
            </a:r>
            <a:endParaRPr lang="da-DK" sz="10000" kern="0" dirty="0">
              <a:solidFill>
                <a:schemeClr val="bg1"/>
              </a:solidFill>
              <a:latin typeface="AU Peto" panose="040C0B07020602020301" pitchFamily="82" charset="0"/>
            </a:endParaRPr>
          </a:p>
        </p:txBody>
      </p:sp>
      <p:sp>
        <p:nvSpPr>
          <p:cNvPr id="7" name="Pladsholder til tekst 2"/>
          <p:cNvSpPr txBox="1">
            <a:spLocks/>
          </p:cNvSpPr>
          <p:nvPr userDrawn="1"/>
        </p:nvSpPr>
        <p:spPr>
          <a:xfrm>
            <a:off x="1881492" y="3428550"/>
            <a:ext cx="9289032"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gn="ctr">
              <a:lnSpc>
                <a:spcPct val="85000"/>
              </a:lnSpc>
            </a:pPr>
            <a:r>
              <a:rPr lang="da-DK" sz="10000" kern="0" dirty="0" err="1">
                <a:solidFill>
                  <a:schemeClr val="bg1"/>
                </a:solidFill>
                <a:latin typeface="AU Peto" panose="040C0B07020602020301" pitchFamily="82" charset="0"/>
              </a:rPr>
              <a:t>versiet</a:t>
            </a:r>
            <a:endParaRPr lang="da-DK" sz="10000" dirty="0">
              <a:solidFill>
                <a:schemeClr val="bg1"/>
              </a:solidFill>
              <a:latin typeface="AU Peto" panose="040C0B07020602020301" pitchFamily="82" charset="0"/>
            </a:endParaRPr>
          </a:p>
        </p:txBody>
      </p:sp>
      <p:sp>
        <p:nvSpPr>
          <p:cNvPr id="8"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25-01-2024</a:t>
            </a:fld>
            <a:r>
              <a:rPr lang="da-DK" dirty="0"/>
              <a:t>16-12-2022</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92624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anchor="ctr"/>
          <a:lstStyle/>
          <a:p>
            <a:pPr>
              <a:defRPr/>
            </a:pPr>
            <a:endParaRPr lang="da-DK" sz="4799" dirty="0"/>
          </a:p>
        </p:txBody>
      </p:sp>
      <p:sp>
        <p:nvSpPr>
          <p:cNvPr id="34819" name="Title 1"/>
          <p:cNvSpPr>
            <a:spLocks noGrp="1" noChangeArrowheads="1"/>
          </p:cNvSpPr>
          <p:nvPr>
            <p:ph type="ctrTitle"/>
          </p:nvPr>
        </p:nvSpPr>
        <p:spPr>
          <a:xfrm>
            <a:off x="981844" y="1520315"/>
            <a:ext cx="9543307" cy="1779553"/>
          </a:xfrm>
        </p:spPr>
        <p:txBody>
          <a:bodyPr wrap="square" anchor="b" anchorCtr="0">
            <a:no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4" name="Text Placeholder 3"/>
          <p:cNvSpPr>
            <a:spLocks noGrp="1"/>
          </p:cNvSpPr>
          <p:nvPr>
            <p:ph type="body" sz="quarter" idx="11"/>
          </p:nvPr>
        </p:nvSpPr>
        <p:spPr>
          <a:xfrm>
            <a:off x="985838" y="3715431"/>
            <a:ext cx="7161212" cy="1746085"/>
          </a:xfrm>
        </p:spPr>
        <p:txBody>
          <a:bodyPr/>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Click to edit Master text styles</a:t>
            </a:r>
            <a:endParaRPr lang="da-DK"/>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bold</a:t>
            </a:r>
            <a:endParaRPr lang="da-DK" sz="4799" dirty="0"/>
          </a:p>
        </p:txBody>
      </p:sp>
      <p:sp>
        <p:nvSpPr>
          <p:cNvPr id="38"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43"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sp>
        <p:nvSpPr>
          <p:cNvPr id="39"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16. december 2022</a:t>
            </a:r>
          </a:p>
        </p:txBody>
      </p:sp>
      <p:sp>
        <p:nvSpPr>
          <p:cNvPr id="41"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Projektkoordinator</a:t>
            </a:r>
          </a:p>
        </p:txBody>
      </p:sp>
      <p:sp>
        <p:nvSpPr>
          <p:cNvPr id="40"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bg1"/>
              </a:solidFill>
              <a:latin typeface="+mn-lt"/>
            </a:endParaRPr>
          </a:p>
        </p:txBody>
      </p:sp>
      <p:sp>
        <p:nvSpPr>
          <p:cNvPr id="42"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Camilla Sikjær</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stre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121069022" name="SecondaryLogo"/>
          <p:cNvPicPr>
            <a:picLocks noChangeAspect="1"/>
          </p:cNvPicPr>
          <p:nvPr/>
        </p:nvPicPr>
        <p:blipFill>
          <a:blip r:embed="rId4"/>
          <a:stretch>
            <a:fillRect/>
          </a:stretch>
        </p:blipFill>
        <p:spPr>
          <a:xfrm>
            <a:off x="10206000" y="5997600"/>
            <a:ext cx="1658237" cy="558000"/>
          </a:xfrm>
          <a:prstGeom prst="rect">
            <a:avLst/>
          </a:prstGeom>
        </p:spPr>
      </p:pic>
      <p:sp>
        <p:nvSpPr>
          <p:cNvPr id="5" name="Slide Number Placeholder 4"/>
          <p:cNvSpPr>
            <a:spLocks noGrp="1"/>
          </p:cNvSpPr>
          <p:nvPr>
            <p:ph type="sldNum" sz="quarter" idx="14"/>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2"/>
          </p:nvPr>
        </p:nvSpPr>
        <p:spPr/>
        <p:txBody>
          <a:bodyPr/>
          <a:lstStyle/>
          <a:p>
            <a:fld id="{78417F83-4CBA-48F2-BAD0-783AE3701E32}" type="datetimeFigureOut">
              <a:rPr lang="da-DK" smtClean="0"/>
              <a:pPr/>
              <a:t>25-01-2024</a:t>
            </a:fld>
            <a:r>
              <a:rPr lang="da-DK" dirty="0"/>
              <a:t>16-12-2022</a:t>
            </a:r>
          </a:p>
        </p:txBody>
      </p:sp>
      <p:sp>
        <p:nvSpPr>
          <p:cNvPr id="3" name="Footer Placeholder 2"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127008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Aarhus Universitet">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5" name="LAN_AUWBreak"/>
          <p:cNvSpPr/>
          <p:nvPr userDrawn="1"/>
        </p:nvSpPr>
        <p:spPr bwMode="auto">
          <a:xfrm>
            <a:off x="6022613" y="2804400"/>
            <a:ext cx="65" cy="757567"/>
          </a:xfrm>
          <a:prstGeom prst="rect">
            <a:avLst/>
          </a:prstGeom>
          <a:noFill/>
          <a:ln w="1778" cap="flat" cmpd="sng" algn="ctr">
            <a:noFill/>
            <a:prstDash val="solid"/>
            <a:round/>
            <a:headEnd type="none" w="med" len="med"/>
            <a:tailEnd type="none" w="med" len="med"/>
          </a:ln>
          <a:effectLst/>
        </p:spPr>
        <p:txBody>
          <a:bodyPr vert="horz" wrap="none" lIns="0" tIns="183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4000" b="0" i="0" u="none" strike="noStrike" cap="all" normalizeH="0" baseline="0" noProof="1">
                <a:ln>
                  <a:noFill/>
                </a:ln>
                <a:solidFill>
                  <a:schemeClr val="bg1"/>
                </a:solidFill>
                <a:effectLst/>
                <a:latin typeface="AU Passata" pitchFamily="34" charset="0"/>
              </a:rPr>
              <a:t>Aarhus 
Universitet</a:t>
            </a:r>
          </a:p>
        </p:txBody>
      </p:sp>
      <p:pic>
        <p:nvPicPr>
          <p:cNvPr id="6" name="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8268" y="2864711"/>
            <a:ext cx="2228400" cy="1116990"/>
          </a:xfrm>
          <a:prstGeom prst="rect">
            <a:avLst/>
          </a:prstGeom>
        </p:spPr>
      </p:pic>
      <p:sp>
        <p:nvSpPr>
          <p:cNvPr id="7"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25-01-2024</a:t>
            </a:fld>
            <a:r>
              <a:rPr lang="da-DK" dirty="0"/>
              <a:t>16-12-2022</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4128896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duktion_Indholdsfortegnels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D4380091-A395-0E84-7F2C-EDB051AD3CC6}"/>
              </a:ext>
            </a:extLst>
          </p:cNvPr>
          <p:cNvSpPr>
            <a:spLocks noGrp="1"/>
          </p:cNvSpPr>
          <p:nvPr>
            <p:ph idx="13"/>
          </p:nvPr>
        </p:nvSpPr>
        <p:spPr>
          <a:xfrm>
            <a:off x="976828" y="1960080"/>
            <a:ext cx="4964558" cy="3937484"/>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 name="Content Placeholder 2">
            <a:extLst>
              <a:ext uri="{FF2B5EF4-FFF2-40B4-BE49-F238E27FC236}">
                <a16:creationId xmlns:a16="http://schemas.microsoft.com/office/drawing/2014/main" id="{F3C18899-3080-C430-BE2B-68832FE685F3}"/>
              </a:ext>
            </a:extLst>
          </p:cNvPr>
          <p:cNvSpPr>
            <a:spLocks noGrp="1"/>
          </p:cNvSpPr>
          <p:nvPr>
            <p:ph idx="14"/>
          </p:nvPr>
        </p:nvSpPr>
        <p:spPr>
          <a:xfrm>
            <a:off x="6229416" y="1960080"/>
            <a:ext cx="4964558" cy="3937484"/>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Tree>
    <p:extLst>
      <p:ext uri="{BB962C8B-B14F-4D97-AF65-F5344CB8AC3E}">
        <p14:creationId xmlns:p14="http://schemas.microsoft.com/office/powerpoint/2010/main" val="4199442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æsevejledning">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15" name="Content Placeholder 2">
            <a:extLst>
              <a:ext uri="{FF2B5EF4-FFF2-40B4-BE49-F238E27FC236}">
                <a16:creationId xmlns:a16="http://schemas.microsoft.com/office/drawing/2014/main" id="{D4380091-A395-0E84-7F2C-EDB051AD3CC6}"/>
              </a:ext>
            </a:extLst>
          </p:cNvPr>
          <p:cNvSpPr>
            <a:spLocks noGrp="1"/>
          </p:cNvSpPr>
          <p:nvPr>
            <p:ph idx="13"/>
          </p:nvPr>
        </p:nvSpPr>
        <p:spPr>
          <a:xfrm>
            <a:off x="8151421" y="3174069"/>
            <a:ext cx="3049332" cy="2719899"/>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 name="Content Placeholder 2">
            <a:extLst>
              <a:ext uri="{FF2B5EF4-FFF2-40B4-BE49-F238E27FC236}">
                <a16:creationId xmlns:a16="http://schemas.microsoft.com/office/drawing/2014/main" id="{0858A996-CC8D-C7D2-B323-E34769BF999B}"/>
              </a:ext>
            </a:extLst>
          </p:cNvPr>
          <p:cNvSpPr>
            <a:spLocks noGrp="1"/>
          </p:cNvSpPr>
          <p:nvPr>
            <p:ph idx="14"/>
          </p:nvPr>
        </p:nvSpPr>
        <p:spPr>
          <a:xfrm>
            <a:off x="4481010" y="3174069"/>
            <a:ext cx="3049332" cy="2719899"/>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4" name="Content Placeholder 2">
            <a:extLst>
              <a:ext uri="{FF2B5EF4-FFF2-40B4-BE49-F238E27FC236}">
                <a16:creationId xmlns:a16="http://schemas.microsoft.com/office/drawing/2014/main" id="{82DA3CE5-5F00-858E-9EC5-AB5CAB9FD21C}"/>
              </a:ext>
            </a:extLst>
          </p:cNvPr>
          <p:cNvSpPr>
            <a:spLocks noGrp="1"/>
          </p:cNvSpPr>
          <p:nvPr>
            <p:ph idx="15"/>
          </p:nvPr>
        </p:nvSpPr>
        <p:spPr>
          <a:xfrm>
            <a:off x="985838" y="3174069"/>
            <a:ext cx="3049332" cy="2719900"/>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1" name="Content Placeholder 2">
            <a:extLst>
              <a:ext uri="{FF2B5EF4-FFF2-40B4-BE49-F238E27FC236}">
                <a16:creationId xmlns:a16="http://schemas.microsoft.com/office/drawing/2014/main" id="{DD72444A-E4FC-9BB8-012C-B6C5D6AAC742}"/>
              </a:ext>
            </a:extLst>
          </p:cNvPr>
          <p:cNvSpPr>
            <a:spLocks noGrp="1"/>
          </p:cNvSpPr>
          <p:nvPr>
            <p:ph idx="16"/>
          </p:nvPr>
        </p:nvSpPr>
        <p:spPr>
          <a:xfrm>
            <a:off x="985836" y="2564904"/>
            <a:ext cx="3049333" cy="465148"/>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a:t>
            </a:r>
            <a:r>
              <a:rPr lang="da-DK" dirty="0" err="1"/>
              <a:t>text</a:t>
            </a:r>
            <a:r>
              <a:rPr lang="da-DK" dirty="0"/>
              <a:t> styles</a:t>
            </a:r>
          </a:p>
        </p:txBody>
      </p:sp>
      <p:sp>
        <p:nvSpPr>
          <p:cNvPr id="13" name="Content Placeholder 2">
            <a:extLst>
              <a:ext uri="{FF2B5EF4-FFF2-40B4-BE49-F238E27FC236}">
                <a16:creationId xmlns:a16="http://schemas.microsoft.com/office/drawing/2014/main" id="{E937E176-D2C8-3BC6-40B4-04EC66E36496}"/>
              </a:ext>
            </a:extLst>
          </p:cNvPr>
          <p:cNvSpPr>
            <a:spLocks noGrp="1"/>
          </p:cNvSpPr>
          <p:nvPr>
            <p:ph idx="17"/>
          </p:nvPr>
        </p:nvSpPr>
        <p:spPr>
          <a:xfrm>
            <a:off x="4481009" y="2564904"/>
            <a:ext cx="3049333" cy="465148"/>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a:t>
            </a:r>
            <a:r>
              <a:rPr lang="da-DK" dirty="0" err="1"/>
              <a:t>text</a:t>
            </a:r>
            <a:r>
              <a:rPr lang="da-DK" dirty="0"/>
              <a:t> styles</a:t>
            </a:r>
          </a:p>
        </p:txBody>
      </p:sp>
      <p:sp>
        <p:nvSpPr>
          <p:cNvPr id="14" name="Content Placeholder 2">
            <a:extLst>
              <a:ext uri="{FF2B5EF4-FFF2-40B4-BE49-F238E27FC236}">
                <a16:creationId xmlns:a16="http://schemas.microsoft.com/office/drawing/2014/main" id="{EFC0A553-C3E0-1136-B988-C7F4FC176BD7}"/>
              </a:ext>
            </a:extLst>
          </p:cNvPr>
          <p:cNvSpPr>
            <a:spLocks noGrp="1"/>
          </p:cNvSpPr>
          <p:nvPr>
            <p:ph idx="18"/>
          </p:nvPr>
        </p:nvSpPr>
        <p:spPr>
          <a:xfrm>
            <a:off x="8151419" y="2564904"/>
            <a:ext cx="3049333" cy="465148"/>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a:t>
            </a:r>
            <a:r>
              <a:rPr lang="da-DK" dirty="0" err="1"/>
              <a:t>text</a:t>
            </a:r>
            <a:r>
              <a:rPr lang="da-DK" dirty="0"/>
              <a:t> styles</a:t>
            </a:r>
          </a:p>
        </p:txBody>
      </p:sp>
      <p:sp>
        <p:nvSpPr>
          <p:cNvPr id="3" name="Content Placeholder 2">
            <a:extLst>
              <a:ext uri="{FF2B5EF4-FFF2-40B4-BE49-F238E27FC236}">
                <a16:creationId xmlns:a16="http://schemas.microsoft.com/office/drawing/2014/main" id="{AFC84836-89DA-48F8-0834-936596A59766}"/>
              </a:ext>
            </a:extLst>
          </p:cNvPr>
          <p:cNvSpPr>
            <a:spLocks noGrp="1"/>
          </p:cNvSpPr>
          <p:nvPr>
            <p:ph idx="19"/>
          </p:nvPr>
        </p:nvSpPr>
        <p:spPr>
          <a:xfrm>
            <a:off x="985838" y="1955740"/>
            <a:ext cx="3049333" cy="465148"/>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a:t>
            </a:r>
            <a:r>
              <a:rPr lang="da-DK" dirty="0" err="1"/>
              <a:t>text</a:t>
            </a:r>
            <a:r>
              <a:rPr lang="da-DK" dirty="0"/>
              <a:t> styles</a:t>
            </a:r>
          </a:p>
        </p:txBody>
      </p:sp>
    </p:spTree>
    <p:extLst>
      <p:ext uri="{BB962C8B-B14F-4D97-AF65-F5344CB8AC3E}">
        <p14:creationId xmlns:p14="http://schemas.microsoft.com/office/powerpoint/2010/main" val="3264289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ma_Forside">
    <p:spTree>
      <p:nvGrpSpPr>
        <p:cNvPr id="1" name=""/>
        <p:cNvGrpSpPr/>
        <p:nvPr/>
      </p:nvGrpSpPr>
      <p:grpSpPr>
        <a:xfrm>
          <a:off x="0" y="0"/>
          <a:ext cx="0" cy="0"/>
          <a:chOff x="0" y="0"/>
          <a:chExt cx="0" cy="0"/>
        </a:xfrm>
      </p:grpSpPr>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3"/>
          </p:nvPr>
        </p:nvSpPr>
        <p:spPr/>
        <p:txBody>
          <a:bodyPr/>
          <a:lstStyle/>
          <a:p>
            <a:endParaRPr lang="da-DK" dirty="0"/>
          </a:p>
        </p:txBody>
      </p:sp>
      <p:sp>
        <p:nvSpPr>
          <p:cNvPr id="2" name="Rectangle 1">
            <a:extLst>
              <a:ext uri="{FF2B5EF4-FFF2-40B4-BE49-F238E27FC236}">
                <a16:creationId xmlns:a16="http://schemas.microsoft.com/office/drawing/2014/main" id="{0237FE23-3947-8CDF-6600-3E55D46553B3}"/>
              </a:ext>
            </a:extLst>
          </p:cNvPr>
          <p:cNvSpPr/>
          <p:nvPr userDrawn="1"/>
        </p:nvSpPr>
        <p:spPr bwMode="auto">
          <a:xfrm>
            <a:off x="315913" y="315913"/>
            <a:ext cx="11557000" cy="5561359"/>
          </a:xfrm>
          <a:prstGeom prst="rect">
            <a:avLst/>
          </a:prstGeom>
          <a:solidFill>
            <a:schemeClr val="bg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3" name="Text Placeholder 8">
            <a:extLst>
              <a:ext uri="{FF2B5EF4-FFF2-40B4-BE49-F238E27FC236}">
                <a16:creationId xmlns:a16="http://schemas.microsoft.com/office/drawing/2014/main" id="{62F350F2-8D29-2A2D-28E1-2FE9850E20EC}"/>
              </a:ext>
            </a:extLst>
          </p:cNvPr>
          <p:cNvSpPr>
            <a:spLocks noGrp="1"/>
          </p:cNvSpPr>
          <p:nvPr>
            <p:ph type="body" sz="quarter" idx="15"/>
          </p:nvPr>
        </p:nvSpPr>
        <p:spPr>
          <a:xfrm>
            <a:off x="1000125" y="2608263"/>
            <a:ext cx="10220325" cy="713469"/>
          </a:xfrm>
        </p:spPr>
        <p:txBody>
          <a:bodyPr/>
          <a:lstStyle>
            <a:lvl1pPr>
              <a:defRPr sz="5000" b="1">
                <a:solidFill>
                  <a:schemeClr val="bg1"/>
                </a:solidFill>
                <a:latin typeface="+mj-lt"/>
              </a:defRPr>
            </a:lvl1pPr>
          </a:lstStyle>
          <a:p>
            <a:pPr lvl="0"/>
            <a:endParaRPr lang="da-DK" dirty="0"/>
          </a:p>
        </p:txBody>
      </p:sp>
    </p:spTree>
    <p:extLst>
      <p:ext uri="{BB962C8B-B14F-4D97-AF65-F5344CB8AC3E}">
        <p14:creationId xmlns:p14="http://schemas.microsoft.com/office/powerpoint/2010/main" val="3094494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ndertema_Forside">
    <p:spTree>
      <p:nvGrpSpPr>
        <p:cNvPr id="1" name=""/>
        <p:cNvGrpSpPr/>
        <p:nvPr/>
      </p:nvGrpSpPr>
      <p:grpSpPr>
        <a:xfrm>
          <a:off x="0" y="0"/>
          <a:ext cx="0" cy="0"/>
          <a:chOff x="0" y="0"/>
          <a:chExt cx="0" cy="0"/>
        </a:xfrm>
      </p:grpSpPr>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3"/>
          </p:nvPr>
        </p:nvSpPr>
        <p:spPr/>
        <p:txBody>
          <a:bodyPr/>
          <a:lstStyle/>
          <a:p>
            <a:endParaRPr lang="da-DK" dirty="0"/>
          </a:p>
        </p:txBody>
      </p:sp>
      <p:sp>
        <p:nvSpPr>
          <p:cNvPr id="2" name="Rectangle 1">
            <a:extLst>
              <a:ext uri="{FF2B5EF4-FFF2-40B4-BE49-F238E27FC236}">
                <a16:creationId xmlns:a16="http://schemas.microsoft.com/office/drawing/2014/main" id="{0237FE23-3947-8CDF-6600-3E55D46553B3}"/>
              </a:ext>
            </a:extLst>
          </p:cNvPr>
          <p:cNvSpPr/>
          <p:nvPr userDrawn="1"/>
        </p:nvSpPr>
        <p:spPr bwMode="auto">
          <a:xfrm>
            <a:off x="315913" y="315913"/>
            <a:ext cx="11557000" cy="5561359"/>
          </a:xfrm>
          <a:prstGeom prst="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3" name="Text Placeholder 8">
            <a:extLst>
              <a:ext uri="{FF2B5EF4-FFF2-40B4-BE49-F238E27FC236}">
                <a16:creationId xmlns:a16="http://schemas.microsoft.com/office/drawing/2014/main" id="{62F350F2-8D29-2A2D-28E1-2FE9850E20EC}"/>
              </a:ext>
            </a:extLst>
          </p:cNvPr>
          <p:cNvSpPr>
            <a:spLocks noGrp="1"/>
          </p:cNvSpPr>
          <p:nvPr>
            <p:ph type="body" sz="quarter" idx="15"/>
          </p:nvPr>
        </p:nvSpPr>
        <p:spPr>
          <a:xfrm>
            <a:off x="1000125" y="2608263"/>
            <a:ext cx="10220325" cy="713469"/>
          </a:xfrm>
        </p:spPr>
        <p:txBody>
          <a:bodyPr/>
          <a:lstStyle>
            <a:lvl1pPr>
              <a:defRPr sz="5000" b="1">
                <a:solidFill>
                  <a:schemeClr val="bg1"/>
                </a:solidFill>
              </a:defRPr>
            </a:lvl1pPr>
          </a:lstStyle>
          <a:p>
            <a:pPr lvl="0"/>
            <a:endParaRPr lang="da-DK" dirty="0"/>
          </a:p>
        </p:txBody>
      </p:sp>
    </p:spTree>
    <p:extLst>
      <p:ext uri="{BB962C8B-B14F-4D97-AF65-F5344CB8AC3E}">
        <p14:creationId xmlns:p14="http://schemas.microsoft.com/office/powerpoint/2010/main" val="50939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øttemateriale_Kort tekst + billede">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title style</a:t>
            </a:r>
          </a:p>
        </p:txBody>
      </p:sp>
      <p:sp>
        <p:nvSpPr>
          <p:cNvPr id="3" name="Content Placeholder 2"/>
          <p:cNvSpPr>
            <a:spLocks noGrp="1"/>
          </p:cNvSpPr>
          <p:nvPr>
            <p:ph idx="1"/>
          </p:nvPr>
        </p:nvSpPr>
        <p:spPr>
          <a:xfrm>
            <a:off x="985839" y="1960079"/>
            <a:ext cx="6692749" cy="3937484"/>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0" name="Content Placeholder 9">
            <a:extLst>
              <a:ext uri="{FF2B5EF4-FFF2-40B4-BE49-F238E27FC236}">
                <a16:creationId xmlns:a16="http://schemas.microsoft.com/office/drawing/2014/main" id="{B8955DA2-DFD9-0E7C-9FED-2183D4346CE2}"/>
              </a:ext>
            </a:extLst>
          </p:cNvPr>
          <p:cNvSpPr>
            <a:spLocks noGrp="1"/>
          </p:cNvSpPr>
          <p:nvPr>
            <p:ph sz="quarter" idx="13"/>
          </p:nvPr>
        </p:nvSpPr>
        <p:spPr>
          <a:xfrm>
            <a:off x="8181975" y="1960563"/>
            <a:ext cx="3021013" cy="3937000"/>
          </a:xfrm>
        </p:spPr>
        <p:txBody>
          <a:bodyPr/>
          <a:lstStyle/>
          <a:p>
            <a:pPr lvl="0"/>
            <a:endParaRPr lang="da-DK" dirty="0"/>
          </a:p>
        </p:txBody>
      </p:sp>
    </p:spTree>
    <p:extLst>
      <p:ext uri="{BB962C8B-B14F-4D97-AF65-F5344CB8AC3E}">
        <p14:creationId xmlns:p14="http://schemas.microsoft.com/office/powerpoint/2010/main" val="983355224"/>
      </p:ext>
    </p:extLst>
  </p:cSld>
  <p:clrMapOvr>
    <a:masterClrMapping/>
  </p:clrMapOvr>
  <p:extLst>
    <p:ext uri="{DCECCB84-F9BA-43D5-87BE-67443E8EF086}">
      <p15:sldGuideLst xmlns:p15="http://schemas.microsoft.com/office/powerpoint/2012/main">
        <p15:guide id="1" pos="3839" userDrawn="1">
          <p15:clr>
            <a:srgbClr val="FBAE40"/>
          </p15:clr>
        </p15:guide>
        <p15:guide id="2" orient="horz" pos="21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øttemateriale_Ren teks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title style</a:t>
            </a:r>
          </a:p>
        </p:txBody>
      </p:sp>
      <p:sp>
        <p:nvSpPr>
          <p:cNvPr id="3" name="Content Placeholder 2"/>
          <p:cNvSpPr>
            <a:spLocks noGrp="1"/>
          </p:cNvSpPr>
          <p:nvPr>
            <p:ph idx="1"/>
          </p:nvPr>
        </p:nvSpPr>
        <p:spPr>
          <a:xfrm>
            <a:off x="985839" y="1960079"/>
            <a:ext cx="10217149" cy="3937484"/>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Tree>
    <p:extLst>
      <p:ext uri="{BB962C8B-B14F-4D97-AF65-F5344CB8AC3E}">
        <p14:creationId xmlns:p14="http://schemas.microsoft.com/office/powerpoint/2010/main" val="119583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øttemateriale_M. Model">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title style</a:t>
            </a:r>
          </a:p>
        </p:txBody>
      </p:sp>
      <p:sp>
        <p:nvSpPr>
          <p:cNvPr id="3" name="Content Placeholder 2"/>
          <p:cNvSpPr>
            <a:spLocks noGrp="1"/>
          </p:cNvSpPr>
          <p:nvPr>
            <p:ph idx="1"/>
          </p:nvPr>
        </p:nvSpPr>
        <p:spPr>
          <a:xfrm>
            <a:off x="985839" y="1960079"/>
            <a:ext cx="4964557" cy="3937484"/>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0" name="Content Placeholder 9">
            <a:extLst>
              <a:ext uri="{FF2B5EF4-FFF2-40B4-BE49-F238E27FC236}">
                <a16:creationId xmlns:a16="http://schemas.microsoft.com/office/drawing/2014/main" id="{B8955DA2-DFD9-0E7C-9FED-2183D4346CE2}"/>
              </a:ext>
            </a:extLst>
          </p:cNvPr>
          <p:cNvSpPr>
            <a:spLocks noGrp="1"/>
          </p:cNvSpPr>
          <p:nvPr>
            <p:ph sz="quarter" idx="13"/>
          </p:nvPr>
        </p:nvSpPr>
        <p:spPr>
          <a:xfrm>
            <a:off x="6382443" y="1960563"/>
            <a:ext cx="4820545" cy="3937000"/>
          </a:xfrm>
        </p:spPr>
        <p:txBody>
          <a:bodyPr/>
          <a:lstStyle/>
          <a:p>
            <a:pPr lvl="0"/>
            <a:endParaRPr lang="da-DK" dirty="0"/>
          </a:p>
        </p:txBody>
      </p:sp>
    </p:spTree>
    <p:extLst>
      <p:ext uri="{BB962C8B-B14F-4D97-AF65-F5344CB8AC3E}">
        <p14:creationId xmlns:p14="http://schemas.microsoft.com/office/powerpoint/2010/main" val="1211455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jledning_intro_om_model">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title style</a:t>
            </a:r>
          </a:p>
        </p:txBody>
      </p:sp>
      <p:sp>
        <p:nvSpPr>
          <p:cNvPr id="3" name="Content Placeholder 2"/>
          <p:cNvSpPr>
            <a:spLocks noGrp="1"/>
          </p:cNvSpPr>
          <p:nvPr>
            <p:ph idx="1"/>
          </p:nvPr>
        </p:nvSpPr>
        <p:spPr>
          <a:xfrm>
            <a:off x="985839" y="1960079"/>
            <a:ext cx="4964557" cy="892857"/>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pic>
        <p:nvPicPr>
          <p:cNvPr id="2" name="Content Placeholder 16">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11249992" y="103443"/>
            <a:ext cx="684000" cy="684000"/>
          </a:xfrm>
          <a:prstGeom prst="rect">
            <a:avLst/>
          </a:prstGeom>
          <a:noFill/>
          <a:ln w="9525">
            <a:noFill/>
            <a:miter lim="800000"/>
            <a:headEnd/>
            <a:tailEnd/>
          </a:ln>
        </p:spPr>
      </p:pic>
      <p:sp>
        <p:nvSpPr>
          <p:cNvPr id="10" name="Content Placeholder 9">
            <a:extLst>
              <a:ext uri="{FF2B5EF4-FFF2-40B4-BE49-F238E27FC236}">
                <a16:creationId xmlns:a16="http://schemas.microsoft.com/office/drawing/2014/main" id="{B8955DA2-DFD9-0E7C-9FED-2183D4346CE2}"/>
              </a:ext>
            </a:extLst>
          </p:cNvPr>
          <p:cNvSpPr>
            <a:spLocks noGrp="1"/>
          </p:cNvSpPr>
          <p:nvPr>
            <p:ph sz="quarter" idx="13"/>
          </p:nvPr>
        </p:nvSpPr>
        <p:spPr>
          <a:xfrm>
            <a:off x="6382443" y="1960563"/>
            <a:ext cx="4820545" cy="3937000"/>
          </a:xfrm>
        </p:spPr>
        <p:txBody>
          <a:bodyPr/>
          <a:lstStyle/>
          <a:p>
            <a:pPr lvl="0"/>
            <a:endParaRPr lang="da-DK" dirty="0"/>
          </a:p>
        </p:txBody>
      </p:sp>
      <p:sp>
        <p:nvSpPr>
          <p:cNvPr id="4" name="Content Placeholder 2">
            <a:extLst>
              <a:ext uri="{FF2B5EF4-FFF2-40B4-BE49-F238E27FC236}">
                <a16:creationId xmlns:a16="http://schemas.microsoft.com/office/drawing/2014/main" id="{26EDE29F-B0EC-3FE3-AEB2-D19C884F9D99}"/>
              </a:ext>
            </a:extLst>
          </p:cNvPr>
          <p:cNvSpPr>
            <a:spLocks noGrp="1"/>
          </p:cNvSpPr>
          <p:nvPr>
            <p:ph idx="15"/>
          </p:nvPr>
        </p:nvSpPr>
        <p:spPr>
          <a:xfrm>
            <a:off x="985837" y="3740806"/>
            <a:ext cx="4892549" cy="2156758"/>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1" name="TextBox 10">
            <a:extLst>
              <a:ext uri="{FF2B5EF4-FFF2-40B4-BE49-F238E27FC236}">
                <a16:creationId xmlns:a16="http://schemas.microsoft.com/office/drawing/2014/main" id="{DB49679C-BA2B-0C92-B12A-2013FB6B6592}"/>
              </a:ext>
            </a:extLst>
          </p:cNvPr>
          <p:cNvSpPr txBox="1"/>
          <p:nvPr userDrawn="1"/>
        </p:nvSpPr>
        <p:spPr>
          <a:xfrm>
            <a:off x="985837" y="3364247"/>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Om modellen</a:t>
            </a:r>
          </a:p>
        </p:txBody>
      </p:sp>
      <p:sp>
        <p:nvSpPr>
          <p:cNvPr id="12" name="Graphic 4">
            <a:extLst>
              <a:ext uri="{FF2B5EF4-FFF2-40B4-BE49-F238E27FC236}">
                <a16:creationId xmlns:a16="http://schemas.microsoft.com/office/drawing/2014/main" id="{62BDBBC6-732A-8CC1-1AA7-106952663AF7}"/>
              </a:ext>
            </a:extLst>
          </p:cNvPr>
          <p:cNvSpPr/>
          <p:nvPr userDrawn="1"/>
        </p:nvSpPr>
        <p:spPr>
          <a:xfrm rot="473978">
            <a:off x="989672" y="3633339"/>
            <a:ext cx="424811" cy="6233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1819432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jledning_Om_Anvendelse">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Om modellen</a:t>
            </a:r>
          </a:p>
        </p:txBody>
      </p:sp>
      <p:sp>
        <p:nvSpPr>
          <p:cNvPr id="26" name="Content Placeholder 2">
            <a:extLst>
              <a:ext uri="{FF2B5EF4-FFF2-40B4-BE49-F238E27FC236}">
                <a16:creationId xmlns:a16="http://schemas.microsoft.com/office/drawing/2014/main" id="{FDF45292-BD16-A290-FCD0-E6FB5DD66607}"/>
              </a:ext>
            </a:extLst>
          </p:cNvPr>
          <p:cNvSpPr>
            <a:spLocks noGrp="1"/>
          </p:cNvSpPr>
          <p:nvPr>
            <p:ph idx="13"/>
          </p:nvPr>
        </p:nvSpPr>
        <p:spPr>
          <a:xfrm>
            <a:off x="6314431" y="2347433"/>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7" name="TextBox 26">
            <a:extLst>
              <a:ext uri="{FF2B5EF4-FFF2-40B4-BE49-F238E27FC236}">
                <a16:creationId xmlns:a16="http://schemas.microsoft.com/office/drawing/2014/main" id="{C0B743C6-3B58-36A5-D6B3-5EA9B27EA6C7}"/>
              </a:ext>
            </a:extLst>
          </p:cNvPr>
          <p:cNvSpPr txBox="1"/>
          <p:nvPr userDrawn="1"/>
        </p:nvSpPr>
        <p:spPr>
          <a:xfrm>
            <a:off x="6314431" y="1970875"/>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anvendes modellen </a:t>
            </a:r>
          </a:p>
        </p:txBody>
      </p:sp>
      <p:sp>
        <p:nvSpPr>
          <p:cNvPr id="3" name="Graphic 4">
            <a:extLst>
              <a:ext uri="{FF2B5EF4-FFF2-40B4-BE49-F238E27FC236}">
                <a16:creationId xmlns:a16="http://schemas.microsoft.com/office/drawing/2014/main" id="{A0041184-102E-2CB7-B9DC-ED6B7C0F0524}"/>
              </a:ext>
            </a:extLst>
          </p:cNvPr>
          <p:cNvSpPr/>
          <p:nvPr userDrawn="1"/>
        </p:nvSpPr>
        <p:spPr>
          <a:xfrm rot="473978">
            <a:off x="7537591"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986892"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8337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30"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sp>
        <p:nvSpPr>
          <p:cNvPr id="26"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16. december 2022</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Projektkoordinator</a:t>
            </a:r>
          </a:p>
        </p:txBody>
      </p:sp>
      <p:sp>
        <p:nvSpPr>
          <p:cNvPr id="27"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bg1"/>
              </a:solidFill>
              <a:latin typeface="+mn-lt"/>
            </a:endParaRPr>
          </a:p>
        </p:txBody>
      </p:sp>
      <p:sp>
        <p:nvSpPr>
          <p:cNvPr id="29"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Camilla Sikjær</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785991149" name="SecondaryLogo"/>
          <p:cNvPicPr>
            <a:picLocks noChangeAspect="1"/>
          </p:cNvPicPr>
          <p:nvPr/>
        </p:nvPicPr>
        <p:blipFill>
          <a:blip r:embed="rId4"/>
          <a:stretch>
            <a:fillRect/>
          </a:stretch>
        </p:blipFill>
        <p:spPr>
          <a:xfrm>
            <a:off x="10206000" y="5997600"/>
            <a:ext cx="1658237" cy="558000"/>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3" name="Footer Placeholder 2"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00739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skabet_Vejledning_Om_Anvendelse">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Om redskabet</a:t>
            </a:r>
          </a:p>
        </p:txBody>
      </p:sp>
      <p:sp>
        <p:nvSpPr>
          <p:cNvPr id="26" name="Content Placeholder 2">
            <a:extLst>
              <a:ext uri="{FF2B5EF4-FFF2-40B4-BE49-F238E27FC236}">
                <a16:creationId xmlns:a16="http://schemas.microsoft.com/office/drawing/2014/main" id="{FDF45292-BD16-A290-FCD0-E6FB5DD66607}"/>
              </a:ext>
            </a:extLst>
          </p:cNvPr>
          <p:cNvSpPr>
            <a:spLocks noGrp="1"/>
          </p:cNvSpPr>
          <p:nvPr>
            <p:ph idx="13"/>
          </p:nvPr>
        </p:nvSpPr>
        <p:spPr>
          <a:xfrm>
            <a:off x="6314431" y="2347433"/>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7" name="TextBox 26">
            <a:extLst>
              <a:ext uri="{FF2B5EF4-FFF2-40B4-BE49-F238E27FC236}">
                <a16:creationId xmlns:a16="http://schemas.microsoft.com/office/drawing/2014/main" id="{C0B743C6-3B58-36A5-D6B3-5EA9B27EA6C7}"/>
              </a:ext>
            </a:extLst>
          </p:cNvPr>
          <p:cNvSpPr txBox="1"/>
          <p:nvPr userDrawn="1"/>
        </p:nvSpPr>
        <p:spPr>
          <a:xfrm>
            <a:off x="6314431" y="1970875"/>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anvendes redskabet </a:t>
            </a:r>
          </a:p>
        </p:txBody>
      </p:sp>
      <p:sp>
        <p:nvSpPr>
          <p:cNvPr id="3" name="Graphic 4">
            <a:extLst>
              <a:ext uri="{FF2B5EF4-FFF2-40B4-BE49-F238E27FC236}">
                <a16:creationId xmlns:a16="http://schemas.microsoft.com/office/drawing/2014/main" id="{A0041184-102E-2CB7-B9DC-ED6B7C0F0524}"/>
              </a:ext>
            </a:extLst>
          </p:cNvPr>
          <p:cNvSpPr/>
          <p:nvPr userDrawn="1"/>
        </p:nvSpPr>
        <p:spPr>
          <a:xfrm rot="473978">
            <a:off x="7537591"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986892"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2307355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skabet_Vejledning_Anvendelse">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10221143"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anvendes redskabet </a:t>
            </a:r>
            <a:r>
              <a:rPr lang="da-DK" sz="1200" b="1" dirty="0">
                <a:solidFill>
                  <a:schemeClr val="bg2"/>
                </a:solidFill>
                <a:latin typeface="+mn-lt"/>
              </a:rPr>
              <a:t>(fortsat)</a:t>
            </a:r>
            <a:endParaRPr lang="da-DK" sz="2000" b="1" dirty="0">
              <a:solidFill>
                <a:schemeClr val="bg2"/>
              </a:solidFill>
              <a:latin typeface="+mn-lt"/>
            </a:endParaRPr>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2136161"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2841302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jledning_Anvendelse_udfyldes">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584775"/>
          </a:xfrm>
          <a:prstGeom prst="rect">
            <a:avLst/>
          </a:prstGeom>
          <a:noFill/>
        </p:spPr>
        <p:txBody>
          <a:bodyPr wrap="square" lIns="0" tIns="0" rIns="0" bIns="0" rtlCol="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lang="da-DK" sz="2000" b="1" dirty="0">
                <a:solidFill>
                  <a:schemeClr val="bg2"/>
                </a:solidFill>
                <a:latin typeface="+mn-lt"/>
              </a:rPr>
              <a:t>Sådan anvendes modellen </a:t>
            </a:r>
          </a:p>
          <a:p>
            <a:pPr>
              <a:lnSpc>
                <a:spcPct val="95000"/>
              </a:lnSpc>
            </a:pPr>
            <a:endParaRPr lang="da-DK" sz="2000" b="1" dirty="0">
              <a:solidFill>
                <a:schemeClr val="bg2"/>
              </a:solidFill>
              <a:latin typeface="+mn-lt"/>
            </a:endParaRPr>
          </a:p>
        </p:txBody>
      </p:sp>
      <p:sp>
        <p:nvSpPr>
          <p:cNvPr id="26" name="Content Placeholder 2">
            <a:extLst>
              <a:ext uri="{FF2B5EF4-FFF2-40B4-BE49-F238E27FC236}">
                <a16:creationId xmlns:a16="http://schemas.microsoft.com/office/drawing/2014/main" id="{FDF45292-BD16-A290-FCD0-E6FB5DD66607}"/>
              </a:ext>
            </a:extLst>
          </p:cNvPr>
          <p:cNvSpPr>
            <a:spLocks noGrp="1"/>
          </p:cNvSpPr>
          <p:nvPr>
            <p:ph idx="13"/>
          </p:nvPr>
        </p:nvSpPr>
        <p:spPr>
          <a:xfrm>
            <a:off x="6314431" y="2347433"/>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7" name="TextBox 26">
            <a:extLst>
              <a:ext uri="{FF2B5EF4-FFF2-40B4-BE49-F238E27FC236}">
                <a16:creationId xmlns:a16="http://schemas.microsoft.com/office/drawing/2014/main" id="{C0B743C6-3B58-36A5-D6B3-5EA9B27EA6C7}"/>
              </a:ext>
            </a:extLst>
          </p:cNvPr>
          <p:cNvSpPr txBox="1"/>
          <p:nvPr userDrawn="1"/>
        </p:nvSpPr>
        <p:spPr>
          <a:xfrm>
            <a:off x="6314431" y="1970875"/>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udfyldes modellen </a:t>
            </a:r>
          </a:p>
        </p:txBody>
      </p:sp>
      <p:sp>
        <p:nvSpPr>
          <p:cNvPr id="3" name="Graphic 4">
            <a:extLst>
              <a:ext uri="{FF2B5EF4-FFF2-40B4-BE49-F238E27FC236}">
                <a16:creationId xmlns:a16="http://schemas.microsoft.com/office/drawing/2014/main" id="{A0041184-102E-2CB7-B9DC-ED6B7C0F0524}"/>
              </a:ext>
            </a:extLst>
          </p:cNvPr>
          <p:cNvSpPr/>
          <p:nvPr userDrawn="1"/>
        </p:nvSpPr>
        <p:spPr>
          <a:xfrm rot="473978">
            <a:off x="7323596"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2139020"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3385375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Vejledning_Om_">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Om modellen</a:t>
            </a:r>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986892"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2746590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jledning_Anvendes">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10217151"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anvendes modellen</a:t>
            </a:r>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2139020"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3355931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jledning_Modellen_Udfyldes">
    <p:spTree>
      <p:nvGrpSpPr>
        <p:cNvPr id="1" name=""/>
        <p:cNvGrpSpPr/>
        <p:nvPr/>
      </p:nvGrpSpPr>
      <p:grpSpPr>
        <a:xfrm>
          <a:off x="0" y="0"/>
          <a:ext cx="0" cy="0"/>
          <a:chOff x="0" y="0"/>
          <a:chExt cx="0" cy="0"/>
        </a:xfrm>
      </p:grpSpPr>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
        <p:nvSpPr>
          <p:cNvPr id="14" name="Content Placeholder 9">
            <a:extLst>
              <a:ext uri="{FF2B5EF4-FFF2-40B4-BE49-F238E27FC236}">
                <a16:creationId xmlns:a16="http://schemas.microsoft.com/office/drawing/2014/main" id="{824EF791-EE5A-4632-4AEA-9D0AE7EAC1FB}"/>
              </a:ext>
            </a:extLst>
          </p:cNvPr>
          <p:cNvSpPr>
            <a:spLocks noGrp="1"/>
          </p:cNvSpPr>
          <p:nvPr>
            <p:ph sz="quarter" idx="14"/>
          </p:nvPr>
        </p:nvSpPr>
        <p:spPr>
          <a:xfrm>
            <a:off x="6310437" y="1960563"/>
            <a:ext cx="4892551" cy="3937000"/>
          </a:xfrm>
        </p:spPr>
        <p:txBody>
          <a:bodyPr/>
          <a:lstStyle/>
          <a:p>
            <a:pPr lvl="0"/>
            <a:endParaRPr lang="da-DK" dirty="0"/>
          </a:p>
        </p:txBody>
      </p:sp>
      <p:grpSp>
        <p:nvGrpSpPr>
          <p:cNvPr id="18" name="Group 17">
            <a:extLst>
              <a:ext uri="{FF2B5EF4-FFF2-40B4-BE49-F238E27FC236}">
                <a16:creationId xmlns:a16="http://schemas.microsoft.com/office/drawing/2014/main" id="{BD891D74-EF36-CC46-A41E-EBB7ACD4BE7B}"/>
              </a:ext>
            </a:extLst>
          </p:cNvPr>
          <p:cNvGrpSpPr/>
          <p:nvPr userDrawn="1"/>
        </p:nvGrpSpPr>
        <p:grpSpPr>
          <a:xfrm>
            <a:off x="11249992" y="103443"/>
            <a:ext cx="684000" cy="684000"/>
            <a:chOff x="11249992" y="103443"/>
            <a:chExt cx="684000" cy="684000"/>
          </a:xfrm>
        </p:grpSpPr>
        <p:pic>
          <p:nvPicPr>
            <p:cNvPr id="19" name="Content Placeholder 16" descr="Information with solid fill">
              <a:extLst>
                <a:ext uri="{FF2B5EF4-FFF2-40B4-BE49-F238E27FC236}">
                  <a16:creationId xmlns:a16="http://schemas.microsoft.com/office/drawing/2014/main" id="{983A9DAE-9D0B-8392-7A31-954EDF0350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20" name="Content Placeholder 10" descr="Harvey Balls 100% with solid fill">
              <a:extLst>
                <a:ext uri="{FF2B5EF4-FFF2-40B4-BE49-F238E27FC236}">
                  <a16:creationId xmlns:a16="http://schemas.microsoft.com/office/drawing/2014/main" id="{9CC29D48-C15F-B6B1-A5E5-7E7B7BA8BC90}"/>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21" name="Content Placeholder 9" descr="Signpost with solid fill">
            <a:extLst>
              <a:ext uri="{FF2B5EF4-FFF2-40B4-BE49-F238E27FC236}">
                <a16:creationId xmlns:a16="http://schemas.microsoft.com/office/drawing/2014/main" id="{08DACCDE-4768-ADE2-2FAE-6B4937D79B46}"/>
              </a:ext>
            </a:extLst>
          </p:cNvPr>
          <p:cNvSpPr/>
          <p:nvPr userDrawn="1"/>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2" name="Title 1">
            <a:extLst>
              <a:ext uri="{FF2B5EF4-FFF2-40B4-BE49-F238E27FC236}">
                <a16:creationId xmlns:a16="http://schemas.microsoft.com/office/drawing/2014/main" id="{1DEF1628-195D-BEC2-FB08-1C33EA03DF99}"/>
              </a:ext>
            </a:extLst>
          </p:cNvPr>
          <p:cNvSpPr>
            <a:spLocks noGrp="1"/>
          </p:cNvSpPr>
          <p:nvPr>
            <p:ph type="title"/>
          </p:nvPr>
        </p:nvSpPr>
        <p:spPr>
          <a:xfrm>
            <a:off x="315913" y="149115"/>
            <a:ext cx="11557000" cy="1309328"/>
          </a:xfrm>
        </p:spPr>
        <p:txBody>
          <a:bodyPr/>
          <a:lstStyle>
            <a:lvl1pPr>
              <a:defRPr sz="4000"/>
            </a:lvl1pPr>
          </a:lstStyle>
          <a:p>
            <a:r>
              <a:rPr lang="da-DK" dirty="0"/>
              <a:t>Click to edit Master </a:t>
            </a:r>
            <a:r>
              <a:rPr lang="da-DK" dirty="0" err="1"/>
              <a:t>title</a:t>
            </a:r>
            <a:r>
              <a:rPr lang="da-DK" dirty="0"/>
              <a:t> style</a:t>
            </a:r>
          </a:p>
        </p:txBody>
      </p:sp>
      <p:sp>
        <p:nvSpPr>
          <p:cNvPr id="4" name="TextBox 3">
            <a:extLst>
              <a:ext uri="{FF2B5EF4-FFF2-40B4-BE49-F238E27FC236}">
                <a16:creationId xmlns:a16="http://schemas.microsoft.com/office/drawing/2014/main" id="{5526E1E6-0507-EF92-36A3-13D896FBEA62}"/>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udfyldes modellen </a:t>
            </a:r>
          </a:p>
        </p:txBody>
      </p:sp>
      <p:sp>
        <p:nvSpPr>
          <p:cNvPr id="6" name="Content Placeholder 2">
            <a:extLst>
              <a:ext uri="{FF2B5EF4-FFF2-40B4-BE49-F238E27FC236}">
                <a16:creationId xmlns:a16="http://schemas.microsoft.com/office/drawing/2014/main" id="{CAD25A2A-B811-9D70-88A7-8982524C0841}"/>
              </a:ext>
            </a:extLst>
          </p:cNvPr>
          <p:cNvSpPr>
            <a:spLocks noGrp="1"/>
          </p:cNvSpPr>
          <p:nvPr>
            <p:ph idx="13"/>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 name="Graphic 4">
            <a:extLst>
              <a:ext uri="{FF2B5EF4-FFF2-40B4-BE49-F238E27FC236}">
                <a16:creationId xmlns:a16="http://schemas.microsoft.com/office/drawing/2014/main" id="{D443A989-EE5C-0012-5290-4ECD11897E3E}"/>
              </a:ext>
            </a:extLst>
          </p:cNvPr>
          <p:cNvSpPr/>
          <p:nvPr userDrawn="1"/>
        </p:nvSpPr>
        <p:spPr>
          <a:xfrm rot="473978">
            <a:off x="1995003" y="2254053"/>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2292688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jledning_Modellen_Udfyldes_Fortolknin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8E80B2-D640-980A-1011-E1B971892C99}"/>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udfyldes modellen </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
        <p:nvSpPr>
          <p:cNvPr id="4" name="Content Placeholder 2">
            <a:extLst>
              <a:ext uri="{FF2B5EF4-FFF2-40B4-BE49-F238E27FC236}">
                <a16:creationId xmlns:a16="http://schemas.microsoft.com/office/drawing/2014/main" id="{4E65C182-D9D0-404A-BA36-081B539190D3}"/>
              </a:ext>
            </a:extLst>
          </p:cNvPr>
          <p:cNvSpPr>
            <a:spLocks noGrp="1"/>
          </p:cNvSpPr>
          <p:nvPr>
            <p:ph idx="13"/>
          </p:nvPr>
        </p:nvSpPr>
        <p:spPr>
          <a:xfrm>
            <a:off x="985839" y="3861048"/>
            <a:ext cx="4892549" cy="2036515"/>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0" name="TextBox 9">
            <a:extLst>
              <a:ext uri="{FF2B5EF4-FFF2-40B4-BE49-F238E27FC236}">
                <a16:creationId xmlns:a16="http://schemas.microsoft.com/office/drawing/2014/main" id="{51465FB4-2E4D-2DAE-6232-D511FD432765}"/>
              </a:ext>
            </a:extLst>
          </p:cNvPr>
          <p:cNvSpPr txBox="1"/>
          <p:nvPr userDrawn="1"/>
        </p:nvSpPr>
        <p:spPr>
          <a:xfrm>
            <a:off x="985839" y="3501008"/>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fortolkes modellen</a:t>
            </a:r>
          </a:p>
        </p:txBody>
      </p:sp>
      <p:sp>
        <p:nvSpPr>
          <p:cNvPr id="14" name="Content Placeholder 9">
            <a:extLst>
              <a:ext uri="{FF2B5EF4-FFF2-40B4-BE49-F238E27FC236}">
                <a16:creationId xmlns:a16="http://schemas.microsoft.com/office/drawing/2014/main" id="{824EF791-EE5A-4632-4AEA-9D0AE7EAC1FB}"/>
              </a:ext>
            </a:extLst>
          </p:cNvPr>
          <p:cNvSpPr>
            <a:spLocks noGrp="1"/>
          </p:cNvSpPr>
          <p:nvPr>
            <p:ph sz="quarter" idx="14"/>
          </p:nvPr>
        </p:nvSpPr>
        <p:spPr>
          <a:xfrm>
            <a:off x="6310438" y="1960563"/>
            <a:ext cx="4892550" cy="3937000"/>
          </a:xfrm>
        </p:spPr>
        <p:txBody>
          <a:bodyPr/>
          <a:lstStyle/>
          <a:p>
            <a:pPr lvl="0"/>
            <a:endParaRPr lang="da-DK" dirty="0"/>
          </a:p>
        </p:txBody>
      </p:sp>
      <p:grpSp>
        <p:nvGrpSpPr>
          <p:cNvPr id="18" name="Group 17">
            <a:extLst>
              <a:ext uri="{FF2B5EF4-FFF2-40B4-BE49-F238E27FC236}">
                <a16:creationId xmlns:a16="http://schemas.microsoft.com/office/drawing/2014/main" id="{BD891D74-EF36-CC46-A41E-EBB7ACD4BE7B}"/>
              </a:ext>
            </a:extLst>
          </p:cNvPr>
          <p:cNvGrpSpPr/>
          <p:nvPr userDrawn="1"/>
        </p:nvGrpSpPr>
        <p:grpSpPr>
          <a:xfrm>
            <a:off x="11249992" y="103443"/>
            <a:ext cx="684000" cy="684000"/>
            <a:chOff x="11249992" y="103443"/>
            <a:chExt cx="684000" cy="684000"/>
          </a:xfrm>
        </p:grpSpPr>
        <p:pic>
          <p:nvPicPr>
            <p:cNvPr id="19" name="Content Placeholder 16" descr="Information with solid fill">
              <a:extLst>
                <a:ext uri="{FF2B5EF4-FFF2-40B4-BE49-F238E27FC236}">
                  <a16:creationId xmlns:a16="http://schemas.microsoft.com/office/drawing/2014/main" id="{983A9DAE-9D0B-8392-7A31-954EDF0350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20" name="Content Placeholder 10" descr="Harvey Balls 100% with solid fill">
              <a:extLst>
                <a:ext uri="{FF2B5EF4-FFF2-40B4-BE49-F238E27FC236}">
                  <a16:creationId xmlns:a16="http://schemas.microsoft.com/office/drawing/2014/main" id="{9CC29D48-C15F-B6B1-A5E5-7E7B7BA8BC90}"/>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21" name="Content Placeholder 9" descr="Signpost with solid fill">
            <a:extLst>
              <a:ext uri="{FF2B5EF4-FFF2-40B4-BE49-F238E27FC236}">
                <a16:creationId xmlns:a16="http://schemas.microsoft.com/office/drawing/2014/main" id="{08DACCDE-4768-ADE2-2FAE-6B4937D79B46}"/>
              </a:ext>
            </a:extLst>
          </p:cNvPr>
          <p:cNvSpPr/>
          <p:nvPr userDrawn="1"/>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2" name="Title 1">
            <a:extLst>
              <a:ext uri="{FF2B5EF4-FFF2-40B4-BE49-F238E27FC236}">
                <a16:creationId xmlns:a16="http://schemas.microsoft.com/office/drawing/2014/main" id="{1DEF1628-195D-BEC2-FB08-1C33EA03DF99}"/>
              </a:ext>
            </a:extLst>
          </p:cNvPr>
          <p:cNvSpPr>
            <a:spLocks noGrp="1"/>
          </p:cNvSpPr>
          <p:nvPr>
            <p:ph type="title"/>
          </p:nvPr>
        </p:nvSpPr>
        <p:spPr>
          <a:xfrm>
            <a:off x="315913" y="149115"/>
            <a:ext cx="11557000" cy="1309328"/>
          </a:xfrm>
        </p:spPr>
        <p:txBody>
          <a:bodyPr/>
          <a:lstStyle>
            <a:lvl1pPr>
              <a:defRPr sz="4000"/>
            </a:lvl1pPr>
          </a:lstStyle>
          <a:p>
            <a:r>
              <a:rPr lang="da-DK" dirty="0"/>
              <a:t>Click to edit Master </a:t>
            </a:r>
            <a:r>
              <a:rPr lang="da-DK" dirty="0" err="1"/>
              <a:t>title</a:t>
            </a:r>
            <a:r>
              <a:rPr lang="da-DK" dirty="0"/>
              <a:t> style</a:t>
            </a:r>
          </a:p>
        </p:txBody>
      </p:sp>
      <p:sp>
        <p:nvSpPr>
          <p:cNvPr id="11" name="Content Placeholder 2">
            <a:extLst>
              <a:ext uri="{FF2B5EF4-FFF2-40B4-BE49-F238E27FC236}">
                <a16:creationId xmlns:a16="http://schemas.microsoft.com/office/drawing/2014/main" id="{0AE8402E-A1A5-F61F-B5B9-E5F265057BA3}"/>
              </a:ext>
            </a:extLst>
          </p:cNvPr>
          <p:cNvSpPr>
            <a:spLocks noGrp="1"/>
          </p:cNvSpPr>
          <p:nvPr>
            <p:ph idx="15"/>
          </p:nvPr>
        </p:nvSpPr>
        <p:spPr>
          <a:xfrm>
            <a:off x="985837" y="2341227"/>
            <a:ext cx="4892549" cy="871749"/>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a:t>
            </a:r>
            <a:r>
              <a:rPr lang="da-DK" dirty="0" err="1"/>
              <a:t>level</a:t>
            </a:r>
            <a:endParaRPr lang="da-DK" dirty="0"/>
          </a:p>
        </p:txBody>
      </p:sp>
      <p:sp>
        <p:nvSpPr>
          <p:cNvPr id="2" name="Graphic 4">
            <a:extLst>
              <a:ext uri="{FF2B5EF4-FFF2-40B4-BE49-F238E27FC236}">
                <a16:creationId xmlns:a16="http://schemas.microsoft.com/office/drawing/2014/main" id="{5747C201-C720-3510-EFDC-0F8C0466203A}"/>
              </a:ext>
            </a:extLst>
          </p:cNvPr>
          <p:cNvSpPr/>
          <p:nvPr userDrawn="1"/>
        </p:nvSpPr>
        <p:spPr>
          <a:xfrm rot="473978">
            <a:off x="1995003" y="2247618"/>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
        <p:nvSpPr>
          <p:cNvPr id="3" name="Graphic 4">
            <a:extLst>
              <a:ext uri="{FF2B5EF4-FFF2-40B4-BE49-F238E27FC236}">
                <a16:creationId xmlns:a16="http://schemas.microsoft.com/office/drawing/2014/main" id="{B15FE0FE-A66F-9536-997F-54C6ECE69D61}"/>
              </a:ext>
            </a:extLst>
          </p:cNvPr>
          <p:cNvSpPr/>
          <p:nvPr userDrawn="1"/>
        </p:nvSpPr>
        <p:spPr>
          <a:xfrm rot="473978">
            <a:off x="1995003" y="3771601"/>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3170724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jledning_Sådan fortilkes modell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F1C4F7-7710-ACE6-4C65-001DD4F1B8D3}"/>
              </a:ext>
            </a:extLst>
          </p:cNvPr>
          <p:cNvSpPr>
            <a:spLocks noGrp="1"/>
          </p:cNvSpPr>
          <p:nvPr>
            <p:ph idx="15"/>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0" name="TextBox 9">
            <a:extLst>
              <a:ext uri="{FF2B5EF4-FFF2-40B4-BE49-F238E27FC236}">
                <a16:creationId xmlns:a16="http://schemas.microsoft.com/office/drawing/2014/main" id="{51465FB4-2E4D-2DAE-6232-D511FD432765}"/>
              </a:ext>
            </a:extLst>
          </p:cNvPr>
          <p:cNvSpPr txBox="1"/>
          <p:nvPr userDrawn="1"/>
        </p:nvSpPr>
        <p:spPr>
          <a:xfrm>
            <a:off x="985839" y="1966371"/>
            <a:ext cx="5108573"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fortolkes modellen</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
        <p:nvSpPr>
          <p:cNvPr id="14" name="Content Placeholder 9">
            <a:extLst>
              <a:ext uri="{FF2B5EF4-FFF2-40B4-BE49-F238E27FC236}">
                <a16:creationId xmlns:a16="http://schemas.microsoft.com/office/drawing/2014/main" id="{824EF791-EE5A-4632-4AEA-9D0AE7EAC1FB}"/>
              </a:ext>
            </a:extLst>
          </p:cNvPr>
          <p:cNvSpPr>
            <a:spLocks noGrp="1"/>
          </p:cNvSpPr>
          <p:nvPr>
            <p:ph sz="quarter" idx="14"/>
          </p:nvPr>
        </p:nvSpPr>
        <p:spPr>
          <a:xfrm>
            <a:off x="6310437" y="1960563"/>
            <a:ext cx="4892551" cy="3937000"/>
          </a:xfrm>
        </p:spPr>
        <p:txBody>
          <a:bodyPr/>
          <a:lstStyle/>
          <a:p>
            <a:pPr lvl="0"/>
            <a:endParaRPr lang="da-DK" dirty="0"/>
          </a:p>
        </p:txBody>
      </p:sp>
      <p:grpSp>
        <p:nvGrpSpPr>
          <p:cNvPr id="18" name="Group 17">
            <a:extLst>
              <a:ext uri="{FF2B5EF4-FFF2-40B4-BE49-F238E27FC236}">
                <a16:creationId xmlns:a16="http://schemas.microsoft.com/office/drawing/2014/main" id="{BD891D74-EF36-CC46-A41E-EBB7ACD4BE7B}"/>
              </a:ext>
            </a:extLst>
          </p:cNvPr>
          <p:cNvGrpSpPr/>
          <p:nvPr userDrawn="1"/>
        </p:nvGrpSpPr>
        <p:grpSpPr>
          <a:xfrm>
            <a:off x="11249992" y="103443"/>
            <a:ext cx="684000" cy="684000"/>
            <a:chOff x="11249992" y="103443"/>
            <a:chExt cx="684000" cy="684000"/>
          </a:xfrm>
        </p:grpSpPr>
        <p:pic>
          <p:nvPicPr>
            <p:cNvPr id="19" name="Content Placeholder 16" descr="Information with solid fill">
              <a:extLst>
                <a:ext uri="{FF2B5EF4-FFF2-40B4-BE49-F238E27FC236}">
                  <a16:creationId xmlns:a16="http://schemas.microsoft.com/office/drawing/2014/main" id="{983A9DAE-9D0B-8392-7A31-954EDF0350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20" name="Content Placeholder 10" descr="Harvey Balls 100% with solid fill">
              <a:extLst>
                <a:ext uri="{FF2B5EF4-FFF2-40B4-BE49-F238E27FC236}">
                  <a16:creationId xmlns:a16="http://schemas.microsoft.com/office/drawing/2014/main" id="{9CC29D48-C15F-B6B1-A5E5-7E7B7BA8BC90}"/>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21" name="Content Placeholder 9" descr="Signpost with solid fill">
            <a:extLst>
              <a:ext uri="{FF2B5EF4-FFF2-40B4-BE49-F238E27FC236}">
                <a16:creationId xmlns:a16="http://schemas.microsoft.com/office/drawing/2014/main" id="{08DACCDE-4768-ADE2-2FAE-6B4937D79B46}"/>
              </a:ext>
            </a:extLst>
          </p:cNvPr>
          <p:cNvSpPr/>
          <p:nvPr userDrawn="1"/>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2" name="Title 1">
            <a:extLst>
              <a:ext uri="{FF2B5EF4-FFF2-40B4-BE49-F238E27FC236}">
                <a16:creationId xmlns:a16="http://schemas.microsoft.com/office/drawing/2014/main" id="{1DEF1628-195D-BEC2-FB08-1C33EA03DF99}"/>
              </a:ext>
            </a:extLst>
          </p:cNvPr>
          <p:cNvSpPr>
            <a:spLocks noGrp="1"/>
          </p:cNvSpPr>
          <p:nvPr>
            <p:ph type="title"/>
          </p:nvPr>
        </p:nvSpPr>
        <p:spPr>
          <a:xfrm>
            <a:off x="315913" y="149115"/>
            <a:ext cx="11557000" cy="1309328"/>
          </a:xfrm>
        </p:spPr>
        <p:txBody>
          <a:bodyPr/>
          <a:lstStyle>
            <a:lvl1pPr>
              <a:defRPr sz="4000"/>
            </a:lvl1pPr>
          </a:lstStyle>
          <a:p>
            <a:r>
              <a:rPr lang="da-DK" dirty="0"/>
              <a:t>Click to edit Master </a:t>
            </a:r>
            <a:r>
              <a:rPr lang="da-DK" dirty="0" err="1"/>
              <a:t>title</a:t>
            </a:r>
            <a:r>
              <a:rPr lang="da-DK" dirty="0"/>
              <a:t> style</a:t>
            </a:r>
          </a:p>
        </p:txBody>
      </p:sp>
      <p:sp>
        <p:nvSpPr>
          <p:cNvPr id="2" name="Graphic 4">
            <a:extLst>
              <a:ext uri="{FF2B5EF4-FFF2-40B4-BE49-F238E27FC236}">
                <a16:creationId xmlns:a16="http://schemas.microsoft.com/office/drawing/2014/main" id="{968283F2-DF64-ACD7-2261-1BB5610053D8}"/>
              </a:ext>
            </a:extLst>
          </p:cNvPr>
          <p:cNvSpPr/>
          <p:nvPr userDrawn="1"/>
        </p:nvSpPr>
        <p:spPr>
          <a:xfrm rot="473978">
            <a:off x="1922996" y="2209740"/>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3954608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mplate/Skabelon">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2EBBCC84-FC82-9FFB-8F41-BE4CC6CEC42F}"/>
              </a:ext>
            </a:extLst>
          </p:cNvPr>
          <p:cNvSpPr>
            <a:spLocks noGrp="1"/>
          </p:cNvSpPr>
          <p:nvPr userDrawn="1">
            <p:ph idx="1"/>
          </p:nvPr>
        </p:nvSpPr>
        <p:spPr>
          <a:xfrm>
            <a:off x="985839" y="1960079"/>
            <a:ext cx="10217149" cy="3937484"/>
          </a:xfrm>
        </p:spPr>
        <p:txBody>
          <a:bodyPr/>
          <a:lstStyle>
            <a:lvl1pPr marL="0" indent="0">
              <a:buFont typeface="Calibri" panose="020F0502020204030204" pitchFamily="34" charset="0"/>
              <a:buChar char="​"/>
              <a:defRPr/>
            </a:lvl1pPr>
          </a:lstStyle>
          <a:p>
            <a:pPr lvl="0"/>
            <a:endParaRPr lang="da-DK" dirty="0"/>
          </a:p>
        </p:txBody>
      </p:sp>
      <p:grpSp>
        <p:nvGrpSpPr>
          <p:cNvPr id="13" name="Group 12">
            <a:extLst>
              <a:ext uri="{FF2B5EF4-FFF2-40B4-BE49-F238E27FC236}">
                <a16:creationId xmlns:a16="http://schemas.microsoft.com/office/drawing/2014/main" id="{585CFDA9-C3FE-F66C-B5A8-F18AD3E6C024}"/>
              </a:ext>
            </a:extLst>
          </p:cNvPr>
          <p:cNvGrpSpPr/>
          <p:nvPr userDrawn="1"/>
        </p:nvGrpSpPr>
        <p:grpSpPr>
          <a:xfrm>
            <a:off x="10554827" y="355971"/>
            <a:ext cx="231546" cy="298770"/>
            <a:chOff x="9076226" y="2664822"/>
            <a:chExt cx="231546" cy="298770"/>
          </a:xfrm>
        </p:grpSpPr>
        <p:sp>
          <p:nvSpPr>
            <p:cNvPr id="10" name="Graphic 11" descr="Paper with solid fill">
              <a:extLst>
                <a:ext uri="{FF2B5EF4-FFF2-40B4-BE49-F238E27FC236}">
                  <a16:creationId xmlns:a16="http://schemas.microsoft.com/office/drawing/2014/main" id="{E72168C5-1122-BEA3-5BA9-BDA61FB8BCEC}"/>
                </a:ext>
              </a:extLst>
            </p:cNvPr>
            <p:cNvSpPr/>
            <p:nvPr/>
          </p:nvSpPr>
          <p:spPr>
            <a:xfrm>
              <a:off x="9076226" y="2664822"/>
              <a:ext cx="231546" cy="298770"/>
            </a:xfrm>
            <a:custGeom>
              <a:avLst/>
              <a:gdLst>
                <a:gd name="connsiteX0" fmla="*/ 23715 w 245053"/>
                <a:gd name="connsiteY0" fmla="*/ 292483 h 316198"/>
                <a:gd name="connsiteX1" fmla="*/ 23715 w 245053"/>
                <a:gd name="connsiteY1" fmla="*/ 23715 h 316198"/>
                <a:gd name="connsiteX2" fmla="*/ 134384 w 245053"/>
                <a:gd name="connsiteY2" fmla="*/ 23715 h 316198"/>
                <a:gd name="connsiteX3" fmla="*/ 134384 w 245053"/>
                <a:gd name="connsiteY3" fmla="*/ 106717 h 316198"/>
                <a:gd name="connsiteX4" fmla="*/ 221339 w 245053"/>
                <a:gd name="connsiteY4" fmla="*/ 106717 h 316198"/>
                <a:gd name="connsiteX5" fmla="*/ 221339 w 245053"/>
                <a:gd name="connsiteY5" fmla="*/ 292483 h 316198"/>
                <a:gd name="connsiteX6" fmla="*/ 23715 w 245053"/>
                <a:gd name="connsiteY6" fmla="*/ 292483 h 316198"/>
                <a:gd name="connsiteX7" fmla="*/ 158099 w 245053"/>
                <a:gd name="connsiteY7" fmla="*/ 33596 h 316198"/>
                <a:gd name="connsiteX8" fmla="*/ 207505 w 245053"/>
                <a:gd name="connsiteY8" fmla="*/ 83002 h 316198"/>
                <a:gd name="connsiteX9" fmla="*/ 158099 w 245053"/>
                <a:gd name="connsiteY9" fmla="*/ 83002 h 316198"/>
                <a:gd name="connsiteX10" fmla="*/ 158099 w 245053"/>
                <a:gd name="connsiteY10" fmla="*/ 33596 h 316198"/>
                <a:gd name="connsiteX11" fmla="*/ 158099 w 245053"/>
                <a:gd name="connsiteY11" fmla="*/ 0 h 316198"/>
                <a:gd name="connsiteX12" fmla="*/ 0 w 245053"/>
                <a:gd name="connsiteY12" fmla="*/ 0 h 316198"/>
                <a:gd name="connsiteX13" fmla="*/ 0 w 245053"/>
                <a:gd name="connsiteY13" fmla="*/ 316198 h 316198"/>
                <a:gd name="connsiteX14" fmla="*/ 245054 w 245053"/>
                <a:gd name="connsiteY14" fmla="*/ 316198 h 316198"/>
                <a:gd name="connsiteX15" fmla="*/ 245054 w 245053"/>
                <a:gd name="connsiteY15" fmla="*/ 86955 h 316198"/>
                <a:gd name="connsiteX16" fmla="*/ 158099 w 245053"/>
                <a:gd name="connsiteY16" fmla="*/ 0 h 31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053" h="316198">
                  <a:moveTo>
                    <a:pt x="23715" y="292483"/>
                  </a:moveTo>
                  <a:lnTo>
                    <a:pt x="23715" y="23715"/>
                  </a:lnTo>
                  <a:lnTo>
                    <a:pt x="134384" y="23715"/>
                  </a:lnTo>
                  <a:lnTo>
                    <a:pt x="134384" y="106717"/>
                  </a:lnTo>
                  <a:lnTo>
                    <a:pt x="221339" y="106717"/>
                  </a:lnTo>
                  <a:lnTo>
                    <a:pt x="221339" y="292483"/>
                  </a:lnTo>
                  <a:lnTo>
                    <a:pt x="23715" y="292483"/>
                  </a:lnTo>
                  <a:close/>
                  <a:moveTo>
                    <a:pt x="158099" y="33596"/>
                  </a:moveTo>
                  <a:lnTo>
                    <a:pt x="207505" y="83002"/>
                  </a:lnTo>
                  <a:lnTo>
                    <a:pt x="158099" y="83002"/>
                  </a:lnTo>
                  <a:lnTo>
                    <a:pt x="158099" y="33596"/>
                  </a:lnTo>
                  <a:close/>
                  <a:moveTo>
                    <a:pt x="158099" y="0"/>
                  </a:moveTo>
                  <a:lnTo>
                    <a:pt x="0" y="0"/>
                  </a:lnTo>
                  <a:lnTo>
                    <a:pt x="0" y="316198"/>
                  </a:lnTo>
                  <a:lnTo>
                    <a:pt x="245054" y="316198"/>
                  </a:lnTo>
                  <a:lnTo>
                    <a:pt x="245054" y="86955"/>
                  </a:lnTo>
                  <a:lnTo>
                    <a:pt x="158099" y="0"/>
                  </a:lnTo>
                  <a:close/>
                </a:path>
              </a:pathLst>
            </a:custGeom>
            <a:solidFill>
              <a:schemeClr val="bg1"/>
            </a:solidFill>
            <a:ln w="3870" cap="flat">
              <a:noFill/>
              <a:prstDash val="solid"/>
              <a:miter/>
            </a:ln>
          </p:spPr>
          <p:txBody>
            <a:bodyPr rtlCol="0" anchor="ctr"/>
            <a:lstStyle/>
            <a:p>
              <a:endParaRPr lang="da-DK"/>
            </a:p>
          </p:txBody>
        </p:sp>
        <p:sp>
          <p:nvSpPr>
            <p:cNvPr id="11" name="Graphic 12" descr="Radar Chart with solid fill">
              <a:extLst>
                <a:ext uri="{FF2B5EF4-FFF2-40B4-BE49-F238E27FC236}">
                  <a16:creationId xmlns:a16="http://schemas.microsoft.com/office/drawing/2014/main" id="{58E80143-3021-8601-F3C3-8DB1570CA988}"/>
                </a:ext>
              </a:extLst>
            </p:cNvPr>
            <p:cNvSpPr/>
            <p:nvPr/>
          </p:nvSpPr>
          <p:spPr>
            <a:xfrm>
              <a:off x="9122194" y="2780180"/>
              <a:ext cx="138433" cy="132092"/>
            </a:xfrm>
            <a:custGeom>
              <a:avLst/>
              <a:gdLst>
                <a:gd name="connsiteX0" fmla="*/ 120554 w 146508"/>
                <a:gd name="connsiteY0" fmla="*/ 62009 h 139797"/>
                <a:gd name="connsiteX1" fmla="*/ 146509 w 146508"/>
                <a:gd name="connsiteY1" fmla="*/ 56182 h 139797"/>
                <a:gd name="connsiteX2" fmla="*/ 144917 w 146508"/>
                <a:gd name="connsiteY2" fmla="*/ 49101 h 139797"/>
                <a:gd name="connsiteX3" fmla="*/ 119091 w 146508"/>
                <a:gd name="connsiteY3" fmla="*/ 54897 h 139797"/>
                <a:gd name="connsiteX4" fmla="*/ 76886 w 146508"/>
                <a:gd name="connsiteY4" fmla="*/ 13894 h 139797"/>
                <a:gd name="connsiteX5" fmla="*/ 76886 w 146508"/>
                <a:gd name="connsiteY5" fmla="*/ 0 h 139797"/>
                <a:gd name="connsiteX6" fmla="*/ 69623 w 146508"/>
                <a:gd name="connsiteY6" fmla="*/ 0 h 139797"/>
                <a:gd name="connsiteX7" fmla="*/ 69623 w 146508"/>
                <a:gd name="connsiteY7" fmla="*/ 13994 h 139797"/>
                <a:gd name="connsiteX8" fmla="*/ 21539 w 146508"/>
                <a:gd name="connsiteY8" fmla="*/ 53566 h 139797"/>
                <a:gd name="connsiteX9" fmla="*/ 1592 w 146508"/>
                <a:gd name="connsiteY9" fmla="*/ 49097 h 139797"/>
                <a:gd name="connsiteX10" fmla="*/ 0 w 146508"/>
                <a:gd name="connsiteY10" fmla="*/ 56179 h 139797"/>
                <a:gd name="connsiteX11" fmla="*/ 19948 w 146508"/>
                <a:gd name="connsiteY11" fmla="*/ 60660 h 139797"/>
                <a:gd name="connsiteX12" fmla="*/ 38422 w 146508"/>
                <a:gd name="connsiteY12" fmla="*/ 115848 h 139797"/>
                <a:gd name="connsiteX13" fmla="*/ 25428 w 146508"/>
                <a:gd name="connsiteY13" fmla="*/ 135839 h 139797"/>
                <a:gd name="connsiteX14" fmla="*/ 31519 w 146508"/>
                <a:gd name="connsiteY14" fmla="*/ 139798 h 139797"/>
                <a:gd name="connsiteX15" fmla="*/ 44480 w 146508"/>
                <a:gd name="connsiteY15" fmla="*/ 119851 h 139797"/>
                <a:gd name="connsiteX16" fmla="*/ 93904 w 146508"/>
                <a:gd name="connsiteY16" fmla="*/ 107346 h 139797"/>
                <a:gd name="connsiteX17" fmla="*/ 114992 w 146508"/>
                <a:gd name="connsiteY17" fmla="*/ 139798 h 139797"/>
                <a:gd name="connsiteX18" fmla="*/ 121088 w 146508"/>
                <a:gd name="connsiteY18" fmla="*/ 135839 h 139797"/>
                <a:gd name="connsiteX19" fmla="*/ 99843 w 146508"/>
                <a:gd name="connsiteY19" fmla="*/ 103168 h 139797"/>
                <a:gd name="connsiteX20" fmla="*/ 92976 w 146508"/>
                <a:gd name="connsiteY20" fmla="*/ 92589 h 139797"/>
                <a:gd name="connsiteX21" fmla="*/ 79143 w 146508"/>
                <a:gd name="connsiteY21" fmla="*/ 71306 h 139797"/>
                <a:gd name="connsiteX22" fmla="*/ 106805 w 146508"/>
                <a:gd name="connsiteY22" fmla="*/ 65096 h 139797"/>
                <a:gd name="connsiteX23" fmla="*/ 106380 w 146508"/>
                <a:gd name="connsiteY23" fmla="*/ 57742 h 139797"/>
                <a:gd name="connsiteX24" fmla="*/ 76886 w 146508"/>
                <a:gd name="connsiteY24" fmla="*/ 64370 h 139797"/>
                <a:gd name="connsiteX25" fmla="*/ 76886 w 146508"/>
                <a:gd name="connsiteY25" fmla="*/ 29087 h 139797"/>
                <a:gd name="connsiteX26" fmla="*/ 69623 w 146508"/>
                <a:gd name="connsiteY26" fmla="*/ 28103 h 139797"/>
                <a:gd name="connsiteX27" fmla="*/ 69623 w 146508"/>
                <a:gd name="connsiteY27" fmla="*/ 64370 h 139797"/>
                <a:gd name="connsiteX28" fmla="*/ 35008 w 146508"/>
                <a:gd name="connsiteY28" fmla="*/ 56598 h 139797"/>
                <a:gd name="connsiteX29" fmla="*/ 32363 w 146508"/>
                <a:gd name="connsiteY29" fmla="*/ 63447 h 139797"/>
                <a:gd name="connsiteX30" fmla="*/ 67364 w 146508"/>
                <a:gd name="connsiteY30" fmla="*/ 71306 h 139797"/>
                <a:gd name="connsiteX31" fmla="*/ 46003 w 146508"/>
                <a:gd name="connsiteY31" fmla="*/ 104172 h 139797"/>
                <a:gd name="connsiteX32" fmla="*/ 53221 w 146508"/>
                <a:gd name="connsiteY32" fmla="*/ 106405 h 139797"/>
                <a:gd name="connsiteX33" fmla="*/ 73254 w 146508"/>
                <a:gd name="connsiteY33" fmla="*/ 75571 h 139797"/>
                <a:gd name="connsiteX34" fmla="*/ 87630 w 146508"/>
                <a:gd name="connsiteY34" fmla="*/ 97690 h 13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6508" h="139797">
                  <a:moveTo>
                    <a:pt x="120554" y="62009"/>
                  </a:moveTo>
                  <a:lnTo>
                    <a:pt x="146509" y="56182"/>
                  </a:lnTo>
                  <a:lnTo>
                    <a:pt x="144917" y="49101"/>
                  </a:lnTo>
                  <a:lnTo>
                    <a:pt x="119091" y="54897"/>
                  </a:lnTo>
                  <a:lnTo>
                    <a:pt x="76886" y="13894"/>
                  </a:lnTo>
                  <a:lnTo>
                    <a:pt x="76886" y="0"/>
                  </a:lnTo>
                  <a:lnTo>
                    <a:pt x="69623" y="0"/>
                  </a:lnTo>
                  <a:lnTo>
                    <a:pt x="69623" y="13994"/>
                  </a:lnTo>
                  <a:lnTo>
                    <a:pt x="21539" y="53566"/>
                  </a:lnTo>
                  <a:lnTo>
                    <a:pt x="1592" y="49097"/>
                  </a:lnTo>
                  <a:lnTo>
                    <a:pt x="0" y="56179"/>
                  </a:lnTo>
                  <a:lnTo>
                    <a:pt x="19948" y="60660"/>
                  </a:lnTo>
                  <a:lnTo>
                    <a:pt x="38422" y="115848"/>
                  </a:lnTo>
                  <a:lnTo>
                    <a:pt x="25428" y="135839"/>
                  </a:lnTo>
                  <a:lnTo>
                    <a:pt x="31519" y="139798"/>
                  </a:lnTo>
                  <a:lnTo>
                    <a:pt x="44480" y="119851"/>
                  </a:lnTo>
                  <a:lnTo>
                    <a:pt x="93904" y="107346"/>
                  </a:lnTo>
                  <a:lnTo>
                    <a:pt x="114992" y="139798"/>
                  </a:lnTo>
                  <a:lnTo>
                    <a:pt x="121088" y="135839"/>
                  </a:lnTo>
                  <a:lnTo>
                    <a:pt x="99843" y="103168"/>
                  </a:lnTo>
                  <a:close/>
                  <a:moveTo>
                    <a:pt x="92976" y="92589"/>
                  </a:moveTo>
                  <a:lnTo>
                    <a:pt x="79143" y="71306"/>
                  </a:lnTo>
                  <a:lnTo>
                    <a:pt x="106805" y="65096"/>
                  </a:lnTo>
                  <a:close/>
                  <a:moveTo>
                    <a:pt x="106380" y="57742"/>
                  </a:moveTo>
                  <a:lnTo>
                    <a:pt x="76886" y="64370"/>
                  </a:lnTo>
                  <a:lnTo>
                    <a:pt x="76886" y="29087"/>
                  </a:lnTo>
                  <a:close/>
                  <a:moveTo>
                    <a:pt x="69623" y="28103"/>
                  </a:moveTo>
                  <a:lnTo>
                    <a:pt x="69623" y="64370"/>
                  </a:lnTo>
                  <a:lnTo>
                    <a:pt x="35008" y="56598"/>
                  </a:lnTo>
                  <a:close/>
                  <a:moveTo>
                    <a:pt x="32363" y="63447"/>
                  </a:moveTo>
                  <a:lnTo>
                    <a:pt x="67364" y="71306"/>
                  </a:lnTo>
                  <a:lnTo>
                    <a:pt x="46003" y="104172"/>
                  </a:lnTo>
                  <a:close/>
                  <a:moveTo>
                    <a:pt x="53221" y="106405"/>
                  </a:moveTo>
                  <a:lnTo>
                    <a:pt x="73254" y="75571"/>
                  </a:lnTo>
                  <a:lnTo>
                    <a:pt x="87630" y="97690"/>
                  </a:lnTo>
                  <a:close/>
                </a:path>
              </a:pathLst>
            </a:custGeom>
            <a:solidFill>
              <a:schemeClr val="bg1"/>
            </a:solidFill>
            <a:ln w="1786" cap="flat">
              <a:noFill/>
              <a:prstDash val="solid"/>
              <a:miter/>
            </a:ln>
          </p:spPr>
          <p:txBody>
            <a:bodyPr rtlCol="0" anchor="ctr"/>
            <a:lstStyle/>
            <a:p>
              <a:endParaRPr lang="da-DK"/>
            </a:p>
          </p:txBody>
        </p:sp>
      </p:grpSp>
      <p:sp>
        <p:nvSpPr>
          <p:cNvPr id="6" name="Title 1"/>
          <p:cNvSpPr>
            <a:spLocks noGrp="1"/>
          </p:cNvSpPr>
          <p:nvPr>
            <p:ph type="title"/>
          </p:nvPr>
        </p:nvSpPr>
        <p:spPr/>
        <p:txBody>
          <a:bodyPr/>
          <a:lstStyle>
            <a:lvl1pPr>
              <a:defRPr sz="4000"/>
            </a:lvl1pPr>
          </a:lstStyle>
          <a:p>
            <a:r>
              <a:rPr lang="da-DK" dirty="0"/>
              <a:t>Click to edit Master title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4" name="Group 3">
            <a:extLst>
              <a:ext uri="{FF2B5EF4-FFF2-40B4-BE49-F238E27FC236}">
                <a16:creationId xmlns:a16="http://schemas.microsoft.com/office/drawing/2014/main" id="{0E64A4BB-093A-8EAF-F6C5-D8593413C8FF}"/>
              </a:ext>
            </a:extLst>
          </p:cNvPr>
          <p:cNvGrpSpPr/>
          <p:nvPr userDrawn="1"/>
        </p:nvGrpSpPr>
        <p:grpSpPr>
          <a:xfrm>
            <a:off x="11249992" y="103443"/>
            <a:ext cx="684000" cy="684000"/>
            <a:chOff x="8953081" y="5227977"/>
            <a:chExt cx="684000" cy="684000"/>
          </a:xfrm>
        </p:grpSpPr>
        <p:grpSp>
          <p:nvGrpSpPr>
            <p:cNvPr id="2" name="Group 1">
              <a:extLst>
                <a:ext uri="{FF2B5EF4-FFF2-40B4-BE49-F238E27FC236}">
                  <a16:creationId xmlns:a16="http://schemas.microsoft.com/office/drawing/2014/main" id="{327DE1AB-7453-D1CA-62B0-0CA4574251E7}"/>
                </a:ext>
              </a:extLst>
            </p:cNvPr>
            <p:cNvGrpSpPr/>
            <p:nvPr userDrawn="1"/>
          </p:nvGrpSpPr>
          <p:grpSpPr>
            <a:xfrm>
              <a:off x="8953081" y="5227977"/>
              <a:ext cx="684000" cy="684000"/>
              <a:chOff x="8953081" y="5227977"/>
              <a:chExt cx="684000" cy="684000"/>
            </a:xfrm>
          </p:grpSpPr>
          <p:pic>
            <p:nvPicPr>
              <p:cNvPr id="12" name="Content Placeholder 16" descr="Information with solid fill">
                <a:extLst>
                  <a:ext uri="{FF2B5EF4-FFF2-40B4-BE49-F238E27FC236}">
                    <a16:creationId xmlns:a16="http://schemas.microsoft.com/office/drawing/2014/main" id="{84BB276C-5081-B3C0-7108-BBF925A885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8953081" y="5227977"/>
                <a:ext cx="684000" cy="684000"/>
              </a:xfrm>
              <a:prstGeom prst="rect">
                <a:avLst/>
              </a:prstGeom>
              <a:noFill/>
              <a:ln w="9525">
                <a:noFill/>
                <a:miter lim="800000"/>
                <a:headEnd/>
                <a:tailEnd/>
              </a:ln>
            </p:spPr>
          </p:pic>
          <p:sp>
            <p:nvSpPr>
              <p:cNvPr id="15" name="Flowchart: Connector 14">
                <a:extLst>
                  <a:ext uri="{FF2B5EF4-FFF2-40B4-BE49-F238E27FC236}">
                    <a16:creationId xmlns:a16="http://schemas.microsoft.com/office/drawing/2014/main" id="{532A20BE-DF78-ADC8-3950-F5D8A9ACA621}"/>
                  </a:ext>
                </a:extLst>
              </p:cNvPr>
              <p:cNvSpPr/>
              <p:nvPr userDrawn="1"/>
            </p:nvSpPr>
            <p:spPr bwMode="auto">
              <a:xfrm>
                <a:off x="9039366" y="5301208"/>
                <a:ext cx="511430" cy="506122"/>
              </a:xfrm>
              <a:prstGeom prst="flowChartConnector">
                <a:avLst/>
              </a:prstGeom>
              <a:solidFill>
                <a:srgbClr val="FABB00"/>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grpSp>
        <p:grpSp>
          <p:nvGrpSpPr>
            <p:cNvPr id="3" name="Group 2">
              <a:extLst>
                <a:ext uri="{FF2B5EF4-FFF2-40B4-BE49-F238E27FC236}">
                  <a16:creationId xmlns:a16="http://schemas.microsoft.com/office/drawing/2014/main" id="{92C07D21-5C06-403E-64DD-63AB32267406}"/>
                </a:ext>
              </a:extLst>
            </p:cNvPr>
            <p:cNvGrpSpPr/>
            <p:nvPr userDrawn="1"/>
          </p:nvGrpSpPr>
          <p:grpSpPr>
            <a:xfrm>
              <a:off x="9172554" y="5404263"/>
              <a:ext cx="245053" cy="331425"/>
              <a:chOff x="9172554" y="5404263"/>
              <a:chExt cx="245053" cy="331425"/>
            </a:xfrm>
          </p:grpSpPr>
          <p:sp>
            <p:nvSpPr>
              <p:cNvPr id="17" name="Graphic 11" descr="Paper with solid fill">
                <a:extLst>
                  <a:ext uri="{FF2B5EF4-FFF2-40B4-BE49-F238E27FC236}">
                    <a16:creationId xmlns:a16="http://schemas.microsoft.com/office/drawing/2014/main" id="{F47FE8B9-9159-6B11-4897-AE1B55497C70}"/>
                  </a:ext>
                </a:extLst>
              </p:cNvPr>
              <p:cNvSpPr/>
              <p:nvPr userDrawn="1"/>
            </p:nvSpPr>
            <p:spPr>
              <a:xfrm>
                <a:off x="9172554" y="5404263"/>
                <a:ext cx="245053" cy="331425"/>
              </a:xfrm>
              <a:custGeom>
                <a:avLst/>
                <a:gdLst>
                  <a:gd name="connsiteX0" fmla="*/ 23715 w 245053"/>
                  <a:gd name="connsiteY0" fmla="*/ 292483 h 316198"/>
                  <a:gd name="connsiteX1" fmla="*/ 23715 w 245053"/>
                  <a:gd name="connsiteY1" fmla="*/ 23715 h 316198"/>
                  <a:gd name="connsiteX2" fmla="*/ 134384 w 245053"/>
                  <a:gd name="connsiteY2" fmla="*/ 23715 h 316198"/>
                  <a:gd name="connsiteX3" fmla="*/ 134384 w 245053"/>
                  <a:gd name="connsiteY3" fmla="*/ 106717 h 316198"/>
                  <a:gd name="connsiteX4" fmla="*/ 221339 w 245053"/>
                  <a:gd name="connsiteY4" fmla="*/ 106717 h 316198"/>
                  <a:gd name="connsiteX5" fmla="*/ 221339 w 245053"/>
                  <a:gd name="connsiteY5" fmla="*/ 292483 h 316198"/>
                  <a:gd name="connsiteX6" fmla="*/ 23715 w 245053"/>
                  <a:gd name="connsiteY6" fmla="*/ 292483 h 316198"/>
                  <a:gd name="connsiteX7" fmla="*/ 158099 w 245053"/>
                  <a:gd name="connsiteY7" fmla="*/ 33596 h 316198"/>
                  <a:gd name="connsiteX8" fmla="*/ 207505 w 245053"/>
                  <a:gd name="connsiteY8" fmla="*/ 83002 h 316198"/>
                  <a:gd name="connsiteX9" fmla="*/ 158099 w 245053"/>
                  <a:gd name="connsiteY9" fmla="*/ 83002 h 316198"/>
                  <a:gd name="connsiteX10" fmla="*/ 158099 w 245053"/>
                  <a:gd name="connsiteY10" fmla="*/ 33596 h 316198"/>
                  <a:gd name="connsiteX11" fmla="*/ 158099 w 245053"/>
                  <a:gd name="connsiteY11" fmla="*/ 0 h 316198"/>
                  <a:gd name="connsiteX12" fmla="*/ 0 w 245053"/>
                  <a:gd name="connsiteY12" fmla="*/ 0 h 316198"/>
                  <a:gd name="connsiteX13" fmla="*/ 0 w 245053"/>
                  <a:gd name="connsiteY13" fmla="*/ 316198 h 316198"/>
                  <a:gd name="connsiteX14" fmla="*/ 245054 w 245053"/>
                  <a:gd name="connsiteY14" fmla="*/ 316198 h 316198"/>
                  <a:gd name="connsiteX15" fmla="*/ 245054 w 245053"/>
                  <a:gd name="connsiteY15" fmla="*/ 86955 h 316198"/>
                  <a:gd name="connsiteX16" fmla="*/ 158099 w 245053"/>
                  <a:gd name="connsiteY16" fmla="*/ 0 h 31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053" h="316198">
                    <a:moveTo>
                      <a:pt x="23715" y="292483"/>
                    </a:moveTo>
                    <a:lnTo>
                      <a:pt x="23715" y="23715"/>
                    </a:lnTo>
                    <a:lnTo>
                      <a:pt x="134384" y="23715"/>
                    </a:lnTo>
                    <a:lnTo>
                      <a:pt x="134384" y="106717"/>
                    </a:lnTo>
                    <a:lnTo>
                      <a:pt x="221339" y="106717"/>
                    </a:lnTo>
                    <a:lnTo>
                      <a:pt x="221339" y="292483"/>
                    </a:lnTo>
                    <a:lnTo>
                      <a:pt x="23715" y="292483"/>
                    </a:lnTo>
                    <a:close/>
                    <a:moveTo>
                      <a:pt x="158099" y="33596"/>
                    </a:moveTo>
                    <a:lnTo>
                      <a:pt x="207505" y="83002"/>
                    </a:lnTo>
                    <a:lnTo>
                      <a:pt x="158099" y="83002"/>
                    </a:lnTo>
                    <a:lnTo>
                      <a:pt x="158099" y="33596"/>
                    </a:lnTo>
                    <a:close/>
                    <a:moveTo>
                      <a:pt x="158099" y="0"/>
                    </a:moveTo>
                    <a:lnTo>
                      <a:pt x="0" y="0"/>
                    </a:lnTo>
                    <a:lnTo>
                      <a:pt x="0" y="316198"/>
                    </a:lnTo>
                    <a:lnTo>
                      <a:pt x="245054" y="316198"/>
                    </a:lnTo>
                    <a:lnTo>
                      <a:pt x="245054" y="86955"/>
                    </a:lnTo>
                    <a:lnTo>
                      <a:pt x="158099" y="0"/>
                    </a:lnTo>
                    <a:close/>
                  </a:path>
                </a:pathLst>
              </a:custGeom>
              <a:solidFill>
                <a:schemeClr val="bg1"/>
              </a:solidFill>
              <a:ln w="3870" cap="flat">
                <a:noFill/>
                <a:prstDash val="solid"/>
                <a:miter/>
              </a:ln>
            </p:spPr>
            <p:txBody>
              <a:bodyPr rtlCol="0" anchor="ctr"/>
              <a:lstStyle/>
              <a:p>
                <a:endParaRPr lang="da-DK"/>
              </a:p>
            </p:txBody>
          </p:sp>
          <p:sp>
            <p:nvSpPr>
              <p:cNvPr id="18" name="Graphic 12" descr="Radar Chart with solid fill">
                <a:extLst>
                  <a:ext uri="{FF2B5EF4-FFF2-40B4-BE49-F238E27FC236}">
                    <a16:creationId xmlns:a16="http://schemas.microsoft.com/office/drawing/2014/main" id="{F9C14556-A7D2-6370-6A20-7B5CC105D056}"/>
                  </a:ext>
                </a:extLst>
              </p:cNvPr>
              <p:cNvSpPr/>
              <p:nvPr userDrawn="1"/>
            </p:nvSpPr>
            <p:spPr>
              <a:xfrm>
                <a:off x="9221827" y="5500078"/>
                <a:ext cx="146508" cy="139797"/>
              </a:xfrm>
              <a:custGeom>
                <a:avLst/>
                <a:gdLst>
                  <a:gd name="connsiteX0" fmla="*/ 120554 w 146508"/>
                  <a:gd name="connsiteY0" fmla="*/ 62009 h 139797"/>
                  <a:gd name="connsiteX1" fmla="*/ 146509 w 146508"/>
                  <a:gd name="connsiteY1" fmla="*/ 56182 h 139797"/>
                  <a:gd name="connsiteX2" fmla="*/ 144917 w 146508"/>
                  <a:gd name="connsiteY2" fmla="*/ 49101 h 139797"/>
                  <a:gd name="connsiteX3" fmla="*/ 119091 w 146508"/>
                  <a:gd name="connsiteY3" fmla="*/ 54897 h 139797"/>
                  <a:gd name="connsiteX4" fmla="*/ 76886 w 146508"/>
                  <a:gd name="connsiteY4" fmla="*/ 13894 h 139797"/>
                  <a:gd name="connsiteX5" fmla="*/ 76886 w 146508"/>
                  <a:gd name="connsiteY5" fmla="*/ 0 h 139797"/>
                  <a:gd name="connsiteX6" fmla="*/ 69623 w 146508"/>
                  <a:gd name="connsiteY6" fmla="*/ 0 h 139797"/>
                  <a:gd name="connsiteX7" fmla="*/ 69623 w 146508"/>
                  <a:gd name="connsiteY7" fmla="*/ 13994 h 139797"/>
                  <a:gd name="connsiteX8" fmla="*/ 21539 w 146508"/>
                  <a:gd name="connsiteY8" fmla="*/ 53566 h 139797"/>
                  <a:gd name="connsiteX9" fmla="*/ 1592 w 146508"/>
                  <a:gd name="connsiteY9" fmla="*/ 49097 h 139797"/>
                  <a:gd name="connsiteX10" fmla="*/ 0 w 146508"/>
                  <a:gd name="connsiteY10" fmla="*/ 56179 h 139797"/>
                  <a:gd name="connsiteX11" fmla="*/ 19948 w 146508"/>
                  <a:gd name="connsiteY11" fmla="*/ 60660 h 139797"/>
                  <a:gd name="connsiteX12" fmla="*/ 38422 w 146508"/>
                  <a:gd name="connsiteY12" fmla="*/ 115848 h 139797"/>
                  <a:gd name="connsiteX13" fmla="*/ 25428 w 146508"/>
                  <a:gd name="connsiteY13" fmla="*/ 135839 h 139797"/>
                  <a:gd name="connsiteX14" fmla="*/ 31519 w 146508"/>
                  <a:gd name="connsiteY14" fmla="*/ 139798 h 139797"/>
                  <a:gd name="connsiteX15" fmla="*/ 44480 w 146508"/>
                  <a:gd name="connsiteY15" fmla="*/ 119851 h 139797"/>
                  <a:gd name="connsiteX16" fmla="*/ 93904 w 146508"/>
                  <a:gd name="connsiteY16" fmla="*/ 107346 h 139797"/>
                  <a:gd name="connsiteX17" fmla="*/ 114992 w 146508"/>
                  <a:gd name="connsiteY17" fmla="*/ 139798 h 139797"/>
                  <a:gd name="connsiteX18" fmla="*/ 121088 w 146508"/>
                  <a:gd name="connsiteY18" fmla="*/ 135839 h 139797"/>
                  <a:gd name="connsiteX19" fmla="*/ 99843 w 146508"/>
                  <a:gd name="connsiteY19" fmla="*/ 103168 h 139797"/>
                  <a:gd name="connsiteX20" fmla="*/ 92976 w 146508"/>
                  <a:gd name="connsiteY20" fmla="*/ 92589 h 139797"/>
                  <a:gd name="connsiteX21" fmla="*/ 79143 w 146508"/>
                  <a:gd name="connsiteY21" fmla="*/ 71306 h 139797"/>
                  <a:gd name="connsiteX22" fmla="*/ 106805 w 146508"/>
                  <a:gd name="connsiteY22" fmla="*/ 65096 h 139797"/>
                  <a:gd name="connsiteX23" fmla="*/ 106380 w 146508"/>
                  <a:gd name="connsiteY23" fmla="*/ 57742 h 139797"/>
                  <a:gd name="connsiteX24" fmla="*/ 76886 w 146508"/>
                  <a:gd name="connsiteY24" fmla="*/ 64370 h 139797"/>
                  <a:gd name="connsiteX25" fmla="*/ 76886 w 146508"/>
                  <a:gd name="connsiteY25" fmla="*/ 29087 h 139797"/>
                  <a:gd name="connsiteX26" fmla="*/ 69623 w 146508"/>
                  <a:gd name="connsiteY26" fmla="*/ 28103 h 139797"/>
                  <a:gd name="connsiteX27" fmla="*/ 69623 w 146508"/>
                  <a:gd name="connsiteY27" fmla="*/ 64370 h 139797"/>
                  <a:gd name="connsiteX28" fmla="*/ 35008 w 146508"/>
                  <a:gd name="connsiteY28" fmla="*/ 56598 h 139797"/>
                  <a:gd name="connsiteX29" fmla="*/ 32363 w 146508"/>
                  <a:gd name="connsiteY29" fmla="*/ 63447 h 139797"/>
                  <a:gd name="connsiteX30" fmla="*/ 67364 w 146508"/>
                  <a:gd name="connsiteY30" fmla="*/ 71306 h 139797"/>
                  <a:gd name="connsiteX31" fmla="*/ 46003 w 146508"/>
                  <a:gd name="connsiteY31" fmla="*/ 104172 h 139797"/>
                  <a:gd name="connsiteX32" fmla="*/ 53221 w 146508"/>
                  <a:gd name="connsiteY32" fmla="*/ 106405 h 139797"/>
                  <a:gd name="connsiteX33" fmla="*/ 73254 w 146508"/>
                  <a:gd name="connsiteY33" fmla="*/ 75571 h 139797"/>
                  <a:gd name="connsiteX34" fmla="*/ 87630 w 146508"/>
                  <a:gd name="connsiteY34" fmla="*/ 97690 h 13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6508" h="139797">
                    <a:moveTo>
                      <a:pt x="120554" y="62009"/>
                    </a:moveTo>
                    <a:lnTo>
                      <a:pt x="146509" y="56182"/>
                    </a:lnTo>
                    <a:lnTo>
                      <a:pt x="144917" y="49101"/>
                    </a:lnTo>
                    <a:lnTo>
                      <a:pt x="119091" y="54897"/>
                    </a:lnTo>
                    <a:lnTo>
                      <a:pt x="76886" y="13894"/>
                    </a:lnTo>
                    <a:lnTo>
                      <a:pt x="76886" y="0"/>
                    </a:lnTo>
                    <a:lnTo>
                      <a:pt x="69623" y="0"/>
                    </a:lnTo>
                    <a:lnTo>
                      <a:pt x="69623" y="13994"/>
                    </a:lnTo>
                    <a:lnTo>
                      <a:pt x="21539" y="53566"/>
                    </a:lnTo>
                    <a:lnTo>
                      <a:pt x="1592" y="49097"/>
                    </a:lnTo>
                    <a:lnTo>
                      <a:pt x="0" y="56179"/>
                    </a:lnTo>
                    <a:lnTo>
                      <a:pt x="19948" y="60660"/>
                    </a:lnTo>
                    <a:lnTo>
                      <a:pt x="38422" y="115848"/>
                    </a:lnTo>
                    <a:lnTo>
                      <a:pt x="25428" y="135839"/>
                    </a:lnTo>
                    <a:lnTo>
                      <a:pt x="31519" y="139798"/>
                    </a:lnTo>
                    <a:lnTo>
                      <a:pt x="44480" y="119851"/>
                    </a:lnTo>
                    <a:lnTo>
                      <a:pt x="93904" y="107346"/>
                    </a:lnTo>
                    <a:lnTo>
                      <a:pt x="114992" y="139798"/>
                    </a:lnTo>
                    <a:lnTo>
                      <a:pt x="121088" y="135839"/>
                    </a:lnTo>
                    <a:lnTo>
                      <a:pt x="99843" y="103168"/>
                    </a:lnTo>
                    <a:close/>
                    <a:moveTo>
                      <a:pt x="92976" y="92589"/>
                    </a:moveTo>
                    <a:lnTo>
                      <a:pt x="79143" y="71306"/>
                    </a:lnTo>
                    <a:lnTo>
                      <a:pt x="106805" y="65096"/>
                    </a:lnTo>
                    <a:close/>
                    <a:moveTo>
                      <a:pt x="106380" y="57742"/>
                    </a:moveTo>
                    <a:lnTo>
                      <a:pt x="76886" y="64370"/>
                    </a:lnTo>
                    <a:lnTo>
                      <a:pt x="76886" y="29087"/>
                    </a:lnTo>
                    <a:close/>
                    <a:moveTo>
                      <a:pt x="69623" y="28103"/>
                    </a:moveTo>
                    <a:lnTo>
                      <a:pt x="69623" y="64370"/>
                    </a:lnTo>
                    <a:lnTo>
                      <a:pt x="35008" y="56598"/>
                    </a:lnTo>
                    <a:close/>
                    <a:moveTo>
                      <a:pt x="32363" y="63447"/>
                    </a:moveTo>
                    <a:lnTo>
                      <a:pt x="67364" y="71306"/>
                    </a:lnTo>
                    <a:lnTo>
                      <a:pt x="46003" y="104172"/>
                    </a:lnTo>
                    <a:close/>
                    <a:moveTo>
                      <a:pt x="53221" y="106405"/>
                    </a:moveTo>
                    <a:lnTo>
                      <a:pt x="73254" y="75571"/>
                    </a:lnTo>
                    <a:lnTo>
                      <a:pt x="87630" y="97690"/>
                    </a:lnTo>
                    <a:close/>
                  </a:path>
                </a:pathLst>
              </a:custGeom>
              <a:solidFill>
                <a:schemeClr val="bg1"/>
              </a:solidFill>
              <a:ln w="1786" cap="flat">
                <a:noFill/>
                <a:prstDash val="solid"/>
                <a:miter/>
              </a:ln>
            </p:spPr>
            <p:txBody>
              <a:bodyPr rtlCol="0" anchor="ctr"/>
              <a:lstStyle/>
              <a:p>
                <a:endParaRPr lang="da-DK" dirty="0"/>
              </a:p>
            </p:txBody>
          </p:sp>
        </p:grpSp>
      </p:grpSp>
    </p:spTree>
    <p:extLst>
      <p:ext uri="{BB962C8B-B14F-4D97-AF65-F5344CB8AC3E}">
        <p14:creationId xmlns:p14="http://schemas.microsoft.com/office/powerpoint/2010/main" val="337667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da-DK" dirty="0"/>
              <a:t>Click to edit Master title style</a:t>
            </a:r>
          </a:p>
        </p:txBody>
      </p:sp>
      <p:sp>
        <p:nvSpPr>
          <p:cNvPr id="3" name="Content Placeholder 2"/>
          <p:cNvSpPr>
            <a:spLocks noGrp="1"/>
          </p:cNvSpPr>
          <p:nvPr>
            <p:ph idx="1"/>
          </p:nvPr>
        </p:nvSpPr>
        <p:spPr>
          <a:xfrm>
            <a:off x="985838" y="1960079"/>
            <a:ext cx="10220325" cy="393748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4" name="Title 1"/>
          <p:cNvSpPr>
            <a:spLocks noGrp="1"/>
          </p:cNvSpPr>
          <p:nvPr>
            <p:ph type="title"/>
          </p:nvPr>
        </p:nvSpPr>
        <p:spPr>
          <a:xfrm>
            <a:off x="315913" y="228627"/>
            <a:ext cx="11556000" cy="752101"/>
          </a:xfrm>
        </p:spPr>
        <p:txBody>
          <a:bodyPr anchor="t" anchorCtr="0"/>
          <a:lstStyle/>
          <a:p>
            <a:r>
              <a:rPr lang="da-DK" dirty="0"/>
              <a:t>Click to edit Master title style</a:t>
            </a:r>
          </a:p>
        </p:txBody>
      </p:sp>
      <p:sp>
        <p:nvSpPr>
          <p:cNvPr id="3" name="Content Placeholder 2"/>
          <p:cNvSpPr>
            <a:spLocks noGrp="1"/>
          </p:cNvSpPr>
          <p:nvPr>
            <p:ph idx="1"/>
          </p:nvPr>
        </p:nvSpPr>
        <p:spPr>
          <a:xfrm>
            <a:off x="985838" y="1373021"/>
            <a:ext cx="10220325" cy="4521366"/>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997128513"/>
      </p:ext>
    </p:extLst>
  </p:cSld>
  <p:clrMapOvr>
    <a:masterClrMapping/>
  </p:clrMapOvr>
  <p:extLst>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hasCustomPrompt="1"/>
          </p:nvPr>
        </p:nvSpPr>
        <p:spPr>
          <a:xfrm>
            <a:off x="316800" y="230400"/>
            <a:ext cx="5644263" cy="752400"/>
          </a:xfrm>
        </p:spPr>
        <p:txBody>
          <a:bodyPr anchor="t" anchorCtr="0"/>
          <a:lstStyle>
            <a:lvl1pPr>
              <a:defRPr/>
            </a:lvl1pPr>
          </a:lstStyle>
          <a:p>
            <a:r>
              <a:rPr lang="da-DK" dirty="0"/>
              <a:t>Insert title</a:t>
            </a:r>
            <a:endParaRPr lang="da-DK"/>
          </a:p>
        </p:txBody>
      </p:sp>
      <p:sp>
        <p:nvSpPr>
          <p:cNvPr id="10" name="Text Placeholder 2"/>
          <p:cNvSpPr>
            <a:spLocks noGrp="1"/>
          </p:cNvSpPr>
          <p:nvPr>
            <p:ph type="body" sz="quarter" idx="14"/>
          </p:nvPr>
        </p:nvSpPr>
        <p:spPr>
          <a:xfrm>
            <a:off x="985838" y="1371600"/>
            <a:ext cx="4975225" cy="4525964"/>
          </a:xfrm>
        </p:spPr>
        <p:txBody>
          <a:bodyPr/>
          <a:lstStyle>
            <a:lvl1pPr marL="0" indent="0">
              <a:buFont typeface="Calibri" panose="020F0502020204030204" pitchFamily="34" charset="0"/>
              <a:buChar char="​"/>
              <a:defRPr/>
            </a:lvl1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7" name="Picture Placeholder 3"/>
          <p:cNvSpPr>
            <a:spLocks noGrp="1"/>
          </p:cNvSpPr>
          <p:nvPr>
            <p:ph type="pic" sz="quarter" idx="13" hasCustomPrompt="1"/>
          </p:nvPr>
        </p:nvSpPr>
        <p:spPr>
          <a:xfrm>
            <a:off x="6230198" y="315913"/>
            <a:ext cx="5644110" cy="558165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25-01-2024</a:t>
            </a:fld>
            <a:r>
              <a:rPr lang="da-DK" dirty="0"/>
              <a:t>16-12-2022</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3999787102"/>
      </p:ext>
    </p:extLst>
  </p:cSld>
  <p:clrMapOvr>
    <a:masterClrMapping/>
  </p:clrMapOvr>
  <p:extLst>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p:nvPr>
        </p:nvSpPr>
        <p:spPr>
          <a:xfrm>
            <a:off x="985838" y="1484784"/>
            <a:ext cx="4975225" cy="971980"/>
          </a:xfrm>
        </p:spPr>
        <p:txBody>
          <a:bodyPr anchor="b" anchorCtr="0"/>
          <a:lstStyle>
            <a:lvl1pPr>
              <a:lnSpc>
                <a:spcPct val="95000"/>
              </a:lnSpc>
              <a:defRPr sz="3000">
                <a:latin typeface="+mn-lt"/>
              </a:defRPr>
            </a:lvl1pPr>
          </a:lstStyle>
          <a:p>
            <a:r>
              <a:rPr lang="da-DK" dirty="0"/>
              <a:t>Click to edit Master title style</a:t>
            </a:r>
            <a:endParaRPr lang="da-DK"/>
          </a:p>
        </p:txBody>
      </p:sp>
      <p:sp>
        <p:nvSpPr>
          <p:cNvPr id="10" name="Text Placeholder 2"/>
          <p:cNvSpPr>
            <a:spLocks noGrp="1"/>
          </p:cNvSpPr>
          <p:nvPr>
            <p:ph type="body" sz="quarter" idx="14"/>
          </p:nvPr>
        </p:nvSpPr>
        <p:spPr>
          <a:xfrm>
            <a:off x="985838" y="3010711"/>
            <a:ext cx="4975225" cy="1858449"/>
          </a:xfrm>
        </p:spPr>
        <p:txBody>
          <a:bodyPr/>
          <a:lstStyle>
            <a:lvl1pPr marL="0" indent="0">
              <a:buFont typeface="Calibri" panose="020F0502020204030204" pitchFamily="34" charset="0"/>
              <a:buChar char="​"/>
              <a:defRPr/>
            </a:lvl1pPr>
            <a:lvl5pPr>
              <a:defRPr/>
            </a:lvl5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dirty="0"/>
              <a:t>6</a:t>
            </a:r>
            <a:endParaRPr lang="da-DK"/>
          </a:p>
        </p:txBody>
      </p:sp>
      <p:sp>
        <p:nvSpPr>
          <p:cNvPr id="7" name="Picture Placeholder 3"/>
          <p:cNvSpPr>
            <a:spLocks noGrp="1"/>
          </p:cNvSpPr>
          <p:nvPr>
            <p:ph type="pic" sz="quarter" idx="13" hasCustomPrompt="1"/>
          </p:nvPr>
        </p:nvSpPr>
        <p:spPr>
          <a:xfrm>
            <a:off x="6231600" y="315913"/>
            <a:ext cx="5644800" cy="558360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a:t>
            </a:r>
            <a:endParaRPr lang="da-DK"/>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25-01-2024</a:t>
            </a:fld>
            <a:r>
              <a:rPr lang="da-DK" dirty="0"/>
              <a:t>16-12-2022</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4270316488"/>
      </p:ext>
    </p:extLst>
  </p:cSld>
  <p:clrMapOvr>
    <a:masterClrMapping/>
  </p:clrMapOvr>
  <p:extLst>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30776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5" name="Picture Placeholder 2"/>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9" name="Slide Number Placeholder 8"/>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3"/>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2087004173"/>
      </p:ext>
    </p:extLst>
  </p:cSld>
  <p:clrMapOvr>
    <a:masterClrMapping/>
  </p:clrMapOvr>
  <p:extLst>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noProof="0" dirty="0"/>
              <a:t>Click to edit Master title style</a:t>
            </a:r>
            <a:endParaRPr lang="da-DK"/>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noProof="0" dirty="0"/>
              <a:t>Click to edit Master text styles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 level</a:t>
            </a:r>
            <a:endParaRPr lang="da-DK"/>
          </a:p>
          <a:p>
            <a:pPr lvl="6"/>
            <a:r>
              <a:rPr lang="da-DK" noProof="0" dirty="0"/>
              <a:t>7 level</a:t>
            </a:r>
            <a:endParaRPr lang="da-DK"/>
          </a:p>
          <a:p>
            <a:pPr lvl="7"/>
            <a:r>
              <a:rPr lang="da-DK" noProof="0" dirty="0"/>
              <a:t>8 level</a:t>
            </a:r>
            <a:endParaRPr lang="da-DK"/>
          </a:p>
          <a:p>
            <a:pPr lvl="8"/>
            <a:r>
              <a:rPr lang="da-DK" noProof="0" dirty="0"/>
              <a:t>9 level</a:t>
            </a:r>
            <a:endParaRPr lang="da-DK"/>
          </a:p>
        </p:txBody>
      </p:sp>
      <p:pic>
        <p:nvPicPr>
          <p:cNvPr id="173645195" name="SecondaryLogo_sort"/>
          <p:cNvPicPr>
            <a:picLocks noChangeAspect="1"/>
          </p:cNvPicPr>
          <p:nvPr/>
        </p:nvPicPr>
        <p:blipFill>
          <a:blip r:embed="rId40"/>
          <a:stretch>
            <a:fillRect/>
          </a:stretch>
        </p:blipFill>
        <p:spPr>
          <a:xfrm>
            <a:off x="10206000" y="5997600"/>
            <a:ext cx="1658237" cy="558000"/>
          </a:xfrm>
          <a:prstGeom prst="rect">
            <a:avLst/>
          </a:prstGeom>
        </p:spPr>
      </p:pic>
      <p:sp>
        <p:nvSpPr>
          <p:cNvPr id="23" name="Black Rectangle"/>
          <p:cNvSpPr/>
          <p:nvPr userDrawn="1"/>
        </p:nvSpPr>
        <p:spPr>
          <a:xfrm>
            <a:off x="989440" y="1663088"/>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19"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tx1"/>
              </a:solidFill>
              <a:latin typeface="+mn-lt"/>
            </a:endParaRPr>
          </a:p>
        </p:txBody>
      </p:sp>
      <p:pic>
        <p:nvPicPr>
          <p:cNvPr id="7" name="Au logo"/>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302400" y="5999002"/>
            <a:ext cx="557570" cy="558000"/>
          </a:xfrm>
          <a:prstGeom prst="rect">
            <a:avLst/>
          </a:prstGeom>
        </p:spPr>
      </p:pic>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tx1"/>
              </a:solidFill>
              <a:latin typeface="AU Passata Light" pitchFamily="34" charset="0"/>
            </a:endParaRPr>
          </a:p>
        </p:txBody>
      </p:sp>
      <p:sp>
        <p:nvSpPr>
          <p:cNvPr id="26"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tx1"/>
                </a:solidFill>
                <a:effectLst/>
                <a:latin typeface="AU Passata" pitchFamily="34" charset="0"/>
              </a:rPr>
              <a:t>Aarhus
Universitet</a:t>
            </a:r>
          </a:p>
        </p:txBody>
      </p:sp>
      <p:sp>
        <p:nvSpPr>
          <p:cNvPr id="1030" name="Sidetal"/>
          <p:cNvSpPr>
            <a:spLocks noGrp="1" noChangeArrowheads="1"/>
          </p:cNvSpPr>
          <p:nvPr>
            <p:ph type="sldNum" sz="quarter" idx="4"/>
          </p:nvPr>
        </p:nvSpPr>
        <p:spPr bwMode="auto">
          <a:xfrm>
            <a:off x="11807992" y="6581497"/>
            <a:ext cx="252000" cy="1354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ts val="1200"/>
              </a:lnSpc>
              <a:buFontTx/>
              <a:buNone/>
              <a:defRPr sz="700" spc="40" baseline="0">
                <a:solidFill>
                  <a:schemeClr val="tx1"/>
                </a:solidFill>
                <a:latin typeface="+mn-lt"/>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fld id="{78417F83-4CBA-48F2-BAD0-783AE3701E32}" type="datetimeFigureOut">
              <a:rPr lang="da-DK" smtClean="0"/>
              <a:pPr/>
              <a:t>25-01-2024</a:t>
            </a:fld>
            <a:r>
              <a:rPr lang="da-DK"/>
              <a:t>16-12-2022</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endParaRPr lang="da-DK" dirty="0"/>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2" r:id="rId18"/>
    <p:sldLayoutId id="2147483678" r:id="rId19"/>
    <p:sldLayoutId id="2147483658" r:id="rId20"/>
    <p:sldLayoutId id="2147483695" r:id="rId21"/>
    <p:sldLayoutId id="2147483694" r:id="rId22"/>
    <p:sldLayoutId id="2147483688" r:id="rId23"/>
    <p:sldLayoutId id="2147483692" r:id="rId24"/>
    <p:sldLayoutId id="2147483680" r:id="rId25"/>
    <p:sldLayoutId id="2147483683" r:id="rId26"/>
    <p:sldLayoutId id="2147483682" r:id="rId27"/>
    <p:sldLayoutId id="2147483710" r:id="rId28"/>
    <p:sldLayoutId id="2147483699" r:id="rId29"/>
    <p:sldLayoutId id="2147483707" r:id="rId30"/>
    <p:sldLayoutId id="2147483708" r:id="rId31"/>
    <p:sldLayoutId id="2147483706" r:id="rId32"/>
    <p:sldLayoutId id="2147483704" r:id="rId33"/>
    <p:sldLayoutId id="2147483705" r:id="rId34"/>
    <p:sldLayoutId id="2147483702" r:id="rId35"/>
    <p:sldLayoutId id="2147483701" r:id="rId36"/>
    <p:sldLayoutId id="2147483698" r:id="rId37"/>
    <p:sldLayoutId id="2147483681" r:id="rId38"/>
  </p:sldLayoutIdLs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emf"/><Relationship Id="rId1" Type="http://schemas.openxmlformats.org/officeDocument/2006/relationships/slideLayout" Target="../slideLayouts/slideLayout26.xml"/><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emf"/><Relationship Id="rId1" Type="http://schemas.openxmlformats.org/officeDocument/2006/relationships/slideLayout" Target="../slideLayouts/slideLayout38.xml"/><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0.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1.png"/><Relationship Id="rId1" Type="http://schemas.openxmlformats.org/officeDocument/2006/relationships/slideLayout" Target="../slideLayouts/slideLayout25.xml"/><Relationship Id="rId5" Type="http://schemas.openxmlformats.org/officeDocument/2006/relationships/image" Target="../media/image27.sv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emf"/><Relationship Id="rId1" Type="http://schemas.openxmlformats.org/officeDocument/2006/relationships/slideLayout" Target="../slideLayouts/slideLayout26.xml"/><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emf"/><Relationship Id="rId1" Type="http://schemas.openxmlformats.org/officeDocument/2006/relationships/slideLayout" Target="../slideLayouts/slideLayout26.xml"/><Relationship Id="rId4" Type="http://schemas.openxmlformats.org/officeDocument/2006/relationships/image" Target="../media/image27.sv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emf"/><Relationship Id="rId1" Type="http://schemas.openxmlformats.org/officeDocument/2006/relationships/slideLayout" Target="../slideLayouts/slideLayout26.xml"/><Relationship Id="rId4" Type="http://schemas.openxmlformats.org/officeDocument/2006/relationships/image" Target="../media/image27.svg"/></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2.png"/><Relationship Id="rId1" Type="http://schemas.openxmlformats.org/officeDocument/2006/relationships/slideLayout" Target="../slideLayouts/slideLayout38.xml"/><Relationship Id="rId5" Type="http://schemas.openxmlformats.org/officeDocument/2006/relationships/image" Target="../media/image27.sv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emf"/><Relationship Id="rId1" Type="http://schemas.openxmlformats.org/officeDocument/2006/relationships/slideLayout" Target="../slideLayouts/slideLayout28.xml"/><Relationship Id="rId5" Type="http://schemas.openxmlformats.org/officeDocument/2006/relationships/image" Target="../media/image32.png"/><Relationship Id="rId4" Type="http://schemas.openxmlformats.org/officeDocument/2006/relationships/image" Target="../media/image27.sv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emf"/><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emf"/><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hart" Target="../charts/chart1.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2.xml"/><Relationship Id="rId1" Type="http://schemas.openxmlformats.org/officeDocument/2006/relationships/slideLayout" Target="../slideLayouts/slideLayout34.xml"/><Relationship Id="rId5" Type="http://schemas.openxmlformats.org/officeDocument/2006/relationships/image" Target="../media/image18.emf"/><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8.emf"/><Relationship Id="rId2" Type="http://schemas.openxmlformats.org/officeDocument/2006/relationships/chart" Target="../charts/chart3.xml"/><Relationship Id="rId1" Type="http://schemas.openxmlformats.org/officeDocument/2006/relationships/slideLayout" Target="../slideLayouts/slideLayout3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8.xml"/><Relationship Id="rId4" Type="http://schemas.openxmlformats.org/officeDocument/2006/relationships/image" Target="../media/image18.emf"/></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8.emf"/><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8.emf"/><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6.xml"/><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6.xml"/><Relationship Id="rId6" Type="http://schemas.openxmlformats.org/officeDocument/2006/relationships/image" Target="../media/image18.emf"/><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C637084-1684-ABD4-8E7E-06EA1D892E1C}"/>
              </a:ext>
            </a:extLst>
          </p:cNvPr>
          <p:cNvSpPr>
            <a:spLocks noGrp="1"/>
          </p:cNvSpPr>
          <p:nvPr>
            <p:ph type="body" sz="quarter" idx="15"/>
          </p:nvPr>
        </p:nvSpPr>
        <p:spPr/>
        <p:txBody>
          <a:bodyPr/>
          <a:lstStyle/>
          <a:p>
            <a:r>
              <a:rPr lang="en-US" dirty="0"/>
              <a:t>2. </a:t>
            </a:r>
          </a:p>
          <a:p>
            <a:r>
              <a:rPr lang="en-US" sz="7500" dirty="0"/>
              <a:t>ADFÆRDSDESIGN</a:t>
            </a:r>
            <a:endParaRPr lang="da-DK" sz="7500" dirty="0"/>
          </a:p>
        </p:txBody>
      </p:sp>
    </p:spTree>
    <p:custDataLst>
      <p:tags r:id="rId1"/>
    </p:custDataLst>
    <p:extLst>
      <p:ext uri="{BB962C8B-B14F-4D97-AF65-F5344CB8AC3E}">
        <p14:creationId xmlns:p14="http://schemas.microsoft.com/office/powerpoint/2010/main" val="3390536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260EBF-BF35-1CD9-5EAD-C12243258483}"/>
              </a:ext>
            </a:extLst>
          </p:cNvPr>
          <p:cNvSpPr>
            <a:spLocks noGrp="1"/>
          </p:cNvSpPr>
          <p:nvPr>
            <p:ph type="title"/>
          </p:nvPr>
        </p:nvSpPr>
        <p:spPr/>
        <p:txBody>
          <a:bodyPr/>
          <a:lstStyle/>
          <a:p>
            <a:r>
              <a:rPr lang="da-DK" dirty="0"/>
              <a:t>Forandringer </a:t>
            </a:r>
            <a:r>
              <a:rPr lang="da-DK" sz="2000" dirty="0"/>
              <a:t>på tre ledelsesniveauer </a:t>
            </a:r>
          </a:p>
        </p:txBody>
      </p:sp>
      <p:sp>
        <p:nvSpPr>
          <p:cNvPr id="5" name="Content Placeholder 4">
            <a:extLst>
              <a:ext uri="{FF2B5EF4-FFF2-40B4-BE49-F238E27FC236}">
                <a16:creationId xmlns:a16="http://schemas.microsoft.com/office/drawing/2014/main" id="{BC70BB9D-8EDB-8CE4-3865-5CC6256AA1E2}"/>
              </a:ext>
            </a:extLst>
          </p:cNvPr>
          <p:cNvSpPr>
            <a:spLocks noGrp="1"/>
          </p:cNvSpPr>
          <p:nvPr>
            <p:ph idx="1"/>
          </p:nvPr>
        </p:nvSpPr>
        <p:spPr>
          <a:xfrm>
            <a:off x="985840" y="1960079"/>
            <a:ext cx="3046830" cy="3937484"/>
          </a:xfrm>
        </p:spPr>
        <p:txBody>
          <a:bodyPr/>
          <a:lstStyle/>
          <a:p>
            <a:r>
              <a:rPr lang="da-DK" sz="1150" dirty="0"/>
              <a:t>Organisationsforandringer i relation til it-projekter gennemføres ofte i to spor: et projektspor og et forandringsspor. Adfærdsvidenskaben peger imidlertid på, at vi har brug for et tredje spor: adfærdssporet, hvis vi skal øge succesraten i vores forandringsprojekter.</a:t>
            </a:r>
          </a:p>
          <a:p>
            <a:r>
              <a:rPr lang="da-DK" sz="1150" dirty="0"/>
              <a:t>I forandringsledelsen fokuserer du på at indfri visionen og målet for forandringen, og den centrale rolle bliver derfor at lede organisationen frem mod målet. I modsætning til dette fokuserer adfærdslederen mere på, hvad og hvordan adfærden skal ændres gennem projektets leverancer. I dette spor har ledelsen en mere guidende form, hvor man i højere grad guider medarbejdere og organisationen til ændringer i adfærd ved fx at ændre konteksten for handling.</a:t>
            </a:r>
          </a:p>
          <a:p>
            <a:r>
              <a:rPr lang="da-DK" sz="1150" dirty="0"/>
              <a:t>Hvert spor ledes med henblik på at realisere gevinsterne ved forandringen, men altså ad forskellige veje og gennem forskellige ledelsesformer.</a:t>
            </a:r>
          </a:p>
          <a:p>
            <a:endParaRPr lang="da-DK" dirty="0"/>
          </a:p>
        </p:txBody>
      </p:sp>
      <p:sp>
        <p:nvSpPr>
          <p:cNvPr id="2" name="Date Placeholder 1">
            <a:extLst>
              <a:ext uri="{FF2B5EF4-FFF2-40B4-BE49-F238E27FC236}">
                <a16:creationId xmlns:a16="http://schemas.microsoft.com/office/drawing/2014/main" id="{D04BDF49-B130-FB37-07C6-CDD97903745F}"/>
              </a:ext>
            </a:extLst>
          </p:cNvPr>
          <p:cNvSpPr>
            <a:spLocks noGrp="1"/>
          </p:cNvSpPr>
          <p:nvPr>
            <p:ph type="dt" sz="half" idx="10"/>
          </p:nvPr>
        </p:nvSpPr>
        <p:spPr/>
        <p:txBody>
          <a:bodyPr/>
          <a:lstStyle/>
          <a:p>
            <a:fld id="{C2DD9566-C875-4643-BF07-55FCC923549F}" type="datetime1">
              <a:rPr lang="da-DK" smtClean="0"/>
              <a:t>25-01-2024</a:t>
            </a:fld>
            <a:r>
              <a:rPr lang="da-DK"/>
              <a:t>16-12-2022</a:t>
            </a:r>
            <a:endParaRPr lang="da-DK" dirty="0"/>
          </a:p>
        </p:txBody>
      </p:sp>
      <p:grpSp>
        <p:nvGrpSpPr>
          <p:cNvPr id="6" name="Group 5">
            <a:extLst>
              <a:ext uri="{FF2B5EF4-FFF2-40B4-BE49-F238E27FC236}">
                <a16:creationId xmlns:a16="http://schemas.microsoft.com/office/drawing/2014/main" id="{2D26D64A-E8E8-150E-71B3-8716955A9286}"/>
              </a:ext>
            </a:extLst>
          </p:cNvPr>
          <p:cNvGrpSpPr/>
          <p:nvPr/>
        </p:nvGrpSpPr>
        <p:grpSpPr>
          <a:xfrm>
            <a:off x="4654252" y="2118695"/>
            <a:ext cx="6548734" cy="2966489"/>
            <a:chOff x="1106600" y="1642338"/>
            <a:chExt cx="8894033" cy="4026367"/>
          </a:xfrm>
        </p:grpSpPr>
        <p:sp>
          <p:nvSpPr>
            <p:cNvPr id="7" name="Rectangle 6">
              <a:extLst>
                <a:ext uri="{FF2B5EF4-FFF2-40B4-BE49-F238E27FC236}">
                  <a16:creationId xmlns:a16="http://schemas.microsoft.com/office/drawing/2014/main" id="{6C2C954C-02DE-5E70-0697-5BBC21E91525}"/>
                </a:ext>
              </a:extLst>
            </p:cNvPr>
            <p:cNvSpPr/>
            <p:nvPr/>
          </p:nvSpPr>
          <p:spPr>
            <a:xfrm>
              <a:off x="1106600" y="2191241"/>
              <a:ext cx="1739447" cy="1015567"/>
            </a:xfrm>
            <a:prstGeom prst="rect">
              <a:avLst/>
            </a:prstGeom>
            <a:solidFill>
              <a:srgbClr val="002546"/>
            </a:solidFill>
            <a:ln w="25400" cap="flat" cmpd="sng" algn="ctr">
              <a:noFill/>
              <a:prstDash val="solid"/>
            </a:ln>
            <a:effectLst/>
          </p:spPr>
          <p:txBody>
            <a:bodyPr lIns="71981" tIns="35991" rIns="71981" bIns="359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300" b="1" i="0" u="none" strike="noStrike" kern="0" cap="none" spc="0" normalizeH="0" baseline="0" noProof="0" dirty="0">
                  <a:ln>
                    <a:noFill/>
                  </a:ln>
                  <a:solidFill>
                    <a:srgbClr val="FFFFFF"/>
                  </a:solidFill>
                  <a:effectLst/>
                  <a:uLnTx/>
                  <a:uFillTx/>
                  <a:latin typeface="AU Passata"/>
                  <a:ea typeface="+mn-ea"/>
                  <a:cs typeface="+mn-cs"/>
                </a:rPr>
                <a:t>Projekt</a:t>
              </a:r>
              <a:r>
                <a:rPr kumimoji="0" lang="da-DK" sz="1300" b="0" i="0" u="none" strike="noStrike" kern="0" cap="none" spc="0" normalizeH="0" baseline="0" noProof="0" dirty="0">
                  <a:ln>
                    <a:noFill/>
                  </a:ln>
                  <a:solidFill>
                    <a:srgbClr val="FFFFFF"/>
                  </a:solidFill>
                  <a:effectLst/>
                  <a:uLnTx/>
                  <a:uFillTx/>
                  <a:latin typeface="AU Passata"/>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300" b="0" i="0" u="none" strike="noStrike" kern="0" cap="none" spc="0" normalizeH="0" baseline="0" noProof="0" dirty="0">
                  <a:ln>
                    <a:noFill/>
                  </a:ln>
                  <a:solidFill>
                    <a:srgbClr val="FFFFFF"/>
                  </a:solidFill>
                  <a:effectLst/>
                  <a:uLnTx/>
                  <a:uFillTx/>
                  <a:latin typeface="AU Passata"/>
                  <a:ea typeface="+mn-ea"/>
                  <a:cs typeface="+mn-cs"/>
                </a:rPr>
                <a:t>ledelse</a:t>
              </a:r>
              <a:endParaRPr kumimoji="0" lang="en-US" sz="1300" b="0" i="0" u="none" strike="noStrike" kern="0" cap="none" spc="0" normalizeH="0" baseline="0" noProof="0" dirty="0">
                <a:ln>
                  <a:noFill/>
                </a:ln>
                <a:solidFill>
                  <a:srgbClr val="FFFFFF"/>
                </a:solidFill>
                <a:effectLst/>
                <a:uLnTx/>
                <a:uFillTx/>
                <a:latin typeface="AU Passata"/>
                <a:ea typeface="+mn-ea"/>
                <a:cs typeface="+mn-cs"/>
              </a:endParaRPr>
            </a:p>
          </p:txBody>
        </p:sp>
        <p:sp>
          <p:nvSpPr>
            <p:cNvPr id="8" name="Rectangle 7">
              <a:extLst>
                <a:ext uri="{FF2B5EF4-FFF2-40B4-BE49-F238E27FC236}">
                  <a16:creationId xmlns:a16="http://schemas.microsoft.com/office/drawing/2014/main" id="{687FBEDA-86F1-47DC-6057-A9A3B046901D}"/>
                </a:ext>
              </a:extLst>
            </p:cNvPr>
            <p:cNvSpPr/>
            <p:nvPr/>
          </p:nvSpPr>
          <p:spPr>
            <a:xfrm>
              <a:off x="1106600" y="4653137"/>
              <a:ext cx="1739447" cy="1015567"/>
            </a:xfrm>
            <a:prstGeom prst="rect">
              <a:avLst/>
            </a:prstGeom>
            <a:solidFill>
              <a:srgbClr val="002546"/>
            </a:solidFill>
            <a:ln w="25400" cap="flat" cmpd="sng" algn="ctr">
              <a:noFill/>
              <a:prstDash val="solid"/>
            </a:ln>
            <a:effectLst/>
          </p:spPr>
          <p:txBody>
            <a:bodyPr lIns="71981" tIns="35991" rIns="71981" bIns="359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300" b="1" i="0" u="none" strike="noStrike" kern="0" cap="none" spc="0" normalizeH="0" baseline="0" noProof="0" dirty="0">
                  <a:ln>
                    <a:noFill/>
                  </a:ln>
                  <a:solidFill>
                    <a:srgbClr val="FFFFFF"/>
                  </a:solidFill>
                  <a:effectLst/>
                  <a:uLnTx/>
                  <a:uFillTx/>
                  <a:latin typeface="AU Passata"/>
                  <a:ea typeface="+mn-ea"/>
                  <a:cs typeface="+mn-cs"/>
                </a:rPr>
                <a:t>Adfærds</a:t>
              </a:r>
              <a:r>
                <a:rPr kumimoji="0" lang="da-DK" sz="1300" b="0" i="0" u="none" strike="noStrike" kern="0" cap="none" spc="0" normalizeH="0" baseline="0" noProof="0" dirty="0">
                  <a:ln>
                    <a:noFill/>
                  </a:ln>
                  <a:solidFill>
                    <a:srgbClr val="FFFFFF"/>
                  </a:solidFill>
                  <a:effectLst/>
                  <a:uLnTx/>
                  <a:uFillTx/>
                  <a:latin typeface="AU Passata"/>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300" b="0" i="0" u="none" strike="noStrike" kern="0" cap="none" spc="0" normalizeH="0" baseline="0" noProof="0" dirty="0">
                  <a:ln>
                    <a:noFill/>
                  </a:ln>
                  <a:solidFill>
                    <a:srgbClr val="FFFFFF"/>
                  </a:solidFill>
                  <a:effectLst/>
                  <a:uLnTx/>
                  <a:uFillTx/>
                  <a:latin typeface="AU Passata"/>
                  <a:ea typeface="+mn-ea"/>
                  <a:cs typeface="+mn-cs"/>
                </a:rPr>
                <a:t>ledelse</a:t>
              </a:r>
              <a:endParaRPr kumimoji="0" lang="en-US" sz="1300" b="0" i="0" u="none" strike="noStrike" kern="0" cap="none" spc="0" normalizeH="0" baseline="0" noProof="0" dirty="0">
                <a:ln>
                  <a:noFill/>
                </a:ln>
                <a:solidFill>
                  <a:srgbClr val="FFFFFF"/>
                </a:solidFill>
                <a:effectLst/>
                <a:uLnTx/>
                <a:uFillTx/>
                <a:latin typeface="AU Passata"/>
                <a:ea typeface="+mn-ea"/>
                <a:cs typeface="+mn-cs"/>
              </a:endParaRPr>
            </a:p>
          </p:txBody>
        </p:sp>
        <p:sp>
          <p:nvSpPr>
            <p:cNvPr id="9" name="Rectangle 8">
              <a:extLst>
                <a:ext uri="{FF2B5EF4-FFF2-40B4-BE49-F238E27FC236}">
                  <a16:creationId xmlns:a16="http://schemas.microsoft.com/office/drawing/2014/main" id="{F5CAC0C7-2FD4-15C8-55DF-C7566F11C312}"/>
                </a:ext>
              </a:extLst>
            </p:cNvPr>
            <p:cNvSpPr/>
            <p:nvPr/>
          </p:nvSpPr>
          <p:spPr>
            <a:xfrm>
              <a:off x="1106600" y="3429000"/>
              <a:ext cx="1739447" cy="1015567"/>
            </a:xfrm>
            <a:prstGeom prst="rect">
              <a:avLst/>
            </a:prstGeom>
            <a:solidFill>
              <a:srgbClr val="002546"/>
            </a:solidFill>
            <a:ln w="25400" cap="flat" cmpd="sng" algn="ctr">
              <a:noFill/>
              <a:prstDash val="solid"/>
            </a:ln>
            <a:effectLst/>
          </p:spPr>
          <p:txBody>
            <a:bodyPr lIns="71981" tIns="35991" rIns="71981" bIns="359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300" b="1" i="0" u="none" strike="noStrike" kern="0" cap="none" spc="0" normalizeH="0" baseline="0" noProof="0">
                  <a:ln>
                    <a:noFill/>
                  </a:ln>
                  <a:solidFill>
                    <a:srgbClr val="FFFFFF"/>
                  </a:solidFill>
                  <a:effectLst/>
                  <a:uLnTx/>
                  <a:uFillTx/>
                  <a:latin typeface="AU Passata"/>
                  <a:ea typeface="+mn-ea"/>
                  <a:cs typeface="+mn-cs"/>
                </a:rPr>
                <a:t>Forandrings</a:t>
              </a:r>
              <a:r>
                <a:rPr kumimoji="0" lang="da-DK" sz="1300" b="0" i="0" u="none" strike="noStrike" kern="0" cap="none" spc="0" normalizeH="0" baseline="0" noProof="0">
                  <a:ln>
                    <a:noFill/>
                  </a:ln>
                  <a:solidFill>
                    <a:srgbClr val="FFFFFF"/>
                  </a:solidFill>
                  <a:effectLst/>
                  <a:uLnTx/>
                  <a:uFillTx/>
                  <a:latin typeface="AU Passata"/>
                  <a:ea typeface="+mn-ea"/>
                  <a:cs typeface="+mn-cs"/>
                </a:rPr>
                <a:t>-ledelse</a:t>
              </a:r>
              <a:endParaRPr kumimoji="0" lang="en-US" sz="1300" b="0" i="0" u="none" strike="noStrike" kern="0" cap="none" spc="0" normalizeH="0" baseline="0" noProof="0" err="1">
                <a:ln>
                  <a:noFill/>
                </a:ln>
                <a:solidFill>
                  <a:srgbClr val="FFFFFF"/>
                </a:solidFill>
                <a:effectLst/>
                <a:uLnTx/>
                <a:uFillTx/>
                <a:latin typeface="AU Passata"/>
                <a:ea typeface="+mn-ea"/>
                <a:cs typeface="+mn-cs"/>
              </a:endParaRPr>
            </a:p>
          </p:txBody>
        </p:sp>
        <p:sp>
          <p:nvSpPr>
            <p:cNvPr id="10" name="Rectangle 9">
              <a:extLst>
                <a:ext uri="{FF2B5EF4-FFF2-40B4-BE49-F238E27FC236}">
                  <a16:creationId xmlns:a16="http://schemas.microsoft.com/office/drawing/2014/main" id="{78DBCFDB-A2BF-8F97-FA25-CF398E5E5E91}"/>
                </a:ext>
              </a:extLst>
            </p:cNvPr>
            <p:cNvSpPr/>
            <p:nvPr/>
          </p:nvSpPr>
          <p:spPr>
            <a:xfrm>
              <a:off x="3201554" y="2191241"/>
              <a:ext cx="1739447" cy="1015567"/>
            </a:xfrm>
            <a:prstGeom prst="rect">
              <a:avLst/>
            </a:prstGeom>
            <a:solidFill>
              <a:srgbClr val="003E5C"/>
            </a:solidFill>
            <a:ln w="25400" cap="flat" cmpd="sng" algn="ctr">
              <a:noFill/>
              <a:prstDash val="solid"/>
            </a:ln>
            <a:effectLst/>
          </p:spPr>
          <p:txBody>
            <a:bodyPr lIns="71981" tIns="35991" rIns="71981" bIns="359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srgbClr val="FFFFFF"/>
                  </a:solidFill>
                  <a:effectLst/>
                  <a:uLnTx/>
                  <a:uFillTx/>
                  <a:latin typeface="AU Passata"/>
                  <a:ea typeface="+mn-ea"/>
                  <a:cs typeface="+mn-cs"/>
                </a:rPr>
                <a:t>Styring gennem leverancer</a:t>
              </a:r>
              <a:endParaRPr kumimoji="0" lang="en-US" sz="1200" b="0" i="0" u="none" strike="noStrike" kern="0" cap="none" spc="0" normalizeH="0" baseline="0" noProof="0" dirty="0">
                <a:ln>
                  <a:noFill/>
                </a:ln>
                <a:solidFill>
                  <a:srgbClr val="FFFFFF"/>
                </a:solidFill>
                <a:effectLst/>
                <a:uLnTx/>
                <a:uFillTx/>
                <a:latin typeface="AU Passata"/>
                <a:ea typeface="+mn-ea"/>
                <a:cs typeface="+mn-cs"/>
              </a:endParaRPr>
            </a:p>
          </p:txBody>
        </p:sp>
        <p:sp>
          <p:nvSpPr>
            <p:cNvPr id="11" name="Rectangle 10">
              <a:extLst>
                <a:ext uri="{FF2B5EF4-FFF2-40B4-BE49-F238E27FC236}">
                  <a16:creationId xmlns:a16="http://schemas.microsoft.com/office/drawing/2014/main" id="{00E6D660-E1B8-D24D-7B34-503F76F69650}"/>
                </a:ext>
              </a:extLst>
            </p:cNvPr>
            <p:cNvSpPr/>
            <p:nvPr/>
          </p:nvSpPr>
          <p:spPr>
            <a:xfrm>
              <a:off x="3201554" y="4653136"/>
              <a:ext cx="1739447" cy="1015567"/>
            </a:xfrm>
            <a:prstGeom prst="rect">
              <a:avLst/>
            </a:prstGeom>
            <a:solidFill>
              <a:srgbClr val="003E5C"/>
            </a:solidFill>
            <a:ln w="25400" cap="flat" cmpd="sng" algn="ctr">
              <a:noFill/>
              <a:prstDash val="solid"/>
            </a:ln>
            <a:effectLst/>
          </p:spPr>
          <p:txBody>
            <a:bodyPr lIns="71981" tIns="35991" rIns="71981" bIns="359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srgbClr val="FFFFFF"/>
                  </a:solidFill>
                  <a:effectLst/>
                  <a:uLnTx/>
                  <a:uFillTx/>
                  <a:latin typeface="AU Passata"/>
                  <a:ea typeface="+mn-ea"/>
                  <a:cs typeface="+mn-cs"/>
                </a:rPr>
                <a:t>Facilitering gennem handling</a:t>
              </a:r>
              <a:endParaRPr kumimoji="0" lang="en-US" sz="1200" b="0" i="0" u="none" strike="noStrike" kern="0" cap="none" spc="0" normalizeH="0" baseline="0" noProof="0" dirty="0">
                <a:ln>
                  <a:noFill/>
                </a:ln>
                <a:solidFill>
                  <a:srgbClr val="FFFFFF"/>
                </a:solidFill>
                <a:effectLst/>
                <a:uLnTx/>
                <a:uFillTx/>
                <a:latin typeface="AU Passata"/>
                <a:ea typeface="+mn-ea"/>
                <a:cs typeface="+mn-cs"/>
              </a:endParaRPr>
            </a:p>
          </p:txBody>
        </p:sp>
        <p:sp>
          <p:nvSpPr>
            <p:cNvPr id="12" name="Rectangle 11">
              <a:extLst>
                <a:ext uri="{FF2B5EF4-FFF2-40B4-BE49-F238E27FC236}">
                  <a16:creationId xmlns:a16="http://schemas.microsoft.com/office/drawing/2014/main" id="{12DBEBCB-F973-430E-A115-711C5C5E8F6F}"/>
                </a:ext>
              </a:extLst>
            </p:cNvPr>
            <p:cNvSpPr/>
            <p:nvPr/>
          </p:nvSpPr>
          <p:spPr>
            <a:xfrm>
              <a:off x="3201554" y="3428999"/>
              <a:ext cx="1739447" cy="1015567"/>
            </a:xfrm>
            <a:prstGeom prst="rect">
              <a:avLst/>
            </a:prstGeom>
            <a:solidFill>
              <a:srgbClr val="003E5C"/>
            </a:solidFill>
            <a:ln w="25400" cap="flat" cmpd="sng" algn="ctr">
              <a:noFill/>
              <a:prstDash val="solid"/>
            </a:ln>
            <a:effectLst/>
          </p:spPr>
          <p:txBody>
            <a:bodyPr lIns="71981" tIns="35991" rIns="71981" bIns="359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srgbClr val="FFFFFF"/>
                  </a:solidFill>
                  <a:effectLst/>
                  <a:uLnTx/>
                  <a:uFillTx/>
                  <a:latin typeface="AU Passata"/>
                  <a:ea typeface="+mn-ea"/>
                  <a:cs typeface="+mn-cs"/>
                </a:rPr>
                <a:t>Ledelse gennem fortælling om vision og mål</a:t>
              </a:r>
              <a:endParaRPr kumimoji="0" lang="en-US" sz="1200" b="0" i="0" u="none" strike="noStrike" kern="0" cap="none" spc="0" normalizeH="0" baseline="0" noProof="0" dirty="0">
                <a:ln>
                  <a:noFill/>
                </a:ln>
                <a:solidFill>
                  <a:srgbClr val="FFFFFF"/>
                </a:solidFill>
                <a:effectLst/>
                <a:uLnTx/>
                <a:uFillTx/>
                <a:latin typeface="AU Passata"/>
                <a:ea typeface="+mn-ea"/>
                <a:cs typeface="+mn-cs"/>
              </a:endParaRPr>
            </a:p>
          </p:txBody>
        </p:sp>
        <p:sp>
          <p:nvSpPr>
            <p:cNvPr id="13" name="Rectangle 12">
              <a:extLst>
                <a:ext uri="{FF2B5EF4-FFF2-40B4-BE49-F238E27FC236}">
                  <a16:creationId xmlns:a16="http://schemas.microsoft.com/office/drawing/2014/main" id="{7FDCC5A6-7627-DD30-7E26-6685807DFAAC}"/>
                </a:ext>
              </a:extLst>
            </p:cNvPr>
            <p:cNvSpPr/>
            <p:nvPr/>
          </p:nvSpPr>
          <p:spPr>
            <a:xfrm>
              <a:off x="5296509" y="2191241"/>
              <a:ext cx="1739447" cy="1015567"/>
            </a:xfrm>
            <a:prstGeom prst="rect">
              <a:avLst/>
            </a:prstGeom>
            <a:solidFill>
              <a:srgbClr val="37A0CB">
                <a:lumMod val="75000"/>
              </a:srgbClr>
            </a:solidFill>
            <a:ln w="25400" cap="flat" cmpd="sng" algn="ctr">
              <a:noFill/>
              <a:prstDash val="solid"/>
            </a:ln>
            <a:effectLst/>
          </p:spPr>
          <p:txBody>
            <a:bodyPr lIns="71981" tIns="35991" rIns="71981" bIns="359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srgbClr val="FFFFFF"/>
                  </a:solidFill>
                  <a:effectLst/>
                  <a:uLnTx/>
                  <a:uFillTx/>
                  <a:latin typeface="AU Passata"/>
                  <a:ea typeface="+mn-ea"/>
                  <a:cs typeface="+mn-cs"/>
                </a:rPr>
                <a:t>Leverer vi til deadlines og budget?</a:t>
              </a:r>
              <a:endParaRPr kumimoji="0" lang="en-US" sz="1200" b="0" i="0" u="none" strike="noStrike" kern="0" cap="none" spc="0" normalizeH="0" baseline="0" noProof="0" dirty="0">
                <a:ln>
                  <a:noFill/>
                </a:ln>
                <a:solidFill>
                  <a:srgbClr val="FFFFFF"/>
                </a:solidFill>
                <a:effectLst/>
                <a:uLnTx/>
                <a:uFillTx/>
                <a:latin typeface="AU Passata"/>
                <a:ea typeface="+mn-ea"/>
                <a:cs typeface="+mn-cs"/>
              </a:endParaRPr>
            </a:p>
          </p:txBody>
        </p:sp>
        <p:sp>
          <p:nvSpPr>
            <p:cNvPr id="14" name="Rectangle 13">
              <a:extLst>
                <a:ext uri="{FF2B5EF4-FFF2-40B4-BE49-F238E27FC236}">
                  <a16:creationId xmlns:a16="http://schemas.microsoft.com/office/drawing/2014/main" id="{A1AB777B-FA0A-0C74-5BF7-221762287BC9}"/>
                </a:ext>
              </a:extLst>
            </p:cNvPr>
            <p:cNvSpPr/>
            <p:nvPr/>
          </p:nvSpPr>
          <p:spPr>
            <a:xfrm>
              <a:off x="5296509" y="4653136"/>
              <a:ext cx="1739447" cy="1015567"/>
            </a:xfrm>
            <a:prstGeom prst="rect">
              <a:avLst/>
            </a:prstGeom>
            <a:solidFill>
              <a:srgbClr val="37A0CB">
                <a:lumMod val="75000"/>
              </a:srgbClr>
            </a:solidFill>
            <a:ln w="25400" cap="flat" cmpd="sng" algn="ctr">
              <a:noFill/>
              <a:prstDash val="solid"/>
            </a:ln>
            <a:effectLst/>
          </p:spPr>
          <p:txBody>
            <a:bodyPr lIns="71981" tIns="35991" rIns="71981" bIns="359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a:ln>
                    <a:noFill/>
                  </a:ln>
                  <a:solidFill>
                    <a:srgbClr val="FFFFFF"/>
                  </a:solidFill>
                  <a:effectLst/>
                  <a:uLnTx/>
                  <a:uFillTx/>
                  <a:latin typeface="AU Passata"/>
                  <a:ea typeface="+mn-ea"/>
                  <a:cs typeface="+mn-cs"/>
                </a:rPr>
                <a:t>Ændrer vi faktiske adfærd?</a:t>
              </a:r>
              <a:endParaRPr kumimoji="0" lang="en-US" sz="1200" b="0" i="0" u="none" strike="noStrike" kern="0" cap="none" spc="0" normalizeH="0" baseline="0" noProof="0" err="1">
                <a:ln>
                  <a:noFill/>
                </a:ln>
                <a:solidFill>
                  <a:srgbClr val="FFFFFF"/>
                </a:solidFill>
                <a:effectLst/>
                <a:uLnTx/>
                <a:uFillTx/>
                <a:latin typeface="AU Passata"/>
                <a:ea typeface="+mn-ea"/>
                <a:cs typeface="+mn-cs"/>
              </a:endParaRPr>
            </a:p>
          </p:txBody>
        </p:sp>
        <p:sp>
          <p:nvSpPr>
            <p:cNvPr id="15" name="Rectangle 14">
              <a:extLst>
                <a:ext uri="{FF2B5EF4-FFF2-40B4-BE49-F238E27FC236}">
                  <a16:creationId xmlns:a16="http://schemas.microsoft.com/office/drawing/2014/main" id="{CD6286EB-291A-FA13-52DC-FD0616A26417}"/>
                </a:ext>
              </a:extLst>
            </p:cNvPr>
            <p:cNvSpPr/>
            <p:nvPr/>
          </p:nvSpPr>
          <p:spPr>
            <a:xfrm>
              <a:off x="5296509" y="3428999"/>
              <a:ext cx="1739447" cy="1015567"/>
            </a:xfrm>
            <a:prstGeom prst="rect">
              <a:avLst/>
            </a:prstGeom>
            <a:solidFill>
              <a:srgbClr val="37A0CB">
                <a:lumMod val="75000"/>
              </a:srgbClr>
            </a:solidFill>
            <a:ln w="25400" cap="flat" cmpd="sng" algn="ctr">
              <a:noFill/>
              <a:prstDash val="solid"/>
            </a:ln>
            <a:effectLst/>
          </p:spPr>
          <p:txBody>
            <a:bodyPr lIns="71981" tIns="35991" rIns="71981" bIns="359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srgbClr val="FFFFFF"/>
                  </a:solidFill>
                  <a:effectLst/>
                  <a:uLnTx/>
                  <a:uFillTx/>
                  <a:latin typeface="AU Passata"/>
                  <a:ea typeface="+mn-ea"/>
                  <a:cs typeface="+mn-cs"/>
                </a:rPr>
                <a:t>Når vi målet?</a:t>
              </a:r>
              <a:endParaRPr kumimoji="0" lang="en-US" sz="1200" b="0" i="0" u="none" strike="noStrike" kern="0" cap="none" spc="0" normalizeH="0" baseline="0" noProof="0" dirty="0">
                <a:ln>
                  <a:noFill/>
                </a:ln>
                <a:solidFill>
                  <a:srgbClr val="FFFFFF"/>
                </a:solidFill>
                <a:effectLst/>
                <a:uLnTx/>
                <a:uFillTx/>
                <a:latin typeface="AU Passata"/>
                <a:ea typeface="+mn-ea"/>
                <a:cs typeface="+mn-cs"/>
              </a:endParaRPr>
            </a:p>
          </p:txBody>
        </p:sp>
        <p:sp>
          <p:nvSpPr>
            <p:cNvPr id="16" name="Rectangle 15">
              <a:extLst>
                <a:ext uri="{FF2B5EF4-FFF2-40B4-BE49-F238E27FC236}">
                  <a16:creationId xmlns:a16="http://schemas.microsoft.com/office/drawing/2014/main" id="{1C5018E5-3C72-4103-A82B-0479C8C5C8F8}"/>
                </a:ext>
              </a:extLst>
            </p:cNvPr>
            <p:cNvSpPr/>
            <p:nvPr/>
          </p:nvSpPr>
          <p:spPr>
            <a:xfrm>
              <a:off x="7270845" y="2191241"/>
              <a:ext cx="1739447" cy="1015567"/>
            </a:xfrm>
            <a:prstGeom prst="rect">
              <a:avLst/>
            </a:prstGeom>
            <a:solidFill>
              <a:srgbClr val="37A0CB"/>
            </a:solidFill>
            <a:ln w="25400" cap="flat" cmpd="sng" algn="ctr">
              <a:noFill/>
              <a:prstDash val="solid"/>
            </a:ln>
            <a:effectLst/>
          </p:spPr>
          <p:txBody>
            <a:bodyPr lIns="71981" tIns="35991" rIns="71981" bIns="359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srgbClr val="FFFFFF"/>
                  </a:solidFill>
                  <a:effectLst/>
                  <a:uLnTx/>
                  <a:uFillTx/>
                  <a:latin typeface="AU Passata"/>
                  <a:ea typeface="+mn-ea"/>
                  <a:cs typeface="+mn-cs"/>
                </a:rPr>
                <a:t>Styrer</a:t>
              </a:r>
              <a:endParaRPr kumimoji="0" lang="en-US" sz="1200" b="0" i="0" u="none" strike="noStrike" kern="0" cap="none" spc="0" normalizeH="0" baseline="0" noProof="0" dirty="0">
                <a:ln>
                  <a:noFill/>
                </a:ln>
                <a:solidFill>
                  <a:srgbClr val="FFFFFF"/>
                </a:solidFill>
                <a:effectLst/>
                <a:uLnTx/>
                <a:uFillTx/>
                <a:latin typeface="AU Passata"/>
                <a:ea typeface="+mn-ea"/>
                <a:cs typeface="+mn-cs"/>
              </a:endParaRPr>
            </a:p>
          </p:txBody>
        </p:sp>
        <p:sp>
          <p:nvSpPr>
            <p:cNvPr id="17" name="Rectangle 16">
              <a:extLst>
                <a:ext uri="{FF2B5EF4-FFF2-40B4-BE49-F238E27FC236}">
                  <a16:creationId xmlns:a16="http://schemas.microsoft.com/office/drawing/2014/main" id="{31D38ED4-4392-61C7-AC86-40026497F551}"/>
                </a:ext>
              </a:extLst>
            </p:cNvPr>
            <p:cNvSpPr/>
            <p:nvPr/>
          </p:nvSpPr>
          <p:spPr>
            <a:xfrm>
              <a:off x="7270845" y="4653136"/>
              <a:ext cx="1739447" cy="1015567"/>
            </a:xfrm>
            <a:prstGeom prst="rect">
              <a:avLst/>
            </a:prstGeom>
            <a:solidFill>
              <a:srgbClr val="37A0CB"/>
            </a:solidFill>
            <a:ln w="25400" cap="flat" cmpd="sng" algn="ctr">
              <a:noFill/>
              <a:prstDash val="solid"/>
            </a:ln>
            <a:effectLst/>
          </p:spPr>
          <p:txBody>
            <a:bodyPr lIns="71981" tIns="35991" rIns="71981" bIns="359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a:ln>
                    <a:noFill/>
                  </a:ln>
                  <a:solidFill>
                    <a:srgbClr val="FFFFFF"/>
                  </a:solidFill>
                  <a:effectLst/>
                  <a:uLnTx/>
                  <a:uFillTx/>
                  <a:latin typeface="AU Passata"/>
                  <a:ea typeface="+mn-ea"/>
                  <a:cs typeface="+mn-cs"/>
                </a:rPr>
                <a:t>Guider</a:t>
              </a:r>
              <a:endParaRPr kumimoji="0" lang="en-US" sz="1200" b="0" i="0" u="none" strike="noStrike" kern="0" cap="none" spc="0" normalizeH="0" baseline="0" noProof="0" err="1">
                <a:ln>
                  <a:noFill/>
                </a:ln>
                <a:solidFill>
                  <a:srgbClr val="FFFFFF"/>
                </a:solidFill>
                <a:effectLst/>
                <a:uLnTx/>
                <a:uFillTx/>
                <a:latin typeface="AU Passata"/>
                <a:ea typeface="+mn-ea"/>
                <a:cs typeface="+mn-cs"/>
              </a:endParaRPr>
            </a:p>
          </p:txBody>
        </p:sp>
        <p:sp>
          <p:nvSpPr>
            <p:cNvPr id="18" name="Rectangle 17">
              <a:extLst>
                <a:ext uri="{FF2B5EF4-FFF2-40B4-BE49-F238E27FC236}">
                  <a16:creationId xmlns:a16="http://schemas.microsoft.com/office/drawing/2014/main" id="{91D26B01-E645-5CE5-1D62-DBA71948290A}"/>
                </a:ext>
              </a:extLst>
            </p:cNvPr>
            <p:cNvSpPr/>
            <p:nvPr/>
          </p:nvSpPr>
          <p:spPr>
            <a:xfrm>
              <a:off x="7270845" y="3428999"/>
              <a:ext cx="1739447" cy="1015567"/>
            </a:xfrm>
            <a:prstGeom prst="rect">
              <a:avLst/>
            </a:prstGeom>
            <a:solidFill>
              <a:srgbClr val="37A0CB"/>
            </a:solidFill>
            <a:ln w="25400" cap="flat" cmpd="sng" algn="ctr">
              <a:noFill/>
              <a:prstDash val="solid"/>
            </a:ln>
            <a:effectLst/>
          </p:spPr>
          <p:txBody>
            <a:bodyPr lIns="71981" tIns="35991" rIns="71981" bIns="359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srgbClr val="FFFFFF"/>
                  </a:solidFill>
                  <a:effectLst/>
                  <a:uLnTx/>
                  <a:uFillTx/>
                  <a:latin typeface="AU Passata"/>
                  <a:ea typeface="+mn-ea"/>
                  <a:cs typeface="+mn-cs"/>
                </a:rPr>
                <a:t>Leder</a:t>
              </a:r>
              <a:endParaRPr kumimoji="0" lang="en-US" sz="1200" b="0" i="0" u="none" strike="noStrike" kern="0" cap="none" spc="0" normalizeH="0" baseline="0" noProof="0" dirty="0">
                <a:ln>
                  <a:noFill/>
                </a:ln>
                <a:solidFill>
                  <a:srgbClr val="FFFFFF"/>
                </a:solidFill>
                <a:effectLst/>
                <a:uLnTx/>
                <a:uFillTx/>
                <a:latin typeface="AU Passata"/>
                <a:ea typeface="+mn-ea"/>
                <a:cs typeface="+mn-cs"/>
              </a:endParaRPr>
            </a:p>
          </p:txBody>
        </p:sp>
        <p:sp>
          <p:nvSpPr>
            <p:cNvPr id="19" name="Rectangle 18">
              <a:extLst>
                <a:ext uri="{FF2B5EF4-FFF2-40B4-BE49-F238E27FC236}">
                  <a16:creationId xmlns:a16="http://schemas.microsoft.com/office/drawing/2014/main" id="{78E71F63-700E-BF4C-2169-A590F1826D36}"/>
                </a:ext>
              </a:extLst>
            </p:cNvPr>
            <p:cNvSpPr/>
            <p:nvPr/>
          </p:nvSpPr>
          <p:spPr>
            <a:xfrm>
              <a:off x="9492766" y="2191241"/>
              <a:ext cx="507867" cy="3477464"/>
            </a:xfrm>
            <a:prstGeom prst="rect">
              <a:avLst/>
            </a:prstGeom>
            <a:solidFill>
              <a:srgbClr val="FF9900"/>
            </a:solidFill>
            <a:ln w="25400" cap="flat" cmpd="sng" algn="ctr">
              <a:noFill/>
              <a:prstDash val="solid"/>
            </a:ln>
            <a:effectLst/>
          </p:spPr>
          <p:txBody>
            <a:bodyPr vert="vert" lIns="252000" tIns="35991" rIns="71981" bIns="36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FFFF"/>
                  </a:solidFill>
                  <a:effectLst/>
                  <a:uLnTx/>
                  <a:uFillTx/>
                  <a:latin typeface="AU Passata"/>
                  <a:ea typeface="+mn-ea"/>
                  <a:cs typeface="+mn-cs"/>
                </a:rPr>
                <a:t>Gevinstrealisering</a:t>
              </a:r>
              <a:endParaRPr kumimoji="0" lang="en-US" sz="1600" b="0" i="0" u="none" strike="noStrike" kern="0" cap="none" spc="0" normalizeH="0" baseline="0" noProof="0" dirty="0">
                <a:ln>
                  <a:noFill/>
                </a:ln>
                <a:solidFill>
                  <a:srgbClr val="FFFFFF"/>
                </a:solidFill>
                <a:effectLst/>
                <a:uLnTx/>
                <a:uFillTx/>
                <a:latin typeface="AU Passata"/>
                <a:ea typeface="+mn-ea"/>
                <a:cs typeface="+mn-cs"/>
              </a:endParaRPr>
            </a:p>
          </p:txBody>
        </p:sp>
        <p:sp>
          <p:nvSpPr>
            <p:cNvPr id="20" name="TextBox 19">
              <a:extLst>
                <a:ext uri="{FF2B5EF4-FFF2-40B4-BE49-F238E27FC236}">
                  <a16:creationId xmlns:a16="http://schemas.microsoft.com/office/drawing/2014/main" id="{7FE1A979-765F-39E5-1779-F7A1B259C29E}"/>
                </a:ext>
              </a:extLst>
            </p:cNvPr>
            <p:cNvSpPr txBox="1"/>
            <p:nvPr/>
          </p:nvSpPr>
          <p:spPr>
            <a:xfrm>
              <a:off x="1151039" y="1657983"/>
              <a:ext cx="1695008" cy="2715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300" b="0" i="0" u="none" strike="noStrike" kern="0" cap="none" spc="0" normalizeH="0" baseline="0" noProof="0">
                  <a:ln>
                    <a:noFill/>
                  </a:ln>
                  <a:solidFill>
                    <a:srgbClr val="000000"/>
                  </a:solidFill>
                  <a:effectLst/>
                  <a:uLnTx/>
                  <a:uFillTx/>
                </a:rPr>
                <a:t>Ledelsesniveau</a:t>
              </a:r>
              <a:endParaRPr kumimoji="0" lang="en-US" sz="1300" b="0" i="0" u="none" strike="noStrike" kern="0" cap="none" spc="0" normalizeH="0" baseline="0" noProof="0" err="1">
                <a:ln>
                  <a:noFill/>
                </a:ln>
                <a:solidFill>
                  <a:srgbClr val="000000"/>
                </a:solidFill>
                <a:effectLst/>
                <a:uLnTx/>
                <a:uFillTx/>
              </a:endParaRPr>
            </a:p>
          </p:txBody>
        </p:sp>
        <p:sp>
          <p:nvSpPr>
            <p:cNvPr id="21" name="TextBox 20">
              <a:extLst>
                <a:ext uri="{FF2B5EF4-FFF2-40B4-BE49-F238E27FC236}">
                  <a16:creationId xmlns:a16="http://schemas.microsoft.com/office/drawing/2014/main" id="{A9025983-CEE4-72B8-5039-BA538D9DCE14}"/>
                </a:ext>
              </a:extLst>
            </p:cNvPr>
            <p:cNvSpPr txBox="1"/>
            <p:nvPr/>
          </p:nvSpPr>
          <p:spPr>
            <a:xfrm>
              <a:off x="3201555" y="1651025"/>
              <a:ext cx="1739446" cy="2715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300" b="0" i="0" u="none" strike="noStrike" kern="0" cap="none" spc="0" normalizeH="0" baseline="0" noProof="0">
                  <a:ln>
                    <a:noFill/>
                  </a:ln>
                  <a:solidFill>
                    <a:srgbClr val="000000"/>
                  </a:solidFill>
                  <a:effectLst/>
                  <a:uLnTx/>
                  <a:uFillTx/>
                </a:rPr>
                <a:t>Beskrivelse</a:t>
              </a:r>
              <a:endParaRPr kumimoji="0" lang="en-US" sz="1300" b="0" i="0" u="none" strike="noStrike" kern="0" cap="none" spc="0" normalizeH="0" baseline="0" noProof="0" err="1">
                <a:ln>
                  <a:noFill/>
                </a:ln>
                <a:solidFill>
                  <a:srgbClr val="000000"/>
                </a:solidFill>
                <a:effectLst/>
                <a:uLnTx/>
                <a:uFillTx/>
              </a:endParaRPr>
            </a:p>
          </p:txBody>
        </p:sp>
        <p:sp>
          <p:nvSpPr>
            <p:cNvPr id="22" name="TextBox 21">
              <a:extLst>
                <a:ext uri="{FF2B5EF4-FFF2-40B4-BE49-F238E27FC236}">
                  <a16:creationId xmlns:a16="http://schemas.microsoft.com/office/drawing/2014/main" id="{0AB0D062-570F-555B-40D7-70E94297EC2D}"/>
                </a:ext>
              </a:extLst>
            </p:cNvPr>
            <p:cNvSpPr txBox="1"/>
            <p:nvPr/>
          </p:nvSpPr>
          <p:spPr>
            <a:xfrm>
              <a:off x="5321301" y="1657983"/>
              <a:ext cx="1714656" cy="2715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300" b="0" i="0" u="none" strike="noStrike" kern="0" cap="none" spc="0" normalizeH="0" baseline="0" noProof="0" dirty="0">
                  <a:ln>
                    <a:noFill/>
                  </a:ln>
                  <a:solidFill>
                    <a:srgbClr val="000000"/>
                  </a:solidFill>
                  <a:effectLst/>
                  <a:uLnTx/>
                  <a:uFillTx/>
                </a:rPr>
                <a:t>Kernespørgsmål</a:t>
              </a:r>
              <a:endParaRPr kumimoji="0" lang="en-US" sz="1300" b="0" i="0" u="none" strike="noStrike" kern="0" cap="none" spc="0" normalizeH="0" baseline="0" noProof="0" dirty="0">
                <a:ln>
                  <a:noFill/>
                </a:ln>
                <a:solidFill>
                  <a:srgbClr val="000000"/>
                </a:solidFill>
                <a:effectLst/>
                <a:uLnTx/>
                <a:uFillTx/>
              </a:endParaRPr>
            </a:p>
          </p:txBody>
        </p:sp>
        <p:sp>
          <p:nvSpPr>
            <p:cNvPr id="23" name="TextBox 22">
              <a:extLst>
                <a:ext uri="{FF2B5EF4-FFF2-40B4-BE49-F238E27FC236}">
                  <a16:creationId xmlns:a16="http://schemas.microsoft.com/office/drawing/2014/main" id="{94849FA4-6627-5F7E-9105-B5144237901D}"/>
                </a:ext>
              </a:extLst>
            </p:cNvPr>
            <p:cNvSpPr txBox="1"/>
            <p:nvPr/>
          </p:nvSpPr>
          <p:spPr>
            <a:xfrm>
              <a:off x="7270844" y="1642338"/>
              <a:ext cx="1714654" cy="27153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300" b="0" i="0" u="none" strike="noStrike" kern="0" cap="none" spc="0" normalizeH="0" baseline="0" noProof="0" dirty="0">
                  <a:ln>
                    <a:noFill/>
                  </a:ln>
                  <a:solidFill>
                    <a:srgbClr val="000000"/>
                  </a:solidFill>
                  <a:effectLst/>
                  <a:uLnTx/>
                  <a:uFillTx/>
                </a:rPr>
                <a:t>Form</a:t>
              </a:r>
              <a:endParaRPr kumimoji="0" lang="en-US" sz="1300" b="0" i="0" u="none" strike="noStrike" kern="0" cap="none" spc="0" normalizeH="0" baseline="0" noProof="0" dirty="0">
                <a:ln>
                  <a:noFill/>
                </a:ln>
                <a:solidFill>
                  <a:srgbClr val="000000"/>
                </a:solidFill>
                <a:effectLst/>
                <a:uLnTx/>
                <a:uFillTx/>
              </a:endParaRPr>
            </a:p>
          </p:txBody>
        </p:sp>
        <p:sp>
          <p:nvSpPr>
            <p:cNvPr id="24" name="Isosceles Triangle 23">
              <a:extLst>
                <a:ext uri="{FF2B5EF4-FFF2-40B4-BE49-F238E27FC236}">
                  <a16:creationId xmlns:a16="http://schemas.microsoft.com/office/drawing/2014/main" id="{33C718E6-727A-F0F3-9D83-2FC11D50D68E}"/>
                </a:ext>
              </a:extLst>
            </p:cNvPr>
            <p:cNvSpPr/>
            <p:nvPr/>
          </p:nvSpPr>
          <p:spPr>
            <a:xfrm rot="5400000">
              <a:off x="7485507" y="3794658"/>
              <a:ext cx="3477462" cy="270629"/>
            </a:xfrm>
            <a:prstGeom prst="triangle">
              <a:avLst/>
            </a:prstGeom>
            <a:solidFill>
              <a:srgbClr val="37A0CB">
                <a:lumMod val="40000"/>
                <a:lumOff val="60000"/>
              </a:srgbClr>
            </a:solidFill>
            <a:ln w="25400" cap="flat" cmpd="sng" algn="ctr">
              <a:noFill/>
              <a:prstDash val="solid"/>
            </a:ln>
            <a:effectLst/>
          </p:spPr>
          <p:txBody>
            <a:bodyPr lIns="71981" tIns="35991" rIns="71981" bIns="359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err="1">
                <a:ln>
                  <a:noFill/>
                </a:ln>
                <a:solidFill>
                  <a:srgbClr val="FFFFFF"/>
                </a:solidFill>
                <a:effectLst/>
                <a:uLnTx/>
                <a:uFillTx/>
                <a:latin typeface="AU Passata"/>
                <a:ea typeface="+mn-ea"/>
                <a:cs typeface="+mn-cs"/>
              </a:endParaRPr>
            </a:p>
          </p:txBody>
        </p:sp>
      </p:grpSp>
      <p:sp>
        <p:nvSpPr>
          <p:cNvPr id="25" name="TextBox 24">
            <a:extLst>
              <a:ext uri="{FF2B5EF4-FFF2-40B4-BE49-F238E27FC236}">
                <a16:creationId xmlns:a16="http://schemas.microsoft.com/office/drawing/2014/main" id="{50BD7FE2-CAC4-7D65-CA08-CFFA7C59281D}"/>
              </a:ext>
            </a:extLst>
          </p:cNvPr>
          <p:cNvSpPr txBox="1"/>
          <p:nvPr/>
        </p:nvSpPr>
        <p:spPr>
          <a:xfrm>
            <a:off x="8041496" y="5248886"/>
            <a:ext cx="3161490" cy="261610"/>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100" b="0" i="0" u="none" strike="noStrike" kern="0" cap="none" spc="0" normalizeH="0" baseline="0" dirty="0">
                <a:ln>
                  <a:noFill/>
                </a:ln>
                <a:solidFill>
                  <a:srgbClr val="000000"/>
                </a:solidFill>
                <a:effectLst/>
                <a:uLnTx/>
                <a:uFillTx/>
              </a:rPr>
              <a:t>Baseret på Henrik </a:t>
            </a:r>
            <a:r>
              <a:rPr kumimoji="0" lang="da-DK" sz="1100" b="0" i="0" u="none" strike="noStrike" kern="0" cap="none" spc="0" normalizeH="0" baseline="0" dirty="0" err="1">
                <a:ln>
                  <a:noFill/>
                </a:ln>
                <a:solidFill>
                  <a:srgbClr val="000000"/>
                </a:solidFill>
                <a:effectLst/>
                <a:uLnTx/>
                <a:uFillTx/>
              </a:rPr>
              <a:t>Dresbøll</a:t>
            </a:r>
            <a:r>
              <a:rPr kumimoji="0" lang="da-DK" sz="1100" b="0" i="0" u="none" strike="noStrike" kern="0" cap="none" spc="0" normalizeH="0" baseline="0" dirty="0">
                <a:ln>
                  <a:noFill/>
                </a:ln>
                <a:solidFill>
                  <a:srgbClr val="000000"/>
                </a:solidFill>
                <a:effectLst/>
                <a:uLnTx/>
                <a:uFillTx/>
              </a:rPr>
              <a:t> 2021 </a:t>
            </a:r>
          </a:p>
        </p:txBody>
      </p:sp>
      <p:grpSp>
        <p:nvGrpSpPr>
          <p:cNvPr id="3" name="Group 2">
            <a:extLst>
              <a:ext uri="{FF2B5EF4-FFF2-40B4-BE49-F238E27FC236}">
                <a16:creationId xmlns:a16="http://schemas.microsoft.com/office/drawing/2014/main" id="{FCF31279-589A-4685-E37E-5730F08F3931}"/>
              </a:ext>
            </a:extLst>
          </p:cNvPr>
          <p:cNvGrpSpPr/>
          <p:nvPr/>
        </p:nvGrpSpPr>
        <p:grpSpPr>
          <a:xfrm>
            <a:off x="3722133" y="5994073"/>
            <a:ext cx="6404726" cy="687900"/>
            <a:chOff x="3722133" y="5994073"/>
            <a:chExt cx="6404726" cy="687900"/>
          </a:xfrm>
        </p:grpSpPr>
        <p:sp>
          <p:nvSpPr>
            <p:cNvPr id="26" name="USR_Title">
              <a:extLst>
                <a:ext uri="{FF2B5EF4-FFF2-40B4-BE49-F238E27FC236}">
                  <a16:creationId xmlns:a16="http://schemas.microsoft.com/office/drawing/2014/main" id="{07101CD2-0B81-6EE0-51F4-92D09D968DAD}"/>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algn="l">
                <a:lnSpc>
                  <a:spcPct val="95000"/>
                </a:lnSpc>
                <a:defRPr/>
              </a:pPr>
              <a:r>
                <a:rPr lang="da-DK" sz="700" cap="all" dirty="0">
                  <a:latin typeface="+mn-lt"/>
                </a:rPr>
                <a:t>2.2. ADFÆRDSLEDELSE OG OMSÆTNING AF STRATEGI/MÅLSÆTNINGER TIL KONKRET ADFÆRD </a:t>
              </a:r>
            </a:p>
            <a:p>
              <a:pPr algn="l">
                <a:lnSpc>
                  <a:spcPct val="95000"/>
                </a:lnSpc>
                <a:defRPr/>
              </a:pPr>
              <a:endParaRPr lang="da-DK" sz="700" b="0" cap="all" baseline="0" dirty="0">
                <a:solidFill>
                  <a:schemeClr val="tx1"/>
                </a:solidFill>
                <a:latin typeface="+mn-lt"/>
              </a:endParaRPr>
            </a:p>
          </p:txBody>
        </p:sp>
        <p:sp>
          <p:nvSpPr>
            <p:cNvPr id="27" name="Date_DateCustomA">
              <a:extLst>
                <a:ext uri="{FF2B5EF4-FFF2-40B4-BE49-F238E27FC236}">
                  <a16:creationId xmlns:a16="http://schemas.microsoft.com/office/drawing/2014/main" id="{4CD7CCA8-392E-DECE-AD31-B6B823C5E828}"/>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28" name="Billede streg">
              <a:extLst>
                <a:ext uri="{FF2B5EF4-FFF2-40B4-BE49-F238E27FC236}">
                  <a16:creationId xmlns:a16="http://schemas.microsoft.com/office/drawing/2014/main" id="{38E3522B-468E-60ED-9C8B-E0D2987CD4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29" name="Slide Number Placeholder 3">
            <a:extLst>
              <a:ext uri="{FF2B5EF4-FFF2-40B4-BE49-F238E27FC236}">
                <a16:creationId xmlns:a16="http://schemas.microsoft.com/office/drawing/2014/main" id="{AA841DCF-4004-D095-E21C-34D80B33A2AC}"/>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10</a:t>
            </a:fld>
            <a:endParaRPr lang="en-GB" dirty="0"/>
          </a:p>
        </p:txBody>
      </p:sp>
    </p:spTree>
    <p:extLst>
      <p:ext uri="{BB962C8B-B14F-4D97-AF65-F5344CB8AC3E}">
        <p14:creationId xmlns:p14="http://schemas.microsoft.com/office/powerpoint/2010/main" val="580190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A3270-D00E-744B-484A-A97B4CA2947B}"/>
              </a:ext>
            </a:extLst>
          </p:cNvPr>
          <p:cNvSpPr>
            <a:spLocks noGrp="1"/>
          </p:cNvSpPr>
          <p:nvPr>
            <p:ph type="title"/>
          </p:nvPr>
        </p:nvSpPr>
        <p:spPr/>
        <p:txBody>
          <a:bodyPr/>
          <a:lstStyle/>
          <a:p>
            <a:r>
              <a:rPr lang="da-DK" dirty="0"/>
              <a:t>Adfærdsledelse og omsætning af </a:t>
            </a:r>
            <a:br>
              <a:rPr lang="da-DK" dirty="0"/>
            </a:br>
            <a:r>
              <a:rPr lang="da-DK" dirty="0"/>
              <a:t>strategi til handling </a:t>
            </a:r>
            <a:r>
              <a:rPr lang="da-DK" sz="2000" dirty="0"/>
              <a:t>(fra intentionernes til handlingens rige)</a:t>
            </a:r>
          </a:p>
        </p:txBody>
      </p:sp>
      <p:sp>
        <p:nvSpPr>
          <p:cNvPr id="3" name="Content Placeholder 2">
            <a:extLst>
              <a:ext uri="{FF2B5EF4-FFF2-40B4-BE49-F238E27FC236}">
                <a16:creationId xmlns:a16="http://schemas.microsoft.com/office/drawing/2014/main" id="{2B8AEB3D-B049-B3BB-0D91-C81717FF0C0D}"/>
              </a:ext>
            </a:extLst>
          </p:cNvPr>
          <p:cNvSpPr>
            <a:spLocks noGrp="1"/>
          </p:cNvSpPr>
          <p:nvPr>
            <p:ph idx="1"/>
          </p:nvPr>
        </p:nvSpPr>
        <p:spPr/>
        <p:txBody>
          <a:bodyPr/>
          <a:lstStyle/>
          <a:p>
            <a:r>
              <a:rPr lang="da-DK" sz="1600" dirty="0"/>
              <a:t>Forandringsprojekter handler i høj grad om at omsætte overordnede strategier og målsætninger til konkrete handlinger. Det er først i det øjeblik, at medarbejdere og ledere tilegner sig den ønskede adfærd, at organisationen kan indfri de strategiske målsætninger bag forandringsønsket og høste gevinsterne. Der kan dog være langt fra strategiske målsætninger til konkret handling, og det er samtidig en rejse fra intentionernes til handlingernes rige. Den rejse kan være svær, fordi vi ofte er bedre til at opstille målsætninger og lægge planer end til at skabe konkrete adfærdsændringer.</a:t>
            </a:r>
            <a:br>
              <a:rPr lang="da-DK" sz="1600" dirty="0"/>
            </a:br>
            <a:br>
              <a:rPr lang="da-DK" sz="1600" dirty="0"/>
            </a:br>
            <a:endParaRPr lang="da-DK" sz="1600" dirty="0"/>
          </a:p>
        </p:txBody>
      </p:sp>
      <p:sp>
        <p:nvSpPr>
          <p:cNvPr id="4" name="Date Placeholder 3">
            <a:extLst>
              <a:ext uri="{FF2B5EF4-FFF2-40B4-BE49-F238E27FC236}">
                <a16:creationId xmlns:a16="http://schemas.microsoft.com/office/drawing/2014/main" id="{8B5B784D-5022-119B-8F43-DF469798E37F}"/>
              </a:ext>
            </a:extLst>
          </p:cNvPr>
          <p:cNvSpPr>
            <a:spLocks noGrp="1"/>
          </p:cNvSpPr>
          <p:nvPr>
            <p:ph type="dt" sz="half" idx="10"/>
          </p:nvPr>
        </p:nvSpPr>
        <p:spPr/>
        <p:txBody>
          <a:bodyPr/>
          <a:lstStyle/>
          <a:p>
            <a:fld id="{EF25A0D4-8C52-4FE1-9C5D-DC8EB2122BDA}" type="datetime1">
              <a:rPr lang="da-DK" smtClean="0"/>
              <a:t>25-01-2024</a:t>
            </a:fld>
            <a:r>
              <a:rPr lang="da-DK"/>
              <a:t>16-12-2022</a:t>
            </a:r>
            <a:endParaRPr lang="da-DK" dirty="0"/>
          </a:p>
        </p:txBody>
      </p:sp>
      <p:grpSp>
        <p:nvGrpSpPr>
          <p:cNvPr id="9" name="Group 8">
            <a:extLst>
              <a:ext uri="{FF2B5EF4-FFF2-40B4-BE49-F238E27FC236}">
                <a16:creationId xmlns:a16="http://schemas.microsoft.com/office/drawing/2014/main" id="{49BA5A78-6113-1DAF-8BF7-5F5FEA73F884}"/>
              </a:ext>
            </a:extLst>
          </p:cNvPr>
          <p:cNvGrpSpPr/>
          <p:nvPr/>
        </p:nvGrpSpPr>
        <p:grpSpPr>
          <a:xfrm>
            <a:off x="1124608" y="3573016"/>
            <a:ext cx="9903532" cy="2106999"/>
            <a:chOff x="552218" y="2499581"/>
            <a:chExt cx="9903532" cy="2106999"/>
          </a:xfrm>
        </p:grpSpPr>
        <p:sp>
          <p:nvSpPr>
            <p:cNvPr id="10" name="Freeform: Shape 9">
              <a:extLst>
                <a:ext uri="{FF2B5EF4-FFF2-40B4-BE49-F238E27FC236}">
                  <a16:creationId xmlns:a16="http://schemas.microsoft.com/office/drawing/2014/main" id="{BA1EABB9-D8F0-14C0-FBCF-B6D1DAF63378}"/>
                </a:ext>
              </a:extLst>
            </p:cNvPr>
            <p:cNvSpPr/>
            <p:nvPr/>
          </p:nvSpPr>
          <p:spPr>
            <a:xfrm>
              <a:off x="552218" y="2499581"/>
              <a:ext cx="4058824" cy="2106999"/>
            </a:xfrm>
            <a:custGeom>
              <a:avLst/>
              <a:gdLst>
                <a:gd name="connsiteX0" fmla="*/ 0 w 4058824"/>
                <a:gd name="connsiteY0" fmla="*/ 210700 h 2106999"/>
                <a:gd name="connsiteX1" fmla="*/ 210700 w 4058824"/>
                <a:gd name="connsiteY1" fmla="*/ 0 h 2106999"/>
                <a:gd name="connsiteX2" fmla="*/ 3848124 w 4058824"/>
                <a:gd name="connsiteY2" fmla="*/ 0 h 2106999"/>
                <a:gd name="connsiteX3" fmla="*/ 4058824 w 4058824"/>
                <a:gd name="connsiteY3" fmla="*/ 210700 h 2106999"/>
                <a:gd name="connsiteX4" fmla="*/ 4058824 w 4058824"/>
                <a:gd name="connsiteY4" fmla="*/ 1896299 h 2106999"/>
                <a:gd name="connsiteX5" fmla="*/ 3848124 w 4058824"/>
                <a:gd name="connsiteY5" fmla="*/ 2106999 h 2106999"/>
                <a:gd name="connsiteX6" fmla="*/ 210700 w 4058824"/>
                <a:gd name="connsiteY6" fmla="*/ 2106999 h 2106999"/>
                <a:gd name="connsiteX7" fmla="*/ 0 w 4058824"/>
                <a:gd name="connsiteY7" fmla="*/ 1896299 h 2106999"/>
                <a:gd name="connsiteX8" fmla="*/ 0 w 4058824"/>
                <a:gd name="connsiteY8" fmla="*/ 210700 h 210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8824" h="2106999">
                  <a:moveTo>
                    <a:pt x="0" y="210700"/>
                  </a:moveTo>
                  <a:cubicBezTo>
                    <a:pt x="0" y="94334"/>
                    <a:pt x="94334" y="0"/>
                    <a:pt x="210700" y="0"/>
                  </a:cubicBezTo>
                  <a:lnTo>
                    <a:pt x="3848124" y="0"/>
                  </a:lnTo>
                  <a:cubicBezTo>
                    <a:pt x="3964490" y="0"/>
                    <a:pt x="4058824" y="94334"/>
                    <a:pt x="4058824" y="210700"/>
                  </a:cubicBezTo>
                  <a:lnTo>
                    <a:pt x="4058824" y="1896299"/>
                  </a:lnTo>
                  <a:cubicBezTo>
                    <a:pt x="4058824" y="2012665"/>
                    <a:pt x="3964490" y="2106999"/>
                    <a:pt x="3848124" y="2106999"/>
                  </a:cubicBezTo>
                  <a:lnTo>
                    <a:pt x="210700" y="2106999"/>
                  </a:lnTo>
                  <a:cubicBezTo>
                    <a:pt x="94334" y="2106999"/>
                    <a:pt x="0" y="2012665"/>
                    <a:pt x="0" y="1896299"/>
                  </a:cubicBezTo>
                  <a:lnTo>
                    <a:pt x="0" y="210700"/>
                  </a:lnTo>
                  <a:close/>
                </a:path>
              </a:pathLst>
            </a:custGeom>
            <a:solidFill>
              <a:srgbClr val="002546"/>
            </a:solidFill>
            <a:ln w="25400" cap="flat" cmpd="sng" algn="ctr">
              <a:solidFill>
                <a:srgbClr val="FFFFFF">
                  <a:hueOff val="0"/>
                  <a:satOff val="0"/>
                  <a:lumOff val="0"/>
                  <a:alphaOff val="0"/>
                </a:srgbClr>
              </a:solidFill>
              <a:prstDash val="solid"/>
            </a:ln>
            <a:effectLst/>
          </p:spPr>
          <p:txBody>
            <a:bodyPr spcFirstLastPara="0" vert="horz" wrap="square" lIns="126482" tIns="126482" rIns="126482" bIns="126482" numCol="1" spcCol="1270" anchor="ctr" anchorCtr="0">
              <a:noAutofit/>
            </a:bodyPr>
            <a:lstStyle/>
            <a:p>
              <a:pPr marL="0" marR="0" lvl="0" indent="0" algn="ctr" defTabSz="755650" eaLnBrk="1" fontAlgn="auto" latinLnBrk="0" hangingPunct="1">
                <a:lnSpc>
                  <a:spcPct val="90000"/>
                </a:lnSpc>
                <a:spcBef>
                  <a:spcPts val="0"/>
                </a:spcBef>
                <a:spcAft>
                  <a:spcPct val="35000"/>
                </a:spcAft>
                <a:buClrTx/>
                <a:buSzTx/>
                <a:buFontTx/>
                <a:buNone/>
                <a:tabLst/>
                <a:defRPr/>
              </a:pPr>
              <a:r>
                <a:rPr kumimoji="0" lang="da-DK" sz="1700" b="1" i="0" u="none" strike="noStrike" kern="0" cap="none" spc="0" normalizeH="0" baseline="0" noProof="0" dirty="0">
                  <a:ln>
                    <a:noFill/>
                  </a:ln>
                  <a:solidFill>
                    <a:srgbClr val="FFFFFF"/>
                  </a:solidFill>
                  <a:effectLst/>
                  <a:uLnTx/>
                  <a:uFillTx/>
                  <a:latin typeface="AU Passata"/>
                  <a:ea typeface="+mn-ea"/>
                  <a:cs typeface="+mn-cs"/>
                </a:rPr>
                <a:t>Intentionernes rige</a:t>
              </a:r>
              <a:endParaRPr kumimoji="0" lang="da-DK" sz="1700" b="0" i="0" u="none" strike="noStrike" kern="0" cap="none" spc="0" normalizeH="0" baseline="0" noProof="0" dirty="0">
                <a:ln>
                  <a:noFill/>
                </a:ln>
                <a:solidFill>
                  <a:srgbClr val="FFFFFF"/>
                </a:solidFill>
                <a:effectLst/>
                <a:uLnTx/>
                <a:uFillTx/>
                <a:latin typeface="AU Passata"/>
                <a:ea typeface="+mn-ea"/>
                <a:cs typeface="+mn-cs"/>
              </a:endParaRPr>
            </a:p>
            <a:p>
              <a:pPr marL="0" marR="0" lvl="0" indent="0" algn="ctr" defTabSz="755650" eaLnBrk="1" fontAlgn="auto" latinLnBrk="0" hangingPunct="1">
                <a:lnSpc>
                  <a:spcPct val="90000"/>
                </a:lnSpc>
                <a:spcBef>
                  <a:spcPts val="0"/>
                </a:spcBef>
                <a:spcAft>
                  <a:spcPct val="35000"/>
                </a:spcAft>
                <a:buClrTx/>
                <a:buSzTx/>
                <a:buFontTx/>
                <a:buNone/>
                <a:tabLst/>
                <a:defRPr/>
              </a:pPr>
              <a:r>
                <a:rPr kumimoji="0" lang="da-DK" sz="1700" b="0" i="0" u="none" strike="noStrike" kern="0" cap="none" spc="0" normalizeH="0" baseline="0" noProof="0" dirty="0">
                  <a:ln>
                    <a:noFill/>
                  </a:ln>
                  <a:solidFill>
                    <a:srgbClr val="FFFFFF"/>
                  </a:solidFill>
                  <a:effectLst/>
                  <a:uLnTx/>
                  <a:uFillTx/>
                  <a:latin typeface="AU Passata"/>
                  <a:ea typeface="+mn-ea"/>
                  <a:cs typeface="+mn-cs"/>
                </a:rPr>
                <a:t>Strategier</a:t>
              </a:r>
            </a:p>
            <a:p>
              <a:pPr marL="0" marR="0" lvl="0" indent="0" algn="ctr" defTabSz="755650" eaLnBrk="1" fontAlgn="auto" latinLnBrk="0" hangingPunct="1">
                <a:lnSpc>
                  <a:spcPct val="90000"/>
                </a:lnSpc>
                <a:spcBef>
                  <a:spcPts val="0"/>
                </a:spcBef>
                <a:spcAft>
                  <a:spcPct val="35000"/>
                </a:spcAft>
                <a:buClrTx/>
                <a:buSzTx/>
                <a:buFontTx/>
                <a:buNone/>
                <a:tabLst/>
                <a:defRPr/>
              </a:pPr>
              <a:r>
                <a:rPr kumimoji="0" lang="da-DK" sz="1700" b="0" i="0" u="none" strike="noStrike" kern="0" cap="none" spc="0" normalizeH="0" baseline="0" noProof="0" dirty="0">
                  <a:ln>
                    <a:noFill/>
                  </a:ln>
                  <a:solidFill>
                    <a:srgbClr val="FFFFFF"/>
                  </a:solidFill>
                  <a:effectLst/>
                  <a:uLnTx/>
                  <a:uFillTx/>
                  <a:latin typeface="AU Passata"/>
                  <a:ea typeface="+mn-ea"/>
                  <a:cs typeface="+mn-cs"/>
                </a:rPr>
                <a:t>Usynligt</a:t>
              </a:r>
            </a:p>
            <a:p>
              <a:pPr marL="0" marR="0" lvl="0" indent="0" algn="ctr" defTabSz="755650" eaLnBrk="1" fontAlgn="auto" latinLnBrk="0" hangingPunct="1">
                <a:lnSpc>
                  <a:spcPct val="90000"/>
                </a:lnSpc>
                <a:spcBef>
                  <a:spcPts val="0"/>
                </a:spcBef>
                <a:spcAft>
                  <a:spcPct val="35000"/>
                </a:spcAft>
                <a:buClrTx/>
                <a:buSzTx/>
                <a:buFontTx/>
                <a:buNone/>
                <a:tabLst/>
                <a:defRPr/>
              </a:pPr>
              <a:r>
                <a:rPr kumimoji="0" lang="da-DK" sz="1700" b="0" i="0" u="none" strike="noStrike" kern="0" cap="none" spc="0" normalizeH="0" baseline="0" noProof="0" dirty="0">
                  <a:ln>
                    <a:noFill/>
                  </a:ln>
                  <a:solidFill>
                    <a:srgbClr val="FFFFFF"/>
                  </a:solidFill>
                  <a:effectLst/>
                  <a:uLnTx/>
                  <a:uFillTx/>
                  <a:latin typeface="AU Passata"/>
                  <a:ea typeface="+mn-ea"/>
                  <a:cs typeface="+mn-cs"/>
                </a:rPr>
                <a:t>Planlægger</a:t>
              </a:r>
            </a:p>
            <a:p>
              <a:pPr marL="0" marR="0" lvl="0" indent="0" algn="ctr" defTabSz="755650" eaLnBrk="1" fontAlgn="auto" latinLnBrk="0" hangingPunct="1">
                <a:lnSpc>
                  <a:spcPct val="90000"/>
                </a:lnSpc>
                <a:spcBef>
                  <a:spcPts val="0"/>
                </a:spcBef>
                <a:spcAft>
                  <a:spcPct val="35000"/>
                </a:spcAft>
                <a:buClrTx/>
                <a:buSzTx/>
                <a:buFontTx/>
                <a:buNone/>
                <a:tabLst/>
                <a:defRPr/>
              </a:pPr>
              <a:r>
                <a:rPr kumimoji="0" lang="da-DK" sz="1700" b="0" i="0" u="none" strike="noStrike" kern="0" cap="none" spc="0" normalizeH="0" baseline="0" noProof="0" dirty="0">
                  <a:ln>
                    <a:noFill/>
                  </a:ln>
                  <a:solidFill>
                    <a:srgbClr val="FFFFFF"/>
                  </a:solidFill>
                  <a:effectLst/>
                  <a:uLnTx/>
                  <a:uFillTx/>
                  <a:latin typeface="AU Passata"/>
                  <a:ea typeface="+mn-ea"/>
                  <a:cs typeface="+mn-cs"/>
                </a:rPr>
                <a:t>Fejler ikke</a:t>
              </a:r>
            </a:p>
            <a:p>
              <a:pPr marL="0" marR="0" lvl="0" indent="0" algn="ctr" defTabSz="755650" eaLnBrk="1" fontAlgn="auto" latinLnBrk="0" hangingPunct="1">
                <a:lnSpc>
                  <a:spcPct val="90000"/>
                </a:lnSpc>
                <a:spcBef>
                  <a:spcPts val="0"/>
                </a:spcBef>
                <a:spcAft>
                  <a:spcPct val="35000"/>
                </a:spcAft>
                <a:buClrTx/>
                <a:buSzTx/>
                <a:buFontTx/>
                <a:buNone/>
                <a:tabLst/>
                <a:defRPr/>
              </a:pPr>
              <a:r>
                <a:rPr kumimoji="0" lang="da-DK" sz="1700" b="0" i="0" u="none" strike="noStrike" kern="0" cap="none" spc="0" normalizeH="0" baseline="0" noProof="0" dirty="0">
                  <a:ln>
                    <a:noFill/>
                  </a:ln>
                  <a:solidFill>
                    <a:srgbClr val="FFFFFF"/>
                  </a:solidFill>
                  <a:effectLst/>
                  <a:uLnTx/>
                  <a:uFillTx/>
                  <a:latin typeface="AU Passata"/>
                  <a:ea typeface="+mn-ea"/>
                  <a:cs typeface="+mn-cs"/>
                </a:rPr>
                <a:t>Skaber ikke resultater</a:t>
              </a:r>
              <a:endParaRPr kumimoji="0" lang="en-US" sz="1700" b="0" i="0" u="none" strike="noStrike" kern="0" cap="none" spc="0" normalizeH="0" baseline="0" noProof="0" dirty="0">
                <a:ln>
                  <a:noFill/>
                </a:ln>
                <a:solidFill>
                  <a:srgbClr val="FFFFFF"/>
                </a:solidFill>
                <a:effectLst/>
                <a:uLnTx/>
                <a:uFillTx/>
                <a:latin typeface="AU Passata"/>
                <a:ea typeface="+mn-ea"/>
                <a:cs typeface="+mn-cs"/>
              </a:endParaRPr>
            </a:p>
          </p:txBody>
        </p:sp>
        <p:sp>
          <p:nvSpPr>
            <p:cNvPr id="11" name="Freeform: Shape 10">
              <a:extLst>
                <a:ext uri="{FF2B5EF4-FFF2-40B4-BE49-F238E27FC236}">
                  <a16:creationId xmlns:a16="http://schemas.microsoft.com/office/drawing/2014/main" id="{E07932AD-AFF8-1B7D-78CF-C2805BBD2C5E}"/>
                </a:ext>
              </a:extLst>
            </p:cNvPr>
            <p:cNvSpPr/>
            <p:nvPr/>
          </p:nvSpPr>
          <p:spPr>
            <a:xfrm>
              <a:off x="5057513" y="2999456"/>
              <a:ext cx="946518" cy="1107248"/>
            </a:xfrm>
            <a:custGeom>
              <a:avLst/>
              <a:gdLst>
                <a:gd name="connsiteX0" fmla="*/ 0 w 946518"/>
                <a:gd name="connsiteY0" fmla="*/ 221450 h 1107248"/>
                <a:gd name="connsiteX1" fmla="*/ 473259 w 946518"/>
                <a:gd name="connsiteY1" fmla="*/ 221450 h 1107248"/>
                <a:gd name="connsiteX2" fmla="*/ 473259 w 946518"/>
                <a:gd name="connsiteY2" fmla="*/ 0 h 1107248"/>
                <a:gd name="connsiteX3" fmla="*/ 946518 w 946518"/>
                <a:gd name="connsiteY3" fmla="*/ 553624 h 1107248"/>
                <a:gd name="connsiteX4" fmla="*/ 473259 w 946518"/>
                <a:gd name="connsiteY4" fmla="*/ 1107248 h 1107248"/>
                <a:gd name="connsiteX5" fmla="*/ 473259 w 946518"/>
                <a:gd name="connsiteY5" fmla="*/ 885798 h 1107248"/>
                <a:gd name="connsiteX6" fmla="*/ 0 w 946518"/>
                <a:gd name="connsiteY6" fmla="*/ 885798 h 1107248"/>
                <a:gd name="connsiteX7" fmla="*/ 0 w 946518"/>
                <a:gd name="connsiteY7" fmla="*/ 221450 h 11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6518" h="1107248">
                  <a:moveTo>
                    <a:pt x="0" y="221450"/>
                  </a:moveTo>
                  <a:lnTo>
                    <a:pt x="473259" y="221450"/>
                  </a:lnTo>
                  <a:lnTo>
                    <a:pt x="473259" y="0"/>
                  </a:lnTo>
                  <a:lnTo>
                    <a:pt x="946518" y="553624"/>
                  </a:lnTo>
                  <a:lnTo>
                    <a:pt x="473259" y="1107248"/>
                  </a:lnTo>
                  <a:lnTo>
                    <a:pt x="473259" y="885798"/>
                  </a:lnTo>
                  <a:lnTo>
                    <a:pt x="0" y="885798"/>
                  </a:lnTo>
                  <a:lnTo>
                    <a:pt x="0" y="221450"/>
                  </a:lnTo>
                  <a:close/>
                </a:path>
              </a:pathLst>
            </a:custGeom>
            <a:solidFill>
              <a:srgbClr val="003E5C"/>
            </a:solidFill>
            <a:ln>
              <a:noFill/>
            </a:ln>
            <a:effectLst/>
          </p:spPr>
          <p:txBody>
            <a:bodyPr spcFirstLastPara="0" vert="horz" wrap="square" lIns="0" tIns="221450" rIns="283955" bIns="221450" numCol="1" spcCol="1270" anchor="ctr" anchorCtr="0">
              <a:noAutofit/>
            </a:bodyPr>
            <a:lstStyle/>
            <a:p>
              <a:pPr marL="0" marR="0" lvl="0" indent="0" algn="ctr" defTabSz="622300" eaLnBrk="1" fontAlgn="auto" latinLnBrk="0" hangingPunct="1">
                <a:lnSpc>
                  <a:spcPct val="90000"/>
                </a:lnSpc>
                <a:spcBef>
                  <a:spcPts val="0"/>
                </a:spcBef>
                <a:spcAft>
                  <a:spcPct val="3500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U Passata"/>
                <a:ea typeface="+mn-ea"/>
                <a:cs typeface="+mn-cs"/>
              </a:endParaRPr>
            </a:p>
          </p:txBody>
        </p:sp>
        <p:sp>
          <p:nvSpPr>
            <p:cNvPr id="12" name="Freeform: Shape 11">
              <a:extLst>
                <a:ext uri="{FF2B5EF4-FFF2-40B4-BE49-F238E27FC236}">
                  <a16:creationId xmlns:a16="http://schemas.microsoft.com/office/drawing/2014/main" id="{F5F422AD-D6EB-2AF5-F0FA-A1CE83A7622B}"/>
                </a:ext>
              </a:extLst>
            </p:cNvPr>
            <p:cNvSpPr/>
            <p:nvPr/>
          </p:nvSpPr>
          <p:spPr>
            <a:xfrm>
              <a:off x="6396926" y="2499581"/>
              <a:ext cx="4058824" cy="2106999"/>
            </a:xfrm>
            <a:custGeom>
              <a:avLst/>
              <a:gdLst>
                <a:gd name="connsiteX0" fmla="*/ 0 w 4058824"/>
                <a:gd name="connsiteY0" fmla="*/ 210700 h 2106999"/>
                <a:gd name="connsiteX1" fmla="*/ 210700 w 4058824"/>
                <a:gd name="connsiteY1" fmla="*/ 0 h 2106999"/>
                <a:gd name="connsiteX2" fmla="*/ 3848124 w 4058824"/>
                <a:gd name="connsiteY2" fmla="*/ 0 h 2106999"/>
                <a:gd name="connsiteX3" fmla="*/ 4058824 w 4058824"/>
                <a:gd name="connsiteY3" fmla="*/ 210700 h 2106999"/>
                <a:gd name="connsiteX4" fmla="*/ 4058824 w 4058824"/>
                <a:gd name="connsiteY4" fmla="*/ 1896299 h 2106999"/>
                <a:gd name="connsiteX5" fmla="*/ 3848124 w 4058824"/>
                <a:gd name="connsiteY5" fmla="*/ 2106999 h 2106999"/>
                <a:gd name="connsiteX6" fmla="*/ 210700 w 4058824"/>
                <a:gd name="connsiteY6" fmla="*/ 2106999 h 2106999"/>
                <a:gd name="connsiteX7" fmla="*/ 0 w 4058824"/>
                <a:gd name="connsiteY7" fmla="*/ 1896299 h 2106999"/>
                <a:gd name="connsiteX8" fmla="*/ 0 w 4058824"/>
                <a:gd name="connsiteY8" fmla="*/ 210700 h 210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8824" h="2106999">
                  <a:moveTo>
                    <a:pt x="0" y="210700"/>
                  </a:moveTo>
                  <a:cubicBezTo>
                    <a:pt x="0" y="94334"/>
                    <a:pt x="94334" y="0"/>
                    <a:pt x="210700" y="0"/>
                  </a:cubicBezTo>
                  <a:lnTo>
                    <a:pt x="3848124" y="0"/>
                  </a:lnTo>
                  <a:cubicBezTo>
                    <a:pt x="3964490" y="0"/>
                    <a:pt x="4058824" y="94334"/>
                    <a:pt x="4058824" y="210700"/>
                  </a:cubicBezTo>
                  <a:lnTo>
                    <a:pt x="4058824" y="1896299"/>
                  </a:lnTo>
                  <a:cubicBezTo>
                    <a:pt x="4058824" y="2012665"/>
                    <a:pt x="3964490" y="2106999"/>
                    <a:pt x="3848124" y="2106999"/>
                  </a:cubicBezTo>
                  <a:lnTo>
                    <a:pt x="210700" y="2106999"/>
                  </a:lnTo>
                  <a:cubicBezTo>
                    <a:pt x="94334" y="2106999"/>
                    <a:pt x="0" y="2012665"/>
                    <a:pt x="0" y="1896299"/>
                  </a:cubicBezTo>
                  <a:lnTo>
                    <a:pt x="0" y="210700"/>
                  </a:lnTo>
                  <a:close/>
                </a:path>
              </a:pathLst>
            </a:custGeom>
            <a:solidFill>
              <a:srgbClr val="002546"/>
            </a:solidFill>
            <a:ln w="25400" cap="flat" cmpd="sng" algn="ctr">
              <a:solidFill>
                <a:srgbClr val="FFFFFF">
                  <a:hueOff val="0"/>
                  <a:satOff val="0"/>
                  <a:lumOff val="0"/>
                  <a:alphaOff val="0"/>
                </a:srgbClr>
              </a:solidFill>
              <a:prstDash val="solid"/>
            </a:ln>
            <a:effectLst/>
          </p:spPr>
          <p:txBody>
            <a:bodyPr spcFirstLastPara="0" vert="horz" wrap="square" lIns="126482" tIns="126482" rIns="126482" bIns="126482" numCol="1" spcCol="1270" anchor="ctr" anchorCtr="0">
              <a:noAutofit/>
            </a:bodyPr>
            <a:lstStyle/>
            <a:p>
              <a:pPr marL="0" marR="0" lvl="0" indent="0" algn="ctr" defTabSz="755650" eaLnBrk="1" fontAlgn="auto" latinLnBrk="0" hangingPunct="1">
                <a:lnSpc>
                  <a:spcPct val="90000"/>
                </a:lnSpc>
                <a:spcBef>
                  <a:spcPts val="0"/>
                </a:spcBef>
                <a:spcAft>
                  <a:spcPct val="35000"/>
                </a:spcAft>
                <a:buClrTx/>
                <a:buSzTx/>
                <a:buFontTx/>
                <a:buNone/>
                <a:tabLst/>
                <a:defRPr/>
              </a:pPr>
              <a:r>
                <a:rPr kumimoji="0" lang="da-DK" sz="1700" b="1" i="0" u="none" strike="noStrike" kern="0" cap="none" spc="0" normalizeH="0" baseline="0" noProof="0" dirty="0">
                  <a:ln>
                    <a:noFill/>
                  </a:ln>
                  <a:solidFill>
                    <a:srgbClr val="FFFFFF"/>
                  </a:solidFill>
                  <a:effectLst/>
                  <a:uLnTx/>
                  <a:uFillTx/>
                  <a:latin typeface="AU Passata"/>
                  <a:ea typeface="+mn-ea"/>
                  <a:cs typeface="+mn-cs"/>
                </a:rPr>
                <a:t>Handlingernes rige</a:t>
              </a:r>
            </a:p>
            <a:p>
              <a:pPr marL="0" marR="0" lvl="0" indent="0" algn="ctr" defTabSz="755650" eaLnBrk="1" fontAlgn="auto" latinLnBrk="0" hangingPunct="1">
                <a:lnSpc>
                  <a:spcPct val="90000"/>
                </a:lnSpc>
                <a:spcBef>
                  <a:spcPts val="0"/>
                </a:spcBef>
                <a:spcAft>
                  <a:spcPct val="35000"/>
                </a:spcAft>
                <a:buClrTx/>
                <a:buSzTx/>
                <a:buFontTx/>
                <a:buNone/>
                <a:tabLst/>
                <a:defRPr/>
              </a:pPr>
              <a:r>
                <a:rPr kumimoji="0" lang="da-DK" sz="1700" b="0" i="0" u="none" strike="noStrike" kern="0" cap="none" spc="0" normalizeH="0" baseline="0" noProof="0" dirty="0">
                  <a:ln>
                    <a:noFill/>
                  </a:ln>
                  <a:solidFill>
                    <a:srgbClr val="FFFFFF"/>
                  </a:solidFill>
                  <a:effectLst/>
                  <a:uLnTx/>
                  <a:uFillTx/>
                  <a:latin typeface="AU Passata"/>
                  <a:ea typeface="+mn-ea"/>
                  <a:cs typeface="+mn-cs"/>
                </a:rPr>
                <a:t>Konkrete initiativer</a:t>
              </a:r>
            </a:p>
            <a:p>
              <a:pPr marL="0" marR="0" lvl="0" indent="0" algn="ctr" defTabSz="755650" eaLnBrk="1" fontAlgn="auto" latinLnBrk="0" hangingPunct="1">
                <a:lnSpc>
                  <a:spcPct val="90000"/>
                </a:lnSpc>
                <a:spcBef>
                  <a:spcPts val="0"/>
                </a:spcBef>
                <a:spcAft>
                  <a:spcPct val="35000"/>
                </a:spcAft>
                <a:buClrTx/>
                <a:buSzTx/>
                <a:buFontTx/>
                <a:buNone/>
                <a:tabLst/>
                <a:defRPr/>
              </a:pPr>
              <a:r>
                <a:rPr kumimoji="0" lang="da-DK" sz="1700" b="0" i="0" u="none" strike="noStrike" kern="0" cap="none" spc="0" normalizeH="0" baseline="0" noProof="0" dirty="0">
                  <a:ln>
                    <a:noFill/>
                  </a:ln>
                  <a:solidFill>
                    <a:srgbClr val="FFFFFF"/>
                  </a:solidFill>
                  <a:effectLst/>
                  <a:uLnTx/>
                  <a:uFillTx/>
                  <a:latin typeface="AU Passata"/>
                  <a:ea typeface="+mn-ea"/>
                  <a:cs typeface="+mn-cs"/>
                </a:rPr>
                <a:t>Synligt</a:t>
              </a:r>
            </a:p>
            <a:p>
              <a:pPr marL="0" marR="0" lvl="0" indent="0" algn="ctr" defTabSz="755650" eaLnBrk="1" fontAlgn="auto" latinLnBrk="0" hangingPunct="1">
                <a:lnSpc>
                  <a:spcPct val="90000"/>
                </a:lnSpc>
                <a:spcBef>
                  <a:spcPts val="0"/>
                </a:spcBef>
                <a:spcAft>
                  <a:spcPct val="35000"/>
                </a:spcAft>
                <a:buClrTx/>
                <a:buSzTx/>
                <a:buFontTx/>
                <a:buNone/>
                <a:tabLst/>
                <a:defRPr/>
              </a:pPr>
              <a:r>
                <a:rPr kumimoji="0" lang="da-DK" sz="1700" b="0" i="0" u="none" strike="noStrike" kern="0" cap="none" spc="0" normalizeH="0" baseline="0" noProof="0" dirty="0">
                  <a:ln>
                    <a:noFill/>
                  </a:ln>
                  <a:solidFill>
                    <a:srgbClr val="FFFFFF"/>
                  </a:solidFill>
                  <a:effectLst/>
                  <a:uLnTx/>
                  <a:uFillTx/>
                  <a:latin typeface="AU Passata"/>
                  <a:ea typeface="+mn-ea"/>
                  <a:cs typeface="+mn-cs"/>
                </a:rPr>
                <a:t>Handler</a:t>
              </a:r>
            </a:p>
            <a:p>
              <a:pPr marL="0" marR="0" lvl="0" indent="0" algn="ctr" defTabSz="755650" eaLnBrk="1" fontAlgn="auto" latinLnBrk="0" hangingPunct="1">
                <a:lnSpc>
                  <a:spcPct val="90000"/>
                </a:lnSpc>
                <a:spcBef>
                  <a:spcPts val="0"/>
                </a:spcBef>
                <a:spcAft>
                  <a:spcPct val="35000"/>
                </a:spcAft>
                <a:buClrTx/>
                <a:buSzTx/>
                <a:buFontTx/>
                <a:buNone/>
                <a:tabLst/>
                <a:defRPr/>
              </a:pPr>
              <a:r>
                <a:rPr kumimoji="0" lang="da-DK" sz="1700" b="0" i="0" u="none" strike="noStrike" kern="0" cap="none" spc="0" normalizeH="0" baseline="0" noProof="0" dirty="0">
                  <a:ln>
                    <a:noFill/>
                  </a:ln>
                  <a:solidFill>
                    <a:srgbClr val="FFFFFF"/>
                  </a:solidFill>
                  <a:effectLst/>
                  <a:uLnTx/>
                  <a:uFillTx/>
                  <a:latin typeface="AU Passata"/>
                  <a:ea typeface="+mn-ea"/>
                  <a:cs typeface="+mn-cs"/>
                </a:rPr>
                <a:t>Fejler måske</a:t>
              </a:r>
            </a:p>
            <a:p>
              <a:pPr marL="0" marR="0" lvl="0" indent="0" algn="ctr" defTabSz="755650" eaLnBrk="1" fontAlgn="auto" latinLnBrk="0" hangingPunct="1">
                <a:lnSpc>
                  <a:spcPct val="90000"/>
                </a:lnSpc>
                <a:spcBef>
                  <a:spcPts val="0"/>
                </a:spcBef>
                <a:spcAft>
                  <a:spcPct val="35000"/>
                </a:spcAft>
                <a:buClrTx/>
                <a:buSzTx/>
                <a:buFontTx/>
                <a:buNone/>
                <a:tabLst/>
                <a:defRPr/>
              </a:pPr>
              <a:r>
                <a:rPr kumimoji="0" lang="da-DK" sz="1700" b="0" i="0" u="none" strike="noStrike" kern="0" cap="none" spc="0" normalizeH="0" baseline="0" noProof="0" dirty="0">
                  <a:ln>
                    <a:noFill/>
                  </a:ln>
                  <a:solidFill>
                    <a:srgbClr val="FFFFFF"/>
                  </a:solidFill>
                  <a:effectLst/>
                  <a:uLnTx/>
                  <a:uFillTx/>
                  <a:latin typeface="AU Passata"/>
                  <a:ea typeface="+mn-ea"/>
                  <a:cs typeface="+mn-cs"/>
                </a:rPr>
                <a:t>Skaber resultater</a:t>
              </a:r>
            </a:p>
          </p:txBody>
        </p:sp>
      </p:grpSp>
      <p:sp>
        <p:nvSpPr>
          <p:cNvPr id="13" name="TextBox 12">
            <a:extLst>
              <a:ext uri="{FF2B5EF4-FFF2-40B4-BE49-F238E27FC236}">
                <a16:creationId xmlns:a16="http://schemas.microsoft.com/office/drawing/2014/main" id="{8C4129D3-D1AB-D475-C34E-7B3E66DC1A14}"/>
              </a:ext>
            </a:extLst>
          </p:cNvPr>
          <p:cNvSpPr txBox="1"/>
          <p:nvPr/>
        </p:nvSpPr>
        <p:spPr>
          <a:xfrm>
            <a:off x="7866650" y="5766758"/>
            <a:ext cx="3161490" cy="261610"/>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100" b="0" i="0" u="none" strike="noStrike" kern="0" cap="none" spc="0" normalizeH="0" baseline="0" dirty="0">
                <a:ln>
                  <a:noFill/>
                </a:ln>
                <a:solidFill>
                  <a:srgbClr val="000000"/>
                </a:solidFill>
                <a:effectLst/>
                <a:uLnTx/>
                <a:uFillTx/>
              </a:rPr>
              <a:t>Baseret på Henrik </a:t>
            </a:r>
            <a:r>
              <a:rPr kumimoji="0" lang="da-DK" sz="1100" b="0" i="0" u="none" strike="noStrike" kern="0" cap="none" spc="0" normalizeH="0" baseline="0" dirty="0" err="1">
                <a:ln>
                  <a:noFill/>
                </a:ln>
                <a:solidFill>
                  <a:srgbClr val="000000"/>
                </a:solidFill>
                <a:effectLst/>
                <a:uLnTx/>
                <a:uFillTx/>
              </a:rPr>
              <a:t>Dresbøll</a:t>
            </a:r>
            <a:r>
              <a:rPr kumimoji="0" lang="da-DK" sz="1100" b="0" i="0" u="none" strike="noStrike" kern="0" cap="none" spc="0" normalizeH="0" baseline="0" dirty="0">
                <a:ln>
                  <a:noFill/>
                </a:ln>
                <a:solidFill>
                  <a:srgbClr val="000000"/>
                </a:solidFill>
                <a:effectLst/>
                <a:uLnTx/>
                <a:uFillTx/>
              </a:rPr>
              <a:t> 2021 </a:t>
            </a:r>
          </a:p>
        </p:txBody>
      </p:sp>
      <p:grpSp>
        <p:nvGrpSpPr>
          <p:cNvPr id="5" name="Group 4">
            <a:extLst>
              <a:ext uri="{FF2B5EF4-FFF2-40B4-BE49-F238E27FC236}">
                <a16:creationId xmlns:a16="http://schemas.microsoft.com/office/drawing/2014/main" id="{D093CB83-D734-B508-5967-74923F4F46A6}"/>
              </a:ext>
            </a:extLst>
          </p:cNvPr>
          <p:cNvGrpSpPr/>
          <p:nvPr/>
        </p:nvGrpSpPr>
        <p:grpSpPr>
          <a:xfrm>
            <a:off x="3722133" y="5994073"/>
            <a:ext cx="6404726" cy="687900"/>
            <a:chOff x="3722133" y="5994073"/>
            <a:chExt cx="6404726" cy="687900"/>
          </a:xfrm>
        </p:grpSpPr>
        <p:sp>
          <p:nvSpPr>
            <p:cNvPr id="6" name="USR_Title">
              <a:extLst>
                <a:ext uri="{FF2B5EF4-FFF2-40B4-BE49-F238E27FC236}">
                  <a16:creationId xmlns:a16="http://schemas.microsoft.com/office/drawing/2014/main" id="{D964C35D-3534-3C0F-3E00-D0EF8FCCF575}"/>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algn="l">
                <a:lnSpc>
                  <a:spcPct val="95000"/>
                </a:lnSpc>
                <a:defRPr/>
              </a:pPr>
              <a:r>
                <a:rPr lang="da-DK" sz="700" cap="all" dirty="0">
                  <a:latin typeface="+mn-lt"/>
                </a:rPr>
                <a:t>2.2. ADFÆRDSLEDELSE OG OMSÆTNING AF STRATEGI/MÅLSÆTNINGER TIL KONKRET ADFÆRD </a:t>
              </a:r>
            </a:p>
            <a:p>
              <a:pPr algn="l">
                <a:lnSpc>
                  <a:spcPct val="95000"/>
                </a:lnSpc>
                <a:defRPr/>
              </a:pPr>
              <a:endParaRPr lang="da-DK" sz="700" b="0" cap="all" baseline="0" dirty="0">
                <a:solidFill>
                  <a:schemeClr val="tx1"/>
                </a:solidFill>
                <a:latin typeface="+mn-lt"/>
              </a:endParaRPr>
            </a:p>
          </p:txBody>
        </p:sp>
        <p:sp>
          <p:nvSpPr>
            <p:cNvPr id="7" name="Date_DateCustomA">
              <a:extLst>
                <a:ext uri="{FF2B5EF4-FFF2-40B4-BE49-F238E27FC236}">
                  <a16:creationId xmlns:a16="http://schemas.microsoft.com/office/drawing/2014/main" id="{2B3EF952-FC24-D197-6FC9-01E8347A158D}"/>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8" name="Billede streg">
              <a:extLst>
                <a:ext uri="{FF2B5EF4-FFF2-40B4-BE49-F238E27FC236}">
                  <a16:creationId xmlns:a16="http://schemas.microsoft.com/office/drawing/2014/main" id="{335B0269-595F-93DB-9100-43C9EC17DF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14" name="Slide Number Placeholder 3">
            <a:extLst>
              <a:ext uri="{FF2B5EF4-FFF2-40B4-BE49-F238E27FC236}">
                <a16:creationId xmlns:a16="http://schemas.microsoft.com/office/drawing/2014/main" id="{29B6D0A7-C22A-3D28-62E4-F328826CA97E}"/>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11</a:t>
            </a:fld>
            <a:endParaRPr lang="en-GB" dirty="0"/>
          </a:p>
        </p:txBody>
      </p:sp>
    </p:spTree>
    <p:extLst>
      <p:ext uri="{BB962C8B-B14F-4D97-AF65-F5344CB8AC3E}">
        <p14:creationId xmlns:p14="http://schemas.microsoft.com/office/powerpoint/2010/main" val="518735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E62EA6-C67C-8A18-0A8F-75CE34E314B9}"/>
              </a:ext>
            </a:extLst>
          </p:cNvPr>
          <p:cNvSpPr>
            <a:spLocks noGrp="1"/>
          </p:cNvSpPr>
          <p:nvPr>
            <p:ph type="title"/>
          </p:nvPr>
        </p:nvSpPr>
        <p:spPr/>
        <p:txBody>
          <a:bodyPr/>
          <a:lstStyle/>
          <a:p>
            <a:r>
              <a:rPr kumimoji="0" lang="da-DK" sz="4000" b="1" i="0" u="none" strike="noStrike" kern="0" cap="all" spc="0" normalizeH="0" baseline="0" noProof="0" dirty="0">
                <a:ln>
                  <a:noFill/>
                </a:ln>
                <a:solidFill>
                  <a:srgbClr val="000000"/>
                </a:solidFill>
                <a:effectLst/>
                <a:uLnTx/>
                <a:uFillTx/>
                <a:latin typeface="AU Passata"/>
                <a:ea typeface="+mj-ea"/>
                <a:cs typeface="+mj-cs"/>
              </a:rPr>
              <a:t>Adfærdsledelse og omsætning af </a:t>
            </a:r>
            <a:br>
              <a:rPr kumimoji="0" lang="da-DK" sz="4000" b="1" i="0" u="none" strike="noStrike" kern="0" cap="all" spc="0" normalizeH="0" baseline="0" noProof="0" dirty="0">
                <a:ln>
                  <a:noFill/>
                </a:ln>
                <a:solidFill>
                  <a:srgbClr val="000000"/>
                </a:solidFill>
                <a:effectLst/>
                <a:uLnTx/>
                <a:uFillTx/>
                <a:latin typeface="AU Passata"/>
                <a:ea typeface="+mj-ea"/>
                <a:cs typeface="+mj-cs"/>
              </a:rPr>
            </a:br>
            <a:r>
              <a:rPr kumimoji="0" lang="da-DK" sz="4000" b="1" i="0" u="none" strike="noStrike" kern="0" cap="all" spc="0" normalizeH="0" baseline="0" noProof="0" dirty="0">
                <a:ln>
                  <a:noFill/>
                </a:ln>
                <a:solidFill>
                  <a:srgbClr val="000000"/>
                </a:solidFill>
                <a:effectLst/>
                <a:uLnTx/>
                <a:uFillTx/>
                <a:latin typeface="AU Passata"/>
                <a:ea typeface="+mj-ea"/>
                <a:cs typeface="+mj-cs"/>
              </a:rPr>
              <a:t>strategi til handling </a:t>
            </a:r>
            <a:r>
              <a:rPr kumimoji="0" lang="da-DK" sz="2000" b="1" i="0" u="none" strike="noStrike" kern="0" cap="all" spc="0" normalizeH="0" baseline="0" noProof="0" dirty="0">
                <a:ln>
                  <a:noFill/>
                </a:ln>
                <a:solidFill>
                  <a:srgbClr val="000000"/>
                </a:solidFill>
                <a:effectLst/>
                <a:uLnTx/>
                <a:uFillTx/>
                <a:latin typeface="AU Passata"/>
                <a:ea typeface="+mj-ea"/>
                <a:cs typeface="+mj-cs"/>
              </a:rPr>
              <a:t>(fra intentionernes til handlingens rige)</a:t>
            </a:r>
            <a:endParaRPr lang="da-DK" sz="2000" dirty="0"/>
          </a:p>
        </p:txBody>
      </p:sp>
      <p:sp>
        <p:nvSpPr>
          <p:cNvPr id="6" name="Content Placeholder 5">
            <a:extLst>
              <a:ext uri="{FF2B5EF4-FFF2-40B4-BE49-F238E27FC236}">
                <a16:creationId xmlns:a16="http://schemas.microsoft.com/office/drawing/2014/main" id="{60D1B8F5-EE6F-6BD2-1C64-2B21E3409F2E}"/>
              </a:ext>
            </a:extLst>
          </p:cNvPr>
          <p:cNvSpPr>
            <a:spLocks noGrp="1"/>
          </p:cNvSpPr>
          <p:nvPr>
            <p:ph idx="1"/>
          </p:nvPr>
        </p:nvSpPr>
        <p:spPr>
          <a:xfrm>
            <a:off x="985839" y="1960079"/>
            <a:ext cx="4316485" cy="3937484"/>
          </a:xfrm>
        </p:spPr>
        <p:txBody>
          <a:bodyPr/>
          <a:lstStyle/>
          <a:p>
            <a:r>
              <a:rPr lang="da-DK" sz="1600" dirty="0"/>
              <a:t>I modsætning til en strategiproces arbejder man inden for adfærdsledelse med implementeringsdelen af forandringen. Fokus er på at identificere den ønskede adfærd og på at designe løsninger og greb, der kan få forandringerne til at ske gennem ’mikrohandlinger’. Mikrohandlinger er simple handlingsanvisende regler eller guides for adfærd. De hjælper organisationen til at træffe gode beslutninger på et konkret område eller i bestemte situationer. På den måde hjælper de til at bygge bro mellem intention og handling.</a:t>
            </a:r>
          </a:p>
        </p:txBody>
      </p:sp>
      <p:sp>
        <p:nvSpPr>
          <p:cNvPr id="4" name="Date Placeholder 3">
            <a:extLst>
              <a:ext uri="{FF2B5EF4-FFF2-40B4-BE49-F238E27FC236}">
                <a16:creationId xmlns:a16="http://schemas.microsoft.com/office/drawing/2014/main" id="{70B28F4E-B4A3-95F7-D9DF-A0C0B1C52C0F}"/>
              </a:ext>
            </a:extLst>
          </p:cNvPr>
          <p:cNvSpPr>
            <a:spLocks noGrp="1"/>
          </p:cNvSpPr>
          <p:nvPr>
            <p:ph type="dt" sz="half" idx="10"/>
          </p:nvPr>
        </p:nvSpPr>
        <p:spPr/>
        <p:txBody>
          <a:bodyPr/>
          <a:lstStyle/>
          <a:p>
            <a:fld id="{8624DB0B-0326-4242-BD2B-A60D16E8AEAE}" type="datetime1">
              <a:rPr lang="da-DK" smtClean="0"/>
              <a:t>25-01-2024</a:t>
            </a:fld>
            <a:r>
              <a:rPr lang="da-DK"/>
              <a:t>16-12-2022</a:t>
            </a:r>
            <a:endParaRPr lang="da-DK" dirty="0"/>
          </a:p>
        </p:txBody>
      </p:sp>
      <p:sp>
        <p:nvSpPr>
          <p:cNvPr id="8" name="Isosceles Triangle 7">
            <a:extLst>
              <a:ext uri="{FF2B5EF4-FFF2-40B4-BE49-F238E27FC236}">
                <a16:creationId xmlns:a16="http://schemas.microsoft.com/office/drawing/2014/main" id="{5F1F9294-5A55-9713-3A1F-05A4124D0F6F}"/>
              </a:ext>
            </a:extLst>
          </p:cNvPr>
          <p:cNvSpPr/>
          <p:nvPr/>
        </p:nvSpPr>
        <p:spPr>
          <a:xfrm flipV="1">
            <a:off x="7565300" y="1988566"/>
            <a:ext cx="3672070" cy="3600286"/>
          </a:xfrm>
          <a:prstGeom prst="triangle">
            <a:avLst>
              <a:gd name="adj" fmla="val 48975"/>
            </a:avLst>
          </a:prstGeom>
          <a:solidFill>
            <a:srgbClr val="002546"/>
          </a:solidFill>
          <a:ln w="25400" cap="flat" cmpd="sng" algn="ctr">
            <a:noFill/>
            <a:prstDash val="solid"/>
          </a:ln>
          <a:effectLst/>
        </p:spPr>
        <p:txBody>
          <a:bodyPr lIns="71981" tIns="35991" rIns="71981" bIns="359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err="1">
              <a:ln>
                <a:noFill/>
              </a:ln>
              <a:solidFill>
                <a:srgbClr val="FFFFFF"/>
              </a:solidFill>
              <a:effectLst/>
              <a:uLnTx/>
              <a:uFillTx/>
              <a:latin typeface="AU Passata"/>
              <a:ea typeface="+mn-ea"/>
              <a:cs typeface="+mn-cs"/>
            </a:endParaRPr>
          </a:p>
        </p:txBody>
      </p:sp>
      <p:sp>
        <p:nvSpPr>
          <p:cNvPr id="9" name="Rectangle 8">
            <a:extLst>
              <a:ext uri="{FF2B5EF4-FFF2-40B4-BE49-F238E27FC236}">
                <a16:creationId xmlns:a16="http://schemas.microsoft.com/office/drawing/2014/main" id="{F159543C-C939-458E-352A-8F43CB1E06C1}"/>
              </a:ext>
            </a:extLst>
          </p:cNvPr>
          <p:cNvSpPr/>
          <p:nvPr/>
        </p:nvSpPr>
        <p:spPr>
          <a:xfrm>
            <a:off x="8076176" y="3045693"/>
            <a:ext cx="2592288" cy="2088413"/>
          </a:xfrm>
          <a:prstGeom prst="rect">
            <a:avLst/>
          </a:prstGeom>
          <a:solidFill>
            <a:srgbClr val="37A0CB">
              <a:alpha val="48000"/>
            </a:srgbClr>
          </a:solidFill>
          <a:ln w="25400" cap="flat" cmpd="sng" algn="ctr">
            <a:solidFill>
              <a:srgbClr val="87D1F4">
                <a:shade val="50000"/>
              </a:srgbClr>
            </a:solidFill>
            <a:prstDash val="dash"/>
          </a:ln>
          <a:effectLst/>
        </p:spPr>
        <p:txBody>
          <a:bodyPr lIns="71981" tIns="35991" rIns="71981" bIns="359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err="1">
              <a:ln>
                <a:noFill/>
              </a:ln>
              <a:solidFill>
                <a:srgbClr val="FFFFFF"/>
              </a:solidFill>
              <a:effectLst/>
              <a:uLnTx/>
              <a:uFillTx/>
              <a:latin typeface="AU Passata"/>
              <a:ea typeface="+mn-ea"/>
              <a:cs typeface="+mn-cs"/>
            </a:endParaRPr>
          </a:p>
        </p:txBody>
      </p:sp>
      <p:sp>
        <p:nvSpPr>
          <p:cNvPr id="10" name="TextBox 9">
            <a:extLst>
              <a:ext uri="{FF2B5EF4-FFF2-40B4-BE49-F238E27FC236}">
                <a16:creationId xmlns:a16="http://schemas.microsoft.com/office/drawing/2014/main" id="{873CCA4C-D576-15BC-D75F-346FA312D0D3}"/>
              </a:ext>
            </a:extLst>
          </p:cNvPr>
          <p:cNvSpPr txBox="1"/>
          <p:nvPr/>
        </p:nvSpPr>
        <p:spPr>
          <a:xfrm>
            <a:off x="6238428" y="3951108"/>
            <a:ext cx="1964333" cy="50737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002546"/>
                </a:solidFill>
                <a:effectLst/>
                <a:uLnTx/>
                <a:uFillTx/>
              </a:rPr>
              <a:t>Adfærdsledelse</a:t>
            </a:r>
            <a:endParaRPr kumimoji="0" lang="en-US" sz="1600" b="0" i="0" u="none" strike="noStrike" kern="0" cap="none" spc="0" normalizeH="0" baseline="0" noProof="0" dirty="0">
              <a:ln>
                <a:noFill/>
              </a:ln>
              <a:solidFill>
                <a:srgbClr val="002546"/>
              </a:solidFill>
              <a:effectLst/>
              <a:uLnTx/>
              <a:uFillTx/>
            </a:endParaRPr>
          </a:p>
        </p:txBody>
      </p:sp>
      <p:cxnSp>
        <p:nvCxnSpPr>
          <p:cNvPr id="11" name="Straight Arrow Connector 10">
            <a:extLst>
              <a:ext uri="{FF2B5EF4-FFF2-40B4-BE49-F238E27FC236}">
                <a16:creationId xmlns:a16="http://schemas.microsoft.com/office/drawing/2014/main" id="{CE4394FE-95F6-628E-23E1-79281760C8B0}"/>
              </a:ext>
            </a:extLst>
          </p:cNvPr>
          <p:cNvCxnSpPr>
            <a:cxnSpLocks/>
          </p:cNvCxnSpPr>
          <p:nvPr/>
        </p:nvCxnSpPr>
        <p:spPr>
          <a:xfrm>
            <a:off x="7745443" y="4089900"/>
            <a:ext cx="581217" cy="0"/>
          </a:xfrm>
          <a:prstGeom prst="straightConnector1">
            <a:avLst/>
          </a:prstGeom>
          <a:noFill/>
          <a:ln w="38100" cap="flat" cmpd="sng" algn="ctr">
            <a:solidFill>
              <a:srgbClr val="002546"/>
            </a:solidFill>
            <a:prstDash val="solid"/>
            <a:tailEnd type="triangle"/>
          </a:ln>
          <a:effectLst/>
        </p:spPr>
      </p:cxnSp>
      <p:sp>
        <p:nvSpPr>
          <p:cNvPr id="12" name="TextBox 11">
            <a:extLst>
              <a:ext uri="{FF2B5EF4-FFF2-40B4-BE49-F238E27FC236}">
                <a16:creationId xmlns:a16="http://schemas.microsoft.com/office/drawing/2014/main" id="{59806883-0812-A21B-D286-8293B55CFCDD}"/>
              </a:ext>
            </a:extLst>
          </p:cNvPr>
          <p:cNvSpPr txBox="1"/>
          <p:nvPr/>
        </p:nvSpPr>
        <p:spPr>
          <a:xfrm>
            <a:off x="7572120" y="2093916"/>
            <a:ext cx="3629453" cy="346216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FFFF"/>
                </a:solidFill>
                <a:effectLst/>
                <a:uLnTx/>
                <a:uFillTx/>
              </a:rPr>
              <a:t>Vision for forandring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600" b="0" i="0" u="none" strike="noStrike" kern="0" cap="none" spc="0" normalizeH="0" baseline="0" noProof="0" dirty="0">
              <a:ln>
                <a:noFill/>
              </a:ln>
              <a:solidFill>
                <a:srgbClr val="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FFFF"/>
                </a:solidFill>
                <a:effectLst/>
                <a:uLnTx/>
                <a:uFillTx/>
              </a:rPr>
              <a:t>Strategiske mål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600" b="0" i="0" u="none" strike="noStrike" kern="0" cap="none" spc="0" normalizeH="0" baseline="0" noProof="0" dirty="0">
              <a:ln>
                <a:noFill/>
              </a:ln>
              <a:solidFill>
                <a:srgbClr val="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FFFF"/>
                </a:solidFill>
                <a:effectLst/>
                <a:uLnTx/>
                <a:uFillTx/>
              </a:rPr>
              <a:t>Guidelines og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FFFF"/>
                </a:solidFill>
                <a:effectLst/>
                <a:uLnTx/>
                <a:uFillTx/>
              </a:rPr>
              <a:t> pejlemærker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600" b="0" i="0" u="none" strike="noStrike" kern="0" cap="none" spc="0" normalizeH="0" baseline="0" noProof="0" dirty="0">
              <a:ln>
                <a:noFill/>
              </a:ln>
              <a:solidFill>
                <a:srgbClr val="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FFFF"/>
                </a:solidFill>
                <a:effectLst/>
                <a:uLnTx/>
                <a:uFillTx/>
              </a:rPr>
              <a:t>Måladfærd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err="1">
                <a:ln>
                  <a:noFill/>
                </a:ln>
                <a:solidFill>
                  <a:srgbClr val="FFFFFF"/>
                </a:solidFill>
                <a:effectLst/>
                <a:uLnTx/>
                <a:uFillTx/>
              </a:rPr>
              <a:t>Mikrohand</a:t>
            </a:r>
            <a:r>
              <a:rPr kumimoji="0" lang="da-DK" sz="1600" b="0" i="0" u="none" strike="noStrike" kern="0" cap="none" spc="0" normalizeH="0" baseline="0" noProof="0" dirty="0">
                <a:ln>
                  <a:noFill/>
                </a:ln>
                <a:solidFill>
                  <a:srgbClr val="FFFFFF"/>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err="1">
                <a:ln>
                  <a:noFill/>
                </a:ln>
                <a:solidFill>
                  <a:srgbClr val="FFFFFF"/>
                </a:solidFill>
                <a:effectLst/>
                <a:uLnTx/>
                <a:uFillTx/>
              </a:rPr>
              <a:t>linger</a:t>
            </a:r>
            <a:endParaRPr kumimoji="0" lang="en-US" sz="1600" b="0" i="0" u="none" strike="noStrike" kern="0" cap="none" spc="0" normalizeH="0" baseline="0" noProof="0" dirty="0">
              <a:ln>
                <a:noFill/>
              </a:ln>
              <a:solidFill>
                <a:srgbClr val="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13" name="TextBox 12">
            <a:extLst>
              <a:ext uri="{FF2B5EF4-FFF2-40B4-BE49-F238E27FC236}">
                <a16:creationId xmlns:a16="http://schemas.microsoft.com/office/drawing/2014/main" id="{9AC369DA-145C-9AF6-B189-070A114D0412}"/>
              </a:ext>
            </a:extLst>
          </p:cNvPr>
          <p:cNvSpPr txBox="1"/>
          <p:nvPr/>
        </p:nvSpPr>
        <p:spPr>
          <a:xfrm>
            <a:off x="8040083" y="5631097"/>
            <a:ext cx="3161490" cy="261610"/>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100" b="0" i="0" u="none" strike="noStrike" kern="0" cap="none" spc="0" normalizeH="0" baseline="0" dirty="0">
                <a:ln>
                  <a:noFill/>
                </a:ln>
                <a:solidFill>
                  <a:srgbClr val="000000"/>
                </a:solidFill>
                <a:effectLst/>
                <a:uLnTx/>
                <a:uFillTx/>
              </a:rPr>
              <a:t>Henrik </a:t>
            </a:r>
            <a:r>
              <a:rPr kumimoji="0" lang="da-DK" sz="1100" b="0" i="0" u="none" strike="noStrike" kern="0" cap="none" spc="0" normalizeH="0" baseline="0" dirty="0" err="1">
                <a:ln>
                  <a:noFill/>
                </a:ln>
                <a:solidFill>
                  <a:srgbClr val="000000"/>
                </a:solidFill>
                <a:effectLst/>
                <a:uLnTx/>
                <a:uFillTx/>
              </a:rPr>
              <a:t>Dresbøll</a:t>
            </a:r>
            <a:r>
              <a:rPr kumimoji="0" lang="da-DK" sz="1100" b="0" i="0" u="none" strike="noStrike" kern="0" cap="none" spc="0" normalizeH="0" baseline="0" dirty="0">
                <a:ln>
                  <a:noFill/>
                </a:ln>
                <a:solidFill>
                  <a:srgbClr val="000000"/>
                </a:solidFill>
                <a:effectLst/>
                <a:uLnTx/>
                <a:uFillTx/>
              </a:rPr>
              <a:t> 2021 </a:t>
            </a:r>
          </a:p>
        </p:txBody>
      </p:sp>
      <p:grpSp>
        <p:nvGrpSpPr>
          <p:cNvPr id="2" name="Group 1">
            <a:extLst>
              <a:ext uri="{FF2B5EF4-FFF2-40B4-BE49-F238E27FC236}">
                <a16:creationId xmlns:a16="http://schemas.microsoft.com/office/drawing/2014/main" id="{5E47C5BD-0BDC-5C0A-D3BE-929086C987E8}"/>
              </a:ext>
            </a:extLst>
          </p:cNvPr>
          <p:cNvGrpSpPr/>
          <p:nvPr/>
        </p:nvGrpSpPr>
        <p:grpSpPr>
          <a:xfrm>
            <a:off x="3722133" y="5994073"/>
            <a:ext cx="6404726" cy="687900"/>
            <a:chOff x="3722133" y="5994073"/>
            <a:chExt cx="6404726" cy="687900"/>
          </a:xfrm>
        </p:grpSpPr>
        <p:sp>
          <p:nvSpPr>
            <p:cNvPr id="3" name="USR_Title">
              <a:extLst>
                <a:ext uri="{FF2B5EF4-FFF2-40B4-BE49-F238E27FC236}">
                  <a16:creationId xmlns:a16="http://schemas.microsoft.com/office/drawing/2014/main" id="{345C5E1E-7167-BA72-7543-E0E2B005BCE1}"/>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algn="l">
                <a:lnSpc>
                  <a:spcPct val="95000"/>
                </a:lnSpc>
                <a:defRPr/>
              </a:pPr>
              <a:r>
                <a:rPr lang="da-DK" sz="700" cap="all" dirty="0">
                  <a:latin typeface="+mn-lt"/>
                </a:rPr>
                <a:t>2.2. ADFÆRDSLEDELSE OG OMSÆTNING AF STRATEGI/MÅLSÆTNINGER TIL KONKRET ADFÆRD </a:t>
              </a:r>
            </a:p>
            <a:p>
              <a:pPr algn="l">
                <a:lnSpc>
                  <a:spcPct val="95000"/>
                </a:lnSpc>
                <a:defRPr/>
              </a:pPr>
              <a:endParaRPr lang="da-DK" sz="700" b="0" cap="all" baseline="0" dirty="0">
                <a:solidFill>
                  <a:schemeClr val="tx1"/>
                </a:solidFill>
                <a:latin typeface="+mn-lt"/>
              </a:endParaRPr>
            </a:p>
          </p:txBody>
        </p:sp>
        <p:sp>
          <p:nvSpPr>
            <p:cNvPr id="7" name="Date_DateCustomA">
              <a:extLst>
                <a:ext uri="{FF2B5EF4-FFF2-40B4-BE49-F238E27FC236}">
                  <a16:creationId xmlns:a16="http://schemas.microsoft.com/office/drawing/2014/main" id="{12F542AD-15F8-A2EE-EE72-C5B4B2867FB5}"/>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14" name="Billede streg">
              <a:extLst>
                <a:ext uri="{FF2B5EF4-FFF2-40B4-BE49-F238E27FC236}">
                  <a16:creationId xmlns:a16="http://schemas.microsoft.com/office/drawing/2014/main" id="{289F3746-F55B-8425-9235-0BA2E118D1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15" name="Slide Number Placeholder 3">
            <a:extLst>
              <a:ext uri="{FF2B5EF4-FFF2-40B4-BE49-F238E27FC236}">
                <a16:creationId xmlns:a16="http://schemas.microsoft.com/office/drawing/2014/main" id="{BAD40487-0622-6F55-99AA-483B632D478F}"/>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12</a:t>
            </a:fld>
            <a:endParaRPr lang="en-GB" dirty="0"/>
          </a:p>
        </p:txBody>
      </p:sp>
    </p:spTree>
    <p:extLst>
      <p:ext uri="{BB962C8B-B14F-4D97-AF65-F5344CB8AC3E}">
        <p14:creationId xmlns:p14="http://schemas.microsoft.com/office/powerpoint/2010/main" val="871077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A3270-D00E-744B-484A-A97B4CA2947B}"/>
              </a:ext>
            </a:extLst>
          </p:cNvPr>
          <p:cNvSpPr>
            <a:spLocks noGrp="1"/>
          </p:cNvSpPr>
          <p:nvPr>
            <p:ph type="title"/>
          </p:nvPr>
        </p:nvSpPr>
        <p:spPr/>
        <p:txBody>
          <a:bodyPr/>
          <a:lstStyle/>
          <a:p>
            <a:r>
              <a:rPr lang="da-DK" dirty="0"/>
              <a:t>Nedbrydning af vision og strategier </a:t>
            </a:r>
            <a:br>
              <a:rPr lang="da-DK" dirty="0"/>
            </a:br>
            <a:r>
              <a:rPr lang="da-DK" sz="2000" dirty="0"/>
              <a:t>til konkret ønsket adfærd</a:t>
            </a:r>
          </a:p>
        </p:txBody>
      </p:sp>
      <p:sp>
        <p:nvSpPr>
          <p:cNvPr id="3" name="Content Placeholder 2">
            <a:extLst>
              <a:ext uri="{FF2B5EF4-FFF2-40B4-BE49-F238E27FC236}">
                <a16:creationId xmlns:a16="http://schemas.microsoft.com/office/drawing/2014/main" id="{2B8AEB3D-B049-B3BB-0D91-C81717FF0C0D}"/>
              </a:ext>
            </a:extLst>
          </p:cNvPr>
          <p:cNvSpPr>
            <a:spLocks noGrp="1"/>
          </p:cNvSpPr>
          <p:nvPr>
            <p:ph idx="1"/>
          </p:nvPr>
        </p:nvSpPr>
        <p:spPr/>
        <p:txBody>
          <a:bodyPr/>
          <a:lstStyle/>
          <a:p>
            <a:r>
              <a:rPr lang="da-DK" dirty="0"/>
              <a:t>Som adfærdsleder i et projekt er dit fokus på adfærd og på at afklare, hvad du gerne vil have til at ske helt konkret og i adfærdstermer: hvad vil du gerne se foregå i organisationen, når forandringen er fuldt og vellykket implementeret?</a:t>
            </a:r>
          </a:p>
          <a:p>
            <a:r>
              <a:rPr lang="da-DK" dirty="0"/>
              <a:t>Arbejdet med at oversætte eller nedbryde de overordnede målsætninger for et forandringsprojekt falder i tre steps. Det omfatter både arbejdet med adfærdsanalyse og adfærdsdesign.</a:t>
            </a:r>
          </a:p>
          <a:p>
            <a:r>
              <a:rPr lang="da-DK" dirty="0"/>
              <a:t>Hvordan du gennemfører adfærdsanalysen og udarbejder dit adfærdsdesign, kan du læse nærmere om i de følgende afsnit.</a:t>
            </a:r>
          </a:p>
          <a:p>
            <a:br>
              <a:rPr lang="da-DK" dirty="0"/>
            </a:br>
            <a:br>
              <a:rPr lang="da-DK" dirty="0"/>
            </a:br>
            <a:endParaRPr lang="da-DK" dirty="0"/>
          </a:p>
        </p:txBody>
      </p:sp>
      <p:sp>
        <p:nvSpPr>
          <p:cNvPr id="4" name="Date Placeholder 3">
            <a:extLst>
              <a:ext uri="{FF2B5EF4-FFF2-40B4-BE49-F238E27FC236}">
                <a16:creationId xmlns:a16="http://schemas.microsoft.com/office/drawing/2014/main" id="{8B5B784D-5022-119B-8F43-DF469798E37F}"/>
              </a:ext>
            </a:extLst>
          </p:cNvPr>
          <p:cNvSpPr>
            <a:spLocks noGrp="1"/>
          </p:cNvSpPr>
          <p:nvPr>
            <p:ph type="dt" sz="half" idx="10"/>
          </p:nvPr>
        </p:nvSpPr>
        <p:spPr/>
        <p:txBody>
          <a:bodyPr/>
          <a:lstStyle/>
          <a:p>
            <a:fld id="{EF25A0D4-8C52-4FE1-9C5D-DC8EB2122BDA}" type="datetime1">
              <a:rPr lang="da-DK" smtClean="0"/>
              <a:t>25-01-2024</a:t>
            </a:fld>
            <a:r>
              <a:rPr lang="da-DK"/>
              <a:t>16-12-2022</a:t>
            </a:r>
            <a:endParaRPr lang="da-DK" dirty="0"/>
          </a:p>
        </p:txBody>
      </p:sp>
      <p:sp>
        <p:nvSpPr>
          <p:cNvPr id="13" name="TextBox 12">
            <a:extLst>
              <a:ext uri="{FF2B5EF4-FFF2-40B4-BE49-F238E27FC236}">
                <a16:creationId xmlns:a16="http://schemas.microsoft.com/office/drawing/2014/main" id="{8C4129D3-D1AB-D475-C34E-7B3E66DC1A14}"/>
              </a:ext>
            </a:extLst>
          </p:cNvPr>
          <p:cNvSpPr txBox="1"/>
          <p:nvPr/>
        </p:nvSpPr>
        <p:spPr>
          <a:xfrm>
            <a:off x="7866650" y="5766758"/>
            <a:ext cx="3161490" cy="261610"/>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100" b="0" i="0" u="none" strike="noStrike" kern="0" cap="none" spc="0" normalizeH="0" baseline="0" dirty="0">
                <a:ln>
                  <a:noFill/>
                </a:ln>
                <a:solidFill>
                  <a:srgbClr val="000000"/>
                </a:solidFill>
                <a:effectLst/>
                <a:uLnTx/>
                <a:uFillTx/>
              </a:rPr>
              <a:t>Baseret på Henrik </a:t>
            </a:r>
            <a:r>
              <a:rPr kumimoji="0" lang="da-DK" sz="1100" b="0" i="0" u="none" strike="noStrike" kern="0" cap="none" spc="0" normalizeH="0" baseline="0" dirty="0" err="1">
                <a:ln>
                  <a:noFill/>
                </a:ln>
                <a:solidFill>
                  <a:srgbClr val="000000"/>
                </a:solidFill>
                <a:effectLst/>
                <a:uLnTx/>
                <a:uFillTx/>
              </a:rPr>
              <a:t>Dresbøll</a:t>
            </a:r>
            <a:r>
              <a:rPr kumimoji="0" lang="da-DK" sz="1100" b="0" i="0" u="none" strike="noStrike" kern="0" cap="none" spc="0" normalizeH="0" baseline="0" dirty="0">
                <a:ln>
                  <a:noFill/>
                </a:ln>
                <a:solidFill>
                  <a:srgbClr val="000000"/>
                </a:solidFill>
                <a:effectLst/>
                <a:uLnTx/>
                <a:uFillTx/>
              </a:rPr>
              <a:t> 2021 </a:t>
            </a:r>
          </a:p>
        </p:txBody>
      </p:sp>
      <p:grpSp>
        <p:nvGrpSpPr>
          <p:cNvPr id="5" name="Group 4">
            <a:extLst>
              <a:ext uri="{FF2B5EF4-FFF2-40B4-BE49-F238E27FC236}">
                <a16:creationId xmlns:a16="http://schemas.microsoft.com/office/drawing/2014/main" id="{29732BEC-B621-08D5-3B70-0B5325914A97}"/>
              </a:ext>
            </a:extLst>
          </p:cNvPr>
          <p:cNvGrpSpPr/>
          <p:nvPr/>
        </p:nvGrpSpPr>
        <p:grpSpPr>
          <a:xfrm>
            <a:off x="985838" y="3645024"/>
            <a:ext cx="10217147" cy="2099446"/>
            <a:chOff x="362509" y="2082386"/>
            <a:chExt cx="11465393" cy="2866348"/>
          </a:xfrm>
        </p:grpSpPr>
        <p:sp>
          <p:nvSpPr>
            <p:cNvPr id="6" name="Freeform: Shape 5">
              <a:extLst>
                <a:ext uri="{FF2B5EF4-FFF2-40B4-BE49-F238E27FC236}">
                  <a16:creationId xmlns:a16="http://schemas.microsoft.com/office/drawing/2014/main" id="{D1ACE2C4-42AC-AF3A-1656-F9B21F91546D}"/>
                </a:ext>
              </a:extLst>
            </p:cNvPr>
            <p:cNvSpPr/>
            <p:nvPr/>
          </p:nvSpPr>
          <p:spPr>
            <a:xfrm>
              <a:off x="362509" y="2082386"/>
              <a:ext cx="4777247" cy="2866348"/>
            </a:xfrm>
            <a:custGeom>
              <a:avLst/>
              <a:gdLst>
                <a:gd name="connsiteX0" fmla="*/ 0 w 4777247"/>
                <a:gd name="connsiteY0" fmla="*/ 286635 h 2866348"/>
                <a:gd name="connsiteX1" fmla="*/ 286635 w 4777247"/>
                <a:gd name="connsiteY1" fmla="*/ 0 h 2866348"/>
                <a:gd name="connsiteX2" fmla="*/ 4490612 w 4777247"/>
                <a:gd name="connsiteY2" fmla="*/ 0 h 2866348"/>
                <a:gd name="connsiteX3" fmla="*/ 4777247 w 4777247"/>
                <a:gd name="connsiteY3" fmla="*/ 286635 h 2866348"/>
                <a:gd name="connsiteX4" fmla="*/ 4777247 w 4777247"/>
                <a:gd name="connsiteY4" fmla="*/ 2579713 h 2866348"/>
                <a:gd name="connsiteX5" fmla="*/ 4490612 w 4777247"/>
                <a:gd name="connsiteY5" fmla="*/ 2866348 h 2866348"/>
                <a:gd name="connsiteX6" fmla="*/ 286635 w 4777247"/>
                <a:gd name="connsiteY6" fmla="*/ 2866348 h 2866348"/>
                <a:gd name="connsiteX7" fmla="*/ 0 w 4777247"/>
                <a:gd name="connsiteY7" fmla="*/ 2579713 h 2866348"/>
                <a:gd name="connsiteX8" fmla="*/ 0 w 4777247"/>
                <a:gd name="connsiteY8" fmla="*/ 286635 h 28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247" h="2866348">
                  <a:moveTo>
                    <a:pt x="0" y="286635"/>
                  </a:moveTo>
                  <a:cubicBezTo>
                    <a:pt x="0" y="128331"/>
                    <a:pt x="128331" y="0"/>
                    <a:pt x="286635" y="0"/>
                  </a:cubicBezTo>
                  <a:lnTo>
                    <a:pt x="4490612" y="0"/>
                  </a:lnTo>
                  <a:cubicBezTo>
                    <a:pt x="4648916" y="0"/>
                    <a:pt x="4777247" y="128331"/>
                    <a:pt x="4777247" y="286635"/>
                  </a:cubicBezTo>
                  <a:lnTo>
                    <a:pt x="4777247" y="2579713"/>
                  </a:lnTo>
                  <a:cubicBezTo>
                    <a:pt x="4777247" y="2738017"/>
                    <a:pt x="4648916" y="2866348"/>
                    <a:pt x="4490612" y="2866348"/>
                  </a:cubicBezTo>
                  <a:lnTo>
                    <a:pt x="286635" y="2866348"/>
                  </a:lnTo>
                  <a:cubicBezTo>
                    <a:pt x="128331" y="2866348"/>
                    <a:pt x="0" y="2738017"/>
                    <a:pt x="0" y="2579713"/>
                  </a:cubicBezTo>
                  <a:lnTo>
                    <a:pt x="0" y="286635"/>
                  </a:lnTo>
                  <a:close/>
                </a:path>
              </a:pathLst>
            </a:custGeom>
            <a:solidFill>
              <a:srgbClr val="002546"/>
            </a:solidFill>
            <a:ln w="25400" cap="flat" cmpd="sng" algn="ctr">
              <a:solidFill>
                <a:srgbClr val="FFFFFF">
                  <a:hueOff val="0"/>
                  <a:satOff val="0"/>
                  <a:lumOff val="0"/>
                  <a:alphaOff val="0"/>
                </a:srgbClr>
              </a:solidFill>
              <a:prstDash val="solid"/>
            </a:ln>
            <a:effectLst/>
          </p:spPr>
          <p:txBody>
            <a:bodyPr spcFirstLastPara="0" vert="horz" wrap="square" lIns="160152" tIns="160152" rIns="160152" bIns="160152" numCol="1" spcCol="1270" anchor="ctr" anchorCtr="0">
              <a:noAutofit/>
            </a:bodyPr>
            <a:lstStyle/>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700" b="1" i="0" u="none" strike="noStrike" kern="0" cap="none" spc="0" normalizeH="0" baseline="0" noProof="0" dirty="0">
                  <a:ln>
                    <a:noFill/>
                  </a:ln>
                  <a:solidFill>
                    <a:srgbClr val="FFFFFF"/>
                  </a:solidFill>
                  <a:effectLst/>
                  <a:uLnTx/>
                  <a:uFillTx/>
                  <a:latin typeface="AU Passata"/>
                  <a:ea typeface="+mn-ea"/>
                  <a:cs typeface="+mn-cs"/>
                </a:rPr>
                <a:t>Adfærdsanalysen:</a:t>
              </a:r>
            </a:p>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700" b="1" i="1" u="none" strike="noStrike" kern="0" cap="none" spc="0" normalizeH="0" baseline="0" noProof="0" dirty="0">
                  <a:ln>
                    <a:noFill/>
                  </a:ln>
                  <a:solidFill>
                    <a:srgbClr val="FFFFFF"/>
                  </a:solidFill>
                  <a:effectLst/>
                  <a:uLnTx/>
                  <a:uFillTx/>
                  <a:latin typeface="AU Passata"/>
                  <a:ea typeface="+mn-ea"/>
                  <a:cs typeface="+mn-cs"/>
                </a:rPr>
                <a:t>Hvad</a:t>
              </a:r>
              <a:r>
                <a:rPr kumimoji="0" lang="da-DK" sz="1700" b="0" i="1" u="none" strike="noStrike" kern="0" cap="none" spc="0" normalizeH="0" baseline="0" noProof="0" dirty="0">
                  <a:ln>
                    <a:noFill/>
                  </a:ln>
                  <a:solidFill>
                    <a:srgbClr val="FFFFFF"/>
                  </a:solidFill>
                  <a:effectLst/>
                  <a:uLnTx/>
                  <a:uFillTx/>
                  <a:latin typeface="AU Passata"/>
                  <a:ea typeface="+mn-ea"/>
                  <a:cs typeface="+mn-cs"/>
                </a:rPr>
                <a:t> vil vi have til at ske?</a:t>
              </a:r>
            </a:p>
            <a:p>
              <a:pPr marL="0" marR="0" lvl="0" indent="0" algn="ctr" defTabSz="889000" eaLnBrk="1" fontAlgn="auto" latinLnBrk="0" hangingPunct="1">
                <a:lnSpc>
                  <a:spcPct val="90000"/>
                </a:lnSpc>
                <a:spcBef>
                  <a:spcPts val="0"/>
                </a:spcBef>
                <a:spcAft>
                  <a:spcPct val="35000"/>
                </a:spcAft>
                <a:buClrTx/>
                <a:buSzTx/>
                <a:buFontTx/>
                <a:buNone/>
                <a:tabLst/>
                <a:defRPr/>
              </a:pPr>
              <a:endParaRPr kumimoji="0" lang="da-DK" sz="1700" b="1" i="0" u="none" strike="noStrike" kern="0" cap="none" spc="0" normalizeH="0" baseline="0" noProof="0" dirty="0">
                <a:ln>
                  <a:noFill/>
                </a:ln>
                <a:solidFill>
                  <a:srgbClr val="FFFFFF"/>
                </a:solidFill>
                <a:effectLst/>
                <a:uLnTx/>
                <a:uFillTx/>
                <a:latin typeface="AU Passata"/>
                <a:ea typeface="+mn-ea"/>
                <a:cs typeface="+mn-cs"/>
              </a:endParaRPr>
            </a:p>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700" b="0" i="0" u="none" strike="noStrike" kern="0" cap="none" spc="0" normalizeH="0" baseline="0" noProof="0" dirty="0">
                  <a:ln>
                    <a:noFill/>
                  </a:ln>
                  <a:solidFill>
                    <a:srgbClr val="FFFFFF"/>
                  </a:solidFill>
                  <a:effectLst/>
                  <a:uLnTx/>
                  <a:uFillTx/>
                  <a:latin typeface="AU Passata"/>
                  <a:ea typeface="+mn-ea"/>
                  <a:cs typeface="+mn-cs"/>
                </a:rPr>
                <a:t>Step 1: Identificer og definer måladfærd</a:t>
              </a:r>
            </a:p>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700" b="0" i="0" u="none" strike="noStrike" kern="0" cap="none" spc="0" normalizeH="0" baseline="0" noProof="0" dirty="0">
                  <a:ln>
                    <a:noFill/>
                  </a:ln>
                  <a:solidFill>
                    <a:srgbClr val="FFFFFF"/>
                  </a:solidFill>
                  <a:effectLst/>
                  <a:uLnTx/>
                  <a:uFillTx/>
                  <a:latin typeface="AU Passata"/>
                  <a:ea typeface="+mn-ea"/>
                  <a:cs typeface="+mn-cs"/>
                </a:rPr>
                <a:t>Step 2: Identificer nuværende adfærd og forhindringer for måladfærd</a:t>
              </a:r>
              <a:endParaRPr kumimoji="0" lang="en-US" sz="1700" b="0" i="0" u="none" strike="noStrike" kern="0" cap="none" spc="0" normalizeH="0" baseline="0" noProof="0" dirty="0">
                <a:ln>
                  <a:noFill/>
                </a:ln>
                <a:solidFill>
                  <a:srgbClr val="FFFFFF"/>
                </a:solidFill>
                <a:effectLst/>
                <a:uLnTx/>
                <a:uFillTx/>
                <a:latin typeface="AU Passata"/>
                <a:ea typeface="+mn-ea"/>
                <a:cs typeface="+mn-cs"/>
              </a:endParaRPr>
            </a:p>
          </p:txBody>
        </p:sp>
        <p:sp>
          <p:nvSpPr>
            <p:cNvPr id="7" name="Freeform: Shape 6">
              <a:extLst>
                <a:ext uri="{FF2B5EF4-FFF2-40B4-BE49-F238E27FC236}">
                  <a16:creationId xmlns:a16="http://schemas.microsoft.com/office/drawing/2014/main" id="{7E967238-1648-34E3-C56B-5EF63601F441}"/>
                </a:ext>
              </a:extLst>
            </p:cNvPr>
            <p:cNvSpPr/>
            <p:nvPr/>
          </p:nvSpPr>
          <p:spPr>
            <a:xfrm>
              <a:off x="5617481" y="2923182"/>
              <a:ext cx="1012776" cy="1184757"/>
            </a:xfrm>
            <a:custGeom>
              <a:avLst/>
              <a:gdLst>
                <a:gd name="connsiteX0" fmla="*/ 0 w 1012776"/>
                <a:gd name="connsiteY0" fmla="*/ 236951 h 1184757"/>
                <a:gd name="connsiteX1" fmla="*/ 506388 w 1012776"/>
                <a:gd name="connsiteY1" fmla="*/ 236951 h 1184757"/>
                <a:gd name="connsiteX2" fmla="*/ 506388 w 1012776"/>
                <a:gd name="connsiteY2" fmla="*/ 0 h 1184757"/>
                <a:gd name="connsiteX3" fmla="*/ 1012776 w 1012776"/>
                <a:gd name="connsiteY3" fmla="*/ 592379 h 1184757"/>
                <a:gd name="connsiteX4" fmla="*/ 506388 w 1012776"/>
                <a:gd name="connsiteY4" fmla="*/ 1184757 h 1184757"/>
                <a:gd name="connsiteX5" fmla="*/ 506388 w 1012776"/>
                <a:gd name="connsiteY5" fmla="*/ 947806 h 1184757"/>
                <a:gd name="connsiteX6" fmla="*/ 0 w 1012776"/>
                <a:gd name="connsiteY6" fmla="*/ 947806 h 1184757"/>
                <a:gd name="connsiteX7" fmla="*/ 0 w 1012776"/>
                <a:gd name="connsiteY7" fmla="*/ 236951 h 11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776" h="1184757">
                  <a:moveTo>
                    <a:pt x="0" y="236951"/>
                  </a:moveTo>
                  <a:lnTo>
                    <a:pt x="506388" y="236951"/>
                  </a:lnTo>
                  <a:lnTo>
                    <a:pt x="506388" y="0"/>
                  </a:lnTo>
                  <a:lnTo>
                    <a:pt x="1012776" y="592379"/>
                  </a:lnTo>
                  <a:lnTo>
                    <a:pt x="506388" y="1184757"/>
                  </a:lnTo>
                  <a:lnTo>
                    <a:pt x="506388" y="947806"/>
                  </a:lnTo>
                  <a:lnTo>
                    <a:pt x="0" y="947806"/>
                  </a:lnTo>
                  <a:lnTo>
                    <a:pt x="0" y="236951"/>
                  </a:lnTo>
                  <a:close/>
                </a:path>
              </a:pathLst>
            </a:custGeom>
            <a:solidFill>
              <a:srgbClr val="003E5C"/>
            </a:solidFill>
            <a:ln>
              <a:noFill/>
            </a:ln>
            <a:effectLst/>
          </p:spPr>
          <p:txBody>
            <a:bodyPr spcFirstLastPara="0" vert="horz" wrap="square" lIns="0" tIns="236951" rIns="303833" bIns="236951"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U Passata"/>
                <a:ea typeface="+mn-ea"/>
                <a:cs typeface="+mn-cs"/>
              </a:endParaRPr>
            </a:p>
          </p:txBody>
        </p:sp>
        <p:sp>
          <p:nvSpPr>
            <p:cNvPr id="8" name="Freeform: Shape 7">
              <a:extLst>
                <a:ext uri="{FF2B5EF4-FFF2-40B4-BE49-F238E27FC236}">
                  <a16:creationId xmlns:a16="http://schemas.microsoft.com/office/drawing/2014/main" id="{744E6CD7-2ECE-DFB2-C033-AA55EED20DE1}"/>
                </a:ext>
              </a:extLst>
            </p:cNvPr>
            <p:cNvSpPr/>
            <p:nvPr/>
          </p:nvSpPr>
          <p:spPr>
            <a:xfrm>
              <a:off x="7050655" y="2082386"/>
              <a:ext cx="4777247" cy="2866348"/>
            </a:xfrm>
            <a:custGeom>
              <a:avLst/>
              <a:gdLst>
                <a:gd name="connsiteX0" fmla="*/ 0 w 4777247"/>
                <a:gd name="connsiteY0" fmla="*/ 286635 h 2866348"/>
                <a:gd name="connsiteX1" fmla="*/ 286635 w 4777247"/>
                <a:gd name="connsiteY1" fmla="*/ 0 h 2866348"/>
                <a:gd name="connsiteX2" fmla="*/ 4490612 w 4777247"/>
                <a:gd name="connsiteY2" fmla="*/ 0 h 2866348"/>
                <a:gd name="connsiteX3" fmla="*/ 4777247 w 4777247"/>
                <a:gd name="connsiteY3" fmla="*/ 286635 h 2866348"/>
                <a:gd name="connsiteX4" fmla="*/ 4777247 w 4777247"/>
                <a:gd name="connsiteY4" fmla="*/ 2579713 h 2866348"/>
                <a:gd name="connsiteX5" fmla="*/ 4490612 w 4777247"/>
                <a:gd name="connsiteY5" fmla="*/ 2866348 h 2866348"/>
                <a:gd name="connsiteX6" fmla="*/ 286635 w 4777247"/>
                <a:gd name="connsiteY6" fmla="*/ 2866348 h 2866348"/>
                <a:gd name="connsiteX7" fmla="*/ 0 w 4777247"/>
                <a:gd name="connsiteY7" fmla="*/ 2579713 h 2866348"/>
                <a:gd name="connsiteX8" fmla="*/ 0 w 4777247"/>
                <a:gd name="connsiteY8" fmla="*/ 286635 h 28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247" h="2866348">
                  <a:moveTo>
                    <a:pt x="0" y="286635"/>
                  </a:moveTo>
                  <a:cubicBezTo>
                    <a:pt x="0" y="128331"/>
                    <a:pt x="128331" y="0"/>
                    <a:pt x="286635" y="0"/>
                  </a:cubicBezTo>
                  <a:lnTo>
                    <a:pt x="4490612" y="0"/>
                  </a:lnTo>
                  <a:cubicBezTo>
                    <a:pt x="4648916" y="0"/>
                    <a:pt x="4777247" y="128331"/>
                    <a:pt x="4777247" y="286635"/>
                  </a:cubicBezTo>
                  <a:lnTo>
                    <a:pt x="4777247" y="2579713"/>
                  </a:lnTo>
                  <a:cubicBezTo>
                    <a:pt x="4777247" y="2738017"/>
                    <a:pt x="4648916" y="2866348"/>
                    <a:pt x="4490612" y="2866348"/>
                  </a:cubicBezTo>
                  <a:lnTo>
                    <a:pt x="286635" y="2866348"/>
                  </a:lnTo>
                  <a:cubicBezTo>
                    <a:pt x="128331" y="2866348"/>
                    <a:pt x="0" y="2738017"/>
                    <a:pt x="0" y="2579713"/>
                  </a:cubicBezTo>
                  <a:lnTo>
                    <a:pt x="0" y="286635"/>
                  </a:lnTo>
                  <a:close/>
                </a:path>
              </a:pathLst>
            </a:custGeom>
            <a:solidFill>
              <a:srgbClr val="002546"/>
            </a:solidFill>
            <a:ln w="25400" cap="flat" cmpd="sng" algn="ctr">
              <a:solidFill>
                <a:srgbClr val="FFFFFF">
                  <a:hueOff val="0"/>
                  <a:satOff val="0"/>
                  <a:lumOff val="0"/>
                  <a:alphaOff val="0"/>
                </a:srgbClr>
              </a:solidFill>
              <a:prstDash val="solid"/>
            </a:ln>
            <a:effectLst/>
          </p:spPr>
          <p:txBody>
            <a:bodyPr spcFirstLastPara="0" vert="horz" wrap="square" lIns="160152" tIns="160152" rIns="160152" bIns="160152" numCol="1" spcCol="1270" anchor="ctr" anchorCtr="0">
              <a:noAutofit/>
            </a:bodyPr>
            <a:lstStyle/>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700" b="1" i="0" u="none" strike="noStrike" kern="0" cap="none" spc="0" normalizeH="0" baseline="0" noProof="0" dirty="0">
                  <a:ln>
                    <a:noFill/>
                  </a:ln>
                  <a:solidFill>
                    <a:srgbClr val="FFFFFF"/>
                  </a:solidFill>
                  <a:effectLst/>
                  <a:uLnTx/>
                  <a:uFillTx/>
                  <a:latin typeface="AU Passata"/>
                  <a:ea typeface="+mn-ea"/>
                  <a:cs typeface="+mn-cs"/>
                </a:rPr>
                <a:t>Adfærdsdesignet</a:t>
              </a:r>
            </a:p>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700" b="1" i="1" u="none" strike="noStrike" kern="0" cap="none" spc="0" normalizeH="0" baseline="0" noProof="0" dirty="0">
                  <a:ln>
                    <a:noFill/>
                  </a:ln>
                  <a:solidFill>
                    <a:srgbClr val="FFFFFF"/>
                  </a:solidFill>
                  <a:effectLst/>
                  <a:uLnTx/>
                  <a:uFillTx/>
                  <a:latin typeface="AU Passata"/>
                  <a:ea typeface="+mn-ea"/>
                  <a:cs typeface="+mn-cs"/>
                </a:rPr>
                <a:t>Hvordan</a:t>
              </a:r>
              <a:r>
                <a:rPr kumimoji="0" lang="da-DK" sz="1700" b="1" i="0" u="none" strike="noStrike" kern="0" cap="none" spc="0" normalizeH="0" baseline="0" noProof="0" dirty="0">
                  <a:ln>
                    <a:noFill/>
                  </a:ln>
                  <a:solidFill>
                    <a:srgbClr val="FFFFFF"/>
                  </a:solidFill>
                  <a:effectLst/>
                  <a:uLnTx/>
                  <a:uFillTx/>
                  <a:latin typeface="AU Passata"/>
                  <a:ea typeface="+mn-ea"/>
                  <a:cs typeface="+mn-cs"/>
                </a:rPr>
                <a:t> </a:t>
              </a:r>
              <a:r>
                <a:rPr kumimoji="0" lang="da-DK" sz="1700" b="0" i="0" u="none" strike="noStrike" kern="0" cap="none" spc="0" normalizeH="0" baseline="0" noProof="0" dirty="0">
                  <a:ln>
                    <a:noFill/>
                  </a:ln>
                  <a:solidFill>
                    <a:srgbClr val="FFFFFF"/>
                  </a:solidFill>
                  <a:effectLst/>
                  <a:uLnTx/>
                  <a:uFillTx/>
                  <a:latin typeface="AU Passata"/>
                  <a:ea typeface="+mn-ea"/>
                  <a:cs typeface="+mn-cs"/>
                </a:rPr>
                <a:t>får vi det til at ske?</a:t>
              </a:r>
            </a:p>
            <a:p>
              <a:pPr marL="0" marR="0" lvl="0" indent="0" algn="ctr" defTabSz="889000" eaLnBrk="1" fontAlgn="auto" latinLnBrk="0" hangingPunct="1">
                <a:lnSpc>
                  <a:spcPct val="90000"/>
                </a:lnSpc>
                <a:spcBef>
                  <a:spcPts val="0"/>
                </a:spcBef>
                <a:spcAft>
                  <a:spcPct val="35000"/>
                </a:spcAft>
                <a:buClrTx/>
                <a:buSzTx/>
                <a:buFontTx/>
                <a:buNone/>
                <a:tabLst/>
                <a:defRPr/>
              </a:pPr>
              <a:endParaRPr kumimoji="0" lang="da-DK" sz="1700" b="0" i="0" u="none" strike="noStrike" kern="0" cap="none" spc="0" normalizeH="0" baseline="0" noProof="0" dirty="0">
                <a:ln>
                  <a:noFill/>
                </a:ln>
                <a:solidFill>
                  <a:srgbClr val="FFFFFF"/>
                </a:solidFill>
                <a:effectLst/>
                <a:uLnTx/>
                <a:uFillTx/>
                <a:latin typeface="AU Passata"/>
                <a:ea typeface="+mn-ea"/>
                <a:cs typeface="+mn-cs"/>
              </a:endParaRPr>
            </a:p>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700" b="0" i="0" u="none" strike="noStrike" kern="0" cap="none" spc="0" normalizeH="0" baseline="0" noProof="0" dirty="0">
                  <a:ln>
                    <a:noFill/>
                  </a:ln>
                  <a:solidFill>
                    <a:srgbClr val="FFFFFF"/>
                  </a:solidFill>
                  <a:effectLst/>
                  <a:uLnTx/>
                  <a:uFillTx/>
                  <a:latin typeface="AU Passata"/>
                  <a:ea typeface="+mn-ea"/>
                  <a:cs typeface="+mn-cs"/>
                </a:rPr>
                <a:t>Step 3: Design indsatser og mikrohandlinger</a:t>
              </a:r>
            </a:p>
            <a:p>
              <a:pPr marL="0" marR="0" lvl="0" indent="0" algn="ctr" defTabSz="889000" eaLnBrk="1" fontAlgn="auto" latinLnBrk="0" hangingPunct="1">
                <a:lnSpc>
                  <a:spcPct val="90000"/>
                </a:lnSpc>
                <a:spcBef>
                  <a:spcPts val="0"/>
                </a:spcBef>
                <a:spcAft>
                  <a:spcPct val="35000"/>
                </a:spcAft>
                <a:buClrTx/>
                <a:buSzTx/>
                <a:buFontTx/>
                <a:buNone/>
                <a:tabLst/>
                <a:defRPr/>
              </a:pPr>
              <a:endParaRPr kumimoji="0" lang="en-US" sz="1700" b="0" i="0" u="none" strike="noStrike" kern="0" cap="none" spc="0" normalizeH="0" baseline="0" noProof="0" dirty="0">
                <a:ln>
                  <a:noFill/>
                </a:ln>
                <a:solidFill>
                  <a:srgbClr val="FFFFFF"/>
                </a:solidFill>
                <a:effectLst/>
                <a:uLnTx/>
                <a:uFillTx/>
                <a:latin typeface="AU Passata"/>
                <a:ea typeface="+mn-ea"/>
                <a:cs typeface="+mn-cs"/>
              </a:endParaRPr>
            </a:p>
          </p:txBody>
        </p:sp>
      </p:grpSp>
      <p:grpSp>
        <p:nvGrpSpPr>
          <p:cNvPr id="9" name="Group 8">
            <a:extLst>
              <a:ext uri="{FF2B5EF4-FFF2-40B4-BE49-F238E27FC236}">
                <a16:creationId xmlns:a16="http://schemas.microsoft.com/office/drawing/2014/main" id="{58330FE8-4F6C-518D-9C05-A72D8ECCDF90}"/>
              </a:ext>
            </a:extLst>
          </p:cNvPr>
          <p:cNvGrpSpPr/>
          <p:nvPr/>
        </p:nvGrpSpPr>
        <p:grpSpPr>
          <a:xfrm>
            <a:off x="3722133" y="5994073"/>
            <a:ext cx="6404726" cy="687900"/>
            <a:chOff x="3722133" y="5994073"/>
            <a:chExt cx="6404726" cy="687900"/>
          </a:xfrm>
        </p:grpSpPr>
        <p:sp>
          <p:nvSpPr>
            <p:cNvPr id="10" name="USR_Title">
              <a:extLst>
                <a:ext uri="{FF2B5EF4-FFF2-40B4-BE49-F238E27FC236}">
                  <a16:creationId xmlns:a16="http://schemas.microsoft.com/office/drawing/2014/main" id="{ADA89D8D-2CFB-C68B-D8C5-4F533F97DB63}"/>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algn="l">
                <a:lnSpc>
                  <a:spcPct val="95000"/>
                </a:lnSpc>
                <a:defRPr/>
              </a:pPr>
              <a:r>
                <a:rPr lang="da-DK" sz="700" cap="all" dirty="0">
                  <a:latin typeface="+mn-lt"/>
                </a:rPr>
                <a:t>2.2. ADFÆRDSLEDELSE OG OMSÆTNING AF STRATEGI/MÅLSÆTNINGER TIL KONKRET ADFÆRD </a:t>
              </a:r>
            </a:p>
            <a:p>
              <a:pPr algn="l">
                <a:lnSpc>
                  <a:spcPct val="95000"/>
                </a:lnSpc>
                <a:defRPr/>
              </a:pPr>
              <a:endParaRPr lang="da-DK" sz="700" b="0" cap="all" baseline="0" dirty="0">
                <a:solidFill>
                  <a:schemeClr val="tx1"/>
                </a:solidFill>
                <a:latin typeface="+mn-lt"/>
              </a:endParaRPr>
            </a:p>
          </p:txBody>
        </p:sp>
        <p:sp>
          <p:nvSpPr>
            <p:cNvPr id="11" name="Date_DateCustomA">
              <a:extLst>
                <a:ext uri="{FF2B5EF4-FFF2-40B4-BE49-F238E27FC236}">
                  <a16:creationId xmlns:a16="http://schemas.microsoft.com/office/drawing/2014/main" id="{52812415-67AA-6E3B-1EA0-325D1EC7B60D}"/>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12" name="Billede streg">
              <a:extLst>
                <a:ext uri="{FF2B5EF4-FFF2-40B4-BE49-F238E27FC236}">
                  <a16:creationId xmlns:a16="http://schemas.microsoft.com/office/drawing/2014/main" id="{A2121679-5E71-EE79-5F22-37E0DB3176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14" name="Slide Number Placeholder 3">
            <a:extLst>
              <a:ext uri="{FF2B5EF4-FFF2-40B4-BE49-F238E27FC236}">
                <a16:creationId xmlns:a16="http://schemas.microsoft.com/office/drawing/2014/main" id="{28EFBB8A-BCAB-2DE2-CA62-748EE584296E}"/>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13</a:t>
            </a:fld>
            <a:endParaRPr lang="en-GB" dirty="0"/>
          </a:p>
        </p:txBody>
      </p:sp>
      <p:pic>
        <p:nvPicPr>
          <p:cNvPr id="15" name="Picture 17">
            <a:extLst>
              <a:ext uri="{FF2B5EF4-FFF2-40B4-BE49-F238E27FC236}">
                <a16:creationId xmlns:a16="http://schemas.microsoft.com/office/drawing/2014/main" id="{7E4B732F-632E-026C-3728-1EF0CE314F3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762425" y="278363"/>
            <a:ext cx="3401929" cy="324361"/>
          </a:xfrm>
          <a:prstGeom prst="rect">
            <a:avLst/>
          </a:prstGeom>
        </p:spPr>
      </p:pic>
    </p:spTree>
    <p:extLst>
      <p:ext uri="{BB962C8B-B14F-4D97-AF65-F5344CB8AC3E}">
        <p14:creationId xmlns:p14="http://schemas.microsoft.com/office/powerpoint/2010/main" val="1002973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88DEF5E-C707-47E1-AC32-F0B0E6053C07}"/>
              </a:ext>
            </a:extLst>
          </p:cNvPr>
          <p:cNvSpPr>
            <a:spLocks noGrp="1"/>
          </p:cNvSpPr>
          <p:nvPr>
            <p:ph type="dt" sz="half" idx="12"/>
          </p:nvPr>
        </p:nvSpPr>
        <p:spPr/>
        <p:txBody>
          <a:bodyPr/>
          <a:lstStyle/>
          <a:p>
            <a:fld id="{3B9781E8-43CF-4968-ABF7-854F83B48F00}" type="datetime1">
              <a:rPr lang="da-DK" smtClean="0"/>
              <a:t>25-01-2024</a:t>
            </a:fld>
            <a:r>
              <a:rPr lang="da-DK"/>
              <a:t>16-12-2022</a:t>
            </a:r>
            <a:endParaRPr lang="da-DK" dirty="0"/>
          </a:p>
        </p:txBody>
      </p:sp>
      <p:sp>
        <p:nvSpPr>
          <p:cNvPr id="2" name="Text Placeholder 1">
            <a:extLst>
              <a:ext uri="{FF2B5EF4-FFF2-40B4-BE49-F238E27FC236}">
                <a16:creationId xmlns:a16="http://schemas.microsoft.com/office/drawing/2014/main" id="{42FD478D-58A3-482D-8A14-CF65442AD29C}"/>
              </a:ext>
            </a:extLst>
          </p:cNvPr>
          <p:cNvSpPr>
            <a:spLocks noGrp="1"/>
          </p:cNvSpPr>
          <p:nvPr>
            <p:ph type="body" sz="quarter" idx="15"/>
          </p:nvPr>
        </p:nvSpPr>
        <p:spPr/>
        <p:txBody>
          <a:bodyPr/>
          <a:lstStyle/>
          <a:p>
            <a:r>
              <a:rPr lang="da-DK" dirty="0">
                <a:solidFill>
                  <a:srgbClr val="FFFFFF"/>
                </a:solidFill>
                <a:latin typeface="+mj-lt"/>
              </a:rPr>
              <a:t>2</a:t>
            </a:r>
            <a:r>
              <a:rPr lang="da-DK" b="1" dirty="0">
                <a:solidFill>
                  <a:srgbClr val="FFFFFF"/>
                </a:solidFill>
                <a:latin typeface="+mj-lt"/>
              </a:rPr>
              <a:t>.3. </a:t>
            </a:r>
          </a:p>
          <a:p>
            <a:r>
              <a:rPr lang="da-DK" b="1" dirty="0">
                <a:solidFill>
                  <a:srgbClr val="FFFFFF"/>
                </a:solidFill>
                <a:latin typeface="+mj-lt"/>
              </a:rPr>
              <a:t>GENNEMFØRELSE AF EN </a:t>
            </a:r>
            <a:r>
              <a:rPr lang="da-DK" sz="7500" b="1" dirty="0">
                <a:solidFill>
                  <a:srgbClr val="FFFFFF"/>
                </a:solidFill>
                <a:latin typeface="+mj-lt"/>
              </a:rPr>
              <a:t>ADFÆRDSANALYSE </a:t>
            </a:r>
            <a:endParaRPr lang="da-DK" dirty="0"/>
          </a:p>
        </p:txBody>
      </p:sp>
    </p:spTree>
    <p:extLst>
      <p:ext uri="{BB962C8B-B14F-4D97-AF65-F5344CB8AC3E}">
        <p14:creationId xmlns:p14="http://schemas.microsoft.com/office/powerpoint/2010/main" val="1874222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D3F7-F87B-5582-FC9D-947962106DBB}"/>
              </a:ext>
            </a:extLst>
          </p:cNvPr>
          <p:cNvSpPr>
            <a:spLocks noGrp="1"/>
          </p:cNvSpPr>
          <p:nvPr>
            <p:ph type="title"/>
          </p:nvPr>
        </p:nvSpPr>
        <p:spPr/>
        <p:txBody>
          <a:bodyPr/>
          <a:lstStyle/>
          <a:p>
            <a:r>
              <a:rPr lang="da-DK" dirty="0"/>
              <a:t>Adfærdsanalyse </a:t>
            </a:r>
            <a:r>
              <a:rPr lang="da-DK" sz="2000" dirty="0"/>
              <a:t>– en introduktion</a:t>
            </a:r>
          </a:p>
        </p:txBody>
      </p:sp>
      <p:sp>
        <p:nvSpPr>
          <p:cNvPr id="3" name="Content Placeholder 2">
            <a:extLst>
              <a:ext uri="{FF2B5EF4-FFF2-40B4-BE49-F238E27FC236}">
                <a16:creationId xmlns:a16="http://schemas.microsoft.com/office/drawing/2014/main" id="{107E619D-79AA-A43B-C64A-1378796A69D8}"/>
              </a:ext>
            </a:extLst>
          </p:cNvPr>
          <p:cNvSpPr>
            <a:spLocks noGrp="1"/>
          </p:cNvSpPr>
          <p:nvPr>
            <p:ph idx="1"/>
          </p:nvPr>
        </p:nvSpPr>
        <p:spPr/>
        <p:txBody>
          <a:bodyPr/>
          <a:lstStyle/>
          <a:p>
            <a:r>
              <a:rPr lang="da-DK" sz="1600" dirty="0"/>
              <a:t>Som leder af adfærdsændringer - ‘adfærdsleder’ - starter du dit forandringsprojekt med at gennemføre en adfærdsanalyse, som analyserer og beskriver både den nuværende og den ønskede, fremtidige adfærd inden for det område, dit projekt vedrører. Denne proces minder på mange måder om ’as-is’- og ’to-</a:t>
            </a:r>
            <a:r>
              <a:rPr lang="da-DK" sz="1600" dirty="0" err="1"/>
              <a:t>be</a:t>
            </a:r>
            <a:r>
              <a:rPr lang="da-DK" sz="1600" dirty="0"/>
              <a:t>’-processer, men i adfærdsanalysen er fokus ikke snævert på arbejdsgange og processer, men i høj grad også på kontekstfaktorer med betydning for eksekveringen af disse.</a:t>
            </a:r>
          </a:p>
        </p:txBody>
      </p:sp>
      <p:sp>
        <p:nvSpPr>
          <p:cNvPr id="4" name="Date Placeholder 3">
            <a:extLst>
              <a:ext uri="{FF2B5EF4-FFF2-40B4-BE49-F238E27FC236}">
                <a16:creationId xmlns:a16="http://schemas.microsoft.com/office/drawing/2014/main" id="{21D0FC36-7A88-5570-2252-14FEA59442A6}"/>
              </a:ext>
            </a:extLst>
          </p:cNvPr>
          <p:cNvSpPr>
            <a:spLocks noGrp="1"/>
          </p:cNvSpPr>
          <p:nvPr>
            <p:ph type="dt" sz="half" idx="10"/>
          </p:nvPr>
        </p:nvSpPr>
        <p:spPr/>
        <p:txBody>
          <a:bodyPr/>
          <a:lstStyle/>
          <a:p>
            <a:fld id="{489425D5-FF9A-4670-B552-43701078A085}" type="datetime1">
              <a:rPr lang="da-DK" smtClean="0"/>
              <a:t>25-01-2024</a:t>
            </a:fld>
            <a:r>
              <a:rPr lang="da-DK"/>
              <a:t>16-12-2022</a:t>
            </a:r>
            <a:endParaRPr lang="da-DK" dirty="0"/>
          </a:p>
        </p:txBody>
      </p:sp>
      <p:pic>
        <p:nvPicPr>
          <p:cNvPr id="6" name="Content Placeholder 5">
            <a:extLst>
              <a:ext uri="{FF2B5EF4-FFF2-40B4-BE49-F238E27FC236}">
                <a16:creationId xmlns:a16="http://schemas.microsoft.com/office/drawing/2014/main" id="{CC1DF497-BCBF-26F3-AD2C-CBC13F781D95}"/>
              </a:ext>
            </a:extLst>
          </p:cNvPr>
          <p:cNvPicPr>
            <a:picLocks noGrp="1" noChangeAspect="1"/>
          </p:cNvPicPr>
          <p:nvPr>
            <p:ph sz="quarter" idx="13"/>
          </p:nvPr>
        </p:nvPicPr>
        <p:blipFill>
          <a:blip r:embed="rId2"/>
          <a:stretch>
            <a:fillRect/>
          </a:stretch>
        </p:blipFill>
        <p:spPr>
          <a:xfrm>
            <a:off x="8181975" y="1964795"/>
            <a:ext cx="3021013" cy="3928535"/>
          </a:xfrm>
          <a:prstGeom prst="rect">
            <a:avLst/>
          </a:prstGeom>
        </p:spPr>
      </p:pic>
      <p:sp>
        <p:nvSpPr>
          <p:cNvPr id="5" name="TextBox 4">
            <a:extLst>
              <a:ext uri="{FF2B5EF4-FFF2-40B4-BE49-F238E27FC236}">
                <a16:creationId xmlns:a16="http://schemas.microsoft.com/office/drawing/2014/main" id="{C6E7E763-58B9-B07C-280D-7F0678A9E908}"/>
              </a:ext>
            </a:extLst>
          </p:cNvPr>
          <p:cNvSpPr txBox="1"/>
          <p:nvPr/>
        </p:nvSpPr>
        <p:spPr>
          <a:xfrm>
            <a:off x="5245393" y="5687241"/>
            <a:ext cx="2574127" cy="261610"/>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100" b="0" i="0" u="none" strike="noStrike" kern="0" cap="none" spc="0" normalizeH="0" baseline="0" dirty="0">
                <a:ln>
                  <a:noFill/>
                </a:ln>
                <a:solidFill>
                  <a:srgbClr val="000000"/>
                </a:solidFill>
                <a:effectLst/>
                <a:uLnTx/>
                <a:uFillTx/>
              </a:rPr>
              <a:t>Baseret på Henrik </a:t>
            </a:r>
            <a:r>
              <a:rPr kumimoji="0" lang="da-DK" sz="1100" b="0" i="0" u="none" strike="noStrike" kern="0" cap="none" spc="0" normalizeH="0" baseline="0" dirty="0" err="1">
                <a:ln>
                  <a:noFill/>
                </a:ln>
                <a:solidFill>
                  <a:srgbClr val="000000"/>
                </a:solidFill>
                <a:effectLst/>
                <a:uLnTx/>
                <a:uFillTx/>
              </a:rPr>
              <a:t>Dresbøll</a:t>
            </a:r>
            <a:r>
              <a:rPr kumimoji="0" lang="da-DK" sz="1100" b="0" i="0" u="none" strike="noStrike" kern="0" cap="none" spc="0" normalizeH="0" baseline="0" dirty="0">
                <a:ln>
                  <a:noFill/>
                </a:ln>
                <a:solidFill>
                  <a:srgbClr val="000000"/>
                </a:solidFill>
                <a:effectLst/>
                <a:uLnTx/>
                <a:uFillTx/>
              </a:rPr>
              <a:t> 2021 </a:t>
            </a:r>
          </a:p>
        </p:txBody>
      </p:sp>
      <p:grpSp>
        <p:nvGrpSpPr>
          <p:cNvPr id="7" name="Group 6">
            <a:extLst>
              <a:ext uri="{FF2B5EF4-FFF2-40B4-BE49-F238E27FC236}">
                <a16:creationId xmlns:a16="http://schemas.microsoft.com/office/drawing/2014/main" id="{7094A022-A403-DDF2-BEA5-B66ADF78039B}"/>
              </a:ext>
            </a:extLst>
          </p:cNvPr>
          <p:cNvGrpSpPr/>
          <p:nvPr/>
        </p:nvGrpSpPr>
        <p:grpSpPr>
          <a:xfrm>
            <a:off x="990654" y="4340044"/>
            <a:ext cx="6764758" cy="1390040"/>
            <a:chOff x="362509" y="2082386"/>
            <a:chExt cx="11465393" cy="2866348"/>
          </a:xfrm>
        </p:grpSpPr>
        <p:sp>
          <p:nvSpPr>
            <p:cNvPr id="8" name="Freeform: Shape 7">
              <a:extLst>
                <a:ext uri="{FF2B5EF4-FFF2-40B4-BE49-F238E27FC236}">
                  <a16:creationId xmlns:a16="http://schemas.microsoft.com/office/drawing/2014/main" id="{24D0A88E-C3E6-3DFE-A22D-A59D578B13D1}"/>
                </a:ext>
              </a:extLst>
            </p:cNvPr>
            <p:cNvSpPr/>
            <p:nvPr/>
          </p:nvSpPr>
          <p:spPr>
            <a:xfrm>
              <a:off x="362509" y="2082386"/>
              <a:ext cx="4777247" cy="2866348"/>
            </a:xfrm>
            <a:custGeom>
              <a:avLst/>
              <a:gdLst>
                <a:gd name="connsiteX0" fmla="*/ 0 w 4777247"/>
                <a:gd name="connsiteY0" fmla="*/ 286635 h 2866348"/>
                <a:gd name="connsiteX1" fmla="*/ 286635 w 4777247"/>
                <a:gd name="connsiteY1" fmla="*/ 0 h 2866348"/>
                <a:gd name="connsiteX2" fmla="*/ 4490612 w 4777247"/>
                <a:gd name="connsiteY2" fmla="*/ 0 h 2866348"/>
                <a:gd name="connsiteX3" fmla="*/ 4777247 w 4777247"/>
                <a:gd name="connsiteY3" fmla="*/ 286635 h 2866348"/>
                <a:gd name="connsiteX4" fmla="*/ 4777247 w 4777247"/>
                <a:gd name="connsiteY4" fmla="*/ 2579713 h 2866348"/>
                <a:gd name="connsiteX5" fmla="*/ 4490612 w 4777247"/>
                <a:gd name="connsiteY5" fmla="*/ 2866348 h 2866348"/>
                <a:gd name="connsiteX6" fmla="*/ 286635 w 4777247"/>
                <a:gd name="connsiteY6" fmla="*/ 2866348 h 2866348"/>
                <a:gd name="connsiteX7" fmla="*/ 0 w 4777247"/>
                <a:gd name="connsiteY7" fmla="*/ 2579713 h 2866348"/>
                <a:gd name="connsiteX8" fmla="*/ 0 w 4777247"/>
                <a:gd name="connsiteY8" fmla="*/ 286635 h 28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247" h="2866348">
                  <a:moveTo>
                    <a:pt x="0" y="286635"/>
                  </a:moveTo>
                  <a:cubicBezTo>
                    <a:pt x="0" y="128331"/>
                    <a:pt x="128331" y="0"/>
                    <a:pt x="286635" y="0"/>
                  </a:cubicBezTo>
                  <a:lnTo>
                    <a:pt x="4490612" y="0"/>
                  </a:lnTo>
                  <a:cubicBezTo>
                    <a:pt x="4648916" y="0"/>
                    <a:pt x="4777247" y="128331"/>
                    <a:pt x="4777247" y="286635"/>
                  </a:cubicBezTo>
                  <a:lnTo>
                    <a:pt x="4777247" y="2579713"/>
                  </a:lnTo>
                  <a:cubicBezTo>
                    <a:pt x="4777247" y="2738017"/>
                    <a:pt x="4648916" y="2866348"/>
                    <a:pt x="4490612" y="2866348"/>
                  </a:cubicBezTo>
                  <a:lnTo>
                    <a:pt x="286635" y="2866348"/>
                  </a:lnTo>
                  <a:cubicBezTo>
                    <a:pt x="128331" y="2866348"/>
                    <a:pt x="0" y="2738017"/>
                    <a:pt x="0" y="2579713"/>
                  </a:cubicBezTo>
                  <a:lnTo>
                    <a:pt x="0" y="286635"/>
                  </a:lnTo>
                  <a:close/>
                </a:path>
              </a:pathLst>
            </a:custGeom>
            <a:solidFill>
              <a:srgbClr val="002546"/>
            </a:solidFill>
            <a:ln w="25400" cap="flat" cmpd="sng" algn="ctr">
              <a:solidFill>
                <a:srgbClr val="FFFFFF">
                  <a:hueOff val="0"/>
                  <a:satOff val="0"/>
                  <a:lumOff val="0"/>
                  <a:alphaOff val="0"/>
                </a:srgbClr>
              </a:solidFill>
              <a:prstDash val="solid"/>
            </a:ln>
            <a:effectLst/>
          </p:spPr>
          <p:txBody>
            <a:bodyPr spcFirstLastPara="0" vert="horz" wrap="square" lIns="160152" tIns="160152" rIns="160152" bIns="160152" numCol="1" spcCol="1270" anchor="ctr" anchorCtr="0">
              <a:noAutofit/>
            </a:bodyPr>
            <a:lstStyle/>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100" b="1" i="0" u="none" strike="noStrike" kern="0" cap="none" spc="0" normalizeH="0" baseline="0" noProof="0" dirty="0">
                  <a:ln>
                    <a:noFill/>
                  </a:ln>
                  <a:solidFill>
                    <a:srgbClr val="FFFFFF"/>
                  </a:solidFill>
                  <a:effectLst/>
                  <a:uLnTx/>
                  <a:uFillTx/>
                  <a:latin typeface="AU Passata"/>
                  <a:ea typeface="+mn-ea"/>
                  <a:cs typeface="+mn-cs"/>
                </a:rPr>
                <a:t>Adfærdsanalysen:</a:t>
              </a:r>
            </a:p>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100" b="1" i="1" u="none" strike="noStrike" kern="0" cap="none" spc="0" normalizeH="0" baseline="0" noProof="0" dirty="0">
                  <a:ln>
                    <a:noFill/>
                  </a:ln>
                  <a:solidFill>
                    <a:srgbClr val="FFFFFF"/>
                  </a:solidFill>
                  <a:effectLst/>
                  <a:uLnTx/>
                  <a:uFillTx/>
                  <a:latin typeface="AU Passata"/>
                  <a:ea typeface="+mn-ea"/>
                  <a:cs typeface="+mn-cs"/>
                </a:rPr>
                <a:t>Hvad</a:t>
              </a:r>
              <a:r>
                <a:rPr kumimoji="0" lang="da-DK" sz="1100" b="0" i="1" u="none" strike="noStrike" kern="0" cap="none" spc="0" normalizeH="0" baseline="0" noProof="0" dirty="0">
                  <a:ln>
                    <a:noFill/>
                  </a:ln>
                  <a:solidFill>
                    <a:srgbClr val="FFFFFF"/>
                  </a:solidFill>
                  <a:effectLst/>
                  <a:uLnTx/>
                  <a:uFillTx/>
                  <a:latin typeface="AU Passata"/>
                  <a:ea typeface="+mn-ea"/>
                  <a:cs typeface="+mn-cs"/>
                </a:rPr>
                <a:t> vil vi have til at ske?</a:t>
              </a:r>
            </a:p>
            <a:p>
              <a:pPr marL="0" marR="0" lvl="0" indent="0" algn="ctr" defTabSz="889000" eaLnBrk="1" fontAlgn="auto" latinLnBrk="0" hangingPunct="1">
                <a:lnSpc>
                  <a:spcPct val="90000"/>
                </a:lnSpc>
                <a:spcBef>
                  <a:spcPts val="0"/>
                </a:spcBef>
                <a:spcAft>
                  <a:spcPct val="35000"/>
                </a:spcAft>
                <a:buClrTx/>
                <a:buSzTx/>
                <a:buFontTx/>
                <a:buNone/>
                <a:tabLst/>
                <a:defRPr/>
              </a:pPr>
              <a:endParaRPr kumimoji="0" lang="da-DK" sz="1100" b="1" i="0" u="none" strike="noStrike" kern="0" cap="none" spc="0" normalizeH="0" baseline="0" noProof="0" dirty="0">
                <a:ln>
                  <a:noFill/>
                </a:ln>
                <a:solidFill>
                  <a:srgbClr val="FFFFFF"/>
                </a:solidFill>
                <a:effectLst/>
                <a:uLnTx/>
                <a:uFillTx/>
                <a:latin typeface="AU Passata"/>
                <a:ea typeface="+mn-ea"/>
                <a:cs typeface="+mn-cs"/>
              </a:endParaRPr>
            </a:p>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100" b="0" i="0" u="none" strike="noStrike" kern="0" cap="none" spc="0" normalizeH="0" baseline="0" noProof="0" dirty="0">
                  <a:ln>
                    <a:noFill/>
                  </a:ln>
                  <a:solidFill>
                    <a:srgbClr val="FFFFFF"/>
                  </a:solidFill>
                  <a:effectLst/>
                  <a:uLnTx/>
                  <a:uFillTx/>
                  <a:latin typeface="AU Passata"/>
                  <a:ea typeface="+mn-ea"/>
                  <a:cs typeface="+mn-cs"/>
                </a:rPr>
                <a:t>Step 1: Identificer og definer måladfærd</a:t>
              </a:r>
            </a:p>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100" b="0" i="0" u="none" strike="noStrike" kern="0" cap="none" spc="0" normalizeH="0" baseline="0" noProof="0" dirty="0">
                  <a:ln>
                    <a:noFill/>
                  </a:ln>
                  <a:solidFill>
                    <a:srgbClr val="FFFFFF"/>
                  </a:solidFill>
                  <a:effectLst/>
                  <a:uLnTx/>
                  <a:uFillTx/>
                  <a:latin typeface="AU Passata"/>
                  <a:ea typeface="+mn-ea"/>
                  <a:cs typeface="+mn-cs"/>
                </a:rPr>
                <a:t>Step 2: Identificer nuværende adfærd og forhindringer for måladfærd</a:t>
              </a:r>
              <a:endParaRPr kumimoji="0" lang="en-US" sz="1100" b="0" i="0" u="none" strike="noStrike" kern="0" cap="none" spc="0" normalizeH="0" baseline="0" noProof="0" dirty="0">
                <a:ln>
                  <a:noFill/>
                </a:ln>
                <a:solidFill>
                  <a:srgbClr val="FFFFFF"/>
                </a:solidFill>
                <a:effectLst/>
                <a:uLnTx/>
                <a:uFillTx/>
                <a:latin typeface="AU Passata"/>
                <a:ea typeface="+mn-ea"/>
                <a:cs typeface="+mn-cs"/>
              </a:endParaRPr>
            </a:p>
          </p:txBody>
        </p:sp>
        <p:sp>
          <p:nvSpPr>
            <p:cNvPr id="9" name="Freeform: Shape 8">
              <a:extLst>
                <a:ext uri="{FF2B5EF4-FFF2-40B4-BE49-F238E27FC236}">
                  <a16:creationId xmlns:a16="http://schemas.microsoft.com/office/drawing/2014/main" id="{07C5E9A7-370C-8B1D-75E7-39E8CE83F490}"/>
                </a:ext>
              </a:extLst>
            </p:cNvPr>
            <p:cNvSpPr/>
            <p:nvPr/>
          </p:nvSpPr>
          <p:spPr>
            <a:xfrm>
              <a:off x="5617481" y="2923182"/>
              <a:ext cx="1012776" cy="1184757"/>
            </a:xfrm>
            <a:custGeom>
              <a:avLst/>
              <a:gdLst>
                <a:gd name="connsiteX0" fmla="*/ 0 w 1012776"/>
                <a:gd name="connsiteY0" fmla="*/ 236951 h 1184757"/>
                <a:gd name="connsiteX1" fmla="*/ 506388 w 1012776"/>
                <a:gd name="connsiteY1" fmla="*/ 236951 h 1184757"/>
                <a:gd name="connsiteX2" fmla="*/ 506388 w 1012776"/>
                <a:gd name="connsiteY2" fmla="*/ 0 h 1184757"/>
                <a:gd name="connsiteX3" fmla="*/ 1012776 w 1012776"/>
                <a:gd name="connsiteY3" fmla="*/ 592379 h 1184757"/>
                <a:gd name="connsiteX4" fmla="*/ 506388 w 1012776"/>
                <a:gd name="connsiteY4" fmla="*/ 1184757 h 1184757"/>
                <a:gd name="connsiteX5" fmla="*/ 506388 w 1012776"/>
                <a:gd name="connsiteY5" fmla="*/ 947806 h 1184757"/>
                <a:gd name="connsiteX6" fmla="*/ 0 w 1012776"/>
                <a:gd name="connsiteY6" fmla="*/ 947806 h 1184757"/>
                <a:gd name="connsiteX7" fmla="*/ 0 w 1012776"/>
                <a:gd name="connsiteY7" fmla="*/ 236951 h 11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776" h="1184757">
                  <a:moveTo>
                    <a:pt x="0" y="236951"/>
                  </a:moveTo>
                  <a:lnTo>
                    <a:pt x="506388" y="236951"/>
                  </a:lnTo>
                  <a:lnTo>
                    <a:pt x="506388" y="0"/>
                  </a:lnTo>
                  <a:lnTo>
                    <a:pt x="1012776" y="592379"/>
                  </a:lnTo>
                  <a:lnTo>
                    <a:pt x="506388" y="1184757"/>
                  </a:lnTo>
                  <a:lnTo>
                    <a:pt x="506388" y="947806"/>
                  </a:lnTo>
                  <a:lnTo>
                    <a:pt x="0" y="947806"/>
                  </a:lnTo>
                  <a:lnTo>
                    <a:pt x="0" y="236951"/>
                  </a:lnTo>
                  <a:close/>
                </a:path>
              </a:pathLst>
            </a:custGeom>
            <a:solidFill>
              <a:srgbClr val="003E5C"/>
            </a:solidFill>
            <a:ln>
              <a:noFill/>
            </a:ln>
            <a:effectLst/>
          </p:spPr>
          <p:txBody>
            <a:bodyPr spcFirstLastPara="0" vert="horz" wrap="square" lIns="0" tIns="236951" rIns="303833" bIns="236951"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U Passata"/>
                <a:ea typeface="+mn-ea"/>
                <a:cs typeface="+mn-cs"/>
              </a:endParaRPr>
            </a:p>
          </p:txBody>
        </p:sp>
        <p:sp>
          <p:nvSpPr>
            <p:cNvPr id="10" name="Freeform: Shape 9">
              <a:extLst>
                <a:ext uri="{FF2B5EF4-FFF2-40B4-BE49-F238E27FC236}">
                  <a16:creationId xmlns:a16="http://schemas.microsoft.com/office/drawing/2014/main" id="{63FB2D5E-30E2-3549-AA6D-88325AFD1211}"/>
                </a:ext>
              </a:extLst>
            </p:cNvPr>
            <p:cNvSpPr/>
            <p:nvPr/>
          </p:nvSpPr>
          <p:spPr>
            <a:xfrm>
              <a:off x="7050655" y="2082386"/>
              <a:ext cx="4777247" cy="2866348"/>
            </a:xfrm>
            <a:custGeom>
              <a:avLst/>
              <a:gdLst>
                <a:gd name="connsiteX0" fmla="*/ 0 w 4777247"/>
                <a:gd name="connsiteY0" fmla="*/ 286635 h 2866348"/>
                <a:gd name="connsiteX1" fmla="*/ 286635 w 4777247"/>
                <a:gd name="connsiteY1" fmla="*/ 0 h 2866348"/>
                <a:gd name="connsiteX2" fmla="*/ 4490612 w 4777247"/>
                <a:gd name="connsiteY2" fmla="*/ 0 h 2866348"/>
                <a:gd name="connsiteX3" fmla="*/ 4777247 w 4777247"/>
                <a:gd name="connsiteY3" fmla="*/ 286635 h 2866348"/>
                <a:gd name="connsiteX4" fmla="*/ 4777247 w 4777247"/>
                <a:gd name="connsiteY4" fmla="*/ 2579713 h 2866348"/>
                <a:gd name="connsiteX5" fmla="*/ 4490612 w 4777247"/>
                <a:gd name="connsiteY5" fmla="*/ 2866348 h 2866348"/>
                <a:gd name="connsiteX6" fmla="*/ 286635 w 4777247"/>
                <a:gd name="connsiteY6" fmla="*/ 2866348 h 2866348"/>
                <a:gd name="connsiteX7" fmla="*/ 0 w 4777247"/>
                <a:gd name="connsiteY7" fmla="*/ 2579713 h 2866348"/>
                <a:gd name="connsiteX8" fmla="*/ 0 w 4777247"/>
                <a:gd name="connsiteY8" fmla="*/ 286635 h 28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247" h="2866348">
                  <a:moveTo>
                    <a:pt x="0" y="286635"/>
                  </a:moveTo>
                  <a:cubicBezTo>
                    <a:pt x="0" y="128331"/>
                    <a:pt x="128331" y="0"/>
                    <a:pt x="286635" y="0"/>
                  </a:cubicBezTo>
                  <a:lnTo>
                    <a:pt x="4490612" y="0"/>
                  </a:lnTo>
                  <a:cubicBezTo>
                    <a:pt x="4648916" y="0"/>
                    <a:pt x="4777247" y="128331"/>
                    <a:pt x="4777247" y="286635"/>
                  </a:cubicBezTo>
                  <a:lnTo>
                    <a:pt x="4777247" y="2579713"/>
                  </a:lnTo>
                  <a:cubicBezTo>
                    <a:pt x="4777247" y="2738017"/>
                    <a:pt x="4648916" y="2866348"/>
                    <a:pt x="4490612" y="2866348"/>
                  </a:cubicBezTo>
                  <a:lnTo>
                    <a:pt x="286635" y="2866348"/>
                  </a:lnTo>
                  <a:cubicBezTo>
                    <a:pt x="128331" y="2866348"/>
                    <a:pt x="0" y="2738017"/>
                    <a:pt x="0" y="2579713"/>
                  </a:cubicBezTo>
                  <a:lnTo>
                    <a:pt x="0" y="286635"/>
                  </a:lnTo>
                  <a:close/>
                </a:path>
              </a:pathLst>
            </a:custGeom>
            <a:solidFill>
              <a:srgbClr val="002546"/>
            </a:solidFill>
            <a:ln w="25400" cap="flat" cmpd="sng" algn="ctr">
              <a:solidFill>
                <a:srgbClr val="FFFFFF">
                  <a:hueOff val="0"/>
                  <a:satOff val="0"/>
                  <a:lumOff val="0"/>
                  <a:alphaOff val="0"/>
                </a:srgbClr>
              </a:solidFill>
              <a:prstDash val="solid"/>
            </a:ln>
            <a:effectLst/>
          </p:spPr>
          <p:txBody>
            <a:bodyPr spcFirstLastPara="0" vert="horz" wrap="square" lIns="160152" tIns="160152" rIns="160152" bIns="160152" numCol="1" spcCol="1270" anchor="ctr" anchorCtr="0">
              <a:noAutofit/>
            </a:bodyPr>
            <a:lstStyle/>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100" b="1" i="0" u="none" strike="noStrike" kern="0" cap="none" spc="0" normalizeH="0" baseline="0" noProof="0" dirty="0">
                  <a:ln>
                    <a:noFill/>
                  </a:ln>
                  <a:solidFill>
                    <a:srgbClr val="FFFFFF"/>
                  </a:solidFill>
                  <a:effectLst/>
                  <a:uLnTx/>
                  <a:uFillTx/>
                  <a:latin typeface="AU Passata"/>
                  <a:ea typeface="+mn-ea"/>
                  <a:cs typeface="+mn-cs"/>
                </a:rPr>
                <a:t>Adfærdsdesignet</a:t>
              </a:r>
            </a:p>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100" b="1" i="1" u="none" strike="noStrike" kern="0" cap="none" spc="0" normalizeH="0" baseline="0" noProof="0" dirty="0">
                  <a:ln>
                    <a:noFill/>
                  </a:ln>
                  <a:solidFill>
                    <a:srgbClr val="FFFFFF"/>
                  </a:solidFill>
                  <a:effectLst/>
                  <a:uLnTx/>
                  <a:uFillTx/>
                  <a:latin typeface="AU Passata"/>
                  <a:ea typeface="+mn-ea"/>
                  <a:cs typeface="+mn-cs"/>
                </a:rPr>
                <a:t>Hvordan</a:t>
              </a:r>
              <a:r>
                <a:rPr kumimoji="0" lang="da-DK" sz="1100" b="1" i="0" u="none" strike="noStrike" kern="0" cap="none" spc="0" normalizeH="0" baseline="0" noProof="0" dirty="0">
                  <a:ln>
                    <a:noFill/>
                  </a:ln>
                  <a:solidFill>
                    <a:srgbClr val="FFFFFF"/>
                  </a:solidFill>
                  <a:effectLst/>
                  <a:uLnTx/>
                  <a:uFillTx/>
                  <a:latin typeface="AU Passata"/>
                  <a:ea typeface="+mn-ea"/>
                  <a:cs typeface="+mn-cs"/>
                </a:rPr>
                <a:t> </a:t>
              </a:r>
              <a:r>
                <a:rPr kumimoji="0" lang="da-DK" sz="1100" b="0" i="0" u="none" strike="noStrike" kern="0" cap="none" spc="0" normalizeH="0" baseline="0" noProof="0" dirty="0">
                  <a:ln>
                    <a:noFill/>
                  </a:ln>
                  <a:solidFill>
                    <a:srgbClr val="FFFFFF"/>
                  </a:solidFill>
                  <a:effectLst/>
                  <a:uLnTx/>
                  <a:uFillTx/>
                  <a:latin typeface="AU Passata"/>
                  <a:ea typeface="+mn-ea"/>
                  <a:cs typeface="+mn-cs"/>
                </a:rPr>
                <a:t>får vi det til at ske?</a:t>
              </a:r>
            </a:p>
            <a:p>
              <a:pPr marL="0" marR="0" lvl="0" indent="0" algn="ctr" defTabSz="889000" eaLnBrk="1" fontAlgn="auto" latinLnBrk="0" hangingPunct="1">
                <a:lnSpc>
                  <a:spcPct val="90000"/>
                </a:lnSpc>
                <a:spcBef>
                  <a:spcPts val="0"/>
                </a:spcBef>
                <a:spcAft>
                  <a:spcPct val="35000"/>
                </a:spcAft>
                <a:buClrTx/>
                <a:buSzTx/>
                <a:buFontTx/>
                <a:buNone/>
                <a:tabLst/>
                <a:defRPr/>
              </a:pPr>
              <a:endParaRPr kumimoji="0" lang="da-DK" sz="1100" b="0" i="0" u="none" strike="noStrike" kern="0" cap="none" spc="0" normalizeH="0" baseline="0" noProof="0" dirty="0">
                <a:ln>
                  <a:noFill/>
                </a:ln>
                <a:solidFill>
                  <a:srgbClr val="FFFFFF"/>
                </a:solidFill>
                <a:effectLst/>
                <a:uLnTx/>
                <a:uFillTx/>
                <a:latin typeface="AU Passata"/>
                <a:ea typeface="+mn-ea"/>
                <a:cs typeface="+mn-cs"/>
              </a:endParaRPr>
            </a:p>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100" b="0" i="0" u="none" strike="noStrike" kern="0" cap="none" spc="0" normalizeH="0" baseline="0" noProof="0" dirty="0">
                  <a:ln>
                    <a:noFill/>
                  </a:ln>
                  <a:solidFill>
                    <a:srgbClr val="FFFFFF"/>
                  </a:solidFill>
                  <a:effectLst/>
                  <a:uLnTx/>
                  <a:uFillTx/>
                  <a:latin typeface="AU Passata"/>
                  <a:ea typeface="+mn-ea"/>
                  <a:cs typeface="+mn-cs"/>
                </a:rPr>
                <a:t>Step 3: Design indsatser og mikrohandlinger</a:t>
              </a:r>
            </a:p>
            <a:p>
              <a:pPr marL="0" marR="0" lvl="0" indent="0" algn="ctr" defTabSz="889000" eaLnBrk="1" fontAlgn="auto" latinLnBrk="0" hangingPunct="1">
                <a:lnSpc>
                  <a:spcPct val="90000"/>
                </a:lnSpc>
                <a:spcBef>
                  <a:spcPts val="0"/>
                </a:spcBef>
                <a:spcAft>
                  <a:spcPct val="3500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AU Passata"/>
                <a:ea typeface="+mn-ea"/>
                <a:cs typeface="+mn-cs"/>
              </a:endParaRPr>
            </a:p>
          </p:txBody>
        </p:sp>
      </p:grpSp>
      <p:sp>
        <p:nvSpPr>
          <p:cNvPr id="11" name="Rectangle 10">
            <a:extLst>
              <a:ext uri="{FF2B5EF4-FFF2-40B4-BE49-F238E27FC236}">
                <a16:creationId xmlns:a16="http://schemas.microsoft.com/office/drawing/2014/main" id="{6ECD7463-2E32-8010-A624-A0B5E68125D3}"/>
              </a:ext>
            </a:extLst>
          </p:cNvPr>
          <p:cNvSpPr/>
          <p:nvPr/>
        </p:nvSpPr>
        <p:spPr bwMode="auto">
          <a:xfrm>
            <a:off x="3951968" y="4216894"/>
            <a:ext cx="3803444" cy="1534056"/>
          </a:xfrm>
          <a:prstGeom prst="rect">
            <a:avLst/>
          </a:prstGeom>
          <a:solidFill>
            <a:srgbClr val="FFFFFF">
              <a:alpha val="38824"/>
            </a:srgb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grpSp>
        <p:nvGrpSpPr>
          <p:cNvPr id="12" name="Group 11">
            <a:extLst>
              <a:ext uri="{FF2B5EF4-FFF2-40B4-BE49-F238E27FC236}">
                <a16:creationId xmlns:a16="http://schemas.microsoft.com/office/drawing/2014/main" id="{A860C443-9C0C-C25E-1C6C-CCD4223CF9ED}"/>
              </a:ext>
            </a:extLst>
          </p:cNvPr>
          <p:cNvGrpSpPr/>
          <p:nvPr/>
        </p:nvGrpSpPr>
        <p:grpSpPr>
          <a:xfrm>
            <a:off x="3722133" y="5994073"/>
            <a:ext cx="6404726" cy="687900"/>
            <a:chOff x="3722133" y="5994073"/>
            <a:chExt cx="6404726" cy="687900"/>
          </a:xfrm>
        </p:grpSpPr>
        <p:sp>
          <p:nvSpPr>
            <p:cNvPr id="13" name="USR_Title">
              <a:extLst>
                <a:ext uri="{FF2B5EF4-FFF2-40B4-BE49-F238E27FC236}">
                  <a16:creationId xmlns:a16="http://schemas.microsoft.com/office/drawing/2014/main" id="{ABAB2286-8365-3C40-FFFC-D02B5B9FA97D}"/>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algn="l">
                <a:lnSpc>
                  <a:spcPct val="95000"/>
                </a:lnSpc>
                <a:defRPr/>
              </a:pPr>
              <a:r>
                <a:rPr lang="da-DK" sz="700" cap="all" dirty="0">
                  <a:latin typeface="+mn-lt"/>
                </a:rPr>
                <a:t>2.3. GENNEMFØRELSE AF EN ADFÆRDSANALYSE </a:t>
              </a:r>
            </a:p>
            <a:p>
              <a:pPr algn="l">
                <a:lnSpc>
                  <a:spcPct val="95000"/>
                </a:lnSpc>
                <a:defRPr/>
              </a:pPr>
              <a:endParaRPr lang="da-DK" sz="700" b="0" cap="all" baseline="0" dirty="0">
                <a:solidFill>
                  <a:schemeClr val="tx1"/>
                </a:solidFill>
                <a:latin typeface="+mn-lt"/>
              </a:endParaRPr>
            </a:p>
          </p:txBody>
        </p:sp>
        <p:sp>
          <p:nvSpPr>
            <p:cNvPr id="14" name="Date_DateCustomA">
              <a:extLst>
                <a:ext uri="{FF2B5EF4-FFF2-40B4-BE49-F238E27FC236}">
                  <a16:creationId xmlns:a16="http://schemas.microsoft.com/office/drawing/2014/main" id="{73F87F55-F3AE-3B19-A0A5-24DE39A4F5CD}"/>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15" name="Billede streg">
              <a:extLst>
                <a:ext uri="{FF2B5EF4-FFF2-40B4-BE49-F238E27FC236}">
                  <a16:creationId xmlns:a16="http://schemas.microsoft.com/office/drawing/2014/main" id="{DAF31C48-2F2E-7C78-E9F7-39BB664E2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16" name="Slide Number Placeholder 3">
            <a:extLst>
              <a:ext uri="{FF2B5EF4-FFF2-40B4-BE49-F238E27FC236}">
                <a16:creationId xmlns:a16="http://schemas.microsoft.com/office/drawing/2014/main" id="{EA72F088-67BD-2299-EE29-2C8E05FD6D2B}"/>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15</a:t>
            </a:fld>
            <a:endParaRPr lang="en-GB" dirty="0"/>
          </a:p>
        </p:txBody>
      </p:sp>
    </p:spTree>
    <p:extLst>
      <p:ext uri="{BB962C8B-B14F-4D97-AF65-F5344CB8AC3E}">
        <p14:creationId xmlns:p14="http://schemas.microsoft.com/office/powerpoint/2010/main" val="1125831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ECC0-6257-296A-2B50-077AA6117A24}"/>
              </a:ext>
            </a:extLst>
          </p:cNvPr>
          <p:cNvSpPr>
            <a:spLocks noGrp="1"/>
          </p:cNvSpPr>
          <p:nvPr>
            <p:ph type="title"/>
          </p:nvPr>
        </p:nvSpPr>
        <p:spPr/>
        <p:txBody>
          <a:bodyPr/>
          <a:lstStyle/>
          <a:p>
            <a:br>
              <a:rPr kumimoji="0" lang="da-DK" sz="2000" b="1" i="0" u="none" strike="noStrike" kern="0" cap="all" spc="0" normalizeH="0" baseline="0" noProof="0" dirty="0">
                <a:ln>
                  <a:noFill/>
                </a:ln>
                <a:solidFill>
                  <a:srgbClr val="000000"/>
                </a:solidFill>
                <a:effectLst/>
                <a:uLnTx/>
                <a:uFillTx/>
                <a:latin typeface="+mn-lt"/>
                <a:ea typeface="+mj-ea"/>
                <a:cs typeface="+mj-cs"/>
              </a:rPr>
            </a:br>
            <a:r>
              <a:rPr kumimoji="0" lang="da-DK" sz="2000" b="1" i="0" u="none" strike="noStrike" kern="0" cap="all" spc="0" normalizeH="0" baseline="0" noProof="0" dirty="0">
                <a:ln>
                  <a:noFill/>
                </a:ln>
                <a:solidFill>
                  <a:schemeClr val="bg2"/>
                </a:solidFill>
                <a:effectLst/>
                <a:uLnTx/>
                <a:uFillTx/>
                <a:latin typeface="+mn-lt"/>
                <a:ea typeface="+mj-ea"/>
                <a:cs typeface="+mj-cs"/>
              </a:rPr>
              <a:t>step 1: </a:t>
            </a:r>
            <a:br>
              <a:rPr kumimoji="0" lang="da-DK" sz="2000" b="1" i="0" u="none" strike="noStrike" kern="0" cap="all" spc="0" normalizeH="0" baseline="0" noProof="0" dirty="0">
                <a:ln>
                  <a:noFill/>
                </a:ln>
                <a:solidFill>
                  <a:srgbClr val="000000"/>
                </a:solidFill>
                <a:effectLst/>
                <a:uLnTx/>
                <a:uFillTx/>
                <a:latin typeface="+mn-lt"/>
                <a:ea typeface="+mj-ea"/>
                <a:cs typeface="+mj-cs"/>
              </a:rPr>
            </a:br>
            <a:r>
              <a:rPr lang="da-DK" b="1" dirty="0">
                <a:effectLst/>
                <a:latin typeface="+mn-lt"/>
                <a:ea typeface="Calibri" panose="020F0502020204030204" pitchFamily="34" charset="0"/>
                <a:cs typeface="Arial" panose="020B0604020202020204" pitchFamily="34" charset="0"/>
              </a:rPr>
              <a:t>Identificer og definer måladfærd </a:t>
            </a:r>
            <a:br>
              <a:rPr lang="da-DK" b="1" dirty="0">
                <a:effectLst/>
                <a:latin typeface="+mn-lt"/>
                <a:ea typeface="Calibri" panose="020F0502020204030204" pitchFamily="34" charset="0"/>
                <a:cs typeface="Arial" panose="020B0604020202020204" pitchFamily="34" charset="0"/>
              </a:rPr>
            </a:br>
            <a:r>
              <a:rPr lang="da-DK" sz="2000" b="1" dirty="0">
                <a:effectLst/>
                <a:latin typeface="+mn-lt"/>
                <a:ea typeface="Calibri" panose="020F0502020204030204" pitchFamily="34" charset="0"/>
                <a:cs typeface="Arial" panose="020B0604020202020204" pitchFamily="34" charset="0"/>
              </a:rPr>
              <a:t>med afsæt i de overordnede visioner og strategiske mål for forandringen</a:t>
            </a:r>
            <a:endParaRPr lang="da-DK" sz="2000" dirty="0">
              <a:latin typeface="+mn-lt"/>
            </a:endParaRPr>
          </a:p>
        </p:txBody>
      </p:sp>
      <p:sp>
        <p:nvSpPr>
          <p:cNvPr id="11" name="Content Placeholder 10">
            <a:extLst>
              <a:ext uri="{FF2B5EF4-FFF2-40B4-BE49-F238E27FC236}">
                <a16:creationId xmlns:a16="http://schemas.microsoft.com/office/drawing/2014/main" id="{8A02CE37-6F53-4F9D-7B17-981AE09B58FB}"/>
              </a:ext>
            </a:extLst>
          </p:cNvPr>
          <p:cNvSpPr>
            <a:spLocks noGrp="1"/>
          </p:cNvSpPr>
          <p:nvPr>
            <p:ph idx="1"/>
          </p:nvPr>
        </p:nvSpPr>
        <p:spPr/>
        <p:txBody>
          <a:bodyPr/>
          <a:lstStyle/>
          <a:p>
            <a:r>
              <a:rPr lang="da-DK" dirty="0"/>
              <a:t>Det første step i adfærdsanalysen er at oversætte de overordnede intentioner og mål med forandringen til konkret adfærd. Her bevæger vi os netop fra intentionernes til handlingens rige. Målet er at forestille sig, hvordan ledere og medarbejderes adfærd helt konkret ser ud, når forandringen er fuldt implementeret. Dvs. ’hvad vil vi gerne se’, når forandringen er gennemført? Med afsæt i en forestillet fremtid kan vi som adfærdsledere udforske forandringen bedre og beskrive den ønskede adfærd – måladfærden – som konkrete handlinger. </a:t>
            </a:r>
          </a:p>
        </p:txBody>
      </p:sp>
      <p:sp>
        <p:nvSpPr>
          <p:cNvPr id="4" name="Date Placeholder 3">
            <a:extLst>
              <a:ext uri="{FF2B5EF4-FFF2-40B4-BE49-F238E27FC236}">
                <a16:creationId xmlns:a16="http://schemas.microsoft.com/office/drawing/2014/main" id="{2831AB02-612F-13EE-7E39-BEF6D934ABD2}"/>
              </a:ext>
            </a:extLst>
          </p:cNvPr>
          <p:cNvSpPr>
            <a:spLocks noGrp="1"/>
          </p:cNvSpPr>
          <p:nvPr>
            <p:ph type="dt" sz="half" idx="10"/>
          </p:nvPr>
        </p:nvSpPr>
        <p:spPr/>
        <p:txBody>
          <a:bodyPr/>
          <a:lstStyle/>
          <a:p>
            <a:fld id="{DDEA3E50-29CC-4340-B8A5-37C8F5A30836}" type="datetime1">
              <a:rPr lang="da-DK" smtClean="0"/>
              <a:t>25-01-2024</a:t>
            </a:fld>
            <a:r>
              <a:rPr lang="da-DK"/>
              <a:t>16-12-2022</a:t>
            </a:r>
            <a:endParaRPr lang="da-DK" dirty="0"/>
          </a:p>
        </p:txBody>
      </p:sp>
      <p:sp>
        <p:nvSpPr>
          <p:cNvPr id="13" name="Pil: højre 4">
            <a:extLst>
              <a:ext uri="{FF2B5EF4-FFF2-40B4-BE49-F238E27FC236}">
                <a16:creationId xmlns:a16="http://schemas.microsoft.com/office/drawing/2014/main" id="{FC490BD9-DC5C-57BF-4436-F4D1D54BA9F0}"/>
              </a:ext>
            </a:extLst>
          </p:cNvPr>
          <p:cNvSpPr/>
          <p:nvPr/>
        </p:nvSpPr>
        <p:spPr>
          <a:xfrm rot="3737437">
            <a:off x="6284551" y="3724067"/>
            <a:ext cx="2500909" cy="445144"/>
          </a:xfrm>
          <a:prstGeom prst="rightArrow">
            <a:avLst/>
          </a:prstGeom>
          <a:solidFill>
            <a:srgbClr val="003E5C"/>
          </a:solidFill>
          <a:ln w="25400" cap="flat" cmpd="sng" algn="ctr">
            <a:noFill/>
            <a:prstDash val="solid"/>
          </a:ln>
          <a:effectLst/>
        </p:spPr>
        <p:txBody>
          <a:bodyPr lIns="7200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0" i="0" u="none" strike="noStrike" kern="0" cap="none" spc="0" normalizeH="0" baseline="0" noProof="0" dirty="0">
                <a:ln>
                  <a:noFill/>
                </a:ln>
                <a:solidFill>
                  <a:srgbClr val="FFFFFF"/>
                </a:solidFill>
                <a:effectLst/>
                <a:uLnTx/>
                <a:uFillTx/>
                <a:latin typeface="AU Passata"/>
                <a:ea typeface="+mn-ea"/>
                <a:cs typeface="+mn-cs"/>
              </a:rPr>
              <a:t>Konkretisering</a:t>
            </a:r>
            <a:endParaRPr kumimoji="0" lang="en-US" sz="1400" b="0" i="0" u="none" strike="noStrike" kern="0" cap="none" spc="0" normalizeH="0" baseline="0" noProof="0" dirty="0" err="1">
              <a:ln>
                <a:noFill/>
              </a:ln>
              <a:solidFill>
                <a:srgbClr val="FFFFFF"/>
              </a:solidFill>
              <a:effectLst/>
              <a:uLnTx/>
              <a:uFillTx/>
              <a:latin typeface="AU Passata"/>
              <a:ea typeface="+mn-ea"/>
              <a:cs typeface="+mn-cs"/>
            </a:endParaRPr>
          </a:p>
        </p:txBody>
      </p:sp>
      <p:sp>
        <p:nvSpPr>
          <p:cNvPr id="14" name="Isosceles Triangle 13">
            <a:extLst>
              <a:ext uri="{FF2B5EF4-FFF2-40B4-BE49-F238E27FC236}">
                <a16:creationId xmlns:a16="http://schemas.microsoft.com/office/drawing/2014/main" id="{519DD26B-4133-BE5C-127C-6D543A8BB007}"/>
              </a:ext>
            </a:extLst>
          </p:cNvPr>
          <p:cNvSpPr/>
          <p:nvPr/>
        </p:nvSpPr>
        <p:spPr>
          <a:xfrm flipV="1">
            <a:off x="7030516" y="2110206"/>
            <a:ext cx="3672070" cy="3600286"/>
          </a:xfrm>
          <a:prstGeom prst="triangle">
            <a:avLst>
              <a:gd name="adj" fmla="val 48975"/>
            </a:avLst>
          </a:prstGeom>
          <a:solidFill>
            <a:srgbClr val="002546"/>
          </a:solidFill>
          <a:ln w="25400" cap="flat" cmpd="sng" algn="ctr">
            <a:noFill/>
            <a:prstDash val="solid"/>
          </a:ln>
          <a:effectLst/>
        </p:spPr>
        <p:txBody>
          <a:bodyPr lIns="71981" tIns="35991" rIns="71981" bIns="359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99" b="0" i="0" u="none" strike="noStrike" kern="0" cap="none" spc="0" normalizeH="0" baseline="0" noProof="0" err="1">
              <a:ln>
                <a:noFill/>
              </a:ln>
              <a:solidFill>
                <a:srgbClr val="FFFFFF"/>
              </a:solidFill>
              <a:effectLst/>
              <a:uLnTx/>
              <a:uFillTx/>
              <a:latin typeface="AU Passata"/>
              <a:ea typeface="+mn-ea"/>
              <a:cs typeface="+mn-cs"/>
            </a:endParaRPr>
          </a:p>
        </p:txBody>
      </p:sp>
      <p:sp>
        <p:nvSpPr>
          <p:cNvPr id="15" name="TextBox 14">
            <a:extLst>
              <a:ext uri="{FF2B5EF4-FFF2-40B4-BE49-F238E27FC236}">
                <a16:creationId xmlns:a16="http://schemas.microsoft.com/office/drawing/2014/main" id="{CF904523-0667-9D46-5F3D-F97079C7C288}"/>
              </a:ext>
            </a:extLst>
          </p:cNvPr>
          <p:cNvSpPr txBox="1"/>
          <p:nvPr/>
        </p:nvSpPr>
        <p:spPr>
          <a:xfrm>
            <a:off x="7037336" y="2215556"/>
            <a:ext cx="3629453" cy="320087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FFFF"/>
                </a:solidFill>
                <a:effectLst/>
                <a:uLnTx/>
                <a:uFillTx/>
              </a:rPr>
              <a:t>Vision for forandring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600" b="0" i="0" u="none" strike="noStrike" kern="0" cap="none" spc="0" normalizeH="0" baseline="0" noProof="0" dirty="0">
              <a:ln>
                <a:noFill/>
              </a:ln>
              <a:solidFill>
                <a:srgbClr val="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FFFF"/>
                </a:solidFill>
                <a:effectLst/>
                <a:uLnTx/>
                <a:uFillTx/>
              </a:rPr>
              <a:t>Strategiske mål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600" b="0" i="0" u="none" strike="noStrike" kern="0" cap="none" spc="0" normalizeH="0" baseline="0" noProof="0" dirty="0">
              <a:ln>
                <a:noFill/>
              </a:ln>
              <a:solidFill>
                <a:srgbClr val="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FFFF"/>
                </a:solidFill>
                <a:effectLst/>
                <a:uLnTx/>
                <a:uFillTx/>
              </a:rPr>
              <a:t>Guidelines og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FFFF"/>
                </a:solidFill>
                <a:effectLst/>
                <a:uLnTx/>
                <a:uFillTx/>
              </a:rPr>
              <a:t> pejlemærker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600" b="0" i="0" u="none" strike="noStrike" kern="0" cap="none" spc="0" normalizeH="0" baseline="0" noProof="0" dirty="0">
              <a:ln>
                <a:noFill/>
              </a:ln>
              <a:solidFill>
                <a:srgbClr val="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FFFF"/>
                </a:solidFill>
                <a:effectLst/>
                <a:uLnTx/>
                <a:uFillTx/>
              </a:rPr>
              <a:t>Måladfærd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err="1">
                <a:ln>
                  <a:noFill/>
                </a:ln>
                <a:solidFill>
                  <a:srgbClr val="FFFFFF"/>
                </a:solidFill>
                <a:effectLst/>
                <a:uLnTx/>
                <a:uFillTx/>
              </a:rPr>
              <a:t>Mikrohand</a:t>
            </a:r>
            <a:r>
              <a:rPr kumimoji="0" lang="da-DK" sz="1600" b="0" i="0" u="none" strike="noStrike" kern="0" cap="none" spc="0" normalizeH="0" baseline="0" noProof="0" dirty="0">
                <a:ln>
                  <a:noFill/>
                </a:ln>
                <a:solidFill>
                  <a:srgbClr val="FFFFFF"/>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err="1">
                <a:ln>
                  <a:noFill/>
                </a:ln>
                <a:solidFill>
                  <a:srgbClr val="FFFFFF"/>
                </a:solidFill>
                <a:effectLst/>
                <a:uLnTx/>
                <a:uFillTx/>
              </a:rPr>
              <a:t>linger</a:t>
            </a:r>
            <a:endParaRPr kumimoji="0" lang="en-US" sz="1600" b="0" i="0" u="none" strike="noStrike" kern="0" cap="none" spc="0" normalizeH="0" baseline="0" noProof="0" dirty="0">
              <a:ln>
                <a:noFill/>
              </a:ln>
              <a:solidFill>
                <a:srgbClr val="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grpSp>
        <p:nvGrpSpPr>
          <p:cNvPr id="3" name="Group 2">
            <a:extLst>
              <a:ext uri="{FF2B5EF4-FFF2-40B4-BE49-F238E27FC236}">
                <a16:creationId xmlns:a16="http://schemas.microsoft.com/office/drawing/2014/main" id="{7C283FE5-D06A-D950-D272-EE7774AAA145}"/>
              </a:ext>
            </a:extLst>
          </p:cNvPr>
          <p:cNvGrpSpPr/>
          <p:nvPr/>
        </p:nvGrpSpPr>
        <p:grpSpPr>
          <a:xfrm>
            <a:off x="3722133" y="5994073"/>
            <a:ext cx="6404726" cy="687900"/>
            <a:chOff x="3722133" y="5994073"/>
            <a:chExt cx="6404726" cy="687900"/>
          </a:xfrm>
        </p:grpSpPr>
        <p:sp>
          <p:nvSpPr>
            <p:cNvPr id="5" name="USR_Title">
              <a:extLst>
                <a:ext uri="{FF2B5EF4-FFF2-40B4-BE49-F238E27FC236}">
                  <a16:creationId xmlns:a16="http://schemas.microsoft.com/office/drawing/2014/main" id="{1F793210-7CC9-B728-47E9-049C2EBB3C3B}"/>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algn="l">
                <a:lnSpc>
                  <a:spcPct val="95000"/>
                </a:lnSpc>
                <a:defRPr/>
              </a:pPr>
              <a:r>
                <a:rPr lang="da-DK" sz="700" cap="all" dirty="0">
                  <a:latin typeface="+mn-lt"/>
                </a:rPr>
                <a:t>2.3. GENNEMFØRELSE AF EN ADFÆRDSANALYSE </a:t>
              </a:r>
            </a:p>
            <a:p>
              <a:pPr algn="l">
                <a:lnSpc>
                  <a:spcPct val="95000"/>
                </a:lnSpc>
                <a:defRPr/>
              </a:pPr>
              <a:endParaRPr lang="da-DK" sz="700" b="0" cap="all" baseline="0" dirty="0">
                <a:solidFill>
                  <a:schemeClr val="tx1"/>
                </a:solidFill>
                <a:latin typeface="+mn-lt"/>
              </a:endParaRPr>
            </a:p>
          </p:txBody>
        </p:sp>
        <p:sp>
          <p:nvSpPr>
            <p:cNvPr id="6" name="Date_DateCustomA">
              <a:extLst>
                <a:ext uri="{FF2B5EF4-FFF2-40B4-BE49-F238E27FC236}">
                  <a16:creationId xmlns:a16="http://schemas.microsoft.com/office/drawing/2014/main" id="{B2BFF552-1BC0-4335-AEFF-FB258FA52414}"/>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7" name="Billede streg">
              <a:extLst>
                <a:ext uri="{FF2B5EF4-FFF2-40B4-BE49-F238E27FC236}">
                  <a16:creationId xmlns:a16="http://schemas.microsoft.com/office/drawing/2014/main" id="{2A431719-C25F-256B-6A13-180F0580CC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8" name="Slide Number Placeholder 3">
            <a:extLst>
              <a:ext uri="{FF2B5EF4-FFF2-40B4-BE49-F238E27FC236}">
                <a16:creationId xmlns:a16="http://schemas.microsoft.com/office/drawing/2014/main" id="{C19F77B4-8C01-EF81-04DF-47896AA28C1F}"/>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16</a:t>
            </a:fld>
            <a:endParaRPr lang="en-GB" dirty="0"/>
          </a:p>
        </p:txBody>
      </p:sp>
    </p:spTree>
    <p:extLst>
      <p:ext uri="{BB962C8B-B14F-4D97-AF65-F5344CB8AC3E}">
        <p14:creationId xmlns:p14="http://schemas.microsoft.com/office/powerpoint/2010/main" val="3362381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C084-9C0B-5D29-6068-C51169F9EA21}"/>
              </a:ext>
            </a:extLst>
          </p:cNvPr>
          <p:cNvSpPr>
            <a:spLocks noGrp="1"/>
          </p:cNvSpPr>
          <p:nvPr>
            <p:ph type="title"/>
          </p:nvPr>
        </p:nvSpPr>
        <p:spPr/>
        <p:txBody>
          <a:bodyPr/>
          <a:lstStyle/>
          <a:p>
            <a:r>
              <a:rPr lang="da-DK" sz="2000">
                <a:solidFill>
                  <a:schemeClr val="bg2"/>
                </a:solidFill>
              </a:rPr>
              <a:t>MODEL 2.A / </a:t>
            </a:r>
            <a:r>
              <a:rPr lang="da-DK" sz="2000" dirty="0">
                <a:solidFill>
                  <a:schemeClr val="bg2"/>
                </a:solidFill>
              </a:rPr>
              <a:t>Step 1</a:t>
            </a:r>
            <a:br>
              <a:rPr lang="da-DK" dirty="0"/>
            </a:br>
            <a:r>
              <a:rPr lang="da-DK" dirty="0"/>
              <a:t>Målhierarkimodellen</a:t>
            </a:r>
          </a:p>
        </p:txBody>
      </p:sp>
      <p:sp>
        <p:nvSpPr>
          <p:cNvPr id="4" name="Date Placeholder 3">
            <a:extLst>
              <a:ext uri="{FF2B5EF4-FFF2-40B4-BE49-F238E27FC236}">
                <a16:creationId xmlns:a16="http://schemas.microsoft.com/office/drawing/2014/main" id="{67F9775B-5273-044C-8CF2-166689D08903}"/>
              </a:ext>
            </a:extLst>
          </p:cNvPr>
          <p:cNvSpPr>
            <a:spLocks noGrp="1"/>
          </p:cNvSpPr>
          <p:nvPr>
            <p:ph type="dt" sz="half" idx="10"/>
          </p:nvPr>
        </p:nvSpPr>
        <p:spPr/>
        <p:txBody>
          <a:bodyPr/>
          <a:lstStyle/>
          <a:p>
            <a:fld id="{9C394A90-3825-4E8C-9B7F-D0D58262F9BE}" type="datetime1">
              <a:rPr lang="da-DK" smtClean="0"/>
              <a:t>25-01-2024</a:t>
            </a:fld>
            <a:r>
              <a:rPr lang="da-DK"/>
              <a:t>16-12-2022</a:t>
            </a:r>
            <a:endParaRPr lang="da-DK" dirty="0"/>
          </a:p>
        </p:txBody>
      </p:sp>
      <p:sp>
        <p:nvSpPr>
          <p:cNvPr id="7" name="Rectangle 6">
            <a:extLst>
              <a:ext uri="{FF2B5EF4-FFF2-40B4-BE49-F238E27FC236}">
                <a16:creationId xmlns:a16="http://schemas.microsoft.com/office/drawing/2014/main" id="{3C70D7F8-00FD-9AC4-655E-C993FEE8577A}"/>
              </a:ext>
            </a:extLst>
          </p:cNvPr>
          <p:cNvSpPr/>
          <p:nvPr/>
        </p:nvSpPr>
        <p:spPr>
          <a:xfrm>
            <a:off x="2878970" y="2726034"/>
            <a:ext cx="5995565" cy="1239563"/>
          </a:xfrm>
          <a:prstGeom prst="rect">
            <a:avLst/>
          </a:prstGeom>
          <a:solidFill>
            <a:srgbClr val="00ABA4"/>
          </a:solidFill>
          <a:ln w="9525" cap="flat" cmpd="sng" algn="ctr">
            <a:noFill/>
            <a:prstDash val="solid"/>
          </a:ln>
          <a:effectLst/>
        </p:spPr>
        <p:txBody>
          <a:bodyPr rtlCol="0" anchor="ctr"/>
          <a:lstStyle>
            <a:defPPr>
              <a:defRPr lang="da-DK"/>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da-DK" sz="1799" b="0" i="0" u="none" strike="noStrike" kern="1200" cap="none" spc="0" normalizeH="0" baseline="0" noProof="0">
              <a:ln>
                <a:noFill/>
              </a:ln>
              <a:solidFill>
                <a:srgbClr val="FFFFFF"/>
              </a:solidFill>
              <a:effectLst/>
              <a:uLnTx/>
              <a:uFillTx/>
              <a:latin typeface="AU Passata"/>
              <a:ea typeface="+mn-ea"/>
              <a:cs typeface="+mn-cs"/>
            </a:endParaRPr>
          </a:p>
        </p:txBody>
      </p:sp>
      <p:sp>
        <p:nvSpPr>
          <p:cNvPr id="8" name="Rectangle 7">
            <a:extLst>
              <a:ext uri="{FF2B5EF4-FFF2-40B4-BE49-F238E27FC236}">
                <a16:creationId xmlns:a16="http://schemas.microsoft.com/office/drawing/2014/main" id="{BC812C21-7D1E-74BE-EF7A-C7704B9FAC4C}"/>
              </a:ext>
            </a:extLst>
          </p:cNvPr>
          <p:cNvSpPr/>
          <p:nvPr/>
        </p:nvSpPr>
        <p:spPr>
          <a:xfrm>
            <a:off x="2878970" y="4022171"/>
            <a:ext cx="5995565" cy="2258885"/>
          </a:xfrm>
          <a:prstGeom prst="rect">
            <a:avLst/>
          </a:prstGeom>
          <a:solidFill>
            <a:srgbClr val="37A0CB"/>
          </a:solidFill>
          <a:ln w="9525" cap="flat" cmpd="sng" algn="ctr">
            <a:noFill/>
            <a:prstDash val="solid"/>
          </a:ln>
          <a:effectLst/>
        </p:spPr>
        <p:txBody>
          <a:bodyPr rtlCol="0" anchor="ctr"/>
          <a:lstStyle>
            <a:defPPr>
              <a:defRPr lang="da-DK"/>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da-DK" sz="1799" b="0" i="0" u="none" strike="noStrike" kern="1200" cap="none" spc="0" normalizeH="0" baseline="0" noProof="0">
              <a:ln>
                <a:noFill/>
              </a:ln>
              <a:solidFill>
                <a:srgbClr val="FFFFFF"/>
              </a:solidFill>
              <a:effectLst/>
              <a:uLnTx/>
              <a:uFillTx/>
              <a:latin typeface="AU Passata"/>
              <a:ea typeface="+mn-ea"/>
              <a:cs typeface="+mn-cs"/>
            </a:endParaRPr>
          </a:p>
        </p:txBody>
      </p:sp>
      <p:sp>
        <p:nvSpPr>
          <p:cNvPr id="9" name="Rectangle 8">
            <a:extLst>
              <a:ext uri="{FF2B5EF4-FFF2-40B4-BE49-F238E27FC236}">
                <a16:creationId xmlns:a16="http://schemas.microsoft.com/office/drawing/2014/main" id="{2EC02713-D527-7EEE-EE5C-04F01FF56156}"/>
              </a:ext>
            </a:extLst>
          </p:cNvPr>
          <p:cNvSpPr/>
          <p:nvPr/>
        </p:nvSpPr>
        <p:spPr>
          <a:xfrm>
            <a:off x="2878970" y="1642508"/>
            <a:ext cx="5995565" cy="1021215"/>
          </a:xfrm>
          <a:prstGeom prst="rect">
            <a:avLst/>
          </a:prstGeom>
          <a:solidFill>
            <a:srgbClr val="FF9900"/>
          </a:solidFill>
          <a:ln w="9525" cap="flat" cmpd="sng" algn="ctr">
            <a:noFill/>
            <a:prstDash val="solid"/>
          </a:ln>
          <a:effectLst/>
        </p:spPr>
        <p:txBody>
          <a:bodyPr rtlCol="0" anchor="ctr"/>
          <a:lstStyle>
            <a:defPPr>
              <a:defRPr lang="da-DK"/>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da-DK" sz="1799" b="0" i="0" u="none" strike="noStrike" kern="1200" cap="none" spc="0" normalizeH="0" baseline="0" noProof="0">
              <a:ln>
                <a:noFill/>
              </a:ln>
              <a:solidFill>
                <a:srgbClr val="FFFFFF"/>
              </a:solidFill>
              <a:effectLst/>
              <a:uLnTx/>
              <a:uFillTx/>
              <a:latin typeface="AU Passata"/>
              <a:ea typeface="+mn-ea"/>
              <a:cs typeface="+mn-cs"/>
            </a:endParaRPr>
          </a:p>
        </p:txBody>
      </p:sp>
      <p:sp>
        <p:nvSpPr>
          <p:cNvPr id="10" name="Process 5">
            <a:extLst>
              <a:ext uri="{FF2B5EF4-FFF2-40B4-BE49-F238E27FC236}">
                <a16:creationId xmlns:a16="http://schemas.microsoft.com/office/drawing/2014/main" id="{2D284572-1906-CE62-E3F4-6EE219D64D0C}"/>
              </a:ext>
            </a:extLst>
          </p:cNvPr>
          <p:cNvSpPr/>
          <p:nvPr/>
        </p:nvSpPr>
        <p:spPr>
          <a:xfrm>
            <a:off x="4893619" y="1805121"/>
            <a:ext cx="2232504" cy="711452"/>
          </a:xfrm>
          <a:prstGeom prst="flowChartProcess">
            <a:avLst/>
          </a:prstGeom>
          <a:solidFill>
            <a:srgbClr val="003E5C"/>
          </a:solidFill>
          <a:ln w="9525" cap="flat" cmpd="sng" algn="ctr">
            <a:noFill/>
            <a:prstDash val="solid"/>
          </a:ln>
          <a:effectLst/>
        </p:spPr>
        <p:txBody>
          <a:bodyPr lIns="91395" tIns="45697" rIns="91395" bIns="45697" rtlCol="0" anchor="ctr"/>
          <a:lstStyle>
            <a:defPPr>
              <a:defRPr lang="da-DK"/>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srgbClr val="FFFFFF"/>
                </a:solidFill>
                <a:effectLst/>
                <a:uLnTx/>
                <a:uFillTx/>
                <a:latin typeface="AU Passata"/>
                <a:ea typeface="Arial" charset="0"/>
                <a:cs typeface="Arial"/>
              </a:rPr>
              <a:t>STRATEGI FOR xx</a:t>
            </a:r>
            <a:endParaRPr kumimoji="0" lang="da-DK" sz="1400" b="1" i="0" u="none" strike="noStrike" kern="1200" cap="none" spc="0" normalizeH="0" baseline="0" noProof="0">
              <a:ln>
                <a:noFill/>
              </a:ln>
              <a:solidFill>
                <a:srgbClr val="FFFFFF"/>
              </a:solidFill>
              <a:effectLst/>
              <a:uLnTx/>
              <a:uFillTx/>
              <a:latin typeface="AU Passata"/>
              <a:ea typeface="Arial" charset="0"/>
              <a:cs typeface="Arial" charset="0"/>
            </a:endParaRPr>
          </a:p>
        </p:txBody>
      </p:sp>
      <p:cxnSp>
        <p:nvCxnSpPr>
          <p:cNvPr id="11" name="Straight Connector 10">
            <a:extLst>
              <a:ext uri="{FF2B5EF4-FFF2-40B4-BE49-F238E27FC236}">
                <a16:creationId xmlns:a16="http://schemas.microsoft.com/office/drawing/2014/main" id="{D22A3060-2F34-EAB1-98DA-5CE66C861601}"/>
              </a:ext>
            </a:extLst>
          </p:cNvPr>
          <p:cNvCxnSpPr>
            <a:cxnSpLocks/>
            <a:stCxn id="10" idx="2"/>
            <a:endCxn id="31" idx="0"/>
          </p:cNvCxnSpPr>
          <p:nvPr/>
        </p:nvCxnSpPr>
        <p:spPr>
          <a:xfrm>
            <a:off x="6009871" y="2516573"/>
            <a:ext cx="0" cy="627264"/>
          </a:xfrm>
          <a:prstGeom prst="line">
            <a:avLst/>
          </a:prstGeom>
          <a:noFill/>
          <a:ln w="12700" cap="flat" cmpd="sng" algn="ctr">
            <a:solidFill>
              <a:srgbClr val="003E5C"/>
            </a:solidFill>
            <a:prstDash val="solid"/>
          </a:ln>
          <a:effectLst/>
        </p:spPr>
      </p:cxnSp>
      <p:sp>
        <p:nvSpPr>
          <p:cNvPr id="12" name="TextBox 35">
            <a:extLst>
              <a:ext uri="{FF2B5EF4-FFF2-40B4-BE49-F238E27FC236}">
                <a16:creationId xmlns:a16="http://schemas.microsoft.com/office/drawing/2014/main" id="{C96070ED-0DF4-60A3-5507-DF5F6AD63908}"/>
              </a:ext>
            </a:extLst>
          </p:cNvPr>
          <p:cNvSpPr txBox="1"/>
          <p:nvPr/>
        </p:nvSpPr>
        <p:spPr>
          <a:xfrm rot="16200000">
            <a:off x="2415464" y="3180159"/>
            <a:ext cx="1484127" cy="400110"/>
          </a:xfrm>
          <a:prstGeom prst="rect">
            <a:avLst/>
          </a:prstGeom>
          <a:noFill/>
        </p:spPr>
        <p:txBody>
          <a:bodyPr wrap="square" rtlCol="0">
            <a:spAutoFit/>
          </a:bodyPr>
          <a:ls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063" fontAlgn="auto">
              <a:lnSpc>
                <a:spcPct val="100000"/>
              </a:lnSpc>
              <a:spcBef>
                <a:spcPts val="0"/>
              </a:spcBef>
              <a:spcAft>
                <a:spcPts val="0"/>
              </a:spcAft>
              <a:defRPr/>
            </a:pPr>
            <a:r>
              <a:rPr lang="da-DK" sz="1000" b="1" dirty="0">
                <a:solidFill>
                  <a:srgbClr val="FFFFFF"/>
                </a:solidFill>
                <a:ea typeface="Arial" charset="0"/>
                <a:cs typeface="Arial" charset="0"/>
              </a:rPr>
              <a:t>STRATEGISKE</a:t>
            </a:r>
          </a:p>
          <a:p>
            <a:pPr algn="ctr" defTabSz="457063" fontAlgn="auto">
              <a:lnSpc>
                <a:spcPct val="100000"/>
              </a:lnSpc>
              <a:spcBef>
                <a:spcPts val="0"/>
              </a:spcBef>
              <a:spcAft>
                <a:spcPts val="0"/>
              </a:spcAft>
              <a:defRPr/>
            </a:pPr>
            <a:r>
              <a:rPr lang="da-DK" sz="1000" b="1" dirty="0">
                <a:solidFill>
                  <a:srgbClr val="FFFFFF"/>
                </a:solidFill>
                <a:ea typeface="Arial" charset="0"/>
                <a:cs typeface="Arial" charset="0"/>
              </a:rPr>
              <a:t> OMRÅDER</a:t>
            </a:r>
          </a:p>
        </p:txBody>
      </p:sp>
      <p:sp>
        <p:nvSpPr>
          <p:cNvPr id="13" name="TextBox 36">
            <a:extLst>
              <a:ext uri="{FF2B5EF4-FFF2-40B4-BE49-F238E27FC236}">
                <a16:creationId xmlns:a16="http://schemas.microsoft.com/office/drawing/2014/main" id="{F66F00B8-6443-46E1-B5A9-D71BAA9D8DA0}"/>
              </a:ext>
            </a:extLst>
          </p:cNvPr>
          <p:cNvSpPr txBox="1"/>
          <p:nvPr/>
        </p:nvSpPr>
        <p:spPr>
          <a:xfrm rot="16200000">
            <a:off x="2298239" y="4942928"/>
            <a:ext cx="1691167" cy="246221"/>
          </a:xfrm>
          <a:prstGeom prst="rect">
            <a:avLst/>
          </a:prstGeom>
          <a:noFill/>
        </p:spPr>
        <p:txBody>
          <a:bodyPr wrap="square" rtlCol="0">
            <a:spAutoFit/>
          </a:bodyPr>
          <a:ls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063" fontAlgn="auto">
              <a:lnSpc>
                <a:spcPct val="100000"/>
              </a:lnSpc>
              <a:spcBef>
                <a:spcPts val="0"/>
              </a:spcBef>
              <a:spcAft>
                <a:spcPts val="0"/>
              </a:spcAft>
              <a:defRPr/>
            </a:pPr>
            <a:r>
              <a:rPr lang="da-DK" sz="1000" b="1">
                <a:solidFill>
                  <a:srgbClr val="FFFFFF"/>
                </a:solidFill>
                <a:ea typeface="Arial" charset="0"/>
                <a:cs typeface="Arial" charset="0"/>
              </a:rPr>
              <a:t>ADFÆRDSMØNSTRE</a:t>
            </a:r>
          </a:p>
        </p:txBody>
      </p:sp>
      <p:sp>
        <p:nvSpPr>
          <p:cNvPr id="14" name="Process 9">
            <a:extLst>
              <a:ext uri="{FF2B5EF4-FFF2-40B4-BE49-F238E27FC236}">
                <a16:creationId xmlns:a16="http://schemas.microsoft.com/office/drawing/2014/main" id="{F16DFC31-4043-B7CC-A38E-AA6708F60346}"/>
              </a:ext>
            </a:extLst>
          </p:cNvPr>
          <p:cNvSpPr/>
          <p:nvPr/>
        </p:nvSpPr>
        <p:spPr>
          <a:xfrm>
            <a:off x="3469429" y="4132241"/>
            <a:ext cx="990061" cy="588349"/>
          </a:xfrm>
          <a:prstGeom prst="flowChartProcess">
            <a:avLst/>
          </a:prstGeom>
          <a:solidFill>
            <a:srgbClr val="003E5C"/>
          </a:solidFill>
          <a:ln w="9525" cap="flat" cmpd="sng" algn="ctr">
            <a:noFill/>
            <a:prstDash val="solid"/>
          </a:ln>
          <a:effectLst/>
        </p:spPr>
        <p:txBody>
          <a:bodyPr lIns="108000" rtlCol="0" anchor="ctr"/>
          <a:lstStyle>
            <a:defPPr>
              <a:defRPr lang="da-DK"/>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FFFFFF"/>
                </a:solidFill>
                <a:effectLst/>
                <a:uLnTx/>
                <a:uFillTx/>
                <a:latin typeface="AU Passata"/>
                <a:ea typeface="Arial" charset="0"/>
                <a:cs typeface="Arial" charset="0"/>
              </a:rPr>
              <a:t>Måladfærd vs. uønsket adfærd</a:t>
            </a:r>
          </a:p>
        </p:txBody>
      </p:sp>
      <p:sp>
        <p:nvSpPr>
          <p:cNvPr id="15" name="Process 10">
            <a:extLst>
              <a:ext uri="{FF2B5EF4-FFF2-40B4-BE49-F238E27FC236}">
                <a16:creationId xmlns:a16="http://schemas.microsoft.com/office/drawing/2014/main" id="{42F3C90C-A39A-01B2-896C-1A6FA02E2880}"/>
              </a:ext>
            </a:extLst>
          </p:cNvPr>
          <p:cNvSpPr/>
          <p:nvPr/>
        </p:nvSpPr>
        <p:spPr>
          <a:xfrm>
            <a:off x="3473277" y="4789741"/>
            <a:ext cx="990061" cy="588349"/>
          </a:xfrm>
          <a:prstGeom prst="flowChartProcess">
            <a:avLst/>
          </a:prstGeom>
          <a:solidFill>
            <a:srgbClr val="003E5C"/>
          </a:solidFill>
          <a:ln w="9525" cap="flat" cmpd="sng" algn="ctr">
            <a:noFill/>
            <a:prstDash val="solid"/>
          </a:ln>
          <a:effectLst/>
        </p:spPr>
        <p:txBody>
          <a:bodyPr lIns="108000" rtlCol="0" anchor="ctr"/>
          <a:lstStyle>
            <a:defPPr>
              <a:defRPr lang="da-DK"/>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FFFFFF"/>
                </a:solidFill>
                <a:effectLst/>
                <a:uLnTx/>
                <a:uFillTx/>
                <a:latin typeface="AU Passata"/>
                <a:ea typeface="Arial" charset="0"/>
                <a:cs typeface="Arial" charset="0"/>
              </a:rPr>
              <a:t>Måladfærd vs. uønsket adfærd</a:t>
            </a:r>
          </a:p>
        </p:txBody>
      </p:sp>
      <p:sp>
        <p:nvSpPr>
          <p:cNvPr id="16" name="Process 37">
            <a:extLst>
              <a:ext uri="{FF2B5EF4-FFF2-40B4-BE49-F238E27FC236}">
                <a16:creationId xmlns:a16="http://schemas.microsoft.com/office/drawing/2014/main" id="{4EA1863D-91C8-EFB7-483D-D12E6A58AA30}"/>
              </a:ext>
            </a:extLst>
          </p:cNvPr>
          <p:cNvSpPr/>
          <p:nvPr/>
        </p:nvSpPr>
        <p:spPr>
          <a:xfrm>
            <a:off x="3473277" y="5441852"/>
            <a:ext cx="990061" cy="588349"/>
          </a:xfrm>
          <a:prstGeom prst="flowChartProcess">
            <a:avLst/>
          </a:prstGeom>
          <a:solidFill>
            <a:srgbClr val="003E5C"/>
          </a:solidFill>
          <a:ln w="9525" cap="flat" cmpd="sng" algn="ctr">
            <a:noFill/>
            <a:prstDash val="solid"/>
          </a:ln>
          <a:effectLst/>
        </p:spPr>
        <p:txBody>
          <a:bodyPr lIns="108000" rtlCol="0" anchor="ctr"/>
          <a:lstStyle>
            <a:defPPr>
              <a:defRPr lang="da-DK"/>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FFFFFF"/>
                </a:solidFill>
                <a:effectLst/>
                <a:uLnTx/>
                <a:uFillTx/>
                <a:latin typeface="AU Passata"/>
                <a:ea typeface="Arial" charset="0"/>
                <a:cs typeface="Arial" charset="0"/>
              </a:rPr>
              <a:t>Etc.</a:t>
            </a:r>
          </a:p>
        </p:txBody>
      </p:sp>
      <p:cxnSp>
        <p:nvCxnSpPr>
          <p:cNvPr id="17" name="Straight Connector 16">
            <a:extLst>
              <a:ext uri="{FF2B5EF4-FFF2-40B4-BE49-F238E27FC236}">
                <a16:creationId xmlns:a16="http://schemas.microsoft.com/office/drawing/2014/main" id="{6D719AD3-85E3-1A6C-B1F4-0E53A1362F9F}"/>
              </a:ext>
            </a:extLst>
          </p:cNvPr>
          <p:cNvCxnSpPr>
            <a:cxnSpLocks/>
          </p:cNvCxnSpPr>
          <p:nvPr/>
        </p:nvCxnSpPr>
        <p:spPr>
          <a:xfrm flipV="1">
            <a:off x="5995681" y="3663629"/>
            <a:ext cx="11078" cy="2059289"/>
          </a:xfrm>
          <a:prstGeom prst="line">
            <a:avLst/>
          </a:prstGeom>
          <a:noFill/>
          <a:ln w="12700" cap="flat" cmpd="sng" algn="ctr">
            <a:solidFill>
              <a:srgbClr val="003E5C"/>
            </a:solidFill>
            <a:prstDash val="solid"/>
          </a:ln>
          <a:effectLst/>
        </p:spPr>
      </p:cxnSp>
      <p:cxnSp>
        <p:nvCxnSpPr>
          <p:cNvPr id="18" name="Straight Connector 17">
            <a:extLst>
              <a:ext uri="{FF2B5EF4-FFF2-40B4-BE49-F238E27FC236}">
                <a16:creationId xmlns:a16="http://schemas.microsoft.com/office/drawing/2014/main" id="{BB91CBB6-D1CE-ACC8-4A34-AFA2EC7E10D9}"/>
              </a:ext>
            </a:extLst>
          </p:cNvPr>
          <p:cNvCxnSpPr>
            <a:cxnSpLocks/>
          </p:cNvCxnSpPr>
          <p:nvPr/>
        </p:nvCxnSpPr>
        <p:spPr>
          <a:xfrm>
            <a:off x="5854859" y="5059783"/>
            <a:ext cx="140822" cy="0"/>
          </a:xfrm>
          <a:prstGeom prst="line">
            <a:avLst/>
          </a:prstGeom>
          <a:noFill/>
          <a:ln w="12700" cap="flat" cmpd="sng" algn="ctr">
            <a:solidFill>
              <a:srgbClr val="003E5C"/>
            </a:solidFill>
            <a:prstDash val="solid"/>
          </a:ln>
          <a:effectLst/>
        </p:spPr>
      </p:cxnSp>
      <p:cxnSp>
        <p:nvCxnSpPr>
          <p:cNvPr id="19" name="Straight Connector 18">
            <a:extLst>
              <a:ext uri="{FF2B5EF4-FFF2-40B4-BE49-F238E27FC236}">
                <a16:creationId xmlns:a16="http://schemas.microsoft.com/office/drawing/2014/main" id="{D9B27B22-D536-C562-32B4-FE23A5AD4D3F}"/>
              </a:ext>
            </a:extLst>
          </p:cNvPr>
          <p:cNvCxnSpPr>
            <a:cxnSpLocks/>
          </p:cNvCxnSpPr>
          <p:nvPr/>
        </p:nvCxnSpPr>
        <p:spPr>
          <a:xfrm>
            <a:off x="5873137" y="5728457"/>
            <a:ext cx="122544" cy="0"/>
          </a:xfrm>
          <a:prstGeom prst="line">
            <a:avLst/>
          </a:prstGeom>
          <a:noFill/>
          <a:ln w="12700" cap="flat" cmpd="sng" algn="ctr">
            <a:solidFill>
              <a:srgbClr val="003E5C"/>
            </a:solidFill>
            <a:prstDash val="solid"/>
          </a:ln>
          <a:effectLst/>
        </p:spPr>
      </p:cxnSp>
      <p:sp>
        <p:nvSpPr>
          <p:cNvPr id="20" name="Process 11">
            <a:extLst>
              <a:ext uri="{FF2B5EF4-FFF2-40B4-BE49-F238E27FC236}">
                <a16:creationId xmlns:a16="http://schemas.microsoft.com/office/drawing/2014/main" id="{8A5254F3-6F01-2CD8-13FB-DF9735EEB1A6}"/>
              </a:ext>
            </a:extLst>
          </p:cNvPr>
          <p:cNvSpPr/>
          <p:nvPr/>
        </p:nvSpPr>
        <p:spPr>
          <a:xfrm>
            <a:off x="4944892" y="4136795"/>
            <a:ext cx="990061" cy="588349"/>
          </a:xfrm>
          <a:prstGeom prst="flowChartProcess">
            <a:avLst/>
          </a:prstGeom>
          <a:solidFill>
            <a:srgbClr val="003E5C"/>
          </a:solidFill>
          <a:ln w="9525" cap="flat" cmpd="sng" algn="ctr">
            <a:noFill/>
            <a:prstDash val="solid"/>
          </a:ln>
          <a:effectLst/>
        </p:spPr>
        <p:txBody>
          <a:bodyPr lIns="108000" rtlCol="0" anchor="ctr"/>
          <a:lstStyle>
            <a:defPPr>
              <a:defRPr lang="da-DK"/>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FFFFFF"/>
              </a:solidFill>
              <a:effectLst/>
              <a:uLnTx/>
              <a:uFillTx/>
              <a:latin typeface="AU Passata"/>
              <a:ea typeface="Arial" charset="0"/>
              <a:cs typeface="Arial"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FFFFFF"/>
                </a:solidFill>
                <a:effectLst/>
                <a:uLnTx/>
                <a:uFillTx/>
                <a:latin typeface="AU Passata"/>
                <a:ea typeface="Arial" charset="0"/>
                <a:cs typeface="Arial" charset="0"/>
              </a:rPr>
              <a:t>Måladfærd vs. uønsket adfærd</a:t>
            </a:r>
          </a:p>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FFFFFF"/>
              </a:solidFill>
              <a:effectLst/>
              <a:uLnTx/>
              <a:uFillTx/>
              <a:latin typeface="AU Passata"/>
              <a:ea typeface="Arial" charset="0"/>
              <a:cs typeface="Arial" charset="0"/>
            </a:endParaRPr>
          </a:p>
        </p:txBody>
      </p:sp>
      <p:sp>
        <p:nvSpPr>
          <p:cNvPr id="21" name="Process 17">
            <a:extLst>
              <a:ext uri="{FF2B5EF4-FFF2-40B4-BE49-F238E27FC236}">
                <a16:creationId xmlns:a16="http://schemas.microsoft.com/office/drawing/2014/main" id="{41D31ECD-90DB-9C5F-F6D6-FD9C7B6B5F54}"/>
              </a:ext>
            </a:extLst>
          </p:cNvPr>
          <p:cNvSpPr/>
          <p:nvPr/>
        </p:nvSpPr>
        <p:spPr>
          <a:xfrm>
            <a:off x="4948740" y="4789741"/>
            <a:ext cx="990061" cy="588349"/>
          </a:xfrm>
          <a:prstGeom prst="flowChartProcess">
            <a:avLst/>
          </a:prstGeom>
          <a:solidFill>
            <a:srgbClr val="003E5C"/>
          </a:solidFill>
          <a:ln w="9525" cap="flat" cmpd="sng" algn="ctr">
            <a:noFill/>
            <a:prstDash val="solid"/>
          </a:ln>
          <a:effectLst/>
        </p:spPr>
        <p:txBody>
          <a:bodyPr lIns="108000" rtlCol="0" anchor="ctr"/>
          <a:lstStyle>
            <a:defPPr>
              <a:defRPr lang="da-DK"/>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FFFFFF"/>
                </a:solidFill>
                <a:effectLst/>
                <a:uLnTx/>
                <a:uFillTx/>
                <a:latin typeface="AU Passata"/>
                <a:ea typeface="Arial" charset="0"/>
                <a:cs typeface="Arial" charset="0"/>
              </a:rPr>
              <a:t>Måladfærd vs. uønsket adfærd</a:t>
            </a:r>
          </a:p>
        </p:txBody>
      </p:sp>
      <p:sp>
        <p:nvSpPr>
          <p:cNvPr id="22" name="Process 20">
            <a:extLst>
              <a:ext uri="{FF2B5EF4-FFF2-40B4-BE49-F238E27FC236}">
                <a16:creationId xmlns:a16="http://schemas.microsoft.com/office/drawing/2014/main" id="{49C17095-BC61-578D-BA1F-3AB506513BF3}"/>
              </a:ext>
            </a:extLst>
          </p:cNvPr>
          <p:cNvSpPr/>
          <p:nvPr/>
        </p:nvSpPr>
        <p:spPr>
          <a:xfrm>
            <a:off x="4949090" y="5441850"/>
            <a:ext cx="990061" cy="588349"/>
          </a:xfrm>
          <a:prstGeom prst="flowChartProcess">
            <a:avLst/>
          </a:prstGeom>
          <a:solidFill>
            <a:srgbClr val="003E5C"/>
          </a:solidFill>
          <a:ln w="9525" cap="flat" cmpd="sng" algn="ctr">
            <a:noFill/>
            <a:prstDash val="solid"/>
          </a:ln>
          <a:effectLst/>
        </p:spPr>
        <p:txBody>
          <a:bodyPr lIns="108000" rtlCol="0" anchor="ctr"/>
          <a:lstStyle>
            <a:defPPr>
              <a:defRPr lang="da-DK"/>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FFFFFF"/>
                </a:solidFill>
                <a:effectLst/>
                <a:uLnTx/>
                <a:uFillTx/>
                <a:latin typeface="AU Passata"/>
                <a:ea typeface="Arial" charset="0"/>
                <a:cs typeface="Arial" charset="0"/>
              </a:rPr>
              <a:t>Etc.</a:t>
            </a:r>
          </a:p>
        </p:txBody>
      </p:sp>
      <p:sp>
        <p:nvSpPr>
          <p:cNvPr id="24" name="Process 13">
            <a:extLst>
              <a:ext uri="{FF2B5EF4-FFF2-40B4-BE49-F238E27FC236}">
                <a16:creationId xmlns:a16="http://schemas.microsoft.com/office/drawing/2014/main" id="{66E5736C-2CDC-4AFA-536C-F79D731E860E}"/>
              </a:ext>
            </a:extLst>
          </p:cNvPr>
          <p:cNvSpPr/>
          <p:nvPr/>
        </p:nvSpPr>
        <p:spPr>
          <a:xfrm>
            <a:off x="7493369" y="4123124"/>
            <a:ext cx="986367" cy="588349"/>
          </a:xfrm>
          <a:prstGeom prst="flowChartProcess">
            <a:avLst/>
          </a:prstGeom>
          <a:solidFill>
            <a:srgbClr val="003E5C"/>
          </a:solidFill>
          <a:ln w="9525" cap="flat" cmpd="sng" algn="ctr">
            <a:noFill/>
            <a:prstDash val="solid"/>
          </a:ln>
          <a:effectLst/>
        </p:spPr>
        <p:txBody>
          <a:bodyPr lIns="108000" rtlCol="0" anchor="ctr"/>
          <a:lstStyle>
            <a:defPPr>
              <a:defRPr lang="da-DK"/>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FFFFFF"/>
                </a:solidFill>
                <a:effectLst/>
                <a:uLnTx/>
                <a:uFillTx/>
                <a:latin typeface="AU Passata"/>
                <a:ea typeface="Arial" charset="0"/>
                <a:cs typeface="Arial" charset="0"/>
              </a:rPr>
              <a:t>Måladfærd vs. uønsket adfærd</a:t>
            </a:r>
          </a:p>
        </p:txBody>
      </p:sp>
      <p:sp>
        <p:nvSpPr>
          <p:cNvPr id="25" name="Process 60">
            <a:extLst>
              <a:ext uri="{FF2B5EF4-FFF2-40B4-BE49-F238E27FC236}">
                <a16:creationId xmlns:a16="http://schemas.microsoft.com/office/drawing/2014/main" id="{142EE381-D97B-FE64-5032-46595B4B8CEA}"/>
              </a:ext>
            </a:extLst>
          </p:cNvPr>
          <p:cNvSpPr/>
          <p:nvPr/>
        </p:nvSpPr>
        <p:spPr>
          <a:xfrm>
            <a:off x="7493369" y="4789741"/>
            <a:ext cx="990061" cy="588349"/>
          </a:xfrm>
          <a:prstGeom prst="flowChartProcess">
            <a:avLst/>
          </a:prstGeom>
          <a:solidFill>
            <a:srgbClr val="003E5C"/>
          </a:solidFill>
          <a:ln w="9525" cap="flat" cmpd="sng" algn="ctr">
            <a:noFill/>
            <a:prstDash val="solid"/>
          </a:ln>
          <a:effectLst/>
        </p:spPr>
        <p:txBody>
          <a:bodyPr lIns="108000" rtlCol="0" anchor="ctr"/>
          <a:lstStyle>
            <a:defPPr>
              <a:defRPr lang="da-DK"/>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FFFFFF"/>
                </a:solidFill>
                <a:effectLst/>
                <a:uLnTx/>
                <a:uFillTx/>
                <a:latin typeface="AU Passata"/>
                <a:ea typeface="Arial" charset="0"/>
                <a:cs typeface="Arial" charset="0"/>
              </a:rPr>
              <a:t>Måladfærd vs. uønsket adfærd</a:t>
            </a:r>
          </a:p>
        </p:txBody>
      </p:sp>
      <p:cxnSp>
        <p:nvCxnSpPr>
          <p:cNvPr id="26" name="Straight Connector 25">
            <a:extLst>
              <a:ext uri="{FF2B5EF4-FFF2-40B4-BE49-F238E27FC236}">
                <a16:creationId xmlns:a16="http://schemas.microsoft.com/office/drawing/2014/main" id="{286CD4E4-D6EC-866A-591D-810FA9F7300A}"/>
              </a:ext>
            </a:extLst>
          </p:cNvPr>
          <p:cNvCxnSpPr>
            <a:cxnSpLocks/>
          </p:cNvCxnSpPr>
          <p:nvPr/>
        </p:nvCxnSpPr>
        <p:spPr>
          <a:xfrm>
            <a:off x="7430490" y="5722918"/>
            <a:ext cx="108165" cy="0"/>
          </a:xfrm>
          <a:prstGeom prst="line">
            <a:avLst/>
          </a:prstGeom>
          <a:noFill/>
          <a:ln w="12700" cap="flat" cmpd="sng" algn="ctr">
            <a:solidFill>
              <a:srgbClr val="003E5C"/>
            </a:solidFill>
            <a:prstDash val="solid"/>
          </a:ln>
          <a:effectLst/>
        </p:spPr>
      </p:cxnSp>
      <p:sp>
        <p:nvSpPr>
          <p:cNvPr id="27" name="Process 62">
            <a:extLst>
              <a:ext uri="{FF2B5EF4-FFF2-40B4-BE49-F238E27FC236}">
                <a16:creationId xmlns:a16="http://schemas.microsoft.com/office/drawing/2014/main" id="{F2179D6F-7248-4C3A-6FA7-E1C6932181D1}"/>
              </a:ext>
            </a:extLst>
          </p:cNvPr>
          <p:cNvSpPr/>
          <p:nvPr/>
        </p:nvSpPr>
        <p:spPr>
          <a:xfrm>
            <a:off x="7493369" y="5441850"/>
            <a:ext cx="990061" cy="588349"/>
          </a:xfrm>
          <a:prstGeom prst="flowChartProcess">
            <a:avLst/>
          </a:prstGeom>
          <a:solidFill>
            <a:srgbClr val="003E5C"/>
          </a:solidFill>
          <a:ln w="9525" cap="flat" cmpd="sng" algn="ctr">
            <a:noFill/>
            <a:prstDash val="solid"/>
          </a:ln>
          <a:effectLst/>
        </p:spPr>
        <p:txBody>
          <a:bodyPr lIns="108000" rtlCol="0" anchor="ctr"/>
          <a:lstStyle>
            <a:defPPr>
              <a:defRPr lang="da-DK"/>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FFFFFF"/>
                </a:solidFill>
                <a:effectLst/>
                <a:uLnTx/>
                <a:uFillTx/>
                <a:latin typeface="AU Passata"/>
                <a:ea typeface="Arial" charset="0"/>
                <a:cs typeface="Arial" charset="0"/>
              </a:rPr>
              <a:t>Etc.</a:t>
            </a:r>
          </a:p>
        </p:txBody>
      </p:sp>
      <p:cxnSp>
        <p:nvCxnSpPr>
          <p:cNvPr id="29" name="Straight Connector 28">
            <a:extLst>
              <a:ext uri="{FF2B5EF4-FFF2-40B4-BE49-F238E27FC236}">
                <a16:creationId xmlns:a16="http://schemas.microsoft.com/office/drawing/2014/main" id="{585C9A6F-4E7A-6CAC-AA5B-2CE865FB3F4E}"/>
              </a:ext>
            </a:extLst>
          </p:cNvPr>
          <p:cNvCxnSpPr>
            <a:cxnSpLocks/>
            <a:stCxn id="31" idx="3"/>
            <a:endCxn id="32" idx="1"/>
          </p:cNvCxnSpPr>
          <p:nvPr/>
        </p:nvCxnSpPr>
        <p:spPr>
          <a:xfrm flipV="1">
            <a:off x="6544573" y="3398221"/>
            <a:ext cx="391104" cy="5513"/>
          </a:xfrm>
          <a:prstGeom prst="line">
            <a:avLst/>
          </a:prstGeom>
          <a:noFill/>
          <a:ln w="12700" cap="flat" cmpd="sng" algn="ctr">
            <a:solidFill>
              <a:srgbClr val="003E5C"/>
            </a:solidFill>
            <a:prstDash val="solid"/>
          </a:ln>
          <a:effectLst/>
        </p:spPr>
      </p:cxnSp>
      <p:sp>
        <p:nvSpPr>
          <p:cNvPr id="30" name="Process 6">
            <a:extLst>
              <a:ext uri="{FF2B5EF4-FFF2-40B4-BE49-F238E27FC236}">
                <a16:creationId xmlns:a16="http://schemas.microsoft.com/office/drawing/2014/main" id="{80D6979C-46BD-3D87-B8DE-CA97BC0E38C9}"/>
              </a:ext>
            </a:extLst>
          </p:cNvPr>
          <p:cNvSpPr/>
          <p:nvPr/>
        </p:nvSpPr>
        <p:spPr>
          <a:xfrm>
            <a:off x="4031435" y="3149060"/>
            <a:ext cx="1032939" cy="519794"/>
          </a:xfrm>
          <a:prstGeom prst="flowChartProcess">
            <a:avLst/>
          </a:prstGeom>
          <a:solidFill>
            <a:srgbClr val="003E5C"/>
          </a:solidFill>
          <a:ln w="9525" cap="flat" cmpd="sng" algn="ctr">
            <a:noFill/>
            <a:prstDash val="solid"/>
          </a:ln>
          <a:effectLst/>
        </p:spPr>
        <p:txBody>
          <a:bodyPr lIns="91395" tIns="45697" rIns="91395" bIns="45697" rtlCol="0" anchor="ctr"/>
          <a:lstStyle>
            <a:defPPr>
              <a:defRPr lang="da-DK"/>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srgbClr val="FFFFFF"/>
                </a:solidFill>
                <a:effectLst/>
                <a:uLnTx/>
                <a:uFillTx/>
                <a:latin typeface="AU Passata"/>
                <a:ea typeface="+mn-ea"/>
                <a:cs typeface="Arial"/>
              </a:rPr>
              <a:t>Strategisk område A</a:t>
            </a:r>
            <a:endParaRPr kumimoji="0" lang="da-DK" sz="2800" b="0" i="0" u="none" strike="noStrike" kern="1200" cap="none" spc="0" normalizeH="0" baseline="0" noProof="0">
              <a:ln>
                <a:noFill/>
              </a:ln>
              <a:solidFill>
                <a:srgbClr val="FFFFFF"/>
              </a:solidFill>
              <a:effectLst/>
              <a:uLnTx/>
              <a:uFillTx/>
              <a:latin typeface="AU Passata"/>
              <a:ea typeface="+mn-ea"/>
              <a:cs typeface="+mn-cs"/>
            </a:endParaRPr>
          </a:p>
        </p:txBody>
      </p:sp>
      <p:sp>
        <p:nvSpPr>
          <p:cNvPr id="31" name="Process 7">
            <a:extLst>
              <a:ext uri="{FF2B5EF4-FFF2-40B4-BE49-F238E27FC236}">
                <a16:creationId xmlns:a16="http://schemas.microsoft.com/office/drawing/2014/main" id="{B01552E3-98EB-EA27-B10B-AA007DDC35BA}"/>
              </a:ext>
            </a:extLst>
          </p:cNvPr>
          <p:cNvSpPr>
            <a:spLocks/>
          </p:cNvSpPr>
          <p:nvPr/>
        </p:nvSpPr>
        <p:spPr>
          <a:xfrm>
            <a:off x="5475168" y="3143837"/>
            <a:ext cx="1069405" cy="519794"/>
          </a:xfrm>
          <a:prstGeom prst="flowChartProcess">
            <a:avLst/>
          </a:prstGeom>
          <a:solidFill>
            <a:srgbClr val="003E5C"/>
          </a:solidFill>
          <a:ln w="9525" cap="flat" cmpd="sng" algn="ctr">
            <a:noFill/>
            <a:prstDash val="solid"/>
          </a:ln>
          <a:effectLst/>
        </p:spPr>
        <p:txBody>
          <a:bodyPr rtlCol="0" anchor="ctr"/>
          <a:lstStyle>
            <a:defPPr>
              <a:defRPr lang="da-DK"/>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srgbClr val="FFFFFF"/>
                </a:solidFill>
                <a:effectLst/>
                <a:uLnTx/>
                <a:uFillTx/>
                <a:latin typeface="AU Passata"/>
                <a:ea typeface="+mn-ea"/>
                <a:cs typeface="Arial"/>
              </a:rPr>
              <a:t>Strategisk område B</a:t>
            </a:r>
            <a:endParaRPr kumimoji="0" lang="da-DK" sz="2800" b="0" i="0" u="none" strike="noStrike" kern="1200" cap="none" spc="0" normalizeH="0" baseline="0" noProof="0">
              <a:ln>
                <a:noFill/>
              </a:ln>
              <a:solidFill>
                <a:srgbClr val="FFFFFF"/>
              </a:solidFill>
              <a:effectLst/>
              <a:uLnTx/>
              <a:uFillTx/>
              <a:latin typeface="AU Passata"/>
              <a:ea typeface="+mn-ea"/>
              <a:cs typeface="+mn-cs"/>
            </a:endParaRPr>
          </a:p>
        </p:txBody>
      </p:sp>
      <p:sp>
        <p:nvSpPr>
          <p:cNvPr id="32" name="Process 8">
            <a:extLst>
              <a:ext uri="{FF2B5EF4-FFF2-40B4-BE49-F238E27FC236}">
                <a16:creationId xmlns:a16="http://schemas.microsoft.com/office/drawing/2014/main" id="{2D221C49-0E11-20D3-66BD-D00AE8D7C94B}"/>
              </a:ext>
            </a:extLst>
          </p:cNvPr>
          <p:cNvSpPr>
            <a:spLocks/>
          </p:cNvSpPr>
          <p:nvPr/>
        </p:nvSpPr>
        <p:spPr>
          <a:xfrm>
            <a:off x="6935677" y="3138324"/>
            <a:ext cx="990061" cy="519794"/>
          </a:xfrm>
          <a:prstGeom prst="flowChartProcess">
            <a:avLst/>
          </a:prstGeom>
          <a:solidFill>
            <a:srgbClr val="003E5C"/>
          </a:solidFill>
          <a:ln w="9525" cap="flat" cmpd="sng" algn="ctr">
            <a:noFill/>
            <a:prstDash val="solid"/>
          </a:ln>
          <a:effectLst/>
        </p:spPr>
        <p:txBody>
          <a:bodyPr rtlCol="0" anchor="ctr"/>
          <a:lstStyle>
            <a:defPPr>
              <a:defRPr lang="da-DK"/>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srgbClr val="FFFFFF"/>
                </a:solidFill>
                <a:effectLst/>
                <a:uLnTx/>
                <a:uFillTx/>
                <a:latin typeface="AU Passata"/>
                <a:ea typeface="+mn-ea"/>
                <a:cs typeface="Arial"/>
              </a:rPr>
              <a:t>Strategisk område C</a:t>
            </a:r>
            <a:endParaRPr kumimoji="0" lang="da-DK" sz="2800" b="0" i="0" u="none" strike="noStrike" kern="1200" cap="none" spc="0" normalizeH="0" baseline="0" noProof="0">
              <a:ln>
                <a:noFill/>
              </a:ln>
              <a:solidFill>
                <a:srgbClr val="FFFFFF"/>
              </a:solidFill>
              <a:effectLst/>
              <a:uLnTx/>
              <a:uFillTx/>
              <a:latin typeface="AU Passata"/>
              <a:ea typeface="+mn-ea"/>
              <a:cs typeface="+mn-cs"/>
            </a:endParaRPr>
          </a:p>
        </p:txBody>
      </p:sp>
      <p:cxnSp>
        <p:nvCxnSpPr>
          <p:cNvPr id="33" name="Straight Connector 32">
            <a:extLst>
              <a:ext uri="{FF2B5EF4-FFF2-40B4-BE49-F238E27FC236}">
                <a16:creationId xmlns:a16="http://schemas.microsoft.com/office/drawing/2014/main" id="{029750ED-5368-F672-AC3E-8D629AF1EC5A}"/>
              </a:ext>
            </a:extLst>
          </p:cNvPr>
          <p:cNvCxnSpPr>
            <a:cxnSpLocks/>
          </p:cNvCxnSpPr>
          <p:nvPr/>
        </p:nvCxnSpPr>
        <p:spPr>
          <a:xfrm>
            <a:off x="5854859" y="4417951"/>
            <a:ext cx="151900" cy="0"/>
          </a:xfrm>
          <a:prstGeom prst="line">
            <a:avLst/>
          </a:prstGeom>
          <a:noFill/>
          <a:ln w="12700" cap="flat" cmpd="sng" algn="ctr">
            <a:solidFill>
              <a:srgbClr val="003E5C"/>
            </a:solidFill>
            <a:prstDash val="solid"/>
          </a:ln>
          <a:effectLst/>
        </p:spPr>
      </p:cxnSp>
      <p:cxnSp>
        <p:nvCxnSpPr>
          <p:cNvPr id="34" name="Straight Connector 33">
            <a:extLst>
              <a:ext uri="{FF2B5EF4-FFF2-40B4-BE49-F238E27FC236}">
                <a16:creationId xmlns:a16="http://schemas.microsoft.com/office/drawing/2014/main" id="{9626BA09-E23B-27D6-B766-9BE082CAD02E}"/>
              </a:ext>
            </a:extLst>
          </p:cNvPr>
          <p:cNvCxnSpPr>
            <a:cxnSpLocks/>
          </p:cNvCxnSpPr>
          <p:nvPr/>
        </p:nvCxnSpPr>
        <p:spPr>
          <a:xfrm flipV="1">
            <a:off x="4527572" y="3663629"/>
            <a:ext cx="11078" cy="2059289"/>
          </a:xfrm>
          <a:prstGeom prst="line">
            <a:avLst/>
          </a:prstGeom>
          <a:noFill/>
          <a:ln w="12700" cap="flat" cmpd="sng" algn="ctr">
            <a:solidFill>
              <a:srgbClr val="003E5C"/>
            </a:solidFill>
            <a:prstDash val="solid"/>
          </a:ln>
          <a:effectLst/>
        </p:spPr>
      </p:cxnSp>
      <p:cxnSp>
        <p:nvCxnSpPr>
          <p:cNvPr id="35" name="Straight Connector 34">
            <a:extLst>
              <a:ext uri="{FF2B5EF4-FFF2-40B4-BE49-F238E27FC236}">
                <a16:creationId xmlns:a16="http://schemas.microsoft.com/office/drawing/2014/main" id="{92F624AA-45EC-C1DB-6332-C332F06BEB47}"/>
              </a:ext>
            </a:extLst>
          </p:cNvPr>
          <p:cNvCxnSpPr>
            <a:cxnSpLocks/>
          </p:cNvCxnSpPr>
          <p:nvPr/>
        </p:nvCxnSpPr>
        <p:spPr>
          <a:xfrm>
            <a:off x="4386750" y="5059783"/>
            <a:ext cx="151900" cy="0"/>
          </a:xfrm>
          <a:prstGeom prst="line">
            <a:avLst/>
          </a:prstGeom>
          <a:noFill/>
          <a:ln w="12700" cap="flat" cmpd="sng" algn="ctr">
            <a:solidFill>
              <a:srgbClr val="003E5C"/>
            </a:solidFill>
            <a:prstDash val="solid"/>
          </a:ln>
          <a:effectLst/>
        </p:spPr>
      </p:cxnSp>
      <p:cxnSp>
        <p:nvCxnSpPr>
          <p:cNvPr id="36" name="Straight Connector 35">
            <a:extLst>
              <a:ext uri="{FF2B5EF4-FFF2-40B4-BE49-F238E27FC236}">
                <a16:creationId xmlns:a16="http://schemas.microsoft.com/office/drawing/2014/main" id="{B12B4A48-DE39-9C4E-9FC3-B09FF272A81D}"/>
              </a:ext>
            </a:extLst>
          </p:cNvPr>
          <p:cNvCxnSpPr>
            <a:cxnSpLocks/>
          </p:cNvCxnSpPr>
          <p:nvPr/>
        </p:nvCxnSpPr>
        <p:spPr>
          <a:xfrm>
            <a:off x="4405028" y="5728457"/>
            <a:ext cx="122544" cy="0"/>
          </a:xfrm>
          <a:prstGeom prst="line">
            <a:avLst/>
          </a:prstGeom>
          <a:noFill/>
          <a:ln w="12700" cap="flat" cmpd="sng" algn="ctr">
            <a:solidFill>
              <a:srgbClr val="003E5C"/>
            </a:solidFill>
            <a:prstDash val="solid"/>
          </a:ln>
          <a:effectLst/>
        </p:spPr>
      </p:cxnSp>
      <p:cxnSp>
        <p:nvCxnSpPr>
          <p:cNvPr id="37" name="Straight Connector 36">
            <a:extLst>
              <a:ext uri="{FF2B5EF4-FFF2-40B4-BE49-F238E27FC236}">
                <a16:creationId xmlns:a16="http://schemas.microsoft.com/office/drawing/2014/main" id="{905129D1-E42E-0D1C-C836-CA3CCEB16B4D}"/>
              </a:ext>
            </a:extLst>
          </p:cNvPr>
          <p:cNvCxnSpPr>
            <a:cxnSpLocks/>
          </p:cNvCxnSpPr>
          <p:nvPr/>
        </p:nvCxnSpPr>
        <p:spPr>
          <a:xfrm>
            <a:off x="4386750" y="4417951"/>
            <a:ext cx="151900" cy="0"/>
          </a:xfrm>
          <a:prstGeom prst="line">
            <a:avLst/>
          </a:prstGeom>
          <a:noFill/>
          <a:ln w="12700" cap="flat" cmpd="sng" algn="ctr">
            <a:solidFill>
              <a:srgbClr val="003E5C"/>
            </a:solidFill>
            <a:prstDash val="solid"/>
          </a:ln>
          <a:effectLst/>
        </p:spPr>
      </p:cxnSp>
      <p:cxnSp>
        <p:nvCxnSpPr>
          <p:cNvPr id="38" name="Straight Connector 37">
            <a:extLst>
              <a:ext uri="{FF2B5EF4-FFF2-40B4-BE49-F238E27FC236}">
                <a16:creationId xmlns:a16="http://schemas.microsoft.com/office/drawing/2014/main" id="{E6C7CE96-26EF-D3CE-041A-69DBF024B719}"/>
              </a:ext>
            </a:extLst>
          </p:cNvPr>
          <p:cNvCxnSpPr>
            <a:cxnSpLocks/>
          </p:cNvCxnSpPr>
          <p:nvPr/>
        </p:nvCxnSpPr>
        <p:spPr>
          <a:xfrm>
            <a:off x="7430490" y="5059783"/>
            <a:ext cx="140822" cy="0"/>
          </a:xfrm>
          <a:prstGeom prst="line">
            <a:avLst/>
          </a:prstGeom>
          <a:noFill/>
          <a:ln w="12700" cap="flat" cmpd="sng" algn="ctr">
            <a:solidFill>
              <a:srgbClr val="003E5C"/>
            </a:solidFill>
            <a:prstDash val="solid"/>
          </a:ln>
          <a:effectLst/>
        </p:spPr>
      </p:cxnSp>
      <p:cxnSp>
        <p:nvCxnSpPr>
          <p:cNvPr id="39" name="Straight Connector 38">
            <a:extLst>
              <a:ext uri="{FF2B5EF4-FFF2-40B4-BE49-F238E27FC236}">
                <a16:creationId xmlns:a16="http://schemas.microsoft.com/office/drawing/2014/main" id="{49C8AAA5-4B4B-D2DB-EDF2-440D1F854D5C}"/>
              </a:ext>
            </a:extLst>
          </p:cNvPr>
          <p:cNvCxnSpPr>
            <a:cxnSpLocks/>
          </p:cNvCxnSpPr>
          <p:nvPr/>
        </p:nvCxnSpPr>
        <p:spPr>
          <a:xfrm>
            <a:off x="7430708" y="4417951"/>
            <a:ext cx="151900" cy="0"/>
          </a:xfrm>
          <a:prstGeom prst="line">
            <a:avLst/>
          </a:prstGeom>
          <a:noFill/>
          <a:ln w="12700" cap="flat" cmpd="sng" algn="ctr">
            <a:solidFill>
              <a:srgbClr val="003E5C"/>
            </a:solidFill>
            <a:prstDash val="solid"/>
          </a:ln>
          <a:effectLst/>
        </p:spPr>
      </p:cxnSp>
      <p:sp>
        <p:nvSpPr>
          <p:cNvPr id="48" name="TextBox 35">
            <a:extLst>
              <a:ext uri="{FF2B5EF4-FFF2-40B4-BE49-F238E27FC236}">
                <a16:creationId xmlns:a16="http://schemas.microsoft.com/office/drawing/2014/main" id="{8738952C-F836-0186-D703-6E593B98F3BC}"/>
              </a:ext>
            </a:extLst>
          </p:cNvPr>
          <p:cNvSpPr txBox="1"/>
          <p:nvPr/>
        </p:nvSpPr>
        <p:spPr>
          <a:xfrm rot="16200000">
            <a:off x="2401760" y="1974041"/>
            <a:ext cx="1484127" cy="400110"/>
          </a:xfrm>
          <a:prstGeom prst="rect">
            <a:avLst/>
          </a:prstGeom>
          <a:noFill/>
        </p:spPr>
        <p:txBody>
          <a:bodyPr wrap="square" rtlCol="0">
            <a:spAutoFit/>
          </a:bodyPr>
          <a:ls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063" fontAlgn="auto">
              <a:lnSpc>
                <a:spcPct val="100000"/>
              </a:lnSpc>
              <a:spcBef>
                <a:spcPts val="0"/>
              </a:spcBef>
              <a:spcAft>
                <a:spcPts val="0"/>
              </a:spcAft>
              <a:defRPr/>
            </a:pPr>
            <a:r>
              <a:rPr lang="da-DK" sz="1000" b="1" dirty="0">
                <a:solidFill>
                  <a:srgbClr val="FFFFFF"/>
                </a:solidFill>
                <a:ea typeface="Arial" charset="0"/>
                <a:cs typeface="Arial" charset="0"/>
              </a:rPr>
              <a:t>OVERORDNET</a:t>
            </a:r>
          </a:p>
          <a:p>
            <a:pPr algn="ctr" defTabSz="457063" fontAlgn="auto">
              <a:lnSpc>
                <a:spcPct val="100000"/>
              </a:lnSpc>
              <a:spcBef>
                <a:spcPts val="0"/>
              </a:spcBef>
              <a:spcAft>
                <a:spcPts val="0"/>
              </a:spcAft>
              <a:defRPr/>
            </a:pPr>
            <a:r>
              <a:rPr lang="da-DK" sz="1000" b="1" dirty="0">
                <a:solidFill>
                  <a:srgbClr val="FFFFFF"/>
                </a:solidFill>
                <a:ea typeface="Arial" charset="0"/>
                <a:cs typeface="Arial" charset="0"/>
              </a:rPr>
              <a:t>STRATEGI</a:t>
            </a:r>
          </a:p>
        </p:txBody>
      </p:sp>
      <p:cxnSp>
        <p:nvCxnSpPr>
          <p:cNvPr id="49" name="Straight Connector 48">
            <a:extLst>
              <a:ext uri="{FF2B5EF4-FFF2-40B4-BE49-F238E27FC236}">
                <a16:creationId xmlns:a16="http://schemas.microsoft.com/office/drawing/2014/main" id="{E9604037-4735-4D7E-5AC5-EECCAE78EC9F}"/>
              </a:ext>
            </a:extLst>
          </p:cNvPr>
          <p:cNvCxnSpPr>
            <a:cxnSpLocks/>
          </p:cNvCxnSpPr>
          <p:nvPr/>
        </p:nvCxnSpPr>
        <p:spPr>
          <a:xfrm flipV="1">
            <a:off x="7420196" y="3647780"/>
            <a:ext cx="0" cy="2075138"/>
          </a:xfrm>
          <a:prstGeom prst="line">
            <a:avLst/>
          </a:prstGeom>
          <a:ln w="12700">
            <a:solidFill>
              <a:srgbClr val="003E5C"/>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CCF9915F-3740-6154-1405-E13DA796C21E}"/>
              </a:ext>
            </a:extLst>
          </p:cNvPr>
          <p:cNvCxnSpPr>
            <a:cxnSpLocks/>
          </p:cNvCxnSpPr>
          <p:nvPr/>
        </p:nvCxnSpPr>
        <p:spPr>
          <a:xfrm flipV="1">
            <a:off x="4777622" y="3380214"/>
            <a:ext cx="1229137" cy="10295"/>
          </a:xfrm>
          <a:prstGeom prst="line">
            <a:avLst/>
          </a:prstGeom>
          <a:noFill/>
          <a:ln w="12700" cap="flat" cmpd="sng" algn="ctr">
            <a:solidFill>
              <a:srgbClr val="003E5C"/>
            </a:solidFill>
            <a:prstDash val="solid"/>
          </a:ln>
          <a:effectLst/>
        </p:spPr>
      </p:cxnSp>
      <p:grpSp>
        <p:nvGrpSpPr>
          <p:cNvPr id="3" name="Group 2">
            <a:extLst>
              <a:ext uri="{FF2B5EF4-FFF2-40B4-BE49-F238E27FC236}">
                <a16:creationId xmlns:a16="http://schemas.microsoft.com/office/drawing/2014/main" id="{51F89B43-F003-71B7-7CD6-B78F98C48F18}"/>
              </a:ext>
            </a:extLst>
          </p:cNvPr>
          <p:cNvGrpSpPr/>
          <p:nvPr/>
        </p:nvGrpSpPr>
        <p:grpSpPr>
          <a:xfrm>
            <a:off x="3722133" y="5994073"/>
            <a:ext cx="6404726" cy="687900"/>
            <a:chOff x="3722133" y="5994073"/>
            <a:chExt cx="6404726" cy="687900"/>
          </a:xfrm>
        </p:grpSpPr>
        <p:sp>
          <p:nvSpPr>
            <p:cNvPr id="5" name="USR_Title">
              <a:extLst>
                <a:ext uri="{FF2B5EF4-FFF2-40B4-BE49-F238E27FC236}">
                  <a16:creationId xmlns:a16="http://schemas.microsoft.com/office/drawing/2014/main" id="{B240FB83-F2AC-8490-0545-D9EA2A7A864C}"/>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algn="l">
                <a:lnSpc>
                  <a:spcPct val="95000"/>
                </a:lnSpc>
                <a:defRPr/>
              </a:pPr>
              <a:r>
                <a:rPr lang="da-DK" sz="700" cap="all" dirty="0">
                  <a:latin typeface="+mn-lt"/>
                </a:rPr>
                <a:t>2.3. GENNEMFØRELSE AF EN ADFÆRDSANALYSE </a:t>
              </a:r>
            </a:p>
            <a:p>
              <a:pPr algn="l">
                <a:lnSpc>
                  <a:spcPct val="95000"/>
                </a:lnSpc>
                <a:defRPr/>
              </a:pPr>
              <a:endParaRPr lang="da-DK" sz="700" b="0" cap="all" baseline="0" dirty="0">
                <a:solidFill>
                  <a:schemeClr val="tx1"/>
                </a:solidFill>
                <a:latin typeface="+mn-lt"/>
              </a:endParaRPr>
            </a:p>
          </p:txBody>
        </p:sp>
        <p:sp>
          <p:nvSpPr>
            <p:cNvPr id="6" name="Date_DateCustomA">
              <a:extLst>
                <a:ext uri="{FF2B5EF4-FFF2-40B4-BE49-F238E27FC236}">
                  <a16:creationId xmlns:a16="http://schemas.microsoft.com/office/drawing/2014/main" id="{66EF6986-74C5-B052-2E3B-0B56DF712D90}"/>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23" name="Billede streg">
              <a:extLst>
                <a:ext uri="{FF2B5EF4-FFF2-40B4-BE49-F238E27FC236}">
                  <a16:creationId xmlns:a16="http://schemas.microsoft.com/office/drawing/2014/main" id="{D546700D-F5C7-5448-E4EC-EA69D75062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28" name="Slide Number Placeholder 3">
            <a:extLst>
              <a:ext uri="{FF2B5EF4-FFF2-40B4-BE49-F238E27FC236}">
                <a16:creationId xmlns:a16="http://schemas.microsoft.com/office/drawing/2014/main" id="{71B63157-2519-5F7B-1EAE-F67C70344B96}"/>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17</a:t>
            </a:fld>
            <a:endParaRPr lang="en-GB" dirty="0"/>
          </a:p>
        </p:txBody>
      </p:sp>
      <p:grpSp>
        <p:nvGrpSpPr>
          <p:cNvPr id="42" name="Group 41">
            <a:extLst>
              <a:ext uri="{FF2B5EF4-FFF2-40B4-BE49-F238E27FC236}">
                <a16:creationId xmlns:a16="http://schemas.microsoft.com/office/drawing/2014/main" id="{8772F203-0239-5289-D450-85D4DF6BC905}"/>
              </a:ext>
            </a:extLst>
          </p:cNvPr>
          <p:cNvGrpSpPr/>
          <p:nvPr/>
        </p:nvGrpSpPr>
        <p:grpSpPr>
          <a:xfrm>
            <a:off x="10054816" y="4128303"/>
            <a:ext cx="1818097" cy="1818097"/>
            <a:chOff x="11646453" y="3187279"/>
            <a:chExt cx="2379777" cy="2379777"/>
          </a:xfrm>
        </p:grpSpPr>
        <p:sp>
          <p:nvSpPr>
            <p:cNvPr id="43" name="Oval 42">
              <a:extLst>
                <a:ext uri="{FF2B5EF4-FFF2-40B4-BE49-F238E27FC236}">
                  <a16:creationId xmlns:a16="http://schemas.microsoft.com/office/drawing/2014/main" id="{7BD47A68-76BC-F321-1757-84F8EFB88B15}"/>
                </a:ext>
              </a:extLst>
            </p:cNvPr>
            <p:cNvSpPr/>
            <p:nvPr/>
          </p:nvSpPr>
          <p:spPr bwMode="auto">
            <a:xfrm>
              <a:off x="11646453" y="3187279"/>
              <a:ext cx="2379777" cy="2379777"/>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0" tIns="0" rIns="0" bIns="45720" numCol="1" rtlCol="0" anchor="t" anchorCtr="0" compatLnSpc="1">
              <a:prstTxWarp prst="textNoShape">
                <a:avLst/>
              </a:prstTxWarp>
              <a:noAutofit/>
            </a:bodyPr>
            <a:lstStyle/>
            <a:p>
              <a:pPr marL="0" marR="0" indent="0" algn="ctr" defTabSz="914400" rtl="0" eaLnBrk="1" fontAlgn="base" latinLnBrk="0" hangingPunct="1">
                <a:lnSpc>
                  <a:spcPct val="95000"/>
                </a:lnSpc>
                <a:spcBef>
                  <a:spcPct val="0"/>
                </a:spcBef>
                <a:spcAft>
                  <a:spcPct val="0"/>
                </a:spcAft>
                <a:buClrTx/>
                <a:buSzTx/>
                <a:buFont typeface="AU Passata" pitchFamily="34" charset="0"/>
                <a:buNone/>
                <a:tabLst/>
              </a:pPr>
              <a:r>
                <a:rPr lang="da-DK" sz="1400" dirty="0">
                  <a:solidFill>
                    <a:schemeClr val="bg1"/>
                  </a:solidFill>
                  <a:effectLst/>
                  <a:latin typeface="+mj-lt"/>
                </a:rPr>
                <a:t>Find en printvenlig udgave af modellen </a:t>
              </a:r>
              <a:r>
                <a:rPr lang="da-DK" sz="1400" b="1" u="sng" dirty="0">
                  <a:solidFill>
                    <a:schemeClr val="bg1"/>
                  </a:solidFill>
                  <a:effectLst/>
                  <a:latin typeface="+mj-lt"/>
                </a:rPr>
                <a:t>her</a:t>
              </a:r>
              <a:r>
                <a:rPr lang="da-DK" sz="1400" dirty="0">
                  <a:solidFill>
                    <a:schemeClr val="bg1"/>
                  </a:solidFill>
                  <a:effectLst/>
                  <a:latin typeface="+mj-lt"/>
                </a:rPr>
                <a:t>.</a:t>
              </a:r>
              <a:endParaRPr kumimoji="0" lang="da-DK" sz="1200" b="0" i="0" u="none" strike="noStrike" cap="none" normalizeH="0" baseline="0" dirty="0">
                <a:ln>
                  <a:noFill/>
                </a:ln>
                <a:solidFill>
                  <a:schemeClr val="bg1"/>
                </a:solidFill>
                <a:effectLst/>
                <a:latin typeface="+mj-lt"/>
              </a:endParaRPr>
            </a:p>
          </p:txBody>
        </p:sp>
        <p:pic>
          <p:nvPicPr>
            <p:cNvPr id="44" name="Graphic 43" descr="Printer with solid fill">
              <a:extLst>
                <a:ext uri="{FF2B5EF4-FFF2-40B4-BE49-F238E27FC236}">
                  <a16:creationId xmlns:a16="http://schemas.microsoft.com/office/drawing/2014/main" id="{3DB7C58B-4D72-F3A3-9587-99258EDD9C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80307" y="4676617"/>
              <a:ext cx="704222" cy="704222"/>
            </a:xfrm>
            <a:prstGeom prst="rect">
              <a:avLst/>
            </a:prstGeom>
          </p:spPr>
        </p:pic>
      </p:grpSp>
    </p:spTree>
    <p:extLst>
      <p:ext uri="{BB962C8B-B14F-4D97-AF65-F5344CB8AC3E}">
        <p14:creationId xmlns:p14="http://schemas.microsoft.com/office/powerpoint/2010/main" val="1686875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990A22-2F34-325B-F3F2-71E9D4F83B54}"/>
              </a:ext>
            </a:extLst>
          </p:cNvPr>
          <p:cNvSpPr>
            <a:spLocks noGrp="1"/>
          </p:cNvSpPr>
          <p:nvPr>
            <p:ph type="title"/>
          </p:nvPr>
        </p:nvSpPr>
        <p:spPr/>
        <p:txBody>
          <a:bodyPr/>
          <a:lstStyle/>
          <a:p>
            <a:r>
              <a:rPr lang="da-DK" sz="2000" dirty="0">
                <a:solidFill>
                  <a:schemeClr val="bg2"/>
                </a:solidFill>
              </a:rPr>
              <a:t>MODEL 2.A / </a:t>
            </a:r>
            <a:r>
              <a:rPr kumimoji="0" lang="da-DK" sz="2000" b="1" i="0" u="none" strike="noStrike" kern="0" cap="all" spc="0" normalizeH="0" baseline="0" noProof="0" dirty="0">
                <a:ln>
                  <a:noFill/>
                </a:ln>
                <a:solidFill>
                  <a:schemeClr val="bg2"/>
                </a:solidFill>
                <a:effectLst/>
                <a:uLnTx/>
                <a:uFillTx/>
                <a:latin typeface="AU Passata"/>
                <a:ea typeface="+mj-ea"/>
                <a:cs typeface="+mj-cs"/>
              </a:rPr>
              <a:t>Step 1</a:t>
            </a:r>
            <a:br>
              <a:rPr kumimoji="0" lang="da-DK" sz="4000" b="1" i="0" u="none" strike="noStrike" kern="0" cap="all" spc="0" normalizeH="0" baseline="0" noProof="0" dirty="0">
                <a:ln>
                  <a:noFill/>
                </a:ln>
                <a:solidFill>
                  <a:srgbClr val="000000"/>
                </a:solidFill>
                <a:effectLst/>
                <a:uLnTx/>
                <a:uFillTx/>
                <a:latin typeface="AU Passata"/>
                <a:ea typeface="+mj-ea"/>
                <a:cs typeface="+mj-cs"/>
              </a:rPr>
            </a:br>
            <a:r>
              <a:rPr kumimoji="0" lang="da-DK" sz="4000" b="1" i="0" u="none" strike="noStrike" kern="0" cap="all" spc="0" normalizeH="0" baseline="0" noProof="0" dirty="0">
                <a:ln>
                  <a:noFill/>
                </a:ln>
                <a:solidFill>
                  <a:srgbClr val="000000"/>
                </a:solidFill>
                <a:effectLst/>
                <a:uLnTx/>
                <a:uFillTx/>
                <a:latin typeface="AU Passata"/>
                <a:ea typeface="+mj-ea"/>
                <a:cs typeface="+mj-cs"/>
              </a:rPr>
              <a:t>Målhierarkimodellen</a:t>
            </a:r>
            <a:endParaRPr lang="da-DK" dirty="0"/>
          </a:p>
        </p:txBody>
      </p:sp>
      <p:sp>
        <p:nvSpPr>
          <p:cNvPr id="4" name="Date Placeholder 3">
            <a:extLst>
              <a:ext uri="{FF2B5EF4-FFF2-40B4-BE49-F238E27FC236}">
                <a16:creationId xmlns:a16="http://schemas.microsoft.com/office/drawing/2014/main" id="{FF5E6CA5-E48F-2A28-EDB6-D24086F504B2}"/>
              </a:ext>
            </a:extLst>
          </p:cNvPr>
          <p:cNvSpPr>
            <a:spLocks noGrp="1"/>
          </p:cNvSpPr>
          <p:nvPr>
            <p:ph type="dt" sz="half" idx="10"/>
          </p:nvPr>
        </p:nvSpPr>
        <p:spPr/>
        <p:txBody>
          <a:bodyPr/>
          <a:lstStyle/>
          <a:p>
            <a:fld id="{7531E16E-C3BC-4AC7-910D-E974FE5E50A6}" type="datetime1">
              <a:rPr lang="da-DK" smtClean="0"/>
              <a:t>25-01-2024</a:t>
            </a:fld>
            <a:r>
              <a:rPr lang="da-DK"/>
              <a:t>16-12-2022</a:t>
            </a:r>
            <a:endParaRPr lang="da-DK" dirty="0"/>
          </a:p>
        </p:txBody>
      </p:sp>
      <p:sp>
        <p:nvSpPr>
          <p:cNvPr id="7" name="Content Placeholder 6">
            <a:extLst>
              <a:ext uri="{FF2B5EF4-FFF2-40B4-BE49-F238E27FC236}">
                <a16:creationId xmlns:a16="http://schemas.microsoft.com/office/drawing/2014/main" id="{8CBE3DF6-479A-54D4-AC1A-DBC45FDF3AB2}"/>
              </a:ext>
            </a:extLst>
          </p:cNvPr>
          <p:cNvSpPr>
            <a:spLocks noGrp="1"/>
          </p:cNvSpPr>
          <p:nvPr>
            <p:ph idx="15"/>
          </p:nvPr>
        </p:nvSpPr>
        <p:spPr/>
        <p:txBody>
          <a:bodyPr/>
          <a:lstStyle/>
          <a:p>
            <a:r>
              <a:rPr lang="da-DK" dirty="0"/>
              <a:t>Konkret kan du anvende modellen til – gennem flere niveauer – at nedbryde og konkretisere den overordnede strategi til konkrete handlingsmønstre inden for en række specificerede delområder.</a:t>
            </a:r>
          </a:p>
          <a:p>
            <a:r>
              <a:rPr lang="da-DK" dirty="0"/>
              <a:t>Formålet er at skabe klarhed over måladfærden, som skal give de strategiske mål for forandringen ’ben at gå på’ og sikre, at projektet lykkes med at skabe de adfærdsændringer, som realiserer de ønskede gevinster. Dette arbejde hjælper dig ikke blot med at designe dit forandringsprojekt, det skærper også din kommunikation om den kommende forandring, fordi du helt konkret kan videreformidle de konkrete mål, og hvad medarbejdere og ledere helt konkret skal gøre. </a:t>
            </a:r>
          </a:p>
          <a:p>
            <a:endParaRPr lang="da-DK" dirty="0"/>
          </a:p>
        </p:txBody>
      </p:sp>
      <p:pic>
        <p:nvPicPr>
          <p:cNvPr id="2" name="Picture 1">
            <a:extLst>
              <a:ext uri="{FF2B5EF4-FFF2-40B4-BE49-F238E27FC236}">
                <a16:creationId xmlns:a16="http://schemas.microsoft.com/office/drawing/2014/main" id="{45137BE1-FF6C-62B7-20D2-2C8DD2A5D770}"/>
              </a:ext>
            </a:extLst>
          </p:cNvPr>
          <p:cNvPicPr>
            <a:picLocks noChangeAspect="1"/>
          </p:cNvPicPr>
          <p:nvPr/>
        </p:nvPicPr>
        <p:blipFill>
          <a:blip r:embed="rId2"/>
          <a:stretch>
            <a:fillRect/>
          </a:stretch>
        </p:blipFill>
        <p:spPr>
          <a:xfrm>
            <a:off x="6526460" y="2204864"/>
            <a:ext cx="4223628" cy="3412382"/>
          </a:xfrm>
          <a:prstGeom prst="rect">
            <a:avLst/>
          </a:prstGeom>
        </p:spPr>
      </p:pic>
      <p:grpSp>
        <p:nvGrpSpPr>
          <p:cNvPr id="3" name="Group 2">
            <a:extLst>
              <a:ext uri="{FF2B5EF4-FFF2-40B4-BE49-F238E27FC236}">
                <a16:creationId xmlns:a16="http://schemas.microsoft.com/office/drawing/2014/main" id="{8533533E-8EDB-E052-A32A-0CC6443CB5BE}"/>
              </a:ext>
            </a:extLst>
          </p:cNvPr>
          <p:cNvGrpSpPr/>
          <p:nvPr/>
        </p:nvGrpSpPr>
        <p:grpSpPr>
          <a:xfrm>
            <a:off x="3722133" y="5994073"/>
            <a:ext cx="6404726" cy="687900"/>
            <a:chOff x="3722133" y="5994073"/>
            <a:chExt cx="6404726" cy="687900"/>
          </a:xfrm>
        </p:grpSpPr>
        <p:sp>
          <p:nvSpPr>
            <p:cNvPr id="5" name="USR_Title">
              <a:extLst>
                <a:ext uri="{FF2B5EF4-FFF2-40B4-BE49-F238E27FC236}">
                  <a16:creationId xmlns:a16="http://schemas.microsoft.com/office/drawing/2014/main" id="{59A18CA6-EABA-BC83-BB8A-CB49BAB0DD8F}"/>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algn="l">
                <a:lnSpc>
                  <a:spcPct val="95000"/>
                </a:lnSpc>
                <a:defRPr/>
              </a:pPr>
              <a:r>
                <a:rPr lang="da-DK" sz="700" cap="all" dirty="0">
                  <a:latin typeface="+mn-lt"/>
                </a:rPr>
                <a:t>2.3. GENNEMFØRELSE AF EN ADFÆRDSANALYSE </a:t>
              </a:r>
            </a:p>
            <a:p>
              <a:pPr algn="l">
                <a:lnSpc>
                  <a:spcPct val="95000"/>
                </a:lnSpc>
                <a:defRPr/>
              </a:pPr>
              <a:endParaRPr lang="da-DK" sz="700" b="0" cap="all" baseline="0" dirty="0">
                <a:solidFill>
                  <a:schemeClr val="tx1"/>
                </a:solidFill>
                <a:latin typeface="+mn-lt"/>
              </a:endParaRPr>
            </a:p>
          </p:txBody>
        </p:sp>
        <p:sp>
          <p:nvSpPr>
            <p:cNvPr id="8" name="Date_DateCustomA">
              <a:extLst>
                <a:ext uri="{FF2B5EF4-FFF2-40B4-BE49-F238E27FC236}">
                  <a16:creationId xmlns:a16="http://schemas.microsoft.com/office/drawing/2014/main" id="{4E406A0A-B13B-EA05-8C39-75A8FF1D6914}"/>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9" name="Billede streg">
              <a:extLst>
                <a:ext uri="{FF2B5EF4-FFF2-40B4-BE49-F238E27FC236}">
                  <a16:creationId xmlns:a16="http://schemas.microsoft.com/office/drawing/2014/main" id="{E57B4680-6B56-F290-E967-9E14CF22E7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10" name="Slide Number Placeholder 3">
            <a:extLst>
              <a:ext uri="{FF2B5EF4-FFF2-40B4-BE49-F238E27FC236}">
                <a16:creationId xmlns:a16="http://schemas.microsoft.com/office/drawing/2014/main" id="{097A5F51-9A5E-7106-3066-1CFA7C1CA24A}"/>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18</a:t>
            </a:fld>
            <a:endParaRPr lang="en-GB" dirty="0"/>
          </a:p>
        </p:txBody>
      </p:sp>
    </p:spTree>
    <p:extLst>
      <p:ext uri="{BB962C8B-B14F-4D97-AF65-F5344CB8AC3E}">
        <p14:creationId xmlns:p14="http://schemas.microsoft.com/office/powerpoint/2010/main" val="3649905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A52CC-AFB9-0C19-BC29-55F0861F4913}"/>
              </a:ext>
            </a:extLst>
          </p:cNvPr>
          <p:cNvSpPr>
            <a:spLocks noGrp="1"/>
          </p:cNvSpPr>
          <p:nvPr>
            <p:ph type="title"/>
          </p:nvPr>
        </p:nvSpPr>
        <p:spPr/>
        <p:txBody>
          <a:bodyPr/>
          <a:lstStyle/>
          <a:p>
            <a:r>
              <a:rPr lang="da-DK" sz="2000" dirty="0">
                <a:solidFill>
                  <a:schemeClr val="bg2"/>
                </a:solidFill>
              </a:rPr>
              <a:t>MODEL 2.A / </a:t>
            </a:r>
            <a:r>
              <a:rPr kumimoji="0" lang="da-DK" sz="2000" b="1" i="0" u="none" strike="noStrike" kern="0" cap="all" spc="0" normalizeH="0" baseline="0" noProof="0" dirty="0">
                <a:ln>
                  <a:noFill/>
                </a:ln>
                <a:solidFill>
                  <a:schemeClr val="bg2"/>
                </a:solidFill>
                <a:effectLst/>
                <a:uLnTx/>
                <a:uFillTx/>
                <a:latin typeface="AU Passata"/>
                <a:ea typeface="+mj-ea"/>
                <a:cs typeface="+mj-cs"/>
              </a:rPr>
              <a:t>Step 1</a:t>
            </a:r>
            <a:br>
              <a:rPr kumimoji="0" lang="da-DK" sz="4000" b="1" i="0" u="none" strike="noStrike" kern="0" cap="all" spc="0" normalizeH="0" baseline="0" noProof="0" dirty="0">
                <a:ln>
                  <a:noFill/>
                </a:ln>
                <a:solidFill>
                  <a:srgbClr val="000000"/>
                </a:solidFill>
                <a:effectLst/>
                <a:uLnTx/>
                <a:uFillTx/>
                <a:latin typeface="AU Passata"/>
                <a:ea typeface="+mj-ea"/>
                <a:cs typeface="+mj-cs"/>
              </a:rPr>
            </a:br>
            <a:r>
              <a:rPr kumimoji="0" lang="da-DK" sz="4000" b="1" i="0" u="none" strike="noStrike" kern="0" cap="all" spc="0" normalizeH="0" baseline="0" noProof="0" dirty="0">
                <a:ln>
                  <a:noFill/>
                </a:ln>
                <a:solidFill>
                  <a:srgbClr val="000000"/>
                </a:solidFill>
                <a:effectLst/>
                <a:uLnTx/>
                <a:uFillTx/>
                <a:latin typeface="AU Passata"/>
                <a:ea typeface="+mj-ea"/>
                <a:cs typeface="+mj-cs"/>
              </a:rPr>
              <a:t>Målhierarkimodellen</a:t>
            </a:r>
            <a:endParaRPr lang="da-DK" dirty="0"/>
          </a:p>
        </p:txBody>
      </p:sp>
      <p:sp>
        <p:nvSpPr>
          <p:cNvPr id="3" name="Date Placeholder 2">
            <a:extLst>
              <a:ext uri="{FF2B5EF4-FFF2-40B4-BE49-F238E27FC236}">
                <a16:creationId xmlns:a16="http://schemas.microsoft.com/office/drawing/2014/main" id="{9AFD5B88-5689-AF64-C1FB-D3DBE25DCAAD}"/>
              </a:ext>
            </a:extLst>
          </p:cNvPr>
          <p:cNvSpPr>
            <a:spLocks noGrp="1"/>
          </p:cNvSpPr>
          <p:nvPr>
            <p:ph type="dt" sz="half" idx="10"/>
          </p:nvPr>
        </p:nvSpPr>
        <p:spPr/>
        <p:txBody>
          <a:bodyPr/>
          <a:lstStyle/>
          <a:p>
            <a:fld id="{5AFDE480-D29B-4538-A146-F12106F646C3}" type="datetime1">
              <a:rPr lang="da-DK" smtClean="0"/>
              <a:t>25-01-2024</a:t>
            </a:fld>
            <a:r>
              <a:rPr lang="da-DK"/>
              <a:t>16-12-2022</a:t>
            </a:r>
            <a:endParaRPr lang="da-DK" dirty="0"/>
          </a:p>
        </p:txBody>
      </p:sp>
      <p:sp>
        <p:nvSpPr>
          <p:cNvPr id="8" name="Content Placeholder 7">
            <a:extLst>
              <a:ext uri="{FF2B5EF4-FFF2-40B4-BE49-F238E27FC236}">
                <a16:creationId xmlns:a16="http://schemas.microsoft.com/office/drawing/2014/main" id="{A9BBDEE0-36E0-33B5-4554-7E3CB8556959}"/>
              </a:ext>
            </a:extLst>
          </p:cNvPr>
          <p:cNvSpPr>
            <a:spLocks noGrp="1"/>
          </p:cNvSpPr>
          <p:nvPr>
            <p:ph idx="15"/>
          </p:nvPr>
        </p:nvSpPr>
        <p:spPr/>
        <p:txBody>
          <a:bodyPr/>
          <a:lstStyle/>
          <a:p>
            <a:r>
              <a:rPr lang="da-DK" dirty="0"/>
              <a:t>Målhierarkimodellen kan både bruges som et analytisk værktøj – og som et procesværktøj på en workshop eller lignende med inddragelse af relevante aktører blandt dem, som er tæt på dem, som skal udføre den ønskede adfærd. </a:t>
            </a:r>
          </a:p>
        </p:txBody>
      </p:sp>
      <p:sp>
        <p:nvSpPr>
          <p:cNvPr id="7" name="Content Placeholder 6">
            <a:extLst>
              <a:ext uri="{FF2B5EF4-FFF2-40B4-BE49-F238E27FC236}">
                <a16:creationId xmlns:a16="http://schemas.microsoft.com/office/drawing/2014/main" id="{BD7DDAE2-A2C1-EEB4-248B-1D435E4B3431}"/>
              </a:ext>
            </a:extLst>
          </p:cNvPr>
          <p:cNvSpPr>
            <a:spLocks noGrp="1"/>
          </p:cNvSpPr>
          <p:nvPr>
            <p:ph idx="13"/>
          </p:nvPr>
        </p:nvSpPr>
        <p:spPr/>
        <p:txBody>
          <a:bodyPr/>
          <a:lstStyle/>
          <a:p>
            <a:pPr marL="342900" indent="-342900">
              <a:buFont typeface="+mj-lt"/>
              <a:buAutoNum type="alphaUcPeriod"/>
            </a:pPr>
            <a:r>
              <a:rPr lang="da-DK" sz="1200" dirty="0"/>
              <a:t>Start med at formulere den overordnede strategi for projektet eller tag afsæt i den allerede formulerede (fx fra projektbeskrivelsen). </a:t>
            </a:r>
          </a:p>
          <a:p>
            <a:pPr marL="342900" indent="-342900">
              <a:buFont typeface="+mj-lt"/>
              <a:buAutoNum type="alphaUcPeriod"/>
            </a:pPr>
            <a:r>
              <a:rPr lang="da-DK" sz="1200" dirty="0"/>
              <a:t>Identificer de væsentligste delområder, som den overordnede strategi er retningsgivende for. </a:t>
            </a:r>
          </a:p>
          <a:p>
            <a:pPr marL="342900" indent="-342900">
              <a:buFont typeface="+mj-lt"/>
              <a:buAutoNum type="alphaUcPeriod"/>
            </a:pPr>
            <a:r>
              <a:rPr lang="da-DK" sz="1200" dirty="0"/>
              <a:t>Formuler herefter de ønskede adfærdsmønstre inden for hver af de strategiske delområder. </a:t>
            </a:r>
          </a:p>
          <a:p>
            <a:r>
              <a:rPr lang="da-DK" sz="1200" dirty="0"/>
              <a:t>Formuler måladfærden, så den er positivt instruerende. Samtidig skal den formuleres som adfærd, så den dermed er </a:t>
            </a:r>
            <a:r>
              <a:rPr lang="da-DK" sz="1200" i="1" dirty="0"/>
              <a:t>synlig</a:t>
            </a:r>
            <a:r>
              <a:rPr lang="da-DK" sz="1200" dirty="0"/>
              <a:t>. Lakmustesten er, om man fx kan se den ønskede adfærd, hvis man er til stede, eller om man kan optage en video af den. Hvis du ikke kan observere den, er adfærden ikke beskrevet konkret nok.</a:t>
            </a:r>
          </a:p>
          <a:p>
            <a:r>
              <a:rPr lang="da-DK" sz="1200" dirty="0"/>
              <a:t>I identifikationen af adfærdsmønstre kan det være en fordel at formulere både </a:t>
            </a:r>
            <a:r>
              <a:rPr lang="da-DK" sz="1200" i="1" dirty="0"/>
              <a:t>måladfærd</a:t>
            </a:r>
            <a:r>
              <a:rPr lang="da-DK" sz="1200" dirty="0"/>
              <a:t> og evt. uønsket adfærd. Den </a:t>
            </a:r>
            <a:r>
              <a:rPr lang="da-DK" sz="1200" i="1" dirty="0"/>
              <a:t>uønskede adfærd </a:t>
            </a:r>
            <a:r>
              <a:rPr lang="da-DK" sz="1200" dirty="0"/>
              <a:t>kan fx være den nuværende adfærd på området (som ønskes ændret). Ved både at beskrive den ønskede og den uønskede adfærd bliver det nemmere for dig senere at afklare, om den faktiske adfærdsændring er indtruffet.</a:t>
            </a:r>
          </a:p>
          <a:p>
            <a:endParaRPr lang="da-DK" sz="1200" dirty="0"/>
          </a:p>
        </p:txBody>
      </p:sp>
      <p:pic>
        <p:nvPicPr>
          <p:cNvPr id="4" name="Picture 3">
            <a:extLst>
              <a:ext uri="{FF2B5EF4-FFF2-40B4-BE49-F238E27FC236}">
                <a16:creationId xmlns:a16="http://schemas.microsoft.com/office/drawing/2014/main" id="{38F1B607-DC18-E466-F012-107098F8E1C0}"/>
              </a:ext>
            </a:extLst>
          </p:cNvPr>
          <p:cNvPicPr>
            <a:picLocks noChangeAspect="1"/>
          </p:cNvPicPr>
          <p:nvPr/>
        </p:nvPicPr>
        <p:blipFill>
          <a:blip r:embed="rId2"/>
          <a:stretch>
            <a:fillRect/>
          </a:stretch>
        </p:blipFill>
        <p:spPr>
          <a:xfrm>
            <a:off x="1485900" y="3284984"/>
            <a:ext cx="2999492" cy="2423370"/>
          </a:xfrm>
          <a:prstGeom prst="rect">
            <a:avLst/>
          </a:prstGeom>
        </p:spPr>
      </p:pic>
      <p:sp>
        <p:nvSpPr>
          <p:cNvPr id="5" name="Slide Number Placeholder 3">
            <a:extLst>
              <a:ext uri="{FF2B5EF4-FFF2-40B4-BE49-F238E27FC236}">
                <a16:creationId xmlns:a16="http://schemas.microsoft.com/office/drawing/2014/main" id="{FAD3FEB3-CADB-617D-9992-EEA7DAD697C6}"/>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19</a:t>
            </a:fld>
            <a:endParaRPr lang="en-GB" dirty="0"/>
          </a:p>
        </p:txBody>
      </p:sp>
    </p:spTree>
    <p:extLst>
      <p:ext uri="{BB962C8B-B14F-4D97-AF65-F5344CB8AC3E}">
        <p14:creationId xmlns:p14="http://schemas.microsoft.com/office/powerpoint/2010/main" val="1061251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C2B78DFE-6486-BD68-24A8-8EC1091EC57B}"/>
              </a:ext>
            </a:extLst>
          </p:cNvPr>
          <p:cNvSpPr txBox="1">
            <a:spLocks/>
          </p:cNvSpPr>
          <p:nvPr/>
        </p:nvSpPr>
        <p:spPr bwMode="auto">
          <a:xfrm>
            <a:off x="6382444" y="1991294"/>
            <a:ext cx="5256584" cy="10368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14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lvl="1" indent="0">
              <a:spcBef>
                <a:spcPts val="0"/>
              </a:spcBef>
              <a:spcAft>
                <a:spcPts val="400"/>
              </a:spcAft>
              <a:buNone/>
            </a:pPr>
            <a:r>
              <a:rPr lang="da-DK" b="1" kern="0" dirty="0">
                <a:solidFill>
                  <a:schemeClr val="bg2"/>
                </a:solidFill>
              </a:rPr>
              <a:t>2.3 	Gennemførelse af en adfærdsanalyse</a:t>
            </a:r>
          </a:p>
          <a:p>
            <a:pPr marL="984600" lvl="2" indent="-228600">
              <a:spcBef>
                <a:spcPts val="0"/>
              </a:spcBef>
              <a:spcAft>
                <a:spcPts val="400"/>
              </a:spcAft>
            </a:pPr>
            <a:r>
              <a:rPr lang="da-DK" sz="1200" kern="0" dirty="0"/>
              <a:t>Adfærdsanalyse – En introduktion</a:t>
            </a:r>
          </a:p>
          <a:p>
            <a:pPr marL="984600" lvl="2" indent="-228600">
              <a:spcBef>
                <a:spcPts val="0"/>
              </a:spcBef>
              <a:spcAft>
                <a:spcPts val="400"/>
              </a:spcAft>
            </a:pPr>
            <a:r>
              <a:rPr lang="da-DK" sz="1200" kern="0" dirty="0"/>
              <a:t>Identificer og definer måladfærd  med afsæt i de overordnede visioner og strategiske mål for forandringen</a:t>
            </a:r>
          </a:p>
          <a:p>
            <a:pPr marL="984600" lvl="2" indent="-228600">
              <a:spcBef>
                <a:spcPts val="0"/>
              </a:spcBef>
              <a:spcAft>
                <a:spcPts val="400"/>
              </a:spcAft>
            </a:pPr>
            <a:r>
              <a:rPr lang="da-DK" sz="1200" kern="0" dirty="0"/>
              <a:t>Målhierarkimodellen</a:t>
            </a:r>
          </a:p>
          <a:p>
            <a:pPr marL="984600" lvl="2" indent="-228600">
              <a:spcBef>
                <a:spcPts val="0"/>
              </a:spcBef>
              <a:spcAft>
                <a:spcPts val="400"/>
              </a:spcAft>
            </a:pPr>
            <a:r>
              <a:rPr lang="da-DK" sz="1200" kern="0" dirty="0"/>
              <a:t>Kortlæg den nuværende adfærd og barrierer for måladfærd</a:t>
            </a:r>
          </a:p>
          <a:p>
            <a:pPr marL="984600" lvl="2" indent="-228600">
              <a:spcBef>
                <a:spcPts val="0"/>
              </a:spcBef>
              <a:spcAft>
                <a:spcPts val="400"/>
              </a:spcAft>
            </a:pPr>
            <a:r>
              <a:rPr lang="da-DK" sz="1200" kern="0" dirty="0"/>
              <a:t>Metoder og data til afdækning af adfærd</a:t>
            </a:r>
          </a:p>
          <a:p>
            <a:pPr marL="984600" lvl="2" indent="-228600">
              <a:spcBef>
                <a:spcPts val="0"/>
              </a:spcBef>
              <a:spcAft>
                <a:spcPts val="400"/>
              </a:spcAft>
            </a:pPr>
            <a:r>
              <a:rPr lang="da-DK" sz="1200" kern="0" dirty="0"/>
              <a:t>Proces for gennemførsel af barriereanalyse – barrierehjulet</a:t>
            </a:r>
          </a:p>
          <a:p>
            <a:pPr lvl="1">
              <a:spcBef>
                <a:spcPts val="0"/>
              </a:spcBef>
              <a:spcAft>
                <a:spcPts val="400"/>
              </a:spcAft>
              <a:buNone/>
            </a:pPr>
            <a:br>
              <a:rPr lang="da-DK" b="1" dirty="0">
                <a:solidFill>
                  <a:schemeClr val="bg2"/>
                </a:solidFill>
              </a:rPr>
            </a:br>
            <a:r>
              <a:rPr lang="da-DK" b="1" dirty="0">
                <a:solidFill>
                  <a:schemeClr val="bg2"/>
                </a:solidFill>
              </a:rPr>
              <a:t>2.4	 Design af adfærdsændringer</a:t>
            </a:r>
          </a:p>
          <a:p>
            <a:pPr marL="984600" lvl="2" indent="-228600">
              <a:spcBef>
                <a:spcPts val="0"/>
              </a:spcBef>
              <a:spcAft>
                <a:spcPts val="400"/>
              </a:spcAft>
            </a:pPr>
            <a:r>
              <a:rPr lang="da-DK" sz="1200" dirty="0"/>
              <a:t>Adfærdsændringer – En introduktion</a:t>
            </a:r>
          </a:p>
          <a:p>
            <a:pPr marL="984600" lvl="2" indent="-228600">
              <a:spcBef>
                <a:spcPts val="0"/>
              </a:spcBef>
              <a:spcAft>
                <a:spcPts val="400"/>
              </a:spcAft>
            </a:pPr>
            <a:r>
              <a:rPr lang="da-DK" sz="1200" dirty="0"/>
              <a:t>Design konkrete indsatser og mikrohandlinger der kan understøtte den ønskede adfærd</a:t>
            </a:r>
          </a:p>
          <a:p>
            <a:pPr marL="984600" lvl="2" indent="-228600">
              <a:spcBef>
                <a:spcPts val="0"/>
              </a:spcBef>
              <a:spcAft>
                <a:spcPts val="400"/>
              </a:spcAft>
            </a:pPr>
            <a:r>
              <a:rPr lang="da-DK" sz="1200" dirty="0"/>
              <a:t>Adfærdshjulet</a:t>
            </a:r>
          </a:p>
          <a:p>
            <a:pPr lvl="2" indent="0">
              <a:spcBef>
                <a:spcPts val="0"/>
              </a:spcBef>
              <a:spcAft>
                <a:spcPts val="400"/>
              </a:spcAft>
              <a:buNone/>
            </a:pPr>
            <a:endParaRPr lang="da-DK" sz="1200" dirty="0"/>
          </a:p>
          <a:p>
            <a:pPr lvl="1" indent="0">
              <a:spcBef>
                <a:spcPts val="0"/>
              </a:spcBef>
              <a:spcAft>
                <a:spcPts val="400"/>
              </a:spcAft>
              <a:buNone/>
            </a:pPr>
            <a:r>
              <a:rPr lang="da-DK" b="1" kern="0" dirty="0">
                <a:solidFill>
                  <a:schemeClr val="bg2"/>
                </a:solidFill>
              </a:rPr>
              <a:t>2.5 	  Implementeringsintentioner</a:t>
            </a:r>
          </a:p>
          <a:p>
            <a:pPr marL="984600" lvl="2" indent="-228600">
              <a:spcBef>
                <a:spcPts val="0"/>
              </a:spcBef>
              <a:spcAft>
                <a:spcPts val="400"/>
              </a:spcAft>
            </a:pPr>
            <a:r>
              <a:rPr lang="da-DK" sz="1200" kern="0" dirty="0"/>
              <a:t>Implementeringsintentioner og ’</a:t>
            </a:r>
            <a:r>
              <a:rPr lang="da-DK" sz="1200" kern="0" dirty="0" err="1"/>
              <a:t>what</a:t>
            </a:r>
            <a:r>
              <a:rPr lang="da-DK" sz="1200" kern="0" dirty="0"/>
              <a:t>-</a:t>
            </a:r>
            <a:r>
              <a:rPr lang="da-DK" sz="1200" kern="0" dirty="0" err="1"/>
              <a:t>if</a:t>
            </a:r>
            <a:r>
              <a:rPr lang="da-DK" sz="1200" kern="0" dirty="0"/>
              <a:t>’-planer.</a:t>
            </a:r>
            <a:br>
              <a:rPr lang="da-DK" sz="1200" kern="0" dirty="0"/>
            </a:br>
            <a:endParaRPr lang="da-DK" sz="1200" kern="0" dirty="0"/>
          </a:p>
          <a:p>
            <a:pPr lvl="3" indent="0">
              <a:buFont typeface="Arial" panose="020B0604020202020204" pitchFamily="34" charset="0"/>
              <a:buNone/>
            </a:pPr>
            <a:endParaRPr lang="da-DK" sz="1200" kern="0" dirty="0"/>
          </a:p>
          <a:p>
            <a:pPr lvl="3" indent="0">
              <a:buFont typeface="Arial" panose="020B0604020202020204" pitchFamily="34" charset="0"/>
              <a:buNone/>
            </a:pPr>
            <a:endParaRPr lang="da-DK" sz="1200" kern="0" dirty="0"/>
          </a:p>
          <a:p>
            <a:endParaRPr lang="da-DK" sz="1200" kern="0" dirty="0"/>
          </a:p>
          <a:p>
            <a:pPr lvl="2" indent="0">
              <a:buNone/>
            </a:pPr>
            <a:endParaRPr lang="da-DK" sz="1200" dirty="0"/>
          </a:p>
          <a:p>
            <a:pPr lvl="2" indent="0">
              <a:buNone/>
            </a:pPr>
            <a:r>
              <a:rPr lang="da-DK" sz="1200" kern="0" dirty="0"/>
              <a:t> </a:t>
            </a:r>
          </a:p>
          <a:p>
            <a:pPr marL="927450" lvl="2" indent="-171450"/>
            <a:endParaRPr lang="da-DK" sz="1200" kern="0" dirty="0"/>
          </a:p>
        </p:txBody>
      </p:sp>
      <p:sp>
        <p:nvSpPr>
          <p:cNvPr id="10" name="Content Placeholder 1">
            <a:extLst>
              <a:ext uri="{FF2B5EF4-FFF2-40B4-BE49-F238E27FC236}">
                <a16:creationId xmlns:a16="http://schemas.microsoft.com/office/drawing/2014/main" id="{FE92DD6B-42D1-8C48-DFDE-7EFBB7FE2EC8}"/>
              </a:ext>
            </a:extLst>
          </p:cNvPr>
          <p:cNvSpPr txBox="1">
            <a:spLocks noGrp="1" noRot="1" noMove="1" noResize="1" noEditPoints="1" noAdjustHandles="1" noChangeArrowheads="1" noChangeShapeType="1"/>
          </p:cNvSpPr>
          <p:nvPr/>
        </p:nvSpPr>
        <p:spPr bwMode="auto">
          <a:xfrm>
            <a:off x="1025380" y="5416464"/>
            <a:ext cx="4964558" cy="10368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14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lvl="1" indent="0">
              <a:buNone/>
            </a:pPr>
            <a:r>
              <a:rPr lang="da-DK" b="1" kern="0" dirty="0">
                <a:solidFill>
                  <a:schemeClr val="bg2"/>
                </a:solidFill>
              </a:rPr>
              <a:t>	</a:t>
            </a:r>
            <a:endParaRPr lang="da-DK" sz="1200" kern="0" dirty="0"/>
          </a:p>
        </p:txBody>
      </p:sp>
      <p:sp>
        <p:nvSpPr>
          <p:cNvPr id="7" name="Content Placeholder 1">
            <a:extLst>
              <a:ext uri="{FF2B5EF4-FFF2-40B4-BE49-F238E27FC236}">
                <a16:creationId xmlns:a16="http://schemas.microsoft.com/office/drawing/2014/main" id="{83ACB121-96EA-DB72-6E18-13149B9D8D4F}"/>
              </a:ext>
            </a:extLst>
          </p:cNvPr>
          <p:cNvSpPr txBox="1">
            <a:spLocks/>
          </p:cNvSpPr>
          <p:nvPr/>
        </p:nvSpPr>
        <p:spPr bwMode="auto">
          <a:xfrm>
            <a:off x="972968" y="3429000"/>
            <a:ext cx="4964558" cy="10368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14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lvl="1" indent="0">
              <a:buNone/>
            </a:pPr>
            <a:r>
              <a:rPr lang="da-DK" b="1" kern="0" dirty="0">
                <a:solidFill>
                  <a:schemeClr val="bg2"/>
                </a:solidFill>
              </a:rPr>
              <a:t>2.2 	Adfærdsledelse og omsætning af 	strategi/målsætninger til konkret adfærd </a:t>
            </a:r>
          </a:p>
          <a:p>
            <a:pPr marL="927450" lvl="2" indent="-171450"/>
            <a:r>
              <a:rPr lang="da-DK" sz="1200" kern="0" dirty="0"/>
              <a:t>Forandringer på tre ledelsesniveauer</a:t>
            </a:r>
          </a:p>
          <a:p>
            <a:pPr marL="927450" lvl="2" indent="-171450"/>
            <a:r>
              <a:rPr lang="da-DK" sz="1200" kern="0" dirty="0"/>
              <a:t>Adfærdsledelse i organisationens strategiske landskab og omsætning af strategi til handling </a:t>
            </a:r>
            <a:br>
              <a:rPr lang="da-DK" sz="1200" kern="0" dirty="0"/>
            </a:br>
            <a:r>
              <a:rPr lang="da-DK" sz="1200" kern="0" dirty="0"/>
              <a:t>(fra intentionernes til handlingens rige)</a:t>
            </a:r>
          </a:p>
          <a:p>
            <a:pPr marL="927450" lvl="2" indent="-171450"/>
            <a:r>
              <a:rPr lang="da-DK" sz="1200" kern="0" dirty="0"/>
              <a:t>Nedbrydning af vision og strategier til konkret ønsket adfærd</a:t>
            </a:r>
            <a:br>
              <a:rPr lang="da-DK" sz="1200" kern="0" dirty="0"/>
            </a:br>
            <a:endParaRPr lang="da-DK" sz="1200" kern="0" dirty="0"/>
          </a:p>
        </p:txBody>
      </p:sp>
      <p:sp>
        <p:nvSpPr>
          <p:cNvPr id="2" name="Content Placeholder 1">
            <a:extLst>
              <a:ext uri="{FF2B5EF4-FFF2-40B4-BE49-F238E27FC236}">
                <a16:creationId xmlns:a16="http://schemas.microsoft.com/office/drawing/2014/main" id="{FA02C0AC-BAC2-281F-3407-DBF3613798C4}"/>
              </a:ext>
            </a:extLst>
          </p:cNvPr>
          <p:cNvSpPr>
            <a:spLocks noGrp="1"/>
          </p:cNvSpPr>
          <p:nvPr>
            <p:ph idx="13"/>
          </p:nvPr>
        </p:nvSpPr>
        <p:spPr>
          <a:xfrm>
            <a:off x="972968" y="1960080"/>
            <a:ext cx="4964558" cy="1036872"/>
          </a:xfrm>
        </p:spPr>
        <p:txBody>
          <a:bodyPr/>
          <a:lstStyle/>
          <a:p>
            <a:pPr lvl="1" indent="0">
              <a:buNone/>
            </a:pPr>
            <a:r>
              <a:rPr lang="da-DK" b="1" dirty="0">
                <a:solidFill>
                  <a:schemeClr val="bg2"/>
                </a:solidFill>
              </a:rPr>
              <a:t>2.1 	Generel indføring i adfærdsdesign og nudging  </a:t>
            </a:r>
          </a:p>
          <a:p>
            <a:pPr marL="927450" lvl="2" indent="-171450"/>
            <a:r>
              <a:rPr lang="da-DK" sz="1200" dirty="0"/>
              <a:t>Adfærdsdesign – En introduktion</a:t>
            </a:r>
          </a:p>
          <a:p>
            <a:pPr marL="927450" lvl="2" indent="-171450"/>
            <a:r>
              <a:rPr lang="da-DK" sz="1200" dirty="0"/>
              <a:t>Menneskets begrænsede rationalitet</a:t>
            </a:r>
          </a:p>
          <a:p>
            <a:pPr marL="927450" lvl="2" indent="-171450"/>
            <a:r>
              <a:rPr lang="da-DK" sz="1200" dirty="0"/>
              <a:t>System 1 og 2</a:t>
            </a:r>
          </a:p>
          <a:p>
            <a:pPr marL="927450" lvl="2" indent="-171450"/>
            <a:r>
              <a:rPr lang="da-DK" sz="1200" dirty="0"/>
              <a:t>Nudging og interventionstrappen</a:t>
            </a:r>
            <a:br>
              <a:rPr lang="da-DK" sz="1200" dirty="0"/>
            </a:br>
            <a:endParaRPr lang="da-DK" sz="1200" dirty="0"/>
          </a:p>
        </p:txBody>
      </p:sp>
      <p:sp>
        <p:nvSpPr>
          <p:cNvPr id="5" name="Title 4">
            <a:extLst>
              <a:ext uri="{FF2B5EF4-FFF2-40B4-BE49-F238E27FC236}">
                <a16:creationId xmlns:a16="http://schemas.microsoft.com/office/drawing/2014/main" id="{B1B05C51-BA1A-0D94-8851-210D93BF2557}"/>
              </a:ext>
            </a:extLst>
          </p:cNvPr>
          <p:cNvSpPr>
            <a:spLocks noGrp="1"/>
          </p:cNvSpPr>
          <p:nvPr>
            <p:ph type="title"/>
          </p:nvPr>
        </p:nvSpPr>
        <p:spPr>
          <a:xfrm>
            <a:off x="315913" y="175456"/>
            <a:ext cx="11557000" cy="1309328"/>
          </a:xfrm>
        </p:spPr>
        <p:txBody>
          <a:bodyPr/>
          <a:lstStyle/>
          <a:p>
            <a:r>
              <a:rPr lang="da-DK" dirty="0"/>
              <a:t>2. Adfærdsdesign</a:t>
            </a:r>
          </a:p>
        </p:txBody>
      </p:sp>
      <p:sp>
        <p:nvSpPr>
          <p:cNvPr id="4" name="Date Placeholder 3">
            <a:extLst>
              <a:ext uri="{FF2B5EF4-FFF2-40B4-BE49-F238E27FC236}">
                <a16:creationId xmlns:a16="http://schemas.microsoft.com/office/drawing/2014/main" id="{DEB33EC2-7D8F-61F5-8E8C-E82B79EF5A93}"/>
              </a:ext>
            </a:extLst>
          </p:cNvPr>
          <p:cNvSpPr>
            <a:spLocks noGrp="1"/>
          </p:cNvSpPr>
          <p:nvPr>
            <p:ph type="dt" sz="half" idx="10"/>
          </p:nvPr>
        </p:nvSpPr>
        <p:spPr/>
        <p:txBody>
          <a:bodyPr/>
          <a:lstStyle/>
          <a:p>
            <a:fld id="{A302561A-6A91-4772-8008-89EA89C4A67F}" type="datetime1">
              <a:rPr lang="da-DK" smtClean="0"/>
              <a:t>25-01-2024</a:t>
            </a:fld>
            <a:r>
              <a:rPr lang="da-DK"/>
              <a:t>16-12-2022</a:t>
            </a:r>
            <a:endParaRPr lang="da-DK" dirty="0"/>
          </a:p>
        </p:txBody>
      </p:sp>
      <p:sp>
        <p:nvSpPr>
          <p:cNvPr id="6" name="Slide Number Placeholder 3">
            <a:extLst>
              <a:ext uri="{FF2B5EF4-FFF2-40B4-BE49-F238E27FC236}">
                <a16:creationId xmlns:a16="http://schemas.microsoft.com/office/drawing/2014/main" id="{A6FD7005-38BE-FCD9-F59D-163576702526}"/>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2</a:t>
            </a:fld>
            <a:endParaRPr lang="en-GB" dirty="0"/>
          </a:p>
        </p:txBody>
      </p:sp>
    </p:spTree>
    <p:extLst>
      <p:ext uri="{BB962C8B-B14F-4D97-AF65-F5344CB8AC3E}">
        <p14:creationId xmlns:p14="http://schemas.microsoft.com/office/powerpoint/2010/main" val="3121179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ECC0-6257-296A-2B50-077AA6117A24}"/>
              </a:ext>
            </a:extLst>
          </p:cNvPr>
          <p:cNvSpPr>
            <a:spLocks noGrp="1"/>
          </p:cNvSpPr>
          <p:nvPr>
            <p:ph type="title"/>
          </p:nvPr>
        </p:nvSpPr>
        <p:spPr/>
        <p:txBody>
          <a:bodyPr/>
          <a:lstStyle/>
          <a:p>
            <a:br>
              <a:rPr kumimoji="0" lang="da-DK" sz="2000" b="1" i="0" u="none" strike="noStrike" kern="0" cap="all" spc="0" normalizeH="0" baseline="0" noProof="0" dirty="0">
                <a:ln>
                  <a:noFill/>
                </a:ln>
                <a:solidFill>
                  <a:srgbClr val="000000"/>
                </a:solidFill>
                <a:effectLst/>
                <a:uLnTx/>
                <a:uFillTx/>
                <a:latin typeface="+mn-lt"/>
                <a:ea typeface="+mj-ea"/>
                <a:cs typeface="+mj-cs"/>
              </a:rPr>
            </a:br>
            <a:r>
              <a:rPr kumimoji="0" lang="da-DK" sz="2000" b="1" i="0" u="none" strike="noStrike" kern="0" cap="all" spc="0" normalizeH="0" baseline="0" noProof="0" dirty="0">
                <a:ln>
                  <a:noFill/>
                </a:ln>
                <a:solidFill>
                  <a:schemeClr val="bg2"/>
                </a:solidFill>
                <a:effectLst/>
                <a:uLnTx/>
                <a:uFillTx/>
                <a:latin typeface="+mn-lt"/>
                <a:ea typeface="+mj-ea"/>
                <a:cs typeface="+mj-cs"/>
              </a:rPr>
              <a:t>step 2: </a:t>
            </a:r>
            <a:br>
              <a:rPr kumimoji="0" lang="da-DK" sz="2000" b="1" i="0" u="none" strike="noStrike" kern="0" cap="all" spc="0" normalizeH="0" baseline="0" noProof="0" dirty="0">
                <a:ln>
                  <a:noFill/>
                </a:ln>
                <a:solidFill>
                  <a:srgbClr val="000000"/>
                </a:solidFill>
                <a:effectLst/>
                <a:uLnTx/>
                <a:uFillTx/>
                <a:latin typeface="+mn-lt"/>
                <a:ea typeface="+mj-ea"/>
                <a:cs typeface="+mj-cs"/>
              </a:rPr>
            </a:br>
            <a:r>
              <a:rPr lang="da-DK" b="1" dirty="0">
                <a:effectLst/>
                <a:latin typeface="+mn-lt"/>
                <a:ea typeface="Calibri" panose="020F0502020204030204" pitchFamily="34" charset="0"/>
                <a:cs typeface="Arial" panose="020B0604020202020204" pitchFamily="34" charset="0"/>
              </a:rPr>
              <a:t>Kortlæg den nuværende </a:t>
            </a:r>
            <a:br>
              <a:rPr lang="da-DK" b="1" dirty="0">
                <a:effectLst/>
                <a:latin typeface="+mn-lt"/>
                <a:ea typeface="Calibri" panose="020F0502020204030204" pitchFamily="34" charset="0"/>
                <a:cs typeface="Arial" panose="020B0604020202020204" pitchFamily="34" charset="0"/>
              </a:rPr>
            </a:br>
            <a:r>
              <a:rPr lang="da-DK" b="1" dirty="0">
                <a:effectLst/>
                <a:latin typeface="+mn-lt"/>
                <a:ea typeface="Calibri" panose="020F0502020204030204" pitchFamily="34" charset="0"/>
                <a:cs typeface="Arial" panose="020B0604020202020204" pitchFamily="34" charset="0"/>
              </a:rPr>
              <a:t>adfærd og barrierer for måladfærd</a:t>
            </a:r>
            <a:endParaRPr lang="da-DK" dirty="0">
              <a:latin typeface="+mn-lt"/>
            </a:endParaRPr>
          </a:p>
        </p:txBody>
      </p:sp>
      <p:sp>
        <p:nvSpPr>
          <p:cNvPr id="11" name="Content Placeholder 10">
            <a:extLst>
              <a:ext uri="{FF2B5EF4-FFF2-40B4-BE49-F238E27FC236}">
                <a16:creationId xmlns:a16="http://schemas.microsoft.com/office/drawing/2014/main" id="{8A02CE37-6F53-4F9D-7B17-981AE09B58FB}"/>
              </a:ext>
            </a:extLst>
          </p:cNvPr>
          <p:cNvSpPr>
            <a:spLocks noGrp="1"/>
          </p:cNvSpPr>
          <p:nvPr>
            <p:ph idx="1"/>
          </p:nvPr>
        </p:nvSpPr>
        <p:spPr/>
        <p:txBody>
          <a:bodyPr/>
          <a:lstStyle/>
          <a:p>
            <a:r>
              <a:rPr lang="da-DK" dirty="0"/>
              <a:t>Efter at have identificeret og beskrevet den ønskede adfærd (se step 1) skal du nu finde ud af, hvordan den nuværende adfærd på området ser ud. Du skal også analysere den kontekst, de involverede handler i, og de barrierer, der kan være for, at de tilegner sig den ønskede adfærd.</a:t>
            </a:r>
          </a:p>
          <a:p>
            <a:r>
              <a:rPr lang="da-DK" dirty="0"/>
              <a:t>Kortlægningen af den nuværende adfærd handler om at besvare to spørgsmål: </a:t>
            </a:r>
            <a:r>
              <a:rPr lang="da-DK" i="1" dirty="0"/>
              <a:t>’Hvad gør de involverede ledere og medarbejdere i dag?’ </a:t>
            </a:r>
            <a:r>
              <a:rPr lang="da-DK" dirty="0"/>
              <a:t>og </a:t>
            </a:r>
            <a:r>
              <a:rPr lang="da-DK" i="1" dirty="0"/>
              <a:t>’Hvorfor gør de det?’</a:t>
            </a:r>
          </a:p>
        </p:txBody>
      </p:sp>
      <p:sp>
        <p:nvSpPr>
          <p:cNvPr id="4" name="Date Placeholder 3">
            <a:extLst>
              <a:ext uri="{FF2B5EF4-FFF2-40B4-BE49-F238E27FC236}">
                <a16:creationId xmlns:a16="http://schemas.microsoft.com/office/drawing/2014/main" id="{2831AB02-612F-13EE-7E39-BEF6D934ABD2}"/>
              </a:ext>
            </a:extLst>
          </p:cNvPr>
          <p:cNvSpPr>
            <a:spLocks noGrp="1"/>
          </p:cNvSpPr>
          <p:nvPr>
            <p:ph type="dt" sz="half" idx="10"/>
          </p:nvPr>
        </p:nvSpPr>
        <p:spPr/>
        <p:txBody>
          <a:bodyPr/>
          <a:lstStyle/>
          <a:p>
            <a:fld id="{DDEA3E50-29CC-4340-B8A5-37C8F5A30836}" type="datetime1">
              <a:rPr lang="da-DK" smtClean="0"/>
              <a:t>25-01-2024</a:t>
            </a:fld>
            <a:r>
              <a:rPr lang="da-DK"/>
              <a:t>16-12-2022</a:t>
            </a:r>
            <a:endParaRPr lang="da-DK" dirty="0"/>
          </a:p>
        </p:txBody>
      </p:sp>
      <p:pic>
        <p:nvPicPr>
          <p:cNvPr id="5" name="Content Placeholder 4">
            <a:extLst>
              <a:ext uri="{FF2B5EF4-FFF2-40B4-BE49-F238E27FC236}">
                <a16:creationId xmlns:a16="http://schemas.microsoft.com/office/drawing/2014/main" id="{63BB9B96-2BB6-CF59-7D70-D06CD7E5EE5F}"/>
              </a:ext>
            </a:extLst>
          </p:cNvPr>
          <p:cNvPicPr>
            <a:picLocks noGrp="1" noChangeAspect="1"/>
          </p:cNvPicPr>
          <p:nvPr>
            <p:ph sz="quarter" idx="13"/>
          </p:nvPr>
        </p:nvPicPr>
        <p:blipFill>
          <a:blip r:embed="rId2"/>
          <a:stretch>
            <a:fillRect/>
          </a:stretch>
        </p:blipFill>
        <p:spPr>
          <a:xfrm>
            <a:off x="8181975" y="1964795"/>
            <a:ext cx="3021013" cy="3928535"/>
          </a:xfrm>
          <a:prstGeom prst="rect">
            <a:avLst/>
          </a:prstGeom>
        </p:spPr>
      </p:pic>
      <p:sp>
        <p:nvSpPr>
          <p:cNvPr id="6" name="TextBox 5">
            <a:extLst>
              <a:ext uri="{FF2B5EF4-FFF2-40B4-BE49-F238E27FC236}">
                <a16:creationId xmlns:a16="http://schemas.microsoft.com/office/drawing/2014/main" id="{93C20528-72EF-698D-306E-5BCF4D46D295}"/>
              </a:ext>
            </a:extLst>
          </p:cNvPr>
          <p:cNvSpPr txBox="1"/>
          <p:nvPr/>
        </p:nvSpPr>
        <p:spPr>
          <a:xfrm>
            <a:off x="5245393" y="5687241"/>
            <a:ext cx="2574127" cy="261610"/>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100" b="0" i="0" u="none" strike="noStrike" kern="0" cap="none" spc="0" normalizeH="0" baseline="0" dirty="0">
                <a:ln>
                  <a:noFill/>
                </a:ln>
                <a:solidFill>
                  <a:srgbClr val="000000"/>
                </a:solidFill>
                <a:effectLst/>
                <a:uLnTx/>
                <a:uFillTx/>
              </a:rPr>
              <a:t>Inspireret af Henrik </a:t>
            </a:r>
            <a:r>
              <a:rPr kumimoji="0" lang="da-DK" sz="1100" b="0" i="0" u="none" strike="noStrike" kern="0" cap="none" spc="0" normalizeH="0" baseline="0" dirty="0" err="1">
                <a:ln>
                  <a:noFill/>
                </a:ln>
                <a:solidFill>
                  <a:srgbClr val="000000"/>
                </a:solidFill>
                <a:effectLst/>
                <a:uLnTx/>
                <a:uFillTx/>
              </a:rPr>
              <a:t>Dresbøll</a:t>
            </a:r>
            <a:r>
              <a:rPr kumimoji="0" lang="da-DK" sz="1100" b="0" i="0" u="none" strike="noStrike" kern="0" cap="none" spc="0" normalizeH="0" baseline="0" dirty="0">
                <a:ln>
                  <a:noFill/>
                </a:ln>
                <a:solidFill>
                  <a:srgbClr val="000000"/>
                </a:solidFill>
                <a:effectLst/>
                <a:uLnTx/>
                <a:uFillTx/>
              </a:rPr>
              <a:t> 2021 </a:t>
            </a:r>
          </a:p>
        </p:txBody>
      </p:sp>
      <p:grpSp>
        <p:nvGrpSpPr>
          <p:cNvPr id="7" name="Group 6">
            <a:extLst>
              <a:ext uri="{FF2B5EF4-FFF2-40B4-BE49-F238E27FC236}">
                <a16:creationId xmlns:a16="http://schemas.microsoft.com/office/drawing/2014/main" id="{B7989BAB-FE46-AFFC-D4A0-98D882767FBA}"/>
              </a:ext>
            </a:extLst>
          </p:cNvPr>
          <p:cNvGrpSpPr/>
          <p:nvPr/>
        </p:nvGrpSpPr>
        <p:grpSpPr>
          <a:xfrm>
            <a:off x="990654" y="4340044"/>
            <a:ext cx="6764758" cy="1390040"/>
            <a:chOff x="362509" y="2082386"/>
            <a:chExt cx="11465393" cy="2866348"/>
          </a:xfrm>
        </p:grpSpPr>
        <p:sp>
          <p:nvSpPr>
            <p:cNvPr id="8" name="Freeform: Shape 7">
              <a:extLst>
                <a:ext uri="{FF2B5EF4-FFF2-40B4-BE49-F238E27FC236}">
                  <a16:creationId xmlns:a16="http://schemas.microsoft.com/office/drawing/2014/main" id="{F257ABE6-5BA4-0F05-93E3-9EF5974D7C49}"/>
                </a:ext>
              </a:extLst>
            </p:cNvPr>
            <p:cNvSpPr/>
            <p:nvPr/>
          </p:nvSpPr>
          <p:spPr>
            <a:xfrm>
              <a:off x="362509" y="2082386"/>
              <a:ext cx="4777247" cy="2866348"/>
            </a:xfrm>
            <a:custGeom>
              <a:avLst/>
              <a:gdLst>
                <a:gd name="connsiteX0" fmla="*/ 0 w 4777247"/>
                <a:gd name="connsiteY0" fmla="*/ 286635 h 2866348"/>
                <a:gd name="connsiteX1" fmla="*/ 286635 w 4777247"/>
                <a:gd name="connsiteY1" fmla="*/ 0 h 2866348"/>
                <a:gd name="connsiteX2" fmla="*/ 4490612 w 4777247"/>
                <a:gd name="connsiteY2" fmla="*/ 0 h 2866348"/>
                <a:gd name="connsiteX3" fmla="*/ 4777247 w 4777247"/>
                <a:gd name="connsiteY3" fmla="*/ 286635 h 2866348"/>
                <a:gd name="connsiteX4" fmla="*/ 4777247 w 4777247"/>
                <a:gd name="connsiteY4" fmla="*/ 2579713 h 2866348"/>
                <a:gd name="connsiteX5" fmla="*/ 4490612 w 4777247"/>
                <a:gd name="connsiteY5" fmla="*/ 2866348 h 2866348"/>
                <a:gd name="connsiteX6" fmla="*/ 286635 w 4777247"/>
                <a:gd name="connsiteY6" fmla="*/ 2866348 h 2866348"/>
                <a:gd name="connsiteX7" fmla="*/ 0 w 4777247"/>
                <a:gd name="connsiteY7" fmla="*/ 2579713 h 2866348"/>
                <a:gd name="connsiteX8" fmla="*/ 0 w 4777247"/>
                <a:gd name="connsiteY8" fmla="*/ 286635 h 28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247" h="2866348">
                  <a:moveTo>
                    <a:pt x="0" y="286635"/>
                  </a:moveTo>
                  <a:cubicBezTo>
                    <a:pt x="0" y="128331"/>
                    <a:pt x="128331" y="0"/>
                    <a:pt x="286635" y="0"/>
                  </a:cubicBezTo>
                  <a:lnTo>
                    <a:pt x="4490612" y="0"/>
                  </a:lnTo>
                  <a:cubicBezTo>
                    <a:pt x="4648916" y="0"/>
                    <a:pt x="4777247" y="128331"/>
                    <a:pt x="4777247" y="286635"/>
                  </a:cubicBezTo>
                  <a:lnTo>
                    <a:pt x="4777247" y="2579713"/>
                  </a:lnTo>
                  <a:cubicBezTo>
                    <a:pt x="4777247" y="2738017"/>
                    <a:pt x="4648916" y="2866348"/>
                    <a:pt x="4490612" y="2866348"/>
                  </a:cubicBezTo>
                  <a:lnTo>
                    <a:pt x="286635" y="2866348"/>
                  </a:lnTo>
                  <a:cubicBezTo>
                    <a:pt x="128331" y="2866348"/>
                    <a:pt x="0" y="2738017"/>
                    <a:pt x="0" y="2579713"/>
                  </a:cubicBezTo>
                  <a:lnTo>
                    <a:pt x="0" y="286635"/>
                  </a:lnTo>
                  <a:close/>
                </a:path>
              </a:pathLst>
            </a:custGeom>
            <a:solidFill>
              <a:srgbClr val="002546"/>
            </a:solidFill>
            <a:ln w="25400" cap="flat" cmpd="sng" algn="ctr">
              <a:solidFill>
                <a:srgbClr val="FFFFFF">
                  <a:hueOff val="0"/>
                  <a:satOff val="0"/>
                  <a:lumOff val="0"/>
                  <a:alphaOff val="0"/>
                </a:srgbClr>
              </a:solidFill>
              <a:prstDash val="solid"/>
            </a:ln>
            <a:effectLst/>
          </p:spPr>
          <p:txBody>
            <a:bodyPr spcFirstLastPara="0" vert="horz" wrap="square" lIns="160152" tIns="160152" rIns="160152" bIns="160152" numCol="1" spcCol="1270" anchor="ctr" anchorCtr="0">
              <a:noAutofit/>
            </a:bodyPr>
            <a:lstStyle/>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100" b="1" i="0" u="none" strike="noStrike" kern="0" cap="none" spc="0" normalizeH="0" baseline="0" noProof="0" dirty="0">
                  <a:ln>
                    <a:noFill/>
                  </a:ln>
                  <a:solidFill>
                    <a:srgbClr val="FFFFFF"/>
                  </a:solidFill>
                  <a:effectLst/>
                  <a:uLnTx/>
                  <a:uFillTx/>
                  <a:latin typeface="AU Passata"/>
                  <a:ea typeface="+mn-ea"/>
                  <a:cs typeface="+mn-cs"/>
                </a:rPr>
                <a:t>Adfærdsanalysen:</a:t>
              </a:r>
            </a:p>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100" b="1" i="1" u="none" strike="noStrike" kern="0" cap="none" spc="0" normalizeH="0" baseline="0" noProof="0" dirty="0">
                  <a:ln>
                    <a:noFill/>
                  </a:ln>
                  <a:solidFill>
                    <a:srgbClr val="FFFFFF"/>
                  </a:solidFill>
                  <a:effectLst/>
                  <a:uLnTx/>
                  <a:uFillTx/>
                  <a:latin typeface="AU Passata"/>
                  <a:ea typeface="+mn-ea"/>
                  <a:cs typeface="+mn-cs"/>
                </a:rPr>
                <a:t>Hvad</a:t>
              </a:r>
              <a:r>
                <a:rPr kumimoji="0" lang="da-DK" sz="1100" b="0" i="1" u="none" strike="noStrike" kern="0" cap="none" spc="0" normalizeH="0" baseline="0" noProof="0" dirty="0">
                  <a:ln>
                    <a:noFill/>
                  </a:ln>
                  <a:solidFill>
                    <a:srgbClr val="FFFFFF"/>
                  </a:solidFill>
                  <a:effectLst/>
                  <a:uLnTx/>
                  <a:uFillTx/>
                  <a:latin typeface="AU Passata"/>
                  <a:ea typeface="+mn-ea"/>
                  <a:cs typeface="+mn-cs"/>
                </a:rPr>
                <a:t> vil vi have til at ske?</a:t>
              </a:r>
            </a:p>
            <a:p>
              <a:pPr marL="0" marR="0" lvl="0" indent="0" algn="ctr" defTabSz="889000" eaLnBrk="1" fontAlgn="auto" latinLnBrk="0" hangingPunct="1">
                <a:lnSpc>
                  <a:spcPct val="90000"/>
                </a:lnSpc>
                <a:spcBef>
                  <a:spcPts val="0"/>
                </a:spcBef>
                <a:spcAft>
                  <a:spcPct val="35000"/>
                </a:spcAft>
                <a:buClrTx/>
                <a:buSzTx/>
                <a:buFontTx/>
                <a:buNone/>
                <a:tabLst/>
                <a:defRPr/>
              </a:pPr>
              <a:endParaRPr kumimoji="0" lang="da-DK" sz="1100" b="1" i="0" u="none" strike="noStrike" kern="0" cap="none" spc="0" normalizeH="0" baseline="0" noProof="0" dirty="0">
                <a:ln>
                  <a:noFill/>
                </a:ln>
                <a:solidFill>
                  <a:srgbClr val="FFFFFF"/>
                </a:solidFill>
                <a:effectLst/>
                <a:uLnTx/>
                <a:uFillTx/>
                <a:latin typeface="AU Passata"/>
                <a:ea typeface="+mn-ea"/>
                <a:cs typeface="+mn-cs"/>
              </a:endParaRPr>
            </a:p>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100" b="0" i="0" u="none" strike="noStrike" kern="0" cap="none" spc="0" normalizeH="0" baseline="0" noProof="0" dirty="0">
                  <a:ln>
                    <a:noFill/>
                  </a:ln>
                  <a:solidFill>
                    <a:srgbClr val="FFFFFF"/>
                  </a:solidFill>
                  <a:effectLst/>
                  <a:uLnTx/>
                  <a:uFillTx/>
                  <a:latin typeface="AU Passata"/>
                  <a:ea typeface="+mn-ea"/>
                  <a:cs typeface="+mn-cs"/>
                </a:rPr>
                <a:t>Step 1: Identificer og definer måladfærd</a:t>
              </a:r>
            </a:p>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100" b="0" i="0" u="none" strike="noStrike" kern="0" cap="none" spc="0" normalizeH="0" baseline="0" noProof="0" dirty="0">
                  <a:ln>
                    <a:noFill/>
                  </a:ln>
                  <a:solidFill>
                    <a:srgbClr val="FFFFFF"/>
                  </a:solidFill>
                  <a:effectLst/>
                  <a:uLnTx/>
                  <a:uFillTx/>
                  <a:latin typeface="AU Passata"/>
                  <a:ea typeface="+mn-ea"/>
                  <a:cs typeface="+mn-cs"/>
                </a:rPr>
                <a:t>Step 2: Identificer nuværende adfærd og forhindringer for måladfærd</a:t>
              </a:r>
              <a:endParaRPr kumimoji="0" lang="en-US" sz="1100" b="0" i="0" u="none" strike="noStrike" kern="0" cap="none" spc="0" normalizeH="0" baseline="0" noProof="0" dirty="0">
                <a:ln>
                  <a:noFill/>
                </a:ln>
                <a:solidFill>
                  <a:srgbClr val="FFFFFF"/>
                </a:solidFill>
                <a:effectLst/>
                <a:uLnTx/>
                <a:uFillTx/>
                <a:latin typeface="AU Passata"/>
                <a:ea typeface="+mn-ea"/>
                <a:cs typeface="+mn-cs"/>
              </a:endParaRPr>
            </a:p>
          </p:txBody>
        </p:sp>
        <p:sp>
          <p:nvSpPr>
            <p:cNvPr id="9" name="Freeform: Shape 8">
              <a:extLst>
                <a:ext uri="{FF2B5EF4-FFF2-40B4-BE49-F238E27FC236}">
                  <a16:creationId xmlns:a16="http://schemas.microsoft.com/office/drawing/2014/main" id="{A7BAA826-EF00-6BA3-4207-F44632696B25}"/>
                </a:ext>
              </a:extLst>
            </p:cNvPr>
            <p:cNvSpPr/>
            <p:nvPr/>
          </p:nvSpPr>
          <p:spPr>
            <a:xfrm>
              <a:off x="5617481" y="2923182"/>
              <a:ext cx="1012776" cy="1184757"/>
            </a:xfrm>
            <a:custGeom>
              <a:avLst/>
              <a:gdLst>
                <a:gd name="connsiteX0" fmla="*/ 0 w 1012776"/>
                <a:gd name="connsiteY0" fmla="*/ 236951 h 1184757"/>
                <a:gd name="connsiteX1" fmla="*/ 506388 w 1012776"/>
                <a:gd name="connsiteY1" fmla="*/ 236951 h 1184757"/>
                <a:gd name="connsiteX2" fmla="*/ 506388 w 1012776"/>
                <a:gd name="connsiteY2" fmla="*/ 0 h 1184757"/>
                <a:gd name="connsiteX3" fmla="*/ 1012776 w 1012776"/>
                <a:gd name="connsiteY3" fmla="*/ 592379 h 1184757"/>
                <a:gd name="connsiteX4" fmla="*/ 506388 w 1012776"/>
                <a:gd name="connsiteY4" fmla="*/ 1184757 h 1184757"/>
                <a:gd name="connsiteX5" fmla="*/ 506388 w 1012776"/>
                <a:gd name="connsiteY5" fmla="*/ 947806 h 1184757"/>
                <a:gd name="connsiteX6" fmla="*/ 0 w 1012776"/>
                <a:gd name="connsiteY6" fmla="*/ 947806 h 1184757"/>
                <a:gd name="connsiteX7" fmla="*/ 0 w 1012776"/>
                <a:gd name="connsiteY7" fmla="*/ 236951 h 11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776" h="1184757">
                  <a:moveTo>
                    <a:pt x="0" y="236951"/>
                  </a:moveTo>
                  <a:lnTo>
                    <a:pt x="506388" y="236951"/>
                  </a:lnTo>
                  <a:lnTo>
                    <a:pt x="506388" y="0"/>
                  </a:lnTo>
                  <a:lnTo>
                    <a:pt x="1012776" y="592379"/>
                  </a:lnTo>
                  <a:lnTo>
                    <a:pt x="506388" y="1184757"/>
                  </a:lnTo>
                  <a:lnTo>
                    <a:pt x="506388" y="947806"/>
                  </a:lnTo>
                  <a:lnTo>
                    <a:pt x="0" y="947806"/>
                  </a:lnTo>
                  <a:lnTo>
                    <a:pt x="0" y="236951"/>
                  </a:lnTo>
                  <a:close/>
                </a:path>
              </a:pathLst>
            </a:custGeom>
            <a:solidFill>
              <a:srgbClr val="003E5C"/>
            </a:solidFill>
            <a:ln>
              <a:noFill/>
            </a:ln>
            <a:effectLst/>
          </p:spPr>
          <p:txBody>
            <a:bodyPr spcFirstLastPara="0" vert="horz" wrap="square" lIns="0" tIns="236951" rIns="303833" bIns="236951"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U Passata"/>
                <a:ea typeface="+mn-ea"/>
                <a:cs typeface="+mn-cs"/>
              </a:endParaRPr>
            </a:p>
          </p:txBody>
        </p:sp>
        <p:sp>
          <p:nvSpPr>
            <p:cNvPr id="10" name="Freeform: Shape 9">
              <a:extLst>
                <a:ext uri="{FF2B5EF4-FFF2-40B4-BE49-F238E27FC236}">
                  <a16:creationId xmlns:a16="http://schemas.microsoft.com/office/drawing/2014/main" id="{65BE5F61-72B5-72B2-B6E3-32AA5D602AD6}"/>
                </a:ext>
              </a:extLst>
            </p:cNvPr>
            <p:cNvSpPr/>
            <p:nvPr/>
          </p:nvSpPr>
          <p:spPr>
            <a:xfrm>
              <a:off x="7050655" y="2082386"/>
              <a:ext cx="4777247" cy="2866348"/>
            </a:xfrm>
            <a:custGeom>
              <a:avLst/>
              <a:gdLst>
                <a:gd name="connsiteX0" fmla="*/ 0 w 4777247"/>
                <a:gd name="connsiteY0" fmla="*/ 286635 h 2866348"/>
                <a:gd name="connsiteX1" fmla="*/ 286635 w 4777247"/>
                <a:gd name="connsiteY1" fmla="*/ 0 h 2866348"/>
                <a:gd name="connsiteX2" fmla="*/ 4490612 w 4777247"/>
                <a:gd name="connsiteY2" fmla="*/ 0 h 2866348"/>
                <a:gd name="connsiteX3" fmla="*/ 4777247 w 4777247"/>
                <a:gd name="connsiteY3" fmla="*/ 286635 h 2866348"/>
                <a:gd name="connsiteX4" fmla="*/ 4777247 w 4777247"/>
                <a:gd name="connsiteY4" fmla="*/ 2579713 h 2866348"/>
                <a:gd name="connsiteX5" fmla="*/ 4490612 w 4777247"/>
                <a:gd name="connsiteY5" fmla="*/ 2866348 h 2866348"/>
                <a:gd name="connsiteX6" fmla="*/ 286635 w 4777247"/>
                <a:gd name="connsiteY6" fmla="*/ 2866348 h 2866348"/>
                <a:gd name="connsiteX7" fmla="*/ 0 w 4777247"/>
                <a:gd name="connsiteY7" fmla="*/ 2579713 h 2866348"/>
                <a:gd name="connsiteX8" fmla="*/ 0 w 4777247"/>
                <a:gd name="connsiteY8" fmla="*/ 286635 h 28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247" h="2866348">
                  <a:moveTo>
                    <a:pt x="0" y="286635"/>
                  </a:moveTo>
                  <a:cubicBezTo>
                    <a:pt x="0" y="128331"/>
                    <a:pt x="128331" y="0"/>
                    <a:pt x="286635" y="0"/>
                  </a:cubicBezTo>
                  <a:lnTo>
                    <a:pt x="4490612" y="0"/>
                  </a:lnTo>
                  <a:cubicBezTo>
                    <a:pt x="4648916" y="0"/>
                    <a:pt x="4777247" y="128331"/>
                    <a:pt x="4777247" y="286635"/>
                  </a:cubicBezTo>
                  <a:lnTo>
                    <a:pt x="4777247" y="2579713"/>
                  </a:lnTo>
                  <a:cubicBezTo>
                    <a:pt x="4777247" y="2738017"/>
                    <a:pt x="4648916" y="2866348"/>
                    <a:pt x="4490612" y="2866348"/>
                  </a:cubicBezTo>
                  <a:lnTo>
                    <a:pt x="286635" y="2866348"/>
                  </a:lnTo>
                  <a:cubicBezTo>
                    <a:pt x="128331" y="2866348"/>
                    <a:pt x="0" y="2738017"/>
                    <a:pt x="0" y="2579713"/>
                  </a:cubicBezTo>
                  <a:lnTo>
                    <a:pt x="0" y="286635"/>
                  </a:lnTo>
                  <a:close/>
                </a:path>
              </a:pathLst>
            </a:custGeom>
            <a:solidFill>
              <a:srgbClr val="002546"/>
            </a:solidFill>
            <a:ln w="25400" cap="flat" cmpd="sng" algn="ctr">
              <a:solidFill>
                <a:srgbClr val="FFFFFF">
                  <a:hueOff val="0"/>
                  <a:satOff val="0"/>
                  <a:lumOff val="0"/>
                  <a:alphaOff val="0"/>
                </a:srgbClr>
              </a:solidFill>
              <a:prstDash val="solid"/>
            </a:ln>
            <a:effectLst/>
          </p:spPr>
          <p:txBody>
            <a:bodyPr spcFirstLastPara="0" vert="horz" wrap="square" lIns="160152" tIns="160152" rIns="160152" bIns="160152" numCol="1" spcCol="1270" anchor="ctr" anchorCtr="0">
              <a:noAutofit/>
            </a:bodyPr>
            <a:lstStyle/>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100" b="1" i="0" u="none" strike="noStrike" kern="0" cap="none" spc="0" normalizeH="0" baseline="0" noProof="0" dirty="0">
                  <a:ln>
                    <a:noFill/>
                  </a:ln>
                  <a:solidFill>
                    <a:srgbClr val="FFFFFF"/>
                  </a:solidFill>
                  <a:effectLst/>
                  <a:uLnTx/>
                  <a:uFillTx/>
                  <a:latin typeface="AU Passata"/>
                  <a:ea typeface="+mn-ea"/>
                  <a:cs typeface="+mn-cs"/>
                </a:rPr>
                <a:t>Adfærdsdesignet</a:t>
              </a:r>
            </a:p>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100" b="1" i="1" u="none" strike="noStrike" kern="0" cap="none" spc="0" normalizeH="0" baseline="0" noProof="0" dirty="0">
                  <a:ln>
                    <a:noFill/>
                  </a:ln>
                  <a:solidFill>
                    <a:srgbClr val="FFFFFF"/>
                  </a:solidFill>
                  <a:effectLst/>
                  <a:uLnTx/>
                  <a:uFillTx/>
                  <a:latin typeface="AU Passata"/>
                  <a:ea typeface="+mn-ea"/>
                  <a:cs typeface="+mn-cs"/>
                </a:rPr>
                <a:t>Hvordan</a:t>
              </a:r>
              <a:r>
                <a:rPr kumimoji="0" lang="da-DK" sz="1100" b="1" i="0" u="none" strike="noStrike" kern="0" cap="none" spc="0" normalizeH="0" baseline="0" noProof="0" dirty="0">
                  <a:ln>
                    <a:noFill/>
                  </a:ln>
                  <a:solidFill>
                    <a:srgbClr val="FFFFFF"/>
                  </a:solidFill>
                  <a:effectLst/>
                  <a:uLnTx/>
                  <a:uFillTx/>
                  <a:latin typeface="AU Passata"/>
                  <a:ea typeface="+mn-ea"/>
                  <a:cs typeface="+mn-cs"/>
                </a:rPr>
                <a:t> </a:t>
              </a:r>
              <a:r>
                <a:rPr kumimoji="0" lang="da-DK" sz="1100" b="0" i="0" u="none" strike="noStrike" kern="0" cap="none" spc="0" normalizeH="0" baseline="0" noProof="0" dirty="0">
                  <a:ln>
                    <a:noFill/>
                  </a:ln>
                  <a:solidFill>
                    <a:srgbClr val="FFFFFF"/>
                  </a:solidFill>
                  <a:effectLst/>
                  <a:uLnTx/>
                  <a:uFillTx/>
                  <a:latin typeface="AU Passata"/>
                  <a:ea typeface="+mn-ea"/>
                  <a:cs typeface="+mn-cs"/>
                </a:rPr>
                <a:t>får vi det til at ske?</a:t>
              </a:r>
            </a:p>
            <a:p>
              <a:pPr marL="0" marR="0" lvl="0" indent="0" algn="ctr" defTabSz="889000" eaLnBrk="1" fontAlgn="auto" latinLnBrk="0" hangingPunct="1">
                <a:lnSpc>
                  <a:spcPct val="90000"/>
                </a:lnSpc>
                <a:spcBef>
                  <a:spcPts val="0"/>
                </a:spcBef>
                <a:spcAft>
                  <a:spcPct val="35000"/>
                </a:spcAft>
                <a:buClrTx/>
                <a:buSzTx/>
                <a:buFontTx/>
                <a:buNone/>
                <a:tabLst/>
                <a:defRPr/>
              </a:pPr>
              <a:endParaRPr kumimoji="0" lang="da-DK" sz="1100" b="0" i="0" u="none" strike="noStrike" kern="0" cap="none" spc="0" normalizeH="0" baseline="0" noProof="0" dirty="0">
                <a:ln>
                  <a:noFill/>
                </a:ln>
                <a:solidFill>
                  <a:srgbClr val="FFFFFF"/>
                </a:solidFill>
                <a:effectLst/>
                <a:uLnTx/>
                <a:uFillTx/>
                <a:latin typeface="AU Passata"/>
                <a:ea typeface="+mn-ea"/>
                <a:cs typeface="+mn-cs"/>
              </a:endParaRPr>
            </a:p>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100" b="0" i="0" u="none" strike="noStrike" kern="0" cap="none" spc="0" normalizeH="0" baseline="0" noProof="0" dirty="0">
                  <a:ln>
                    <a:noFill/>
                  </a:ln>
                  <a:solidFill>
                    <a:srgbClr val="FFFFFF"/>
                  </a:solidFill>
                  <a:effectLst/>
                  <a:uLnTx/>
                  <a:uFillTx/>
                  <a:latin typeface="AU Passata"/>
                  <a:ea typeface="+mn-ea"/>
                  <a:cs typeface="+mn-cs"/>
                </a:rPr>
                <a:t>Step 3: Design indsatser og mikrohandlinger</a:t>
              </a:r>
            </a:p>
            <a:p>
              <a:pPr marL="0" marR="0" lvl="0" indent="0" algn="ctr" defTabSz="889000" eaLnBrk="1" fontAlgn="auto" latinLnBrk="0" hangingPunct="1">
                <a:lnSpc>
                  <a:spcPct val="90000"/>
                </a:lnSpc>
                <a:spcBef>
                  <a:spcPts val="0"/>
                </a:spcBef>
                <a:spcAft>
                  <a:spcPct val="3500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AU Passata"/>
                <a:ea typeface="+mn-ea"/>
                <a:cs typeface="+mn-cs"/>
              </a:endParaRPr>
            </a:p>
          </p:txBody>
        </p:sp>
      </p:grpSp>
      <p:sp>
        <p:nvSpPr>
          <p:cNvPr id="12" name="Rectangle 11">
            <a:extLst>
              <a:ext uri="{FF2B5EF4-FFF2-40B4-BE49-F238E27FC236}">
                <a16:creationId xmlns:a16="http://schemas.microsoft.com/office/drawing/2014/main" id="{EB9A33ED-8445-B0B7-6783-D2EFE2F4096D}"/>
              </a:ext>
            </a:extLst>
          </p:cNvPr>
          <p:cNvSpPr/>
          <p:nvPr/>
        </p:nvSpPr>
        <p:spPr bwMode="auto">
          <a:xfrm>
            <a:off x="3951968" y="4216894"/>
            <a:ext cx="3803444" cy="1534056"/>
          </a:xfrm>
          <a:prstGeom prst="rect">
            <a:avLst/>
          </a:prstGeom>
          <a:solidFill>
            <a:srgbClr val="FFFFFF">
              <a:alpha val="38824"/>
            </a:srgb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grpSp>
        <p:nvGrpSpPr>
          <p:cNvPr id="3" name="Group 2">
            <a:extLst>
              <a:ext uri="{FF2B5EF4-FFF2-40B4-BE49-F238E27FC236}">
                <a16:creationId xmlns:a16="http://schemas.microsoft.com/office/drawing/2014/main" id="{6C1C33BA-B56A-108E-23C0-365AA1D19683}"/>
              </a:ext>
            </a:extLst>
          </p:cNvPr>
          <p:cNvGrpSpPr/>
          <p:nvPr/>
        </p:nvGrpSpPr>
        <p:grpSpPr>
          <a:xfrm>
            <a:off x="3722133" y="5994073"/>
            <a:ext cx="6404726" cy="687900"/>
            <a:chOff x="3722133" y="5994073"/>
            <a:chExt cx="6404726" cy="687900"/>
          </a:xfrm>
        </p:grpSpPr>
        <p:sp>
          <p:nvSpPr>
            <p:cNvPr id="13" name="USR_Title">
              <a:extLst>
                <a:ext uri="{FF2B5EF4-FFF2-40B4-BE49-F238E27FC236}">
                  <a16:creationId xmlns:a16="http://schemas.microsoft.com/office/drawing/2014/main" id="{A8D11EFF-5038-4433-2B14-B2068DF2682D}"/>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algn="l">
                <a:lnSpc>
                  <a:spcPct val="95000"/>
                </a:lnSpc>
                <a:defRPr/>
              </a:pPr>
              <a:r>
                <a:rPr lang="da-DK" sz="700" cap="all" dirty="0">
                  <a:latin typeface="+mn-lt"/>
                </a:rPr>
                <a:t>2.3. GENNEMFØRELSE AF EN ADFÆRDSANALYSE </a:t>
              </a:r>
            </a:p>
            <a:p>
              <a:pPr algn="l">
                <a:lnSpc>
                  <a:spcPct val="95000"/>
                </a:lnSpc>
                <a:defRPr/>
              </a:pPr>
              <a:endParaRPr lang="da-DK" sz="700" b="0" cap="all" baseline="0" dirty="0">
                <a:solidFill>
                  <a:schemeClr val="tx1"/>
                </a:solidFill>
                <a:latin typeface="+mn-lt"/>
              </a:endParaRPr>
            </a:p>
          </p:txBody>
        </p:sp>
        <p:sp>
          <p:nvSpPr>
            <p:cNvPr id="14" name="Date_DateCustomA">
              <a:extLst>
                <a:ext uri="{FF2B5EF4-FFF2-40B4-BE49-F238E27FC236}">
                  <a16:creationId xmlns:a16="http://schemas.microsoft.com/office/drawing/2014/main" id="{53F6A3E1-C5CA-AF48-6FAD-9237A51B88AB}"/>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15" name="Billede streg">
              <a:extLst>
                <a:ext uri="{FF2B5EF4-FFF2-40B4-BE49-F238E27FC236}">
                  <a16:creationId xmlns:a16="http://schemas.microsoft.com/office/drawing/2014/main" id="{E000BC9F-1A62-62A0-BE57-D15C859746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16" name="Slide Number Placeholder 3">
            <a:extLst>
              <a:ext uri="{FF2B5EF4-FFF2-40B4-BE49-F238E27FC236}">
                <a16:creationId xmlns:a16="http://schemas.microsoft.com/office/drawing/2014/main" id="{61B8C12A-734F-19EF-0947-1FC94A2BCFB4}"/>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20</a:t>
            </a:fld>
            <a:endParaRPr lang="en-GB" dirty="0"/>
          </a:p>
        </p:txBody>
      </p:sp>
      <p:pic>
        <p:nvPicPr>
          <p:cNvPr id="18" name="Picture 17">
            <a:extLst>
              <a:ext uri="{FF2B5EF4-FFF2-40B4-BE49-F238E27FC236}">
                <a16:creationId xmlns:a16="http://schemas.microsoft.com/office/drawing/2014/main" id="{EA6BE42D-0910-97E6-3352-C8A2376EAB2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762425" y="278363"/>
            <a:ext cx="3401929" cy="324361"/>
          </a:xfrm>
          <a:prstGeom prst="rect">
            <a:avLst/>
          </a:prstGeom>
        </p:spPr>
      </p:pic>
    </p:spTree>
    <p:extLst>
      <p:ext uri="{BB962C8B-B14F-4D97-AF65-F5344CB8AC3E}">
        <p14:creationId xmlns:p14="http://schemas.microsoft.com/office/powerpoint/2010/main" val="3746544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ECC0-6257-296A-2B50-077AA6117A24}"/>
              </a:ext>
            </a:extLst>
          </p:cNvPr>
          <p:cNvSpPr>
            <a:spLocks noGrp="1"/>
          </p:cNvSpPr>
          <p:nvPr>
            <p:ph type="title"/>
          </p:nvPr>
        </p:nvSpPr>
        <p:spPr/>
        <p:txBody>
          <a:bodyPr/>
          <a:lstStyle/>
          <a:p>
            <a:br>
              <a:rPr kumimoji="0" lang="da-DK" sz="2000" b="1" i="0" u="none" strike="noStrike" kern="0" cap="all" spc="0" normalizeH="0" baseline="0" noProof="0" dirty="0">
                <a:ln>
                  <a:noFill/>
                </a:ln>
                <a:solidFill>
                  <a:srgbClr val="000000"/>
                </a:solidFill>
                <a:effectLst/>
                <a:uLnTx/>
                <a:uFillTx/>
                <a:latin typeface="+mn-lt"/>
                <a:ea typeface="+mj-ea"/>
                <a:cs typeface="+mj-cs"/>
              </a:rPr>
            </a:br>
            <a:r>
              <a:rPr kumimoji="0" lang="da-DK" sz="2000" b="1" i="0" u="none" strike="noStrike" kern="0" cap="all" spc="0" normalizeH="0" baseline="0" noProof="0" dirty="0">
                <a:ln>
                  <a:noFill/>
                </a:ln>
                <a:solidFill>
                  <a:schemeClr val="bg2"/>
                </a:solidFill>
                <a:effectLst/>
                <a:uLnTx/>
                <a:uFillTx/>
                <a:latin typeface="+mn-lt"/>
                <a:ea typeface="+mj-ea"/>
                <a:cs typeface="+mj-cs"/>
              </a:rPr>
              <a:t>step 2: </a:t>
            </a:r>
            <a:br>
              <a:rPr kumimoji="0" lang="da-DK" b="1" i="0" u="none" strike="noStrike" kern="0" cap="all" spc="0" normalizeH="0" baseline="0" noProof="0" dirty="0">
                <a:ln>
                  <a:noFill/>
                </a:ln>
                <a:solidFill>
                  <a:srgbClr val="000000"/>
                </a:solidFill>
                <a:effectLst/>
                <a:uLnTx/>
                <a:uFillTx/>
                <a:latin typeface="+mn-lt"/>
                <a:ea typeface="+mj-ea"/>
                <a:cs typeface="+mj-cs"/>
              </a:rPr>
            </a:br>
            <a:r>
              <a:rPr kumimoji="0" lang="da-DK" b="1" i="0" u="none" strike="noStrike" kern="0" cap="all" spc="0" normalizeH="0" baseline="0" noProof="0" dirty="0">
                <a:ln>
                  <a:noFill/>
                </a:ln>
                <a:solidFill>
                  <a:srgbClr val="000000"/>
                </a:solidFill>
                <a:effectLst/>
                <a:uLnTx/>
                <a:uFillTx/>
                <a:latin typeface="+mn-lt"/>
                <a:ea typeface="+mj-ea"/>
                <a:cs typeface="+mj-cs"/>
              </a:rPr>
              <a:t>Kortlæg den nuværende </a:t>
            </a:r>
            <a:br>
              <a:rPr kumimoji="0" lang="da-DK" b="1" i="0" u="none" strike="noStrike" kern="0" cap="all" spc="0" normalizeH="0" baseline="0" noProof="0" dirty="0">
                <a:ln>
                  <a:noFill/>
                </a:ln>
                <a:solidFill>
                  <a:srgbClr val="000000"/>
                </a:solidFill>
                <a:effectLst/>
                <a:uLnTx/>
                <a:uFillTx/>
                <a:latin typeface="+mn-lt"/>
                <a:ea typeface="+mj-ea"/>
                <a:cs typeface="+mj-cs"/>
              </a:rPr>
            </a:br>
            <a:r>
              <a:rPr kumimoji="0" lang="da-DK" b="1" i="0" u="none" strike="noStrike" kern="0" cap="all" spc="0" normalizeH="0" baseline="0" noProof="0" dirty="0">
                <a:ln>
                  <a:noFill/>
                </a:ln>
                <a:solidFill>
                  <a:srgbClr val="000000"/>
                </a:solidFill>
                <a:effectLst/>
                <a:uLnTx/>
                <a:uFillTx/>
                <a:latin typeface="+mn-lt"/>
                <a:ea typeface="+mj-ea"/>
                <a:cs typeface="+mj-cs"/>
              </a:rPr>
              <a:t>adfærd og barrierer for måladfærd</a:t>
            </a:r>
            <a:endParaRPr lang="da-DK" dirty="0">
              <a:latin typeface="+mn-lt"/>
            </a:endParaRPr>
          </a:p>
        </p:txBody>
      </p:sp>
      <p:sp>
        <p:nvSpPr>
          <p:cNvPr id="11" name="Content Placeholder 10">
            <a:extLst>
              <a:ext uri="{FF2B5EF4-FFF2-40B4-BE49-F238E27FC236}">
                <a16:creationId xmlns:a16="http://schemas.microsoft.com/office/drawing/2014/main" id="{8A02CE37-6F53-4F9D-7B17-981AE09B58FB}"/>
              </a:ext>
            </a:extLst>
          </p:cNvPr>
          <p:cNvSpPr>
            <a:spLocks noGrp="1"/>
          </p:cNvSpPr>
          <p:nvPr>
            <p:ph idx="1"/>
          </p:nvPr>
        </p:nvSpPr>
        <p:spPr/>
        <p:txBody>
          <a:bodyPr/>
          <a:lstStyle/>
          <a:p>
            <a:r>
              <a:rPr lang="da-DK" b="1" dirty="0">
                <a:solidFill>
                  <a:schemeClr val="bg2"/>
                </a:solidFill>
              </a:rPr>
              <a:t>Kortlægningen af den nuværende adfærd kan med fordel følge denne proces:</a:t>
            </a:r>
          </a:p>
          <a:p>
            <a:endParaRPr lang="da-DK" b="1" i="1" dirty="0">
              <a:solidFill>
                <a:schemeClr val="bg2"/>
              </a:solidFill>
            </a:endParaRPr>
          </a:p>
          <a:p>
            <a:endParaRPr lang="da-DK" b="1" i="1" dirty="0">
              <a:solidFill>
                <a:schemeClr val="bg2"/>
              </a:solidFill>
            </a:endParaRPr>
          </a:p>
          <a:p>
            <a:endParaRPr lang="da-DK" b="1" i="1" dirty="0">
              <a:solidFill>
                <a:schemeClr val="bg2"/>
              </a:solidFill>
            </a:endParaRPr>
          </a:p>
          <a:p>
            <a:endParaRPr lang="da-DK" b="1" i="1" dirty="0">
              <a:solidFill>
                <a:schemeClr val="bg2"/>
              </a:solidFill>
            </a:endParaRPr>
          </a:p>
          <a:p>
            <a:pPr>
              <a:buNone/>
            </a:pPr>
            <a:br>
              <a:rPr lang="da-DK" sz="1100" dirty="0"/>
            </a:br>
            <a:r>
              <a:rPr lang="da-DK" sz="1100" b="1" dirty="0">
                <a:solidFill>
                  <a:schemeClr val="bg2"/>
                </a:solidFill>
              </a:rPr>
              <a:t>01 LÆR </a:t>
            </a:r>
            <a:r>
              <a:rPr lang="da-DK" sz="1100" dirty="0"/>
              <a:t>– Brug </a:t>
            </a:r>
            <a:r>
              <a:rPr lang="da-DK" sz="1100" dirty="0" err="1"/>
              <a:t>desk</a:t>
            </a:r>
            <a:r>
              <a:rPr lang="da-DK" sz="1100" dirty="0"/>
              <a:t> research og træk på eksisterende viden og erfaringer fra organisationen for at danne en indledende indsigt i den eksisterende adfærd på området. Suppler med interviews med enkelte ’praksiseksperter’ (dem som arbejder på området til dagligt).</a:t>
            </a:r>
          </a:p>
          <a:p>
            <a:r>
              <a:rPr lang="da-DK" sz="1100" b="1" dirty="0">
                <a:solidFill>
                  <a:schemeClr val="bg2"/>
                </a:solidFill>
              </a:rPr>
              <a:t>02 SE </a:t>
            </a:r>
            <a:r>
              <a:rPr lang="da-DK" sz="1100" dirty="0"/>
              <a:t>– Observer relevante ledere og medarbejdere i ’aktion’. Vælg observationsmetode ud fra, hvad der er muligt og relevant. </a:t>
            </a:r>
          </a:p>
          <a:p>
            <a:r>
              <a:rPr lang="da-DK" sz="1100" b="1" dirty="0">
                <a:solidFill>
                  <a:schemeClr val="bg2"/>
                </a:solidFill>
              </a:rPr>
              <a:t>03 SPØRG </a:t>
            </a:r>
            <a:r>
              <a:rPr lang="da-DK" sz="1100" dirty="0"/>
              <a:t>– Brug interviews el. lign. til at spørge brugerne til deres adfærd, til den bagvedliggende motivation eller til rationalet bag deres adfærd. Afdæk også de barrierer og udfordringer, der vil være forbundet med at ændre den nuværende adfærd i retning af måladfærden (foretag evt. en egentlig barriereanalyse).</a:t>
            </a:r>
          </a:p>
          <a:p>
            <a:r>
              <a:rPr lang="da-DK" sz="1100" b="1" dirty="0">
                <a:solidFill>
                  <a:schemeClr val="bg2"/>
                </a:solidFill>
              </a:rPr>
              <a:t>04 STRUKTURÉR </a:t>
            </a:r>
            <a:r>
              <a:rPr lang="da-DK" sz="1100" dirty="0"/>
              <a:t>– Analyser dine indsamlede data og saml dine indsigter i temaer. Sørg for at være skriftlig, så du kan fastholde og evt. formidle dine indsigter.</a:t>
            </a:r>
            <a:br>
              <a:rPr lang="da-DK" sz="1100" dirty="0"/>
            </a:br>
            <a:endParaRPr lang="da-DK" sz="1100" dirty="0"/>
          </a:p>
          <a:p>
            <a:r>
              <a:rPr lang="da-DK" sz="1100" dirty="0"/>
              <a:t>Kortlægningen af den nuværende adfærd og analysen af de barrierer, som kan stille sig i vejen for tilegnelsen af en ny måladfærd, giver dig et afgørende indblik i den adfærd og den kontekst, dit projekt skal ændre og dermed et stærkt vidensgrundlag for at tilrettelægge dit adfærdsdesign.</a:t>
            </a:r>
          </a:p>
          <a:p>
            <a:r>
              <a:rPr lang="da-DK" sz="1100" dirty="0"/>
              <a:t>På næste side finder du en oversigt over, hvilke typer af data der kan være relevante at indsamle, når du skal afdække adfærd, samt en oversigt over, hvilke dataindsamlingsmetoder du kan anvende som del af din kortlægning. </a:t>
            </a:r>
          </a:p>
          <a:p>
            <a:r>
              <a:rPr lang="da-DK" sz="1100" dirty="0"/>
              <a:t>En introduktion til, hvordan du kan gennemføre en egentlig barriereanalyse som del af din adfærdskortlægning, kan du finde på side 58. </a:t>
            </a:r>
          </a:p>
        </p:txBody>
      </p:sp>
      <p:sp>
        <p:nvSpPr>
          <p:cNvPr id="4" name="Date Placeholder 3">
            <a:extLst>
              <a:ext uri="{FF2B5EF4-FFF2-40B4-BE49-F238E27FC236}">
                <a16:creationId xmlns:a16="http://schemas.microsoft.com/office/drawing/2014/main" id="{2831AB02-612F-13EE-7E39-BEF6D934ABD2}"/>
              </a:ext>
            </a:extLst>
          </p:cNvPr>
          <p:cNvSpPr>
            <a:spLocks noGrp="1"/>
          </p:cNvSpPr>
          <p:nvPr>
            <p:ph type="dt" sz="half" idx="10"/>
          </p:nvPr>
        </p:nvSpPr>
        <p:spPr/>
        <p:txBody>
          <a:bodyPr/>
          <a:lstStyle/>
          <a:p>
            <a:fld id="{DDEA3E50-29CC-4340-B8A5-37C8F5A30836}" type="datetime1">
              <a:rPr lang="da-DK" smtClean="0"/>
              <a:t>25-01-2024</a:t>
            </a:fld>
            <a:r>
              <a:rPr lang="da-DK"/>
              <a:t>16-12-2022</a:t>
            </a:r>
            <a:endParaRPr lang="da-DK" dirty="0"/>
          </a:p>
        </p:txBody>
      </p:sp>
      <p:grpSp>
        <p:nvGrpSpPr>
          <p:cNvPr id="3" name="Group 2">
            <a:extLst>
              <a:ext uri="{FF2B5EF4-FFF2-40B4-BE49-F238E27FC236}">
                <a16:creationId xmlns:a16="http://schemas.microsoft.com/office/drawing/2014/main" id="{B3FA572B-9FB5-D8A6-1A80-52FDB31A1645}"/>
              </a:ext>
            </a:extLst>
          </p:cNvPr>
          <p:cNvGrpSpPr/>
          <p:nvPr/>
        </p:nvGrpSpPr>
        <p:grpSpPr>
          <a:xfrm>
            <a:off x="985837" y="2287373"/>
            <a:ext cx="2184271" cy="1139061"/>
            <a:chOff x="796925" y="1644650"/>
            <a:chExt cx="1630363" cy="1008233"/>
          </a:xfrm>
          <a:solidFill>
            <a:schemeClr val="accent2"/>
          </a:solidFill>
        </p:grpSpPr>
        <p:sp>
          <p:nvSpPr>
            <p:cNvPr id="13" name="Rectangle 12">
              <a:extLst>
                <a:ext uri="{FF2B5EF4-FFF2-40B4-BE49-F238E27FC236}">
                  <a16:creationId xmlns:a16="http://schemas.microsoft.com/office/drawing/2014/main" id="{74D6666D-4AE5-6404-C25A-27681E4BF841}"/>
                </a:ext>
              </a:extLst>
            </p:cNvPr>
            <p:cNvSpPr/>
            <p:nvPr/>
          </p:nvSpPr>
          <p:spPr>
            <a:xfrm>
              <a:off x="796925" y="1644650"/>
              <a:ext cx="1630363" cy="1008233"/>
            </a:xfrm>
            <a:prstGeom prst="rect">
              <a:avLst/>
            </a:prstGeom>
            <a:grpFill/>
            <a:ln>
              <a:noFill/>
            </a:ln>
          </p:spPr>
          <p:txBody>
            <a:bodyPr wrap="square" lIns="143963" tIns="143963" rIns="143963" bIns="143963" anchor="t" anchorCtr="0">
              <a:noAutofit/>
            </a:bodyPr>
            <a:lstStyle/>
            <a:p>
              <a:pPr defTabSz="1218774">
                <a:lnSpc>
                  <a:spcPct val="90000"/>
                </a:lnSpc>
                <a:spcBef>
                  <a:spcPts val="0"/>
                </a:spcBef>
                <a:spcAft>
                  <a:spcPts val="300"/>
                </a:spcAft>
              </a:pPr>
              <a:r>
                <a:rPr lang="da-DK" sz="1800" b="1" dirty="0">
                  <a:solidFill>
                    <a:schemeClr val="bg1"/>
                  </a:solidFill>
                  <a:latin typeface="+mj-lt"/>
                </a:rPr>
                <a:t>01 LÆR</a:t>
              </a:r>
            </a:p>
            <a:p>
              <a:pPr defTabSz="1218774">
                <a:lnSpc>
                  <a:spcPct val="90000"/>
                </a:lnSpc>
                <a:spcBef>
                  <a:spcPts val="0"/>
                </a:spcBef>
                <a:spcAft>
                  <a:spcPts val="0"/>
                </a:spcAft>
              </a:pPr>
              <a:endParaRPr lang="da-DK" sz="1050" dirty="0">
                <a:solidFill>
                  <a:schemeClr val="bg1"/>
                </a:solidFill>
                <a:latin typeface="+mj-lt"/>
              </a:endParaRPr>
            </a:p>
            <a:p>
              <a:pPr defTabSz="1218774">
                <a:lnSpc>
                  <a:spcPct val="90000"/>
                </a:lnSpc>
                <a:spcBef>
                  <a:spcPts val="0"/>
                </a:spcBef>
                <a:spcAft>
                  <a:spcPts val="0"/>
                </a:spcAft>
              </a:pPr>
              <a:r>
                <a:rPr lang="da-DK" sz="1200" dirty="0">
                  <a:solidFill>
                    <a:schemeClr val="bg1"/>
                  </a:solidFill>
                  <a:latin typeface="+mj-lt"/>
                </a:rPr>
                <a:t>Indsaml eksisterende viden om målgruppen og adfærd på området</a:t>
              </a:r>
            </a:p>
          </p:txBody>
        </p:sp>
        <p:sp>
          <p:nvSpPr>
            <p:cNvPr id="14" name="Freeform 10">
              <a:extLst>
                <a:ext uri="{FF2B5EF4-FFF2-40B4-BE49-F238E27FC236}">
                  <a16:creationId xmlns:a16="http://schemas.microsoft.com/office/drawing/2014/main" id="{0DD1FAF4-9C8D-FF75-F120-42CB48C8DF7B}"/>
                </a:ext>
              </a:extLst>
            </p:cNvPr>
            <p:cNvSpPr>
              <a:spLocks/>
            </p:cNvSpPr>
            <p:nvPr/>
          </p:nvSpPr>
          <p:spPr bwMode="auto">
            <a:xfrm>
              <a:off x="2100505" y="1756906"/>
              <a:ext cx="210673" cy="180240"/>
            </a:xfrm>
            <a:custGeom>
              <a:avLst/>
              <a:gdLst>
                <a:gd name="T0" fmla="*/ 718 w 728"/>
                <a:gd name="T1" fmla="*/ 286 h 621"/>
                <a:gd name="T2" fmla="*/ 441 w 728"/>
                <a:gd name="T3" fmla="*/ 9 h 621"/>
                <a:gd name="T4" fmla="*/ 417 w 728"/>
                <a:gd name="T5" fmla="*/ 0 h 621"/>
                <a:gd name="T6" fmla="*/ 394 w 728"/>
                <a:gd name="T7" fmla="*/ 9 h 621"/>
                <a:gd name="T8" fmla="*/ 384 w 728"/>
                <a:gd name="T9" fmla="*/ 34 h 621"/>
                <a:gd name="T10" fmla="*/ 393 w 728"/>
                <a:gd name="T11" fmla="*/ 57 h 621"/>
                <a:gd name="T12" fmla="*/ 612 w 728"/>
                <a:gd name="T13" fmla="*/ 276 h 621"/>
                <a:gd name="T14" fmla="*/ 33 w 728"/>
                <a:gd name="T15" fmla="*/ 276 h 621"/>
                <a:gd name="T16" fmla="*/ 9 w 728"/>
                <a:gd name="T17" fmla="*/ 286 h 621"/>
                <a:gd name="T18" fmla="*/ 0 w 728"/>
                <a:gd name="T19" fmla="*/ 310 h 621"/>
                <a:gd name="T20" fmla="*/ 33 w 728"/>
                <a:gd name="T21" fmla="*/ 344 h 621"/>
                <a:gd name="T22" fmla="*/ 612 w 728"/>
                <a:gd name="T23" fmla="*/ 344 h 621"/>
                <a:gd name="T24" fmla="*/ 393 w 728"/>
                <a:gd name="T25" fmla="*/ 563 h 621"/>
                <a:gd name="T26" fmla="*/ 383 w 728"/>
                <a:gd name="T27" fmla="*/ 587 h 621"/>
                <a:gd name="T28" fmla="*/ 393 w 728"/>
                <a:gd name="T29" fmla="*/ 611 h 621"/>
                <a:gd name="T30" fmla="*/ 417 w 728"/>
                <a:gd name="T31" fmla="*/ 621 h 621"/>
                <a:gd name="T32" fmla="*/ 441 w 728"/>
                <a:gd name="T33" fmla="*/ 611 h 621"/>
                <a:gd name="T34" fmla="*/ 718 w 728"/>
                <a:gd name="T35" fmla="*/ 334 h 621"/>
                <a:gd name="T36" fmla="*/ 728 w 728"/>
                <a:gd name="T37" fmla="*/ 310 h 621"/>
                <a:gd name="T38" fmla="*/ 718 w 728"/>
                <a:gd name="T39" fmla="*/ 2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8" h="621">
                  <a:moveTo>
                    <a:pt x="718" y="286"/>
                  </a:moveTo>
                  <a:cubicBezTo>
                    <a:pt x="441" y="9"/>
                    <a:pt x="441" y="9"/>
                    <a:pt x="441" y="9"/>
                  </a:cubicBezTo>
                  <a:cubicBezTo>
                    <a:pt x="435" y="3"/>
                    <a:pt x="427" y="0"/>
                    <a:pt x="417" y="0"/>
                  </a:cubicBezTo>
                  <a:cubicBezTo>
                    <a:pt x="408" y="0"/>
                    <a:pt x="400" y="3"/>
                    <a:pt x="394" y="9"/>
                  </a:cubicBezTo>
                  <a:cubicBezTo>
                    <a:pt x="387" y="16"/>
                    <a:pt x="384" y="24"/>
                    <a:pt x="384" y="34"/>
                  </a:cubicBezTo>
                  <a:cubicBezTo>
                    <a:pt x="384" y="43"/>
                    <a:pt x="387" y="51"/>
                    <a:pt x="393" y="57"/>
                  </a:cubicBezTo>
                  <a:cubicBezTo>
                    <a:pt x="612" y="276"/>
                    <a:pt x="612" y="276"/>
                    <a:pt x="612" y="276"/>
                  </a:cubicBezTo>
                  <a:cubicBezTo>
                    <a:pt x="33" y="276"/>
                    <a:pt x="33" y="276"/>
                    <a:pt x="33" y="276"/>
                  </a:cubicBezTo>
                  <a:cubicBezTo>
                    <a:pt x="24" y="276"/>
                    <a:pt x="16" y="280"/>
                    <a:pt x="9" y="286"/>
                  </a:cubicBezTo>
                  <a:cubicBezTo>
                    <a:pt x="3" y="293"/>
                    <a:pt x="0" y="301"/>
                    <a:pt x="0" y="310"/>
                  </a:cubicBezTo>
                  <a:cubicBezTo>
                    <a:pt x="0" y="328"/>
                    <a:pt x="15" y="344"/>
                    <a:pt x="33" y="344"/>
                  </a:cubicBezTo>
                  <a:cubicBezTo>
                    <a:pt x="612" y="344"/>
                    <a:pt x="612" y="344"/>
                    <a:pt x="612" y="344"/>
                  </a:cubicBezTo>
                  <a:cubicBezTo>
                    <a:pt x="393" y="563"/>
                    <a:pt x="393" y="563"/>
                    <a:pt x="393" y="563"/>
                  </a:cubicBezTo>
                  <a:cubicBezTo>
                    <a:pt x="387" y="569"/>
                    <a:pt x="383" y="578"/>
                    <a:pt x="383" y="587"/>
                  </a:cubicBezTo>
                  <a:cubicBezTo>
                    <a:pt x="383" y="596"/>
                    <a:pt x="387" y="604"/>
                    <a:pt x="393" y="611"/>
                  </a:cubicBezTo>
                  <a:cubicBezTo>
                    <a:pt x="399" y="617"/>
                    <a:pt x="408" y="621"/>
                    <a:pt x="417" y="621"/>
                  </a:cubicBezTo>
                  <a:cubicBezTo>
                    <a:pt x="426" y="621"/>
                    <a:pt x="435" y="617"/>
                    <a:pt x="441" y="611"/>
                  </a:cubicBezTo>
                  <a:cubicBezTo>
                    <a:pt x="718" y="334"/>
                    <a:pt x="718" y="334"/>
                    <a:pt x="718" y="334"/>
                  </a:cubicBezTo>
                  <a:cubicBezTo>
                    <a:pt x="724" y="327"/>
                    <a:pt x="728" y="319"/>
                    <a:pt x="728" y="310"/>
                  </a:cubicBezTo>
                  <a:cubicBezTo>
                    <a:pt x="728" y="301"/>
                    <a:pt x="724" y="293"/>
                    <a:pt x="718" y="286"/>
                  </a:cubicBezTo>
                </a:path>
              </a:pathLst>
            </a:custGeom>
            <a:grpFill/>
            <a:ln>
              <a:noFill/>
            </a:ln>
          </p:spPr>
          <p:txBody>
            <a:bodyPr vert="horz" wrap="square" lIns="91416" tIns="45708" rIns="91416" bIns="45708" numCol="1" anchor="t" anchorCtr="0" compatLnSpc="1">
              <a:prstTxWarp prst="textNoShape">
                <a:avLst/>
              </a:prstTxWarp>
            </a:bodyPr>
            <a:lstStyle/>
            <a:p>
              <a:pPr>
                <a:lnSpc>
                  <a:spcPct val="90000"/>
                </a:lnSpc>
              </a:pPr>
              <a:endParaRPr lang="da-DK" sz="1800">
                <a:solidFill>
                  <a:schemeClr val="bg1"/>
                </a:solidFill>
                <a:latin typeface="+mj-lt"/>
              </a:endParaRPr>
            </a:p>
          </p:txBody>
        </p:sp>
      </p:grpSp>
      <p:grpSp>
        <p:nvGrpSpPr>
          <p:cNvPr id="15" name="Group 14">
            <a:extLst>
              <a:ext uri="{FF2B5EF4-FFF2-40B4-BE49-F238E27FC236}">
                <a16:creationId xmlns:a16="http://schemas.microsoft.com/office/drawing/2014/main" id="{F9448A61-822A-AB54-FE81-7ACDA70BFE18}"/>
              </a:ext>
            </a:extLst>
          </p:cNvPr>
          <p:cNvGrpSpPr/>
          <p:nvPr/>
        </p:nvGrpSpPr>
        <p:grpSpPr>
          <a:xfrm>
            <a:off x="3262069" y="2287373"/>
            <a:ext cx="2184271" cy="1139061"/>
            <a:chOff x="796925" y="1644650"/>
            <a:chExt cx="1630363" cy="1008233"/>
          </a:xfrm>
          <a:solidFill>
            <a:srgbClr val="003D73"/>
          </a:solidFill>
        </p:grpSpPr>
        <p:sp>
          <p:nvSpPr>
            <p:cNvPr id="16" name="Rectangle 15">
              <a:extLst>
                <a:ext uri="{FF2B5EF4-FFF2-40B4-BE49-F238E27FC236}">
                  <a16:creationId xmlns:a16="http://schemas.microsoft.com/office/drawing/2014/main" id="{A46A2C3F-6748-4EA4-4342-6E55C6B134E9}"/>
                </a:ext>
              </a:extLst>
            </p:cNvPr>
            <p:cNvSpPr/>
            <p:nvPr/>
          </p:nvSpPr>
          <p:spPr>
            <a:xfrm>
              <a:off x="796925" y="1644650"/>
              <a:ext cx="1630363" cy="1008233"/>
            </a:xfrm>
            <a:prstGeom prst="rect">
              <a:avLst/>
            </a:prstGeom>
            <a:grpFill/>
            <a:ln>
              <a:noFill/>
            </a:ln>
          </p:spPr>
          <p:txBody>
            <a:bodyPr wrap="square" lIns="143963" tIns="143963" rIns="143963" bIns="143963" anchor="t" anchorCtr="0">
              <a:noAutofit/>
            </a:bodyPr>
            <a:lstStyle/>
            <a:p>
              <a:pPr defTabSz="1218774">
                <a:lnSpc>
                  <a:spcPct val="90000"/>
                </a:lnSpc>
                <a:spcBef>
                  <a:spcPts val="0"/>
                </a:spcBef>
                <a:spcAft>
                  <a:spcPts val="300"/>
                </a:spcAft>
              </a:pPr>
              <a:r>
                <a:rPr lang="da-DK" sz="1800" b="1" dirty="0">
                  <a:solidFill>
                    <a:schemeClr val="bg1"/>
                  </a:solidFill>
                  <a:latin typeface="+mj-lt"/>
                </a:rPr>
                <a:t>02 SE</a:t>
              </a:r>
            </a:p>
            <a:p>
              <a:pPr defTabSz="1218774">
                <a:lnSpc>
                  <a:spcPct val="90000"/>
                </a:lnSpc>
                <a:spcBef>
                  <a:spcPts val="0"/>
                </a:spcBef>
                <a:spcAft>
                  <a:spcPts val="0"/>
                </a:spcAft>
              </a:pPr>
              <a:endParaRPr lang="da-DK" sz="1050" dirty="0">
                <a:solidFill>
                  <a:schemeClr val="bg1"/>
                </a:solidFill>
                <a:latin typeface="+mj-lt"/>
              </a:endParaRPr>
            </a:p>
            <a:p>
              <a:pPr defTabSz="1218774">
                <a:lnSpc>
                  <a:spcPct val="90000"/>
                </a:lnSpc>
                <a:spcBef>
                  <a:spcPts val="0"/>
                </a:spcBef>
                <a:spcAft>
                  <a:spcPts val="0"/>
                </a:spcAft>
              </a:pPr>
              <a:r>
                <a:rPr lang="da-DK" sz="1200" dirty="0">
                  <a:solidFill>
                    <a:schemeClr val="bg1"/>
                  </a:solidFill>
                  <a:latin typeface="+mj-lt"/>
                </a:rPr>
                <a:t>Se målgruppen og den nuværende adfærd</a:t>
              </a:r>
            </a:p>
          </p:txBody>
        </p:sp>
        <p:sp>
          <p:nvSpPr>
            <p:cNvPr id="17" name="Freeform 10">
              <a:extLst>
                <a:ext uri="{FF2B5EF4-FFF2-40B4-BE49-F238E27FC236}">
                  <a16:creationId xmlns:a16="http://schemas.microsoft.com/office/drawing/2014/main" id="{4552039F-AF36-0585-5233-8FE442A6A972}"/>
                </a:ext>
              </a:extLst>
            </p:cNvPr>
            <p:cNvSpPr>
              <a:spLocks/>
            </p:cNvSpPr>
            <p:nvPr/>
          </p:nvSpPr>
          <p:spPr bwMode="auto">
            <a:xfrm>
              <a:off x="2100505" y="1756906"/>
              <a:ext cx="210673" cy="180240"/>
            </a:xfrm>
            <a:custGeom>
              <a:avLst/>
              <a:gdLst>
                <a:gd name="T0" fmla="*/ 718 w 728"/>
                <a:gd name="T1" fmla="*/ 286 h 621"/>
                <a:gd name="T2" fmla="*/ 441 w 728"/>
                <a:gd name="T3" fmla="*/ 9 h 621"/>
                <a:gd name="T4" fmla="*/ 417 w 728"/>
                <a:gd name="T5" fmla="*/ 0 h 621"/>
                <a:gd name="T6" fmla="*/ 394 w 728"/>
                <a:gd name="T7" fmla="*/ 9 h 621"/>
                <a:gd name="T8" fmla="*/ 384 w 728"/>
                <a:gd name="T9" fmla="*/ 34 h 621"/>
                <a:gd name="T10" fmla="*/ 393 w 728"/>
                <a:gd name="T11" fmla="*/ 57 h 621"/>
                <a:gd name="T12" fmla="*/ 612 w 728"/>
                <a:gd name="T13" fmla="*/ 276 h 621"/>
                <a:gd name="T14" fmla="*/ 33 w 728"/>
                <a:gd name="T15" fmla="*/ 276 h 621"/>
                <a:gd name="T16" fmla="*/ 9 w 728"/>
                <a:gd name="T17" fmla="*/ 286 h 621"/>
                <a:gd name="T18" fmla="*/ 0 w 728"/>
                <a:gd name="T19" fmla="*/ 310 h 621"/>
                <a:gd name="T20" fmla="*/ 33 w 728"/>
                <a:gd name="T21" fmla="*/ 344 h 621"/>
                <a:gd name="T22" fmla="*/ 612 w 728"/>
                <a:gd name="T23" fmla="*/ 344 h 621"/>
                <a:gd name="T24" fmla="*/ 393 w 728"/>
                <a:gd name="T25" fmla="*/ 563 h 621"/>
                <a:gd name="T26" fmla="*/ 383 w 728"/>
                <a:gd name="T27" fmla="*/ 587 h 621"/>
                <a:gd name="T28" fmla="*/ 393 w 728"/>
                <a:gd name="T29" fmla="*/ 611 h 621"/>
                <a:gd name="T30" fmla="*/ 417 w 728"/>
                <a:gd name="T31" fmla="*/ 621 h 621"/>
                <a:gd name="T32" fmla="*/ 441 w 728"/>
                <a:gd name="T33" fmla="*/ 611 h 621"/>
                <a:gd name="T34" fmla="*/ 718 w 728"/>
                <a:gd name="T35" fmla="*/ 334 h 621"/>
                <a:gd name="T36" fmla="*/ 728 w 728"/>
                <a:gd name="T37" fmla="*/ 310 h 621"/>
                <a:gd name="T38" fmla="*/ 718 w 728"/>
                <a:gd name="T39" fmla="*/ 28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8" h="621">
                  <a:moveTo>
                    <a:pt x="718" y="286"/>
                  </a:moveTo>
                  <a:cubicBezTo>
                    <a:pt x="441" y="9"/>
                    <a:pt x="441" y="9"/>
                    <a:pt x="441" y="9"/>
                  </a:cubicBezTo>
                  <a:cubicBezTo>
                    <a:pt x="435" y="3"/>
                    <a:pt x="427" y="0"/>
                    <a:pt x="417" y="0"/>
                  </a:cubicBezTo>
                  <a:cubicBezTo>
                    <a:pt x="408" y="0"/>
                    <a:pt x="400" y="3"/>
                    <a:pt x="394" y="9"/>
                  </a:cubicBezTo>
                  <a:cubicBezTo>
                    <a:pt x="387" y="16"/>
                    <a:pt x="384" y="24"/>
                    <a:pt x="384" y="34"/>
                  </a:cubicBezTo>
                  <a:cubicBezTo>
                    <a:pt x="384" y="43"/>
                    <a:pt x="387" y="51"/>
                    <a:pt x="393" y="57"/>
                  </a:cubicBezTo>
                  <a:cubicBezTo>
                    <a:pt x="612" y="276"/>
                    <a:pt x="612" y="276"/>
                    <a:pt x="612" y="276"/>
                  </a:cubicBezTo>
                  <a:cubicBezTo>
                    <a:pt x="33" y="276"/>
                    <a:pt x="33" y="276"/>
                    <a:pt x="33" y="276"/>
                  </a:cubicBezTo>
                  <a:cubicBezTo>
                    <a:pt x="24" y="276"/>
                    <a:pt x="16" y="280"/>
                    <a:pt x="9" y="286"/>
                  </a:cubicBezTo>
                  <a:cubicBezTo>
                    <a:pt x="3" y="293"/>
                    <a:pt x="0" y="301"/>
                    <a:pt x="0" y="310"/>
                  </a:cubicBezTo>
                  <a:cubicBezTo>
                    <a:pt x="0" y="328"/>
                    <a:pt x="15" y="344"/>
                    <a:pt x="33" y="344"/>
                  </a:cubicBezTo>
                  <a:cubicBezTo>
                    <a:pt x="612" y="344"/>
                    <a:pt x="612" y="344"/>
                    <a:pt x="612" y="344"/>
                  </a:cubicBezTo>
                  <a:cubicBezTo>
                    <a:pt x="393" y="563"/>
                    <a:pt x="393" y="563"/>
                    <a:pt x="393" y="563"/>
                  </a:cubicBezTo>
                  <a:cubicBezTo>
                    <a:pt x="387" y="569"/>
                    <a:pt x="383" y="578"/>
                    <a:pt x="383" y="587"/>
                  </a:cubicBezTo>
                  <a:cubicBezTo>
                    <a:pt x="383" y="596"/>
                    <a:pt x="387" y="604"/>
                    <a:pt x="393" y="611"/>
                  </a:cubicBezTo>
                  <a:cubicBezTo>
                    <a:pt x="399" y="617"/>
                    <a:pt x="408" y="621"/>
                    <a:pt x="417" y="621"/>
                  </a:cubicBezTo>
                  <a:cubicBezTo>
                    <a:pt x="426" y="621"/>
                    <a:pt x="435" y="617"/>
                    <a:pt x="441" y="611"/>
                  </a:cubicBezTo>
                  <a:cubicBezTo>
                    <a:pt x="718" y="334"/>
                    <a:pt x="718" y="334"/>
                    <a:pt x="718" y="334"/>
                  </a:cubicBezTo>
                  <a:cubicBezTo>
                    <a:pt x="724" y="327"/>
                    <a:pt x="728" y="319"/>
                    <a:pt x="728" y="310"/>
                  </a:cubicBezTo>
                  <a:cubicBezTo>
                    <a:pt x="728" y="301"/>
                    <a:pt x="724" y="293"/>
                    <a:pt x="718" y="286"/>
                  </a:cubicBezTo>
                </a:path>
              </a:pathLst>
            </a:custGeom>
            <a:grpFill/>
            <a:ln>
              <a:noFill/>
            </a:ln>
          </p:spPr>
          <p:txBody>
            <a:bodyPr vert="horz" wrap="square" lIns="91416" tIns="45708" rIns="91416" bIns="45708" numCol="1" anchor="t" anchorCtr="0" compatLnSpc="1">
              <a:prstTxWarp prst="textNoShape">
                <a:avLst/>
              </a:prstTxWarp>
            </a:bodyPr>
            <a:lstStyle/>
            <a:p>
              <a:pPr>
                <a:lnSpc>
                  <a:spcPct val="90000"/>
                </a:lnSpc>
              </a:pPr>
              <a:endParaRPr lang="da-DK" sz="1800">
                <a:solidFill>
                  <a:schemeClr val="bg1"/>
                </a:solidFill>
                <a:latin typeface="+mj-lt"/>
              </a:endParaRPr>
            </a:p>
          </p:txBody>
        </p:sp>
      </p:grpSp>
      <p:sp>
        <p:nvSpPr>
          <p:cNvPr id="18" name="Rectangle 17">
            <a:extLst>
              <a:ext uri="{FF2B5EF4-FFF2-40B4-BE49-F238E27FC236}">
                <a16:creationId xmlns:a16="http://schemas.microsoft.com/office/drawing/2014/main" id="{D8F6F73C-3996-0EB0-D567-A66438282AE8}"/>
              </a:ext>
            </a:extLst>
          </p:cNvPr>
          <p:cNvSpPr/>
          <p:nvPr/>
        </p:nvSpPr>
        <p:spPr>
          <a:xfrm>
            <a:off x="7814533" y="2289939"/>
            <a:ext cx="2184271" cy="1139061"/>
          </a:xfrm>
          <a:prstGeom prst="rect">
            <a:avLst/>
          </a:prstGeom>
          <a:solidFill>
            <a:srgbClr val="37A0CB"/>
          </a:solidFill>
          <a:ln>
            <a:noFill/>
          </a:ln>
        </p:spPr>
        <p:txBody>
          <a:bodyPr wrap="square" lIns="143963" tIns="143963" rIns="143963" bIns="143963" anchor="t" anchorCtr="0">
            <a:noAutofit/>
          </a:bodyPr>
          <a:lstStyle/>
          <a:p>
            <a:pPr defTabSz="1218774">
              <a:lnSpc>
                <a:spcPct val="90000"/>
              </a:lnSpc>
              <a:spcBef>
                <a:spcPts val="0"/>
              </a:spcBef>
              <a:spcAft>
                <a:spcPts val="300"/>
              </a:spcAft>
            </a:pPr>
            <a:r>
              <a:rPr lang="da-DK" sz="1800" b="1" dirty="0">
                <a:solidFill>
                  <a:schemeClr val="bg1"/>
                </a:solidFill>
                <a:latin typeface="+mj-lt"/>
              </a:rPr>
              <a:t>04 STRUKTURÉR</a:t>
            </a:r>
          </a:p>
          <a:p>
            <a:pPr defTabSz="1218774">
              <a:lnSpc>
                <a:spcPct val="90000"/>
              </a:lnSpc>
              <a:spcBef>
                <a:spcPts val="0"/>
              </a:spcBef>
              <a:spcAft>
                <a:spcPts val="0"/>
              </a:spcAft>
            </a:pPr>
            <a:endParaRPr lang="da-DK" sz="1050" dirty="0">
              <a:solidFill>
                <a:schemeClr val="bg1"/>
              </a:solidFill>
              <a:latin typeface="+mj-lt"/>
            </a:endParaRPr>
          </a:p>
          <a:p>
            <a:pPr defTabSz="1218774">
              <a:lnSpc>
                <a:spcPct val="90000"/>
              </a:lnSpc>
              <a:spcBef>
                <a:spcPts val="0"/>
              </a:spcBef>
              <a:spcAft>
                <a:spcPts val="0"/>
              </a:spcAft>
            </a:pPr>
            <a:r>
              <a:rPr lang="da-DK" sz="1200" dirty="0">
                <a:solidFill>
                  <a:schemeClr val="bg1"/>
                </a:solidFill>
                <a:latin typeface="+mj-lt"/>
              </a:rPr>
              <a:t>Saml dine indsigter i temaer</a:t>
            </a:r>
          </a:p>
        </p:txBody>
      </p:sp>
      <p:sp>
        <p:nvSpPr>
          <p:cNvPr id="20" name="Rectangle 19">
            <a:extLst>
              <a:ext uri="{FF2B5EF4-FFF2-40B4-BE49-F238E27FC236}">
                <a16:creationId xmlns:a16="http://schemas.microsoft.com/office/drawing/2014/main" id="{93399FFC-DD3E-D86A-0FD0-C4B6DB2B2386}"/>
              </a:ext>
            </a:extLst>
          </p:cNvPr>
          <p:cNvSpPr/>
          <p:nvPr/>
        </p:nvSpPr>
        <p:spPr>
          <a:xfrm>
            <a:off x="5538301" y="2287373"/>
            <a:ext cx="2184271" cy="1139061"/>
          </a:xfrm>
          <a:prstGeom prst="rect">
            <a:avLst/>
          </a:prstGeom>
          <a:solidFill>
            <a:srgbClr val="003E5C"/>
          </a:solidFill>
          <a:ln>
            <a:noFill/>
          </a:ln>
        </p:spPr>
        <p:txBody>
          <a:bodyPr wrap="square" lIns="143963" tIns="143963" rIns="143963" bIns="143963" anchor="t" anchorCtr="0">
            <a:noAutofit/>
          </a:bodyPr>
          <a:lstStyle/>
          <a:p>
            <a:pPr defTabSz="1218774">
              <a:lnSpc>
                <a:spcPct val="90000"/>
              </a:lnSpc>
              <a:spcBef>
                <a:spcPts val="0"/>
              </a:spcBef>
              <a:spcAft>
                <a:spcPts val="300"/>
              </a:spcAft>
            </a:pPr>
            <a:r>
              <a:rPr lang="da-DK" sz="1800" b="1" dirty="0">
                <a:solidFill>
                  <a:schemeClr val="bg1"/>
                </a:solidFill>
                <a:latin typeface="+mj-lt"/>
              </a:rPr>
              <a:t>03 SPØRG</a:t>
            </a:r>
          </a:p>
          <a:p>
            <a:pPr defTabSz="1218774">
              <a:lnSpc>
                <a:spcPct val="90000"/>
              </a:lnSpc>
              <a:spcBef>
                <a:spcPts val="0"/>
              </a:spcBef>
              <a:spcAft>
                <a:spcPts val="0"/>
              </a:spcAft>
            </a:pPr>
            <a:endParaRPr lang="da-DK" sz="1050" dirty="0">
              <a:solidFill>
                <a:schemeClr val="bg1"/>
              </a:solidFill>
              <a:latin typeface="+mj-lt"/>
            </a:endParaRPr>
          </a:p>
          <a:p>
            <a:pPr defTabSz="1218774">
              <a:lnSpc>
                <a:spcPct val="90000"/>
              </a:lnSpc>
              <a:spcBef>
                <a:spcPts val="0"/>
              </a:spcBef>
              <a:spcAft>
                <a:spcPts val="0"/>
              </a:spcAft>
            </a:pPr>
            <a:r>
              <a:rPr lang="da-DK" sz="1200" dirty="0">
                <a:solidFill>
                  <a:schemeClr val="bg1"/>
                </a:solidFill>
                <a:latin typeface="+mj-lt"/>
              </a:rPr>
              <a:t>Spørg dem om deres situation og hvorfor de gør som de gør</a:t>
            </a:r>
          </a:p>
        </p:txBody>
      </p:sp>
      <p:grpSp>
        <p:nvGrpSpPr>
          <p:cNvPr id="5" name="Group 4">
            <a:extLst>
              <a:ext uri="{FF2B5EF4-FFF2-40B4-BE49-F238E27FC236}">
                <a16:creationId xmlns:a16="http://schemas.microsoft.com/office/drawing/2014/main" id="{666D98A6-84C2-4FCB-4208-8786D89520D2}"/>
              </a:ext>
            </a:extLst>
          </p:cNvPr>
          <p:cNvGrpSpPr/>
          <p:nvPr/>
        </p:nvGrpSpPr>
        <p:grpSpPr>
          <a:xfrm>
            <a:off x="3722133" y="5994073"/>
            <a:ext cx="6404726" cy="687900"/>
            <a:chOff x="3722133" y="5994073"/>
            <a:chExt cx="6404726" cy="687900"/>
          </a:xfrm>
        </p:grpSpPr>
        <p:sp>
          <p:nvSpPr>
            <p:cNvPr id="6" name="USR_Title">
              <a:extLst>
                <a:ext uri="{FF2B5EF4-FFF2-40B4-BE49-F238E27FC236}">
                  <a16:creationId xmlns:a16="http://schemas.microsoft.com/office/drawing/2014/main" id="{F6937702-D403-7412-76DA-9DDD57FBFC49}"/>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algn="l">
                <a:lnSpc>
                  <a:spcPct val="95000"/>
                </a:lnSpc>
                <a:defRPr/>
              </a:pPr>
              <a:r>
                <a:rPr lang="da-DK" sz="700" cap="all" dirty="0">
                  <a:latin typeface="+mn-lt"/>
                </a:rPr>
                <a:t>2.3. GENNEMFØRELSE AF EN ADFÆRDSANALYSE </a:t>
              </a:r>
            </a:p>
            <a:p>
              <a:pPr algn="l">
                <a:lnSpc>
                  <a:spcPct val="95000"/>
                </a:lnSpc>
                <a:defRPr/>
              </a:pPr>
              <a:endParaRPr lang="da-DK" sz="700" b="0" cap="all" baseline="0" dirty="0">
                <a:solidFill>
                  <a:schemeClr val="tx1"/>
                </a:solidFill>
                <a:latin typeface="+mn-lt"/>
              </a:endParaRPr>
            </a:p>
          </p:txBody>
        </p:sp>
        <p:sp>
          <p:nvSpPr>
            <p:cNvPr id="7" name="Date_DateCustomA">
              <a:extLst>
                <a:ext uri="{FF2B5EF4-FFF2-40B4-BE49-F238E27FC236}">
                  <a16:creationId xmlns:a16="http://schemas.microsoft.com/office/drawing/2014/main" id="{85CC6C58-13DC-5745-B49E-EF9F9BDE3FDD}"/>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8" name="Billede streg">
              <a:extLst>
                <a:ext uri="{FF2B5EF4-FFF2-40B4-BE49-F238E27FC236}">
                  <a16:creationId xmlns:a16="http://schemas.microsoft.com/office/drawing/2014/main" id="{B56CA51C-A385-31C5-5CE7-7EE2823356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9" name="Slide Number Placeholder 3">
            <a:extLst>
              <a:ext uri="{FF2B5EF4-FFF2-40B4-BE49-F238E27FC236}">
                <a16:creationId xmlns:a16="http://schemas.microsoft.com/office/drawing/2014/main" id="{67B5DD21-EF25-FF41-5672-21023EED5328}"/>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21</a:t>
            </a:fld>
            <a:endParaRPr lang="en-GB" dirty="0"/>
          </a:p>
        </p:txBody>
      </p:sp>
      <p:pic>
        <p:nvPicPr>
          <p:cNvPr id="26" name="Picture 17">
            <a:extLst>
              <a:ext uri="{FF2B5EF4-FFF2-40B4-BE49-F238E27FC236}">
                <a16:creationId xmlns:a16="http://schemas.microsoft.com/office/drawing/2014/main" id="{8E02B486-E4A4-7CBB-62E8-82FF742CB17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762425" y="278363"/>
            <a:ext cx="3401929" cy="324361"/>
          </a:xfrm>
          <a:prstGeom prst="rect">
            <a:avLst/>
          </a:prstGeom>
        </p:spPr>
      </p:pic>
    </p:spTree>
    <p:extLst>
      <p:ext uri="{BB962C8B-B14F-4D97-AF65-F5344CB8AC3E}">
        <p14:creationId xmlns:p14="http://schemas.microsoft.com/office/powerpoint/2010/main" val="121412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131E-2DDF-E3A3-520E-07566C2A39BD}"/>
              </a:ext>
            </a:extLst>
          </p:cNvPr>
          <p:cNvSpPr>
            <a:spLocks noGrp="1"/>
          </p:cNvSpPr>
          <p:nvPr>
            <p:ph type="title"/>
          </p:nvPr>
        </p:nvSpPr>
        <p:spPr/>
        <p:txBody>
          <a:bodyPr/>
          <a:lstStyle/>
          <a:p>
            <a:r>
              <a:rPr lang="da-DK" sz="2000" dirty="0"/>
              <a:t>Metoder og </a:t>
            </a:r>
            <a:r>
              <a:rPr lang="da-DK" dirty="0"/>
              <a:t>data til afdækning af adfærd</a:t>
            </a:r>
          </a:p>
        </p:txBody>
      </p:sp>
      <p:sp>
        <p:nvSpPr>
          <p:cNvPr id="3" name="Content Placeholder 2">
            <a:extLst>
              <a:ext uri="{FF2B5EF4-FFF2-40B4-BE49-F238E27FC236}">
                <a16:creationId xmlns:a16="http://schemas.microsoft.com/office/drawing/2014/main" id="{9FAA9FD1-B6D7-487E-3991-B6C2A44E9F5E}"/>
              </a:ext>
            </a:extLst>
          </p:cNvPr>
          <p:cNvSpPr>
            <a:spLocks noGrp="1"/>
          </p:cNvSpPr>
          <p:nvPr>
            <p:ph idx="1"/>
          </p:nvPr>
        </p:nvSpPr>
        <p:spPr/>
        <p:txBody>
          <a:bodyPr/>
          <a:lstStyle/>
          <a:p>
            <a:r>
              <a:rPr lang="da-DK" b="1" dirty="0">
                <a:solidFill>
                  <a:schemeClr val="bg2"/>
                </a:solidFill>
              </a:rPr>
              <a:t>Typer af data til afdækning af adfærd</a:t>
            </a:r>
          </a:p>
          <a:p>
            <a:r>
              <a:rPr lang="da-DK" dirty="0"/>
              <a:t>Typisk sonderer man mellem kvantitative og kvalitative data. Det er grundlæggende en god ide at basere sine analyser på flere datakilder (datatriangulering) og på begge typer af data, fordi de har forskellige egenskaber og bidrager med forskellige perspektiver på et tema eller en problemstilling</a:t>
            </a:r>
          </a:p>
          <a:p>
            <a:endParaRPr lang="da-DK" dirty="0"/>
          </a:p>
        </p:txBody>
      </p:sp>
      <p:sp>
        <p:nvSpPr>
          <p:cNvPr id="4" name="Date Placeholder 3">
            <a:extLst>
              <a:ext uri="{FF2B5EF4-FFF2-40B4-BE49-F238E27FC236}">
                <a16:creationId xmlns:a16="http://schemas.microsoft.com/office/drawing/2014/main" id="{C8DD66AC-8273-5729-2118-26613CE38484}"/>
              </a:ext>
            </a:extLst>
          </p:cNvPr>
          <p:cNvSpPr>
            <a:spLocks noGrp="1"/>
          </p:cNvSpPr>
          <p:nvPr>
            <p:ph type="dt" sz="half" idx="10"/>
          </p:nvPr>
        </p:nvSpPr>
        <p:spPr/>
        <p:txBody>
          <a:bodyPr/>
          <a:lstStyle/>
          <a:p>
            <a:fld id="{F4BEBA8E-ABF9-47DF-9482-F5A54D347784}" type="datetime1">
              <a:rPr lang="da-DK" smtClean="0"/>
              <a:t>25-01-2024</a:t>
            </a:fld>
            <a:r>
              <a:rPr lang="da-DK"/>
              <a:t>16-12-2022</a:t>
            </a:r>
            <a:endParaRPr lang="da-DK" dirty="0"/>
          </a:p>
        </p:txBody>
      </p:sp>
      <p:grpSp>
        <p:nvGrpSpPr>
          <p:cNvPr id="5" name="Group 4">
            <a:extLst>
              <a:ext uri="{FF2B5EF4-FFF2-40B4-BE49-F238E27FC236}">
                <a16:creationId xmlns:a16="http://schemas.microsoft.com/office/drawing/2014/main" id="{103FB98B-FBE4-8F41-491B-04E76E09ACC9}"/>
              </a:ext>
            </a:extLst>
          </p:cNvPr>
          <p:cNvGrpSpPr/>
          <p:nvPr/>
        </p:nvGrpSpPr>
        <p:grpSpPr>
          <a:xfrm>
            <a:off x="1819325" y="3140968"/>
            <a:ext cx="8550173" cy="2965159"/>
            <a:chOff x="685621" y="1364168"/>
            <a:chExt cx="10817582" cy="4014915"/>
          </a:xfrm>
        </p:grpSpPr>
        <p:sp>
          <p:nvSpPr>
            <p:cNvPr id="6" name="Rectangle 5">
              <a:extLst>
                <a:ext uri="{FF2B5EF4-FFF2-40B4-BE49-F238E27FC236}">
                  <a16:creationId xmlns:a16="http://schemas.microsoft.com/office/drawing/2014/main" id="{ED1E4A53-F76F-5456-8A2A-065006D57528}"/>
                </a:ext>
              </a:extLst>
            </p:cNvPr>
            <p:cNvSpPr/>
            <p:nvPr/>
          </p:nvSpPr>
          <p:spPr>
            <a:xfrm>
              <a:off x="685621" y="1364168"/>
              <a:ext cx="5408791" cy="4014915"/>
            </a:xfrm>
            <a:prstGeom prst="rect">
              <a:avLst/>
            </a:prstGeom>
            <a:solidFill>
              <a:srgbClr val="003E5C"/>
            </a:solidFill>
            <a:ln w="25400" cap="flat" cmpd="sng" algn="ctr">
              <a:solidFill>
                <a:srgbClr val="003E5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999" b="0" i="0" u="none" strike="noStrike" kern="0" cap="none" spc="0" normalizeH="0" baseline="0" noProof="0">
                <a:ln>
                  <a:noFill/>
                </a:ln>
                <a:solidFill>
                  <a:srgbClr val="FFFFFF"/>
                </a:solidFill>
                <a:effectLst/>
                <a:uLnTx/>
                <a:uFillTx/>
                <a:latin typeface="K2D" panose="00000500000000000000" pitchFamily="2" charset="-34"/>
                <a:ea typeface="+mn-ea"/>
                <a:cs typeface="K2D" panose="00000500000000000000" pitchFamily="2" charset="-34"/>
              </a:endParaRPr>
            </a:p>
          </p:txBody>
        </p:sp>
        <p:sp>
          <p:nvSpPr>
            <p:cNvPr id="7" name="Rectangle 6">
              <a:extLst>
                <a:ext uri="{FF2B5EF4-FFF2-40B4-BE49-F238E27FC236}">
                  <a16:creationId xmlns:a16="http://schemas.microsoft.com/office/drawing/2014/main" id="{F39366DC-8889-A64F-304E-284F318E5275}"/>
                </a:ext>
              </a:extLst>
            </p:cNvPr>
            <p:cNvSpPr/>
            <p:nvPr/>
          </p:nvSpPr>
          <p:spPr>
            <a:xfrm>
              <a:off x="6094412" y="1364168"/>
              <a:ext cx="5408791" cy="4014915"/>
            </a:xfrm>
            <a:prstGeom prst="rect">
              <a:avLst/>
            </a:prstGeom>
            <a:solidFill>
              <a:srgbClr val="FFFFFF"/>
            </a:solidFill>
            <a:ln w="25400" cap="flat" cmpd="sng" algn="ctr">
              <a:solidFill>
                <a:srgbClr val="003E5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999" b="0" i="0" u="none" strike="noStrike" kern="0" cap="none" spc="0" normalizeH="0" baseline="0" noProof="0">
                <a:ln>
                  <a:noFill/>
                </a:ln>
                <a:solidFill>
                  <a:srgbClr val="FFFFFF"/>
                </a:solidFill>
                <a:effectLst/>
                <a:uLnTx/>
                <a:uFillTx/>
                <a:latin typeface="K2D" panose="00000500000000000000" pitchFamily="2" charset="-34"/>
                <a:ea typeface="+mn-ea"/>
                <a:cs typeface="K2D" panose="00000500000000000000" pitchFamily="2" charset="-34"/>
              </a:endParaRPr>
            </a:p>
          </p:txBody>
        </p:sp>
        <p:sp>
          <p:nvSpPr>
            <p:cNvPr id="8" name="Titel 2">
              <a:extLst>
                <a:ext uri="{FF2B5EF4-FFF2-40B4-BE49-F238E27FC236}">
                  <a16:creationId xmlns:a16="http://schemas.microsoft.com/office/drawing/2014/main" id="{951A3870-2E51-D6B7-F21D-D3206864AAF8}"/>
                </a:ext>
              </a:extLst>
            </p:cNvPr>
            <p:cNvSpPr txBox="1">
              <a:spLocks/>
            </p:cNvSpPr>
            <p:nvPr/>
          </p:nvSpPr>
          <p:spPr>
            <a:xfrm>
              <a:off x="765815" y="1478918"/>
              <a:ext cx="5074103" cy="600480"/>
            </a:xfrm>
            <a:prstGeom prst="rect">
              <a:avLst/>
            </a:prstGeom>
          </p:spPr>
          <p:txBody>
            <a:bodyPr vert="horz" lIns="91416" tIns="35991" rIns="91416" bIns="45708" rtlCol="0" anchor="t">
              <a:noAutofit/>
            </a:bodyPr>
            <a:lstStyle>
              <a:lvl1pPr algn="l" defTabSz="452691" rtl="0" eaLnBrk="1" latinLnBrk="0" hangingPunct="1">
                <a:lnSpc>
                  <a:spcPct val="90000"/>
                </a:lnSpc>
                <a:spcBef>
                  <a:spcPct val="0"/>
                </a:spcBef>
                <a:buNone/>
                <a:defRPr lang="da-DK" sz="4000" b="1" kern="1200">
                  <a:solidFill>
                    <a:schemeClr val="tx2"/>
                  </a:solidFill>
                  <a:latin typeface="K2D" panose="00000500000000000000" pitchFamily="2" charset="-34"/>
                  <a:ea typeface="+mj-ea"/>
                  <a:cs typeface="K2D" panose="00000500000000000000" pitchFamily="2" charset="-34"/>
                </a:defRPr>
              </a:lvl1pPr>
            </a:lstStyle>
            <a:p>
              <a:pPr marL="0" marR="0" lvl="0" indent="0" algn="l" defTabSz="452691" rtl="0" eaLnBrk="1" fontAlgn="auto" latinLnBrk="0" hangingPunct="1">
                <a:lnSpc>
                  <a:spcPct val="90000"/>
                </a:lnSpc>
                <a:spcBef>
                  <a:spcPts val="600"/>
                </a:spcBef>
                <a:spcAft>
                  <a:spcPts val="0"/>
                </a:spcAft>
                <a:buClrTx/>
                <a:buSzTx/>
                <a:buFontTx/>
                <a:buNone/>
                <a:tabLst/>
                <a:defRPr/>
              </a:pPr>
              <a:r>
                <a:rPr kumimoji="0" lang="da-DK" sz="1400" b="1" i="0" u="none" strike="noStrike" kern="1200" cap="none" spc="0" normalizeH="0" baseline="0" noProof="0" dirty="0">
                  <a:ln>
                    <a:noFill/>
                  </a:ln>
                  <a:solidFill>
                    <a:srgbClr val="FFFFFF"/>
                  </a:solidFill>
                  <a:effectLst/>
                  <a:uLnTx/>
                  <a:uFillTx/>
                  <a:latin typeface="AU Passata"/>
                  <a:ea typeface="+mj-ea"/>
                  <a:cs typeface="K2D" panose="00000500000000000000" pitchFamily="2" charset="-34"/>
                </a:rPr>
                <a:t>Kvantitative data (‘big data’)</a:t>
              </a:r>
            </a:p>
            <a:p>
              <a:pPr marL="0" marR="0" lvl="0" indent="0" algn="l" defTabSz="452691" rtl="0" eaLnBrk="1" fontAlgn="auto" latinLnBrk="0" hangingPunct="1">
                <a:lnSpc>
                  <a:spcPct val="90000"/>
                </a:lnSpc>
                <a:spcBef>
                  <a:spcPts val="600"/>
                </a:spcBef>
                <a:spcAft>
                  <a:spcPts val="0"/>
                </a:spcAft>
                <a:buClrTx/>
                <a:buSzTx/>
                <a:buFontTx/>
                <a:buNone/>
                <a:tabLst/>
                <a:defRPr/>
              </a:pPr>
              <a:r>
                <a:rPr kumimoji="0" lang="da-DK" sz="1400" b="0" i="0" u="none" strike="noStrike" kern="1200" cap="none" spc="0" normalizeH="0" baseline="0" noProof="0" dirty="0">
                  <a:ln>
                    <a:noFill/>
                  </a:ln>
                  <a:solidFill>
                    <a:srgbClr val="FFFFFF"/>
                  </a:solidFill>
                  <a:effectLst/>
                  <a:uLnTx/>
                  <a:uFillTx/>
                  <a:latin typeface="AU Passata"/>
                  <a:ea typeface="+mj-ea"/>
                  <a:cs typeface="K2D" panose="00000500000000000000" pitchFamily="2" charset="-34"/>
                </a:rPr>
                <a:t>Besvarer typisk spørgsmålene:</a:t>
              </a:r>
              <a:r>
                <a:rPr kumimoji="0" lang="da-DK" sz="1400" b="1" i="0" u="none" strike="noStrike" kern="1200" cap="none" spc="0" normalizeH="0" baseline="0" noProof="0" dirty="0">
                  <a:ln>
                    <a:noFill/>
                  </a:ln>
                  <a:solidFill>
                    <a:srgbClr val="FFFFFF"/>
                  </a:solidFill>
                  <a:effectLst/>
                  <a:uLnTx/>
                  <a:uFillTx/>
                  <a:latin typeface="AU Passata"/>
                  <a:ea typeface="+mj-ea"/>
                  <a:cs typeface="K2D" panose="00000500000000000000" pitchFamily="2" charset="-34"/>
                </a:rPr>
                <a:t> Hvordan? Hvornår? Hvor meget? </a:t>
              </a:r>
              <a:r>
                <a:rPr kumimoji="0" lang="da-DK" sz="1400" b="0" i="0" u="none" strike="noStrike" kern="1200" cap="none" spc="0" normalizeH="0" baseline="0" noProof="0" dirty="0">
                  <a:ln>
                    <a:noFill/>
                  </a:ln>
                  <a:solidFill>
                    <a:srgbClr val="FFFFFF"/>
                  </a:solidFill>
                  <a:effectLst/>
                  <a:uLnTx/>
                  <a:uFillTx/>
                  <a:latin typeface="AU Passata"/>
                  <a:ea typeface="+mj-ea"/>
                  <a:cs typeface="K2D" panose="00000500000000000000" pitchFamily="2" charset="-34"/>
                </a:rPr>
                <a:t>(objektivitet)</a:t>
              </a:r>
            </a:p>
            <a:p>
              <a:pPr marL="0" marR="0" lvl="0" indent="0" algn="l" defTabSz="452691" rtl="0" eaLnBrk="1" fontAlgn="auto" latinLnBrk="0" hangingPunct="1">
                <a:lnSpc>
                  <a:spcPct val="90000"/>
                </a:lnSpc>
                <a:spcBef>
                  <a:spcPts val="600"/>
                </a:spcBef>
                <a:spcAft>
                  <a:spcPts val="0"/>
                </a:spcAft>
                <a:buClrTx/>
                <a:buSzTx/>
                <a:buFontTx/>
                <a:buNone/>
                <a:tabLst/>
                <a:defRPr/>
              </a:pPr>
              <a:endParaRPr kumimoji="0" lang="da-DK" sz="1400" b="0" i="0" u="none" strike="noStrike" kern="1200" cap="none" spc="0" normalizeH="0" baseline="0" noProof="0" dirty="0">
                <a:ln>
                  <a:noFill/>
                </a:ln>
                <a:solidFill>
                  <a:srgbClr val="FFFFFF"/>
                </a:solidFill>
                <a:effectLst/>
                <a:uLnTx/>
                <a:uFillTx/>
                <a:latin typeface="AU Passata"/>
                <a:ea typeface="+mj-ea"/>
                <a:cs typeface="K2D" panose="00000500000000000000" pitchFamily="2" charset="-34"/>
              </a:endParaRPr>
            </a:p>
            <a:p>
              <a:pPr marL="0" marR="0" lvl="0" indent="0" algn="l" defTabSz="452691" rtl="0" eaLnBrk="1" fontAlgn="auto" latinLnBrk="0" hangingPunct="1">
                <a:lnSpc>
                  <a:spcPct val="90000"/>
                </a:lnSpc>
                <a:spcBef>
                  <a:spcPts val="600"/>
                </a:spcBef>
                <a:spcAft>
                  <a:spcPts val="0"/>
                </a:spcAft>
                <a:buClrTx/>
                <a:buSzTx/>
                <a:buFontTx/>
                <a:buNone/>
                <a:tabLst/>
                <a:defRPr/>
              </a:pPr>
              <a:r>
                <a:rPr kumimoji="0" lang="da-DK" sz="1400" b="0" i="0" u="none" strike="noStrike" kern="1200" cap="none" spc="0" normalizeH="0" baseline="0" noProof="0" dirty="0">
                  <a:ln>
                    <a:noFill/>
                  </a:ln>
                  <a:solidFill>
                    <a:srgbClr val="FFFFFF"/>
                  </a:solidFill>
                  <a:effectLst/>
                  <a:uLnTx/>
                  <a:uFillTx/>
                  <a:latin typeface="AU Passata"/>
                  <a:ea typeface="+mj-ea"/>
                  <a:cs typeface="K2D" panose="00000500000000000000" pitchFamily="2" charset="-34"/>
                </a:rPr>
                <a:t>Generel viden – giver </a:t>
              </a:r>
              <a:r>
                <a:rPr kumimoji="0" lang="da-DK" sz="1400" b="0" i="1" u="none" strike="noStrike" kern="1200" cap="none" spc="0" normalizeH="0" baseline="0" noProof="0" dirty="0">
                  <a:ln>
                    <a:noFill/>
                  </a:ln>
                  <a:solidFill>
                    <a:srgbClr val="FFFFFF"/>
                  </a:solidFill>
                  <a:effectLst/>
                  <a:uLnTx/>
                  <a:uFillTx/>
                  <a:latin typeface="AU Passata"/>
                  <a:ea typeface="+mj-ea"/>
                  <a:cs typeface="K2D" panose="00000500000000000000" pitchFamily="2" charset="-34"/>
                </a:rPr>
                <a:t>bredde</a:t>
              </a:r>
            </a:p>
            <a:p>
              <a:pPr marL="0" marR="0" lvl="0" indent="0" algn="l" defTabSz="452691" rtl="0" eaLnBrk="1" fontAlgn="auto" latinLnBrk="0" hangingPunct="1">
                <a:lnSpc>
                  <a:spcPct val="90000"/>
                </a:lnSpc>
                <a:spcBef>
                  <a:spcPts val="600"/>
                </a:spcBef>
                <a:spcAft>
                  <a:spcPts val="0"/>
                </a:spcAft>
                <a:buClrTx/>
                <a:buSzTx/>
                <a:buFontTx/>
                <a:buNone/>
                <a:tabLst/>
                <a:defRPr/>
              </a:pPr>
              <a:endParaRPr kumimoji="0" lang="da-DK" sz="1400" b="1" i="0" u="none" strike="noStrike" kern="1200" cap="none" spc="0" normalizeH="0" baseline="0" noProof="0" dirty="0">
                <a:ln>
                  <a:noFill/>
                </a:ln>
                <a:solidFill>
                  <a:srgbClr val="FFFFFF"/>
                </a:solidFill>
                <a:effectLst/>
                <a:uLnTx/>
                <a:uFillTx/>
                <a:latin typeface="AU Passata"/>
                <a:ea typeface="+mj-ea"/>
                <a:cs typeface="K2D" panose="00000500000000000000" pitchFamily="2" charset="-34"/>
              </a:endParaRPr>
            </a:p>
            <a:p>
              <a:pPr marL="0" marR="0" lvl="0" indent="0" algn="l" defTabSz="452691" rtl="0" eaLnBrk="1" fontAlgn="auto" latinLnBrk="0" hangingPunct="1">
                <a:lnSpc>
                  <a:spcPct val="90000"/>
                </a:lnSpc>
                <a:spcBef>
                  <a:spcPts val="600"/>
                </a:spcBef>
                <a:spcAft>
                  <a:spcPts val="0"/>
                </a:spcAft>
                <a:buClrTx/>
                <a:buSzTx/>
                <a:buFontTx/>
                <a:buNone/>
                <a:tabLst/>
                <a:defRPr/>
              </a:pPr>
              <a:r>
                <a:rPr kumimoji="0" lang="da-DK" sz="1400" b="1" i="0" u="none" strike="noStrike" kern="1200" cap="none" spc="0" normalizeH="0" baseline="0" noProof="0" dirty="0">
                  <a:ln>
                    <a:noFill/>
                  </a:ln>
                  <a:solidFill>
                    <a:srgbClr val="FFFFFF"/>
                  </a:solidFill>
                  <a:effectLst/>
                  <a:uLnTx/>
                  <a:uFillTx/>
                  <a:latin typeface="AU Passata"/>
                  <a:ea typeface="+mj-ea"/>
                  <a:cs typeface="K2D" panose="00000500000000000000" pitchFamily="2" charset="-34"/>
                </a:rPr>
                <a:t>Eksempler på data:</a:t>
              </a:r>
            </a:p>
            <a:p>
              <a:pPr marL="285750" marR="0" lvl="0" indent="-285750" algn="l" defTabSz="452691"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AU Passata"/>
                  <a:ea typeface="+mj-ea"/>
                  <a:cs typeface="K2D" panose="00000500000000000000" pitchFamily="2" charset="-34"/>
                </a:rPr>
                <a:t>Brugeraktivitetsdata fra it-systemer</a:t>
              </a:r>
            </a:p>
            <a:p>
              <a:pPr marL="285750" marR="0" lvl="0" indent="-285750" algn="l" defTabSz="452691"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AU Passata"/>
                  <a:ea typeface="+mj-ea"/>
                  <a:cs typeface="K2D" panose="00000500000000000000" pitchFamily="2" charset="-34"/>
                </a:rPr>
                <a:t>Optællinger</a:t>
              </a:r>
            </a:p>
            <a:p>
              <a:pPr marL="285750" marR="0" lvl="0" indent="-285750" algn="l" defTabSz="452691"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err="1">
                  <a:ln>
                    <a:noFill/>
                  </a:ln>
                  <a:solidFill>
                    <a:srgbClr val="FFFFFF"/>
                  </a:solidFill>
                  <a:effectLst/>
                  <a:uLnTx/>
                  <a:uFillTx/>
                  <a:latin typeface="AU Passata"/>
                  <a:ea typeface="+mj-ea"/>
                  <a:cs typeface="K2D" panose="00000500000000000000" pitchFamily="2" charset="-34"/>
                </a:rPr>
                <a:t>Survey</a:t>
              </a:r>
              <a:r>
                <a:rPr kumimoji="0" lang="da-DK" sz="1400" b="0" i="0" u="none" strike="noStrike" kern="1200" cap="none" spc="0" normalizeH="0" baseline="0" noProof="0" dirty="0">
                  <a:ln>
                    <a:noFill/>
                  </a:ln>
                  <a:solidFill>
                    <a:srgbClr val="FFFFFF"/>
                  </a:solidFill>
                  <a:effectLst/>
                  <a:uLnTx/>
                  <a:uFillTx/>
                  <a:latin typeface="AU Passata"/>
                  <a:ea typeface="+mj-ea"/>
                  <a:cs typeface="K2D" panose="00000500000000000000" pitchFamily="2" charset="-34"/>
                </a:rPr>
                <a:t>-data</a:t>
              </a:r>
            </a:p>
            <a:p>
              <a:pPr marL="0" marR="0" lvl="0" indent="0" algn="l" defTabSz="452691" rtl="0" eaLnBrk="1" fontAlgn="auto" latinLnBrk="0" hangingPunct="1">
                <a:lnSpc>
                  <a:spcPct val="90000"/>
                </a:lnSpc>
                <a:spcBef>
                  <a:spcPct val="0"/>
                </a:spcBef>
                <a:spcAft>
                  <a:spcPts val="0"/>
                </a:spcAft>
                <a:buClrTx/>
                <a:buSzTx/>
                <a:buFontTx/>
                <a:buNone/>
                <a:tabLst/>
                <a:defRPr/>
              </a:pPr>
              <a:endParaRPr kumimoji="0" lang="da-DK" sz="1400" b="0" i="0" u="none" strike="noStrike" kern="1200" cap="none" spc="0" normalizeH="0" baseline="0" noProof="0" dirty="0">
                <a:ln>
                  <a:noFill/>
                </a:ln>
                <a:solidFill>
                  <a:srgbClr val="FFFFFF"/>
                </a:solidFill>
                <a:effectLst/>
                <a:uLnTx/>
                <a:uFillTx/>
                <a:latin typeface="AU Passata"/>
                <a:ea typeface="+mj-ea"/>
                <a:cs typeface="K2D" panose="00000500000000000000" pitchFamily="2" charset="-34"/>
              </a:endParaRPr>
            </a:p>
            <a:p>
              <a:pPr marL="0" marR="0" lvl="0" indent="0" algn="l" defTabSz="452691" rtl="0" eaLnBrk="1" fontAlgn="auto" latinLnBrk="0" hangingPunct="1">
                <a:lnSpc>
                  <a:spcPct val="90000"/>
                </a:lnSpc>
                <a:spcBef>
                  <a:spcPct val="0"/>
                </a:spcBef>
                <a:spcAft>
                  <a:spcPts val="0"/>
                </a:spcAft>
                <a:buClrTx/>
                <a:buSzTx/>
                <a:buFontTx/>
                <a:buNone/>
                <a:tabLst/>
                <a:defRPr/>
              </a:pPr>
              <a:endParaRPr kumimoji="0" lang="da-DK" sz="1400" b="0" i="0" u="none" strike="noStrike" kern="1200" cap="none" spc="0" normalizeH="0" baseline="0" noProof="0" dirty="0">
                <a:ln>
                  <a:noFill/>
                </a:ln>
                <a:solidFill>
                  <a:srgbClr val="FFFFFF"/>
                </a:solidFill>
                <a:effectLst/>
                <a:uLnTx/>
                <a:uFillTx/>
                <a:latin typeface="AU Passata"/>
                <a:ea typeface="+mj-ea"/>
                <a:cs typeface="K2D" panose="00000500000000000000" pitchFamily="2" charset="-34"/>
              </a:endParaRPr>
            </a:p>
            <a:p>
              <a:pPr marL="0" marR="0" lvl="0" indent="0" algn="l" defTabSz="452691" rtl="0" eaLnBrk="1" fontAlgn="auto" latinLnBrk="0" hangingPunct="1">
                <a:lnSpc>
                  <a:spcPct val="90000"/>
                </a:lnSpc>
                <a:spcBef>
                  <a:spcPct val="0"/>
                </a:spcBef>
                <a:spcAft>
                  <a:spcPts val="0"/>
                </a:spcAft>
                <a:buClrTx/>
                <a:buSzTx/>
                <a:buFontTx/>
                <a:buNone/>
                <a:tabLst/>
                <a:defRPr/>
              </a:pPr>
              <a:endParaRPr kumimoji="0" lang="da-DK" sz="1400" b="0" i="0" u="none" strike="noStrike" kern="1200" cap="none" spc="0" normalizeH="0" baseline="0" noProof="0" dirty="0">
                <a:ln>
                  <a:noFill/>
                </a:ln>
                <a:solidFill>
                  <a:srgbClr val="FFFFFF"/>
                </a:solidFill>
                <a:effectLst/>
                <a:uLnTx/>
                <a:uFillTx/>
                <a:latin typeface="AU Passata"/>
                <a:ea typeface="+mj-ea"/>
                <a:cs typeface="K2D" panose="00000500000000000000" pitchFamily="2" charset="-34"/>
              </a:endParaRPr>
            </a:p>
          </p:txBody>
        </p:sp>
        <p:sp>
          <p:nvSpPr>
            <p:cNvPr id="9" name="Titel 2">
              <a:extLst>
                <a:ext uri="{FF2B5EF4-FFF2-40B4-BE49-F238E27FC236}">
                  <a16:creationId xmlns:a16="http://schemas.microsoft.com/office/drawing/2014/main" id="{8200AA88-5C9C-96A2-EE2E-9A5F9A73BA84}"/>
                </a:ext>
              </a:extLst>
            </p:cNvPr>
            <p:cNvSpPr txBox="1">
              <a:spLocks/>
            </p:cNvSpPr>
            <p:nvPr/>
          </p:nvSpPr>
          <p:spPr>
            <a:xfrm>
              <a:off x="6200132" y="1478917"/>
              <a:ext cx="4173253" cy="569317"/>
            </a:xfrm>
            <a:prstGeom prst="rect">
              <a:avLst/>
            </a:prstGeom>
          </p:spPr>
          <p:txBody>
            <a:bodyPr vert="horz" lIns="91416" tIns="35991" rIns="91416" bIns="45708" rtlCol="0" anchor="t">
              <a:noAutofit/>
            </a:bodyPr>
            <a:lstStyle>
              <a:lvl1pPr algn="l" defTabSz="452691" rtl="0" eaLnBrk="1" latinLnBrk="0" hangingPunct="1">
                <a:lnSpc>
                  <a:spcPct val="90000"/>
                </a:lnSpc>
                <a:spcBef>
                  <a:spcPct val="0"/>
                </a:spcBef>
                <a:buNone/>
                <a:defRPr lang="da-DK" sz="4000" b="1" kern="1200">
                  <a:solidFill>
                    <a:schemeClr val="tx2"/>
                  </a:solidFill>
                  <a:latin typeface="K2D" panose="00000500000000000000" pitchFamily="2" charset="-34"/>
                  <a:ea typeface="+mj-ea"/>
                  <a:cs typeface="K2D" panose="00000500000000000000" pitchFamily="2" charset="-34"/>
                </a:defRPr>
              </a:lvl1pPr>
            </a:lstStyle>
            <a:p>
              <a:pPr marL="0" marR="0" lvl="0" indent="0" algn="l" defTabSz="452691" rtl="0" eaLnBrk="1" fontAlgn="auto" latinLnBrk="0" hangingPunct="1">
                <a:lnSpc>
                  <a:spcPct val="90000"/>
                </a:lnSpc>
                <a:spcBef>
                  <a:spcPts val="600"/>
                </a:spcBef>
                <a:spcAft>
                  <a:spcPts val="0"/>
                </a:spcAft>
                <a:buClrTx/>
                <a:buSzTx/>
                <a:buFontTx/>
                <a:buNone/>
                <a:tabLst/>
                <a:defRPr/>
              </a:pPr>
              <a:r>
                <a:rPr kumimoji="0" lang="da-DK" sz="1400" b="1" i="0" u="none" strike="noStrike" kern="1200" cap="none" spc="0" normalizeH="0" baseline="0" noProof="0" dirty="0">
                  <a:ln>
                    <a:noFill/>
                  </a:ln>
                  <a:solidFill>
                    <a:srgbClr val="003E5C"/>
                  </a:solidFill>
                  <a:effectLst/>
                  <a:uLnTx/>
                  <a:uFillTx/>
                  <a:latin typeface="AU Passata"/>
                  <a:ea typeface="+mj-ea"/>
                  <a:cs typeface="K2D" panose="00000500000000000000" pitchFamily="2" charset="-34"/>
                </a:rPr>
                <a:t>Kvalitative data (‘</a:t>
              </a:r>
              <a:r>
                <a:rPr kumimoji="0" lang="da-DK" sz="1400" b="1" i="0" u="none" strike="noStrike" kern="1200" cap="none" spc="0" normalizeH="0" baseline="0" noProof="0" dirty="0" err="1">
                  <a:ln>
                    <a:noFill/>
                  </a:ln>
                  <a:solidFill>
                    <a:srgbClr val="003E5C"/>
                  </a:solidFill>
                  <a:effectLst/>
                  <a:uLnTx/>
                  <a:uFillTx/>
                  <a:latin typeface="AU Passata"/>
                  <a:ea typeface="+mj-ea"/>
                  <a:cs typeface="K2D" panose="00000500000000000000" pitchFamily="2" charset="-34"/>
                </a:rPr>
                <a:t>thick</a:t>
              </a:r>
              <a:r>
                <a:rPr kumimoji="0" lang="da-DK" sz="1400" b="1" i="0" u="none" strike="noStrike" kern="1200" cap="none" spc="0" normalizeH="0" baseline="0" noProof="0" dirty="0">
                  <a:ln>
                    <a:noFill/>
                  </a:ln>
                  <a:solidFill>
                    <a:srgbClr val="003E5C"/>
                  </a:solidFill>
                  <a:effectLst/>
                  <a:uLnTx/>
                  <a:uFillTx/>
                  <a:latin typeface="AU Passata"/>
                  <a:ea typeface="+mj-ea"/>
                  <a:cs typeface="K2D" panose="00000500000000000000" pitchFamily="2" charset="-34"/>
                </a:rPr>
                <a:t> data’)</a:t>
              </a:r>
            </a:p>
            <a:p>
              <a:pPr marL="0" marR="0" lvl="0" indent="0" algn="l" defTabSz="452691" rtl="0" eaLnBrk="1" fontAlgn="auto" latinLnBrk="0" hangingPunct="1">
                <a:lnSpc>
                  <a:spcPct val="90000"/>
                </a:lnSpc>
                <a:spcBef>
                  <a:spcPts val="600"/>
                </a:spcBef>
                <a:spcAft>
                  <a:spcPts val="0"/>
                </a:spcAft>
                <a:buClrTx/>
                <a:buSzTx/>
                <a:buFontTx/>
                <a:buNone/>
                <a:tabLst/>
                <a:defRPr/>
              </a:pPr>
              <a:r>
                <a:rPr kumimoji="0" lang="da-DK" sz="1400" b="1" i="0" u="none" strike="noStrike" kern="1200" cap="none" spc="0" normalizeH="0" baseline="0" noProof="0" dirty="0">
                  <a:ln>
                    <a:noFill/>
                  </a:ln>
                  <a:solidFill>
                    <a:srgbClr val="003E5C"/>
                  </a:solidFill>
                  <a:effectLst/>
                  <a:uLnTx/>
                  <a:uFillTx/>
                  <a:latin typeface="AU Passata"/>
                  <a:ea typeface="+mj-ea"/>
                  <a:cs typeface="K2D" panose="00000500000000000000" pitchFamily="2" charset="-34"/>
                </a:rPr>
                <a:t>Besvarer typisk spørgsmålet: Hvorfor? (subjektivitet)</a:t>
              </a:r>
            </a:p>
            <a:p>
              <a:pPr marL="0" marR="0" lvl="0" indent="0" algn="l" defTabSz="452691" rtl="0" eaLnBrk="1" fontAlgn="auto" latinLnBrk="0" hangingPunct="1">
                <a:lnSpc>
                  <a:spcPct val="90000"/>
                </a:lnSpc>
                <a:spcBef>
                  <a:spcPts val="600"/>
                </a:spcBef>
                <a:spcAft>
                  <a:spcPts val="0"/>
                </a:spcAft>
                <a:buClrTx/>
                <a:buSzTx/>
                <a:buFontTx/>
                <a:buNone/>
                <a:tabLst/>
                <a:defRPr/>
              </a:pPr>
              <a:endParaRPr kumimoji="0" lang="da-DK" sz="1400" b="1" i="0" u="none" strike="noStrike" kern="1200" cap="none" spc="0" normalizeH="0" baseline="0" noProof="0" dirty="0">
                <a:ln>
                  <a:noFill/>
                </a:ln>
                <a:solidFill>
                  <a:srgbClr val="003E5C"/>
                </a:solidFill>
                <a:effectLst/>
                <a:uLnTx/>
                <a:uFillTx/>
                <a:latin typeface="AU Passata"/>
                <a:ea typeface="+mj-ea"/>
                <a:cs typeface="K2D" panose="00000500000000000000" pitchFamily="2" charset="-34"/>
              </a:endParaRPr>
            </a:p>
            <a:p>
              <a:pPr marL="0" marR="0" lvl="0" indent="0" algn="l" defTabSz="452691" rtl="0" eaLnBrk="1" fontAlgn="auto" latinLnBrk="0" hangingPunct="1">
                <a:lnSpc>
                  <a:spcPct val="90000"/>
                </a:lnSpc>
                <a:spcBef>
                  <a:spcPts val="600"/>
                </a:spcBef>
                <a:spcAft>
                  <a:spcPts val="0"/>
                </a:spcAft>
                <a:buClrTx/>
                <a:buSzTx/>
                <a:buFontTx/>
                <a:buNone/>
                <a:tabLst/>
                <a:defRPr/>
              </a:pPr>
              <a:r>
                <a:rPr kumimoji="0" lang="da-DK" sz="1400" b="0" i="0" u="none" strike="noStrike" kern="1200" cap="none" spc="0" normalizeH="0" baseline="0" noProof="0" dirty="0">
                  <a:ln>
                    <a:noFill/>
                  </a:ln>
                  <a:solidFill>
                    <a:srgbClr val="003E5C"/>
                  </a:solidFill>
                  <a:effectLst/>
                  <a:uLnTx/>
                  <a:uFillTx/>
                  <a:latin typeface="AU Passata"/>
                  <a:ea typeface="+mj-ea"/>
                  <a:cs typeface="K2D" panose="00000500000000000000" pitchFamily="2" charset="-34"/>
                </a:rPr>
                <a:t>Specifik viden – giver </a:t>
              </a:r>
              <a:r>
                <a:rPr kumimoji="0" lang="da-DK" sz="1400" b="0" i="1" u="none" strike="noStrike" kern="1200" cap="none" spc="0" normalizeH="0" baseline="0" noProof="0" dirty="0">
                  <a:ln>
                    <a:noFill/>
                  </a:ln>
                  <a:solidFill>
                    <a:srgbClr val="003E5C"/>
                  </a:solidFill>
                  <a:effectLst/>
                  <a:uLnTx/>
                  <a:uFillTx/>
                  <a:latin typeface="AU Passata"/>
                  <a:ea typeface="+mj-ea"/>
                  <a:cs typeface="K2D" panose="00000500000000000000" pitchFamily="2" charset="-34"/>
                </a:rPr>
                <a:t>dybde</a:t>
              </a:r>
            </a:p>
            <a:p>
              <a:pPr marL="0" marR="0" lvl="0" indent="0" algn="l" defTabSz="452691" rtl="0" eaLnBrk="1" fontAlgn="auto" latinLnBrk="0" hangingPunct="1">
                <a:lnSpc>
                  <a:spcPct val="90000"/>
                </a:lnSpc>
                <a:spcBef>
                  <a:spcPts val="600"/>
                </a:spcBef>
                <a:spcAft>
                  <a:spcPts val="0"/>
                </a:spcAft>
                <a:buClrTx/>
                <a:buSzTx/>
                <a:buFontTx/>
                <a:buNone/>
                <a:tabLst/>
                <a:defRPr/>
              </a:pPr>
              <a:endParaRPr kumimoji="0" lang="da-DK" sz="1400" b="1" i="0" u="none" strike="noStrike" kern="1200" cap="none" spc="0" normalizeH="0" baseline="0" noProof="0" dirty="0">
                <a:ln>
                  <a:noFill/>
                </a:ln>
                <a:solidFill>
                  <a:srgbClr val="003E5C"/>
                </a:solidFill>
                <a:effectLst/>
                <a:uLnTx/>
                <a:uFillTx/>
                <a:latin typeface="AU Passata"/>
                <a:ea typeface="+mj-ea"/>
                <a:cs typeface="K2D" panose="00000500000000000000" pitchFamily="2" charset="-34"/>
              </a:endParaRPr>
            </a:p>
            <a:p>
              <a:pPr marL="0" marR="0" lvl="0" indent="0" algn="l" defTabSz="452691" rtl="0" eaLnBrk="1" fontAlgn="auto" latinLnBrk="0" hangingPunct="1">
                <a:lnSpc>
                  <a:spcPct val="90000"/>
                </a:lnSpc>
                <a:spcBef>
                  <a:spcPts val="600"/>
                </a:spcBef>
                <a:spcAft>
                  <a:spcPts val="0"/>
                </a:spcAft>
                <a:buClrTx/>
                <a:buSzTx/>
                <a:buFontTx/>
                <a:buNone/>
                <a:tabLst/>
                <a:defRPr/>
              </a:pPr>
              <a:r>
                <a:rPr kumimoji="0" lang="da-DK" sz="1400" b="1" i="0" u="none" strike="noStrike" kern="1200" cap="none" spc="0" normalizeH="0" baseline="0" noProof="0" dirty="0">
                  <a:ln>
                    <a:noFill/>
                  </a:ln>
                  <a:solidFill>
                    <a:srgbClr val="003E5C"/>
                  </a:solidFill>
                  <a:effectLst/>
                  <a:uLnTx/>
                  <a:uFillTx/>
                  <a:latin typeface="AU Passata"/>
                  <a:ea typeface="+mj-ea"/>
                  <a:cs typeface="K2D" panose="00000500000000000000" pitchFamily="2" charset="-34"/>
                </a:rPr>
                <a:t>Eksempler på data:</a:t>
              </a:r>
            </a:p>
            <a:p>
              <a:pPr marL="285750" marR="0" lvl="0" indent="-285750" algn="l" defTabSz="452691"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003E5C"/>
                  </a:solidFill>
                  <a:effectLst/>
                  <a:uLnTx/>
                  <a:uFillTx/>
                  <a:latin typeface="AU Passata"/>
                  <a:ea typeface="+mj-ea"/>
                  <a:cs typeface="K2D" panose="00000500000000000000" pitchFamily="2" charset="-34"/>
                </a:rPr>
                <a:t>Observationer</a:t>
              </a:r>
            </a:p>
            <a:p>
              <a:pPr marL="285750" marR="0" lvl="0" indent="-285750" algn="l" defTabSz="452691"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003E5C"/>
                  </a:solidFill>
                  <a:effectLst/>
                  <a:uLnTx/>
                  <a:uFillTx/>
                  <a:latin typeface="AU Passata"/>
                  <a:ea typeface="+mj-ea"/>
                  <a:cs typeface="K2D" panose="00000500000000000000" pitchFamily="2" charset="-34"/>
                </a:rPr>
                <a:t>Interviewdata</a:t>
              </a:r>
            </a:p>
            <a:p>
              <a:pPr marL="285750" marR="0" lvl="0" indent="-285750" algn="l" defTabSz="452691"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003E5C"/>
                  </a:solidFill>
                  <a:effectLst/>
                  <a:uLnTx/>
                  <a:uFillTx/>
                  <a:latin typeface="AU Passata"/>
                  <a:ea typeface="+mj-ea"/>
                  <a:cs typeface="K2D" panose="00000500000000000000" pitchFamily="2" charset="-34"/>
                </a:rPr>
                <a:t>Billeder/video</a:t>
              </a:r>
            </a:p>
            <a:p>
              <a:pPr marL="285750" marR="0" lvl="0" indent="-285750" algn="l" defTabSz="452691"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003E5C"/>
                  </a:solidFill>
                  <a:effectLst/>
                  <a:uLnTx/>
                  <a:uFillTx/>
                  <a:latin typeface="AU Passata"/>
                  <a:ea typeface="+mj-ea"/>
                  <a:cs typeface="K2D" panose="00000500000000000000" pitchFamily="2" charset="-34"/>
                </a:rPr>
                <a:t>Tegninger/illustrationer</a:t>
              </a:r>
            </a:p>
            <a:p>
              <a:pPr marL="0" marR="0" lvl="0" indent="0" algn="l" defTabSz="452691" rtl="0" eaLnBrk="1" fontAlgn="auto" latinLnBrk="0" hangingPunct="1">
                <a:lnSpc>
                  <a:spcPct val="90000"/>
                </a:lnSpc>
                <a:spcBef>
                  <a:spcPct val="0"/>
                </a:spcBef>
                <a:spcAft>
                  <a:spcPts val="0"/>
                </a:spcAft>
                <a:buClrTx/>
                <a:buSzTx/>
                <a:buFontTx/>
                <a:buNone/>
                <a:tabLst/>
                <a:defRPr/>
              </a:pPr>
              <a:endParaRPr kumimoji="0" lang="en-US" sz="1400" b="1" i="0" u="none" strike="noStrike" kern="1200" cap="none" spc="0" normalizeH="0" baseline="0" noProof="0" dirty="0">
                <a:ln>
                  <a:noFill/>
                </a:ln>
                <a:solidFill>
                  <a:srgbClr val="003E5C"/>
                </a:solidFill>
                <a:effectLst/>
                <a:uLnTx/>
                <a:uFillTx/>
                <a:latin typeface="AU Passata"/>
                <a:ea typeface="+mj-ea"/>
                <a:cs typeface="K2D" panose="00000500000000000000" pitchFamily="2" charset="-34"/>
              </a:endParaRPr>
            </a:p>
          </p:txBody>
        </p:sp>
      </p:grpSp>
      <p:grpSp>
        <p:nvGrpSpPr>
          <p:cNvPr id="10" name="Group 9">
            <a:extLst>
              <a:ext uri="{FF2B5EF4-FFF2-40B4-BE49-F238E27FC236}">
                <a16:creationId xmlns:a16="http://schemas.microsoft.com/office/drawing/2014/main" id="{FB9C78FD-5030-6BFC-845E-310A0F4B49C7}"/>
              </a:ext>
            </a:extLst>
          </p:cNvPr>
          <p:cNvGrpSpPr/>
          <p:nvPr/>
        </p:nvGrpSpPr>
        <p:grpSpPr>
          <a:xfrm>
            <a:off x="3722133" y="5994073"/>
            <a:ext cx="6404726" cy="687900"/>
            <a:chOff x="3722133" y="5994073"/>
            <a:chExt cx="6404726" cy="687900"/>
          </a:xfrm>
        </p:grpSpPr>
        <p:sp>
          <p:nvSpPr>
            <p:cNvPr id="11" name="USR_Title">
              <a:extLst>
                <a:ext uri="{FF2B5EF4-FFF2-40B4-BE49-F238E27FC236}">
                  <a16:creationId xmlns:a16="http://schemas.microsoft.com/office/drawing/2014/main" id="{DE6D448D-9B4F-177D-0551-E4126E07D400}"/>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algn="l">
                <a:lnSpc>
                  <a:spcPct val="95000"/>
                </a:lnSpc>
                <a:defRPr/>
              </a:pPr>
              <a:r>
                <a:rPr lang="da-DK" sz="700" cap="all" dirty="0">
                  <a:latin typeface="+mn-lt"/>
                </a:rPr>
                <a:t>2.3. GENNEMFØRELSE AF EN ADFÆRDSANALYSE </a:t>
              </a:r>
            </a:p>
            <a:p>
              <a:pPr algn="l">
                <a:lnSpc>
                  <a:spcPct val="95000"/>
                </a:lnSpc>
                <a:defRPr/>
              </a:pPr>
              <a:endParaRPr lang="da-DK" sz="700" b="0" cap="all" baseline="0" dirty="0">
                <a:solidFill>
                  <a:schemeClr val="tx1"/>
                </a:solidFill>
                <a:latin typeface="+mn-lt"/>
              </a:endParaRPr>
            </a:p>
          </p:txBody>
        </p:sp>
        <p:sp>
          <p:nvSpPr>
            <p:cNvPr id="12" name="Date_DateCustomA">
              <a:extLst>
                <a:ext uri="{FF2B5EF4-FFF2-40B4-BE49-F238E27FC236}">
                  <a16:creationId xmlns:a16="http://schemas.microsoft.com/office/drawing/2014/main" id="{CCFC8AA2-3544-455D-38A2-D432F0F58C36}"/>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13" name="Billede streg">
              <a:extLst>
                <a:ext uri="{FF2B5EF4-FFF2-40B4-BE49-F238E27FC236}">
                  <a16:creationId xmlns:a16="http://schemas.microsoft.com/office/drawing/2014/main" id="{83B3A950-E8A8-2567-C437-324B212A58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14" name="Slide Number Placeholder 3">
            <a:extLst>
              <a:ext uri="{FF2B5EF4-FFF2-40B4-BE49-F238E27FC236}">
                <a16:creationId xmlns:a16="http://schemas.microsoft.com/office/drawing/2014/main" id="{27AC33CE-DBED-1EDC-90D8-476534E44F62}"/>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22</a:t>
            </a:fld>
            <a:endParaRPr lang="en-GB" dirty="0"/>
          </a:p>
        </p:txBody>
      </p:sp>
      <p:pic>
        <p:nvPicPr>
          <p:cNvPr id="15" name="Picture 17">
            <a:extLst>
              <a:ext uri="{FF2B5EF4-FFF2-40B4-BE49-F238E27FC236}">
                <a16:creationId xmlns:a16="http://schemas.microsoft.com/office/drawing/2014/main" id="{77AADFCB-24A0-3A5B-BA4B-BC66FFAA39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762425" y="278363"/>
            <a:ext cx="3401929" cy="324361"/>
          </a:xfrm>
          <a:prstGeom prst="rect">
            <a:avLst/>
          </a:prstGeom>
        </p:spPr>
      </p:pic>
    </p:spTree>
    <p:extLst>
      <p:ext uri="{BB962C8B-B14F-4D97-AF65-F5344CB8AC3E}">
        <p14:creationId xmlns:p14="http://schemas.microsoft.com/office/powerpoint/2010/main" val="4104856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131E-2DDF-E3A3-520E-07566C2A39BD}"/>
              </a:ext>
            </a:extLst>
          </p:cNvPr>
          <p:cNvSpPr>
            <a:spLocks noGrp="1"/>
          </p:cNvSpPr>
          <p:nvPr>
            <p:ph type="title"/>
          </p:nvPr>
        </p:nvSpPr>
        <p:spPr/>
        <p:txBody>
          <a:bodyPr/>
          <a:lstStyle/>
          <a:p>
            <a:r>
              <a:rPr lang="da-DK" dirty="0"/>
              <a:t>Metoder</a:t>
            </a:r>
            <a:r>
              <a:rPr lang="da-DK" sz="2000" dirty="0"/>
              <a:t> og data til afdækning af adfærd</a:t>
            </a:r>
          </a:p>
        </p:txBody>
      </p:sp>
      <p:sp>
        <p:nvSpPr>
          <p:cNvPr id="3" name="Content Placeholder 2">
            <a:extLst>
              <a:ext uri="{FF2B5EF4-FFF2-40B4-BE49-F238E27FC236}">
                <a16:creationId xmlns:a16="http://schemas.microsoft.com/office/drawing/2014/main" id="{9FAA9FD1-B6D7-487E-3991-B6C2A44E9F5E}"/>
              </a:ext>
            </a:extLst>
          </p:cNvPr>
          <p:cNvSpPr>
            <a:spLocks noGrp="1"/>
          </p:cNvSpPr>
          <p:nvPr>
            <p:ph idx="1"/>
          </p:nvPr>
        </p:nvSpPr>
        <p:spPr/>
        <p:txBody>
          <a:bodyPr/>
          <a:lstStyle/>
          <a:p>
            <a:r>
              <a:rPr lang="da-DK" b="1" dirty="0">
                <a:solidFill>
                  <a:schemeClr val="bg2"/>
                </a:solidFill>
              </a:rPr>
              <a:t>Dataindsamlingsmetoder til afdækning af adfærd</a:t>
            </a:r>
          </a:p>
          <a:p>
            <a:r>
              <a:rPr lang="da-DK" dirty="0"/>
              <a:t>Nedenstående oversigt viser nogle af de mest udbredte metoder til at indsamle data om adfærd.</a:t>
            </a:r>
          </a:p>
        </p:txBody>
      </p:sp>
      <p:sp>
        <p:nvSpPr>
          <p:cNvPr id="4" name="Date Placeholder 3">
            <a:extLst>
              <a:ext uri="{FF2B5EF4-FFF2-40B4-BE49-F238E27FC236}">
                <a16:creationId xmlns:a16="http://schemas.microsoft.com/office/drawing/2014/main" id="{C8DD66AC-8273-5729-2118-26613CE38484}"/>
              </a:ext>
            </a:extLst>
          </p:cNvPr>
          <p:cNvSpPr>
            <a:spLocks noGrp="1"/>
          </p:cNvSpPr>
          <p:nvPr>
            <p:ph type="dt" sz="half" idx="10"/>
          </p:nvPr>
        </p:nvSpPr>
        <p:spPr/>
        <p:txBody>
          <a:bodyPr/>
          <a:lstStyle/>
          <a:p>
            <a:fld id="{F4BEBA8E-ABF9-47DF-9482-F5A54D347784}" type="datetime1">
              <a:rPr lang="da-DK" smtClean="0"/>
              <a:t>25-01-2024</a:t>
            </a:fld>
            <a:r>
              <a:rPr lang="da-DK"/>
              <a:t>16-12-2022</a:t>
            </a:r>
            <a:endParaRPr lang="da-DK" dirty="0"/>
          </a:p>
        </p:txBody>
      </p:sp>
      <p:graphicFrame>
        <p:nvGraphicFramePr>
          <p:cNvPr id="10" name="Table 5">
            <a:extLst>
              <a:ext uri="{FF2B5EF4-FFF2-40B4-BE49-F238E27FC236}">
                <a16:creationId xmlns:a16="http://schemas.microsoft.com/office/drawing/2014/main" id="{05B70C2F-7579-F6A6-F9FF-C3129B45F8A0}"/>
              </a:ext>
            </a:extLst>
          </p:cNvPr>
          <p:cNvGraphicFramePr>
            <a:graphicFrameLocks noGrp="1"/>
          </p:cNvGraphicFramePr>
          <p:nvPr>
            <p:extLst>
              <p:ext uri="{D42A27DB-BD31-4B8C-83A1-F6EECF244321}">
                <p14:modId xmlns:p14="http://schemas.microsoft.com/office/powerpoint/2010/main" val="1137975136"/>
              </p:ext>
            </p:extLst>
          </p:nvPr>
        </p:nvGraphicFramePr>
        <p:xfrm>
          <a:off x="1631913" y="2631615"/>
          <a:ext cx="8924997" cy="3173649"/>
        </p:xfrm>
        <a:graphic>
          <a:graphicData uri="http://schemas.openxmlformats.org/drawingml/2006/table">
            <a:tbl>
              <a:tblPr firstRow="1" bandRow="1"/>
              <a:tblGrid>
                <a:gridCol w="2789853">
                  <a:extLst>
                    <a:ext uri="{9D8B030D-6E8A-4147-A177-3AD203B41FA5}">
                      <a16:colId xmlns:a16="http://schemas.microsoft.com/office/drawing/2014/main" val="69048040"/>
                    </a:ext>
                  </a:extLst>
                </a:gridCol>
                <a:gridCol w="6135144">
                  <a:extLst>
                    <a:ext uri="{9D8B030D-6E8A-4147-A177-3AD203B41FA5}">
                      <a16:colId xmlns:a16="http://schemas.microsoft.com/office/drawing/2014/main" val="1338042750"/>
                    </a:ext>
                  </a:extLst>
                </a:gridCol>
              </a:tblGrid>
              <a:tr h="317360">
                <a:tc>
                  <a:txBody>
                    <a:bodyPr/>
                    <a:lstStyle>
                      <a:lvl1pPr marL="0" algn="l" defTabSz="914400" rtl="0" eaLnBrk="1" latinLnBrk="0" hangingPunct="1">
                        <a:defRPr sz="1800" b="1" kern="1200">
                          <a:solidFill>
                            <a:schemeClr val="lt1"/>
                          </a:solidFill>
                          <a:latin typeface="AU Passata"/>
                        </a:defRPr>
                      </a:lvl1pPr>
                      <a:lvl2pPr marL="457200" algn="l" defTabSz="914400" rtl="0" eaLnBrk="1" latinLnBrk="0" hangingPunct="1">
                        <a:defRPr sz="1800" b="1" kern="1200">
                          <a:solidFill>
                            <a:schemeClr val="lt1"/>
                          </a:solidFill>
                          <a:latin typeface="AU Passata"/>
                        </a:defRPr>
                      </a:lvl2pPr>
                      <a:lvl3pPr marL="914400" algn="l" defTabSz="914400" rtl="0" eaLnBrk="1" latinLnBrk="0" hangingPunct="1">
                        <a:defRPr sz="1800" b="1" kern="1200">
                          <a:solidFill>
                            <a:schemeClr val="lt1"/>
                          </a:solidFill>
                          <a:latin typeface="AU Passata"/>
                        </a:defRPr>
                      </a:lvl3pPr>
                      <a:lvl4pPr marL="1371600" algn="l" defTabSz="914400" rtl="0" eaLnBrk="1" latinLnBrk="0" hangingPunct="1">
                        <a:defRPr sz="1800" b="1" kern="1200">
                          <a:solidFill>
                            <a:schemeClr val="lt1"/>
                          </a:solidFill>
                          <a:latin typeface="AU Passata"/>
                        </a:defRPr>
                      </a:lvl4pPr>
                      <a:lvl5pPr marL="1828800" algn="l" defTabSz="914400" rtl="0" eaLnBrk="1" latinLnBrk="0" hangingPunct="1">
                        <a:defRPr sz="1800" b="1" kern="1200">
                          <a:solidFill>
                            <a:schemeClr val="lt1"/>
                          </a:solidFill>
                          <a:latin typeface="AU Passata"/>
                        </a:defRPr>
                      </a:lvl5pPr>
                      <a:lvl6pPr marL="2286000" algn="l" defTabSz="914400" rtl="0" eaLnBrk="1" latinLnBrk="0" hangingPunct="1">
                        <a:defRPr sz="1800" b="1" kern="1200">
                          <a:solidFill>
                            <a:schemeClr val="lt1"/>
                          </a:solidFill>
                          <a:latin typeface="AU Passata"/>
                        </a:defRPr>
                      </a:lvl6pPr>
                      <a:lvl7pPr marL="2743200" algn="l" defTabSz="914400" rtl="0" eaLnBrk="1" latinLnBrk="0" hangingPunct="1">
                        <a:defRPr sz="1800" b="1" kern="1200">
                          <a:solidFill>
                            <a:schemeClr val="lt1"/>
                          </a:solidFill>
                          <a:latin typeface="AU Passata"/>
                        </a:defRPr>
                      </a:lvl7pPr>
                      <a:lvl8pPr marL="3200400" algn="l" defTabSz="914400" rtl="0" eaLnBrk="1" latinLnBrk="0" hangingPunct="1">
                        <a:defRPr sz="1800" b="1" kern="1200">
                          <a:solidFill>
                            <a:schemeClr val="lt1"/>
                          </a:solidFill>
                          <a:latin typeface="AU Passata"/>
                        </a:defRPr>
                      </a:lvl8pPr>
                      <a:lvl9pPr marL="3657600" algn="l" defTabSz="914400" rtl="0" eaLnBrk="1" latinLnBrk="0" hangingPunct="1">
                        <a:defRPr sz="1800" b="1" kern="1200">
                          <a:solidFill>
                            <a:schemeClr val="lt1"/>
                          </a:solidFill>
                          <a:latin typeface="AU Passata"/>
                        </a:defRPr>
                      </a:lvl9pPr>
                    </a:lstStyle>
                    <a:p>
                      <a:r>
                        <a:rPr lang="da-DK" sz="1500" dirty="0"/>
                        <a:t>Metode</a:t>
                      </a:r>
                      <a:endParaRPr lang="en-US" sz="1500" dirty="0"/>
                    </a:p>
                  </a:txBody>
                  <a:tcPr marL="78253" marR="78253" marT="39127" marB="391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546"/>
                    </a:solidFill>
                  </a:tcPr>
                </a:tc>
                <a:tc>
                  <a:txBody>
                    <a:bodyPr/>
                    <a:lstStyle>
                      <a:lvl1pPr marL="0" algn="l" defTabSz="914400" rtl="0" eaLnBrk="1" latinLnBrk="0" hangingPunct="1">
                        <a:defRPr sz="1800" b="1" kern="1200">
                          <a:solidFill>
                            <a:schemeClr val="lt1"/>
                          </a:solidFill>
                          <a:latin typeface="AU Passata"/>
                        </a:defRPr>
                      </a:lvl1pPr>
                      <a:lvl2pPr marL="457200" algn="l" defTabSz="914400" rtl="0" eaLnBrk="1" latinLnBrk="0" hangingPunct="1">
                        <a:defRPr sz="1800" b="1" kern="1200">
                          <a:solidFill>
                            <a:schemeClr val="lt1"/>
                          </a:solidFill>
                          <a:latin typeface="AU Passata"/>
                        </a:defRPr>
                      </a:lvl2pPr>
                      <a:lvl3pPr marL="914400" algn="l" defTabSz="914400" rtl="0" eaLnBrk="1" latinLnBrk="0" hangingPunct="1">
                        <a:defRPr sz="1800" b="1" kern="1200">
                          <a:solidFill>
                            <a:schemeClr val="lt1"/>
                          </a:solidFill>
                          <a:latin typeface="AU Passata"/>
                        </a:defRPr>
                      </a:lvl3pPr>
                      <a:lvl4pPr marL="1371600" algn="l" defTabSz="914400" rtl="0" eaLnBrk="1" latinLnBrk="0" hangingPunct="1">
                        <a:defRPr sz="1800" b="1" kern="1200">
                          <a:solidFill>
                            <a:schemeClr val="lt1"/>
                          </a:solidFill>
                          <a:latin typeface="AU Passata"/>
                        </a:defRPr>
                      </a:lvl4pPr>
                      <a:lvl5pPr marL="1828800" algn="l" defTabSz="914400" rtl="0" eaLnBrk="1" latinLnBrk="0" hangingPunct="1">
                        <a:defRPr sz="1800" b="1" kern="1200">
                          <a:solidFill>
                            <a:schemeClr val="lt1"/>
                          </a:solidFill>
                          <a:latin typeface="AU Passata"/>
                        </a:defRPr>
                      </a:lvl5pPr>
                      <a:lvl6pPr marL="2286000" algn="l" defTabSz="914400" rtl="0" eaLnBrk="1" latinLnBrk="0" hangingPunct="1">
                        <a:defRPr sz="1800" b="1" kern="1200">
                          <a:solidFill>
                            <a:schemeClr val="lt1"/>
                          </a:solidFill>
                          <a:latin typeface="AU Passata"/>
                        </a:defRPr>
                      </a:lvl6pPr>
                      <a:lvl7pPr marL="2743200" algn="l" defTabSz="914400" rtl="0" eaLnBrk="1" latinLnBrk="0" hangingPunct="1">
                        <a:defRPr sz="1800" b="1" kern="1200">
                          <a:solidFill>
                            <a:schemeClr val="lt1"/>
                          </a:solidFill>
                          <a:latin typeface="AU Passata"/>
                        </a:defRPr>
                      </a:lvl7pPr>
                      <a:lvl8pPr marL="3200400" algn="l" defTabSz="914400" rtl="0" eaLnBrk="1" latinLnBrk="0" hangingPunct="1">
                        <a:defRPr sz="1800" b="1" kern="1200">
                          <a:solidFill>
                            <a:schemeClr val="lt1"/>
                          </a:solidFill>
                          <a:latin typeface="AU Passata"/>
                        </a:defRPr>
                      </a:lvl8pPr>
                      <a:lvl9pPr marL="3657600" algn="l" defTabSz="914400" rtl="0" eaLnBrk="1" latinLnBrk="0" hangingPunct="1">
                        <a:defRPr sz="1800" b="1" kern="1200">
                          <a:solidFill>
                            <a:schemeClr val="lt1"/>
                          </a:solidFill>
                          <a:latin typeface="AU Passata"/>
                        </a:defRPr>
                      </a:lvl9pPr>
                    </a:lstStyle>
                    <a:p>
                      <a:endParaRPr lang="en-US" sz="1500" dirty="0"/>
                    </a:p>
                  </a:txBody>
                  <a:tcPr marL="78253" marR="78253" marT="39127" marB="3912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546"/>
                    </a:solidFill>
                  </a:tcPr>
                </a:tc>
                <a:extLst>
                  <a:ext uri="{0D108BD9-81ED-4DB2-BD59-A6C34878D82A}">
                    <a16:rowId xmlns:a16="http://schemas.microsoft.com/office/drawing/2014/main" val="3625546721"/>
                  </a:ext>
                </a:extLst>
              </a:tr>
              <a:tr h="317360">
                <a:tc>
                  <a:txBody>
                    <a:bodyPr/>
                    <a:lstStyle>
                      <a:lvl1pPr marL="0" algn="l" defTabSz="914400" rtl="0" eaLnBrk="1" latinLnBrk="0" hangingPunct="1">
                        <a:defRPr sz="1800" kern="1200">
                          <a:solidFill>
                            <a:schemeClr val="dk1"/>
                          </a:solidFill>
                          <a:latin typeface="AU Passata"/>
                        </a:defRPr>
                      </a:lvl1pPr>
                      <a:lvl2pPr marL="457200" algn="l" defTabSz="914400" rtl="0" eaLnBrk="1" latinLnBrk="0" hangingPunct="1">
                        <a:defRPr sz="1800" kern="1200">
                          <a:solidFill>
                            <a:schemeClr val="dk1"/>
                          </a:solidFill>
                          <a:latin typeface="AU Passata"/>
                        </a:defRPr>
                      </a:lvl2pPr>
                      <a:lvl3pPr marL="914400" algn="l" defTabSz="914400" rtl="0" eaLnBrk="1" latinLnBrk="0" hangingPunct="1">
                        <a:defRPr sz="1800" kern="1200">
                          <a:solidFill>
                            <a:schemeClr val="dk1"/>
                          </a:solidFill>
                          <a:latin typeface="AU Passata"/>
                        </a:defRPr>
                      </a:lvl3pPr>
                      <a:lvl4pPr marL="1371600" algn="l" defTabSz="914400" rtl="0" eaLnBrk="1" latinLnBrk="0" hangingPunct="1">
                        <a:defRPr sz="1800" kern="1200">
                          <a:solidFill>
                            <a:schemeClr val="dk1"/>
                          </a:solidFill>
                          <a:latin typeface="AU Passata"/>
                        </a:defRPr>
                      </a:lvl4pPr>
                      <a:lvl5pPr marL="1828800" algn="l" defTabSz="914400" rtl="0" eaLnBrk="1" latinLnBrk="0" hangingPunct="1">
                        <a:defRPr sz="1800" kern="1200">
                          <a:solidFill>
                            <a:schemeClr val="dk1"/>
                          </a:solidFill>
                          <a:latin typeface="AU Passata"/>
                        </a:defRPr>
                      </a:lvl5pPr>
                      <a:lvl6pPr marL="2286000" algn="l" defTabSz="914400" rtl="0" eaLnBrk="1" latinLnBrk="0" hangingPunct="1">
                        <a:defRPr sz="1800" kern="1200">
                          <a:solidFill>
                            <a:schemeClr val="dk1"/>
                          </a:solidFill>
                          <a:latin typeface="AU Passata"/>
                        </a:defRPr>
                      </a:lvl6pPr>
                      <a:lvl7pPr marL="2743200" algn="l" defTabSz="914400" rtl="0" eaLnBrk="1" latinLnBrk="0" hangingPunct="1">
                        <a:defRPr sz="1800" kern="1200">
                          <a:solidFill>
                            <a:schemeClr val="dk1"/>
                          </a:solidFill>
                          <a:latin typeface="AU Passata"/>
                        </a:defRPr>
                      </a:lvl7pPr>
                      <a:lvl8pPr marL="3200400" algn="l" defTabSz="914400" rtl="0" eaLnBrk="1" latinLnBrk="0" hangingPunct="1">
                        <a:defRPr sz="1800" kern="1200">
                          <a:solidFill>
                            <a:schemeClr val="dk1"/>
                          </a:solidFill>
                          <a:latin typeface="AU Passata"/>
                        </a:defRPr>
                      </a:lvl8pPr>
                      <a:lvl9pPr marL="3657600" algn="l" defTabSz="914400" rtl="0" eaLnBrk="1" latinLnBrk="0" hangingPunct="1">
                        <a:defRPr sz="1800" kern="1200">
                          <a:solidFill>
                            <a:schemeClr val="dk1"/>
                          </a:solidFill>
                          <a:latin typeface="AU Passata"/>
                        </a:defRPr>
                      </a:lvl9pPr>
                    </a:lstStyle>
                    <a:p>
                      <a:r>
                        <a:rPr lang="da-DK" sz="1500">
                          <a:solidFill>
                            <a:schemeClr val="tx1"/>
                          </a:solidFill>
                        </a:rPr>
                        <a:t>Desk research</a:t>
                      </a:r>
                      <a:endParaRPr lang="en-US" sz="1500">
                        <a:solidFill>
                          <a:schemeClr val="tx1"/>
                        </a:solidFill>
                      </a:endParaRPr>
                    </a:p>
                  </a:txBody>
                  <a:tcPr marL="78253" marR="78253" marT="39127" marB="391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2546">
                        <a:tint val="40000"/>
                      </a:srgbClr>
                    </a:solidFill>
                  </a:tcPr>
                </a:tc>
                <a:tc>
                  <a:txBody>
                    <a:bodyPr/>
                    <a:lstStyle>
                      <a:lvl1pPr marL="0" algn="l" defTabSz="914400" rtl="0" eaLnBrk="1" latinLnBrk="0" hangingPunct="1">
                        <a:defRPr sz="1800" kern="1200">
                          <a:solidFill>
                            <a:schemeClr val="dk1"/>
                          </a:solidFill>
                          <a:latin typeface="AU Passata"/>
                        </a:defRPr>
                      </a:lvl1pPr>
                      <a:lvl2pPr marL="457200" algn="l" defTabSz="914400" rtl="0" eaLnBrk="1" latinLnBrk="0" hangingPunct="1">
                        <a:defRPr sz="1800" kern="1200">
                          <a:solidFill>
                            <a:schemeClr val="dk1"/>
                          </a:solidFill>
                          <a:latin typeface="AU Passata"/>
                        </a:defRPr>
                      </a:lvl2pPr>
                      <a:lvl3pPr marL="914400" algn="l" defTabSz="914400" rtl="0" eaLnBrk="1" latinLnBrk="0" hangingPunct="1">
                        <a:defRPr sz="1800" kern="1200">
                          <a:solidFill>
                            <a:schemeClr val="dk1"/>
                          </a:solidFill>
                          <a:latin typeface="AU Passata"/>
                        </a:defRPr>
                      </a:lvl3pPr>
                      <a:lvl4pPr marL="1371600" algn="l" defTabSz="914400" rtl="0" eaLnBrk="1" latinLnBrk="0" hangingPunct="1">
                        <a:defRPr sz="1800" kern="1200">
                          <a:solidFill>
                            <a:schemeClr val="dk1"/>
                          </a:solidFill>
                          <a:latin typeface="AU Passata"/>
                        </a:defRPr>
                      </a:lvl4pPr>
                      <a:lvl5pPr marL="1828800" algn="l" defTabSz="914400" rtl="0" eaLnBrk="1" latinLnBrk="0" hangingPunct="1">
                        <a:defRPr sz="1800" kern="1200">
                          <a:solidFill>
                            <a:schemeClr val="dk1"/>
                          </a:solidFill>
                          <a:latin typeface="AU Passata"/>
                        </a:defRPr>
                      </a:lvl5pPr>
                      <a:lvl6pPr marL="2286000" algn="l" defTabSz="914400" rtl="0" eaLnBrk="1" latinLnBrk="0" hangingPunct="1">
                        <a:defRPr sz="1800" kern="1200">
                          <a:solidFill>
                            <a:schemeClr val="dk1"/>
                          </a:solidFill>
                          <a:latin typeface="AU Passata"/>
                        </a:defRPr>
                      </a:lvl6pPr>
                      <a:lvl7pPr marL="2743200" algn="l" defTabSz="914400" rtl="0" eaLnBrk="1" latinLnBrk="0" hangingPunct="1">
                        <a:defRPr sz="1800" kern="1200">
                          <a:solidFill>
                            <a:schemeClr val="dk1"/>
                          </a:solidFill>
                          <a:latin typeface="AU Passata"/>
                        </a:defRPr>
                      </a:lvl7pPr>
                      <a:lvl8pPr marL="3200400" algn="l" defTabSz="914400" rtl="0" eaLnBrk="1" latinLnBrk="0" hangingPunct="1">
                        <a:defRPr sz="1800" kern="1200">
                          <a:solidFill>
                            <a:schemeClr val="dk1"/>
                          </a:solidFill>
                          <a:latin typeface="AU Passata"/>
                        </a:defRPr>
                      </a:lvl8pPr>
                      <a:lvl9pPr marL="3657600" algn="l" defTabSz="914400" rtl="0" eaLnBrk="1" latinLnBrk="0" hangingPunct="1">
                        <a:defRPr sz="1800" kern="1200">
                          <a:solidFill>
                            <a:schemeClr val="dk1"/>
                          </a:solidFill>
                          <a:latin typeface="AU Passata"/>
                        </a:defRPr>
                      </a:lvl9pPr>
                    </a:lstStyle>
                    <a:p>
                      <a:r>
                        <a:rPr lang="da-DK" sz="1500" dirty="0"/>
                        <a:t>Søgninger på nettet, litteratursøgninger mv.</a:t>
                      </a:r>
                      <a:endParaRPr lang="en-US" sz="1500" dirty="0"/>
                    </a:p>
                  </a:txBody>
                  <a:tcPr marL="78253" marR="78253" marT="39127" marB="3912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2546">
                        <a:tint val="40000"/>
                      </a:srgbClr>
                    </a:solidFill>
                  </a:tcPr>
                </a:tc>
                <a:extLst>
                  <a:ext uri="{0D108BD9-81ED-4DB2-BD59-A6C34878D82A}">
                    <a16:rowId xmlns:a16="http://schemas.microsoft.com/office/drawing/2014/main" val="2237634662"/>
                  </a:ext>
                </a:extLst>
              </a:tr>
              <a:tr h="317360">
                <a:tc>
                  <a:txBody>
                    <a:bodyPr/>
                    <a:lstStyle>
                      <a:lvl1pPr marL="0" algn="l" defTabSz="914400" rtl="0" eaLnBrk="1" latinLnBrk="0" hangingPunct="1">
                        <a:defRPr sz="1800" kern="1200">
                          <a:solidFill>
                            <a:schemeClr val="dk1"/>
                          </a:solidFill>
                          <a:latin typeface="AU Passata"/>
                        </a:defRPr>
                      </a:lvl1pPr>
                      <a:lvl2pPr marL="457200" algn="l" defTabSz="914400" rtl="0" eaLnBrk="1" latinLnBrk="0" hangingPunct="1">
                        <a:defRPr sz="1800" kern="1200">
                          <a:solidFill>
                            <a:schemeClr val="dk1"/>
                          </a:solidFill>
                          <a:latin typeface="AU Passata"/>
                        </a:defRPr>
                      </a:lvl2pPr>
                      <a:lvl3pPr marL="914400" algn="l" defTabSz="914400" rtl="0" eaLnBrk="1" latinLnBrk="0" hangingPunct="1">
                        <a:defRPr sz="1800" kern="1200">
                          <a:solidFill>
                            <a:schemeClr val="dk1"/>
                          </a:solidFill>
                          <a:latin typeface="AU Passata"/>
                        </a:defRPr>
                      </a:lvl3pPr>
                      <a:lvl4pPr marL="1371600" algn="l" defTabSz="914400" rtl="0" eaLnBrk="1" latinLnBrk="0" hangingPunct="1">
                        <a:defRPr sz="1800" kern="1200">
                          <a:solidFill>
                            <a:schemeClr val="dk1"/>
                          </a:solidFill>
                          <a:latin typeface="AU Passata"/>
                        </a:defRPr>
                      </a:lvl4pPr>
                      <a:lvl5pPr marL="1828800" algn="l" defTabSz="914400" rtl="0" eaLnBrk="1" latinLnBrk="0" hangingPunct="1">
                        <a:defRPr sz="1800" kern="1200">
                          <a:solidFill>
                            <a:schemeClr val="dk1"/>
                          </a:solidFill>
                          <a:latin typeface="AU Passata"/>
                        </a:defRPr>
                      </a:lvl5pPr>
                      <a:lvl6pPr marL="2286000" algn="l" defTabSz="914400" rtl="0" eaLnBrk="1" latinLnBrk="0" hangingPunct="1">
                        <a:defRPr sz="1800" kern="1200">
                          <a:solidFill>
                            <a:schemeClr val="dk1"/>
                          </a:solidFill>
                          <a:latin typeface="AU Passata"/>
                        </a:defRPr>
                      </a:lvl6pPr>
                      <a:lvl7pPr marL="2743200" algn="l" defTabSz="914400" rtl="0" eaLnBrk="1" latinLnBrk="0" hangingPunct="1">
                        <a:defRPr sz="1800" kern="1200">
                          <a:solidFill>
                            <a:schemeClr val="dk1"/>
                          </a:solidFill>
                          <a:latin typeface="AU Passata"/>
                        </a:defRPr>
                      </a:lvl7pPr>
                      <a:lvl8pPr marL="3200400" algn="l" defTabSz="914400" rtl="0" eaLnBrk="1" latinLnBrk="0" hangingPunct="1">
                        <a:defRPr sz="1800" kern="1200">
                          <a:solidFill>
                            <a:schemeClr val="dk1"/>
                          </a:solidFill>
                          <a:latin typeface="AU Passata"/>
                        </a:defRPr>
                      </a:lvl8pPr>
                      <a:lvl9pPr marL="3657600" algn="l" defTabSz="914400" rtl="0" eaLnBrk="1" latinLnBrk="0" hangingPunct="1">
                        <a:defRPr sz="1800" kern="1200">
                          <a:solidFill>
                            <a:schemeClr val="dk1"/>
                          </a:solidFill>
                          <a:latin typeface="AU Passata"/>
                        </a:defRPr>
                      </a:lvl9pPr>
                    </a:lstStyle>
                    <a:p>
                      <a:r>
                        <a:rPr lang="da-DK" sz="1500" dirty="0">
                          <a:solidFill>
                            <a:schemeClr val="tx1"/>
                          </a:solidFill>
                        </a:rPr>
                        <a:t>Ekspert interview</a:t>
                      </a:r>
                      <a:endParaRPr lang="en-US" sz="1500" dirty="0">
                        <a:solidFill>
                          <a:schemeClr val="tx1"/>
                        </a:solidFill>
                      </a:endParaRPr>
                    </a:p>
                  </a:txBody>
                  <a:tcPr marL="78253" marR="78253" marT="39127" marB="391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46">
                        <a:tint val="20000"/>
                      </a:srgbClr>
                    </a:solidFill>
                  </a:tcPr>
                </a:tc>
                <a:tc>
                  <a:txBody>
                    <a:bodyPr/>
                    <a:lstStyle>
                      <a:lvl1pPr marL="0" algn="l" defTabSz="914400" rtl="0" eaLnBrk="1" latinLnBrk="0" hangingPunct="1">
                        <a:defRPr sz="1800" kern="1200">
                          <a:solidFill>
                            <a:schemeClr val="dk1"/>
                          </a:solidFill>
                          <a:latin typeface="AU Passata"/>
                        </a:defRPr>
                      </a:lvl1pPr>
                      <a:lvl2pPr marL="457200" algn="l" defTabSz="914400" rtl="0" eaLnBrk="1" latinLnBrk="0" hangingPunct="1">
                        <a:defRPr sz="1800" kern="1200">
                          <a:solidFill>
                            <a:schemeClr val="dk1"/>
                          </a:solidFill>
                          <a:latin typeface="AU Passata"/>
                        </a:defRPr>
                      </a:lvl2pPr>
                      <a:lvl3pPr marL="914400" algn="l" defTabSz="914400" rtl="0" eaLnBrk="1" latinLnBrk="0" hangingPunct="1">
                        <a:defRPr sz="1800" kern="1200">
                          <a:solidFill>
                            <a:schemeClr val="dk1"/>
                          </a:solidFill>
                          <a:latin typeface="AU Passata"/>
                        </a:defRPr>
                      </a:lvl3pPr>
                      <a:lvl4pPr marL="1371600" algn="l" defTabSz="914400" rtl="0" eaLnBrk="1" latinLnBrk="0" hangingPunct="1">
                        <a:defRPr sz="1800" kern="1200">
                          <a:solidFill>
                            <a:schemeClr val="dk1"/>
                          </a:solidFill>
                          <a:latin typeface="AU Passata"/>
                        </a:defRPr>
                      </a:lvl4pPr>
                      <a:lvl5pPr marL="1828800" algn="l" defTabSz="914400" rtl="0" eaLnBrk="1" latinLnBrk="0" hangingPunct="1">
                        <a:defRPr sz="1800" kern="1200">
                          <a:solidFill>
                            <a:schemeClr val="dk1"/>
                          </a:solidFill>
                          <a:latin typeface="AU Passata"/>
                        </a:defRPr>
                      </a:lvl5pPr>
                      <a:lvl6pPr marL="2286000" algn="l" defTabSz="914400" rtl="0" eaLnBrk="1" latinLnBrk="0" hangingPunct="1">
                        <a:defRPr sz="1800" kern="1200">
                          <a:solidFill>
                            <a:schemeClr val="dk1"/>
                          </a:solidFill>
                          <a:latin typeface="AU Passata"/>
                        </a:defRPr>
                      </a:lvl6pPr>
                      <a:lvl7pPr marL="2743200" algn="l" defTabSz="914400" rtl="0" eaLnBrk="1" latinLnBrk="0" hangingPunct="1">
                        <a:defRPr sz="1800" kern="1200">
                          <a:solidFill>
                            <a:schemeClr val="dk1"/>
                          </a:solidFill>
                          <a:latin typeface="AU Passata"/>
                        </a:defRPr>
                      </a:lvl7pPr>
                      <a:lvl8pPr marL="3200400" algn="l" defTabSz="914400" rtl="0" eaLnBrk="1" latinLnBrk="0" hangingPunct="1">
                        <a:defRPr sz="1800" kern="1200">
                          <a:solidFill>
                            <a:schemeClr val="dk1"/>
                          </a:solidFill>
                          <a:latin typeface="AU Passata"/>
                        </a:defRPr>
                      </a:lvl8pPr>
                      <a:lvl9pPr marL="3657600" algn="l" defTabSz="914400" rtl="0" eaLnBrk="1" latinLnBrk="0" hangingPunct="1">
                        <a:defRPr sz="1800" kern="1200">
                          <a:solidFill>
                            <a:schemeClr val="dk1"/>
                          </a:solidFill>
                          <a:latin typeface="AU Passata"/>
                        </a:defRPr>
                      </a:lvl9pPr>
                    </a:lstStyle>
                    <a:p>
                      <a:r>
                        <a:rPr lang="da-DK" sz="1500" dirty="0"/>
                        <a:t>Interview med faglige eksperter på et område</a:t>
                      </a:r>
                      <a:endParaRPr lang="en-US" sz="1500" dirty="0"/>
                    </a:p>
                  </a:txBody>
                  <a:tcPr marL="78253" marR="78253" marT="39127" marB="391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46">
                        <a:tint val="20000"/>
                      </a:srgbClr>
                    </a:solidFill>
                  </a:tcPr>
                </a:tc>
                <a:extLst>
                  <a:ext uri="{0D108BD9-81ED-4DB2-BD59-A6C34878D82A}">
                    <a16:rowId xmlns:a16="http://schemas.microsoft.com/office/drawing/2014/main" val="1848262958"/>
                  </a:ext>
                </a:extLst>
              </a:tr>
              <a:tr h="317360">
                <a:tc>
                  <a:txBody>
                    <a:bodyPr/>
                    <a:lstStyle>
                      <a:lvl1pPr marL="0" algn="l" defTabSz="914400" rtl="0" eaLnBrk="1" latinLnBrk="0" hangingPunct="1">
                        <a:defRPr sz="1800" kern="1200">
                          <a:solidFill>
                            <a:schemeClr val="dk1"/>
                          </a:solidFill>
                          <a:latin typeface="AU Passata"/>
                        </a:defRPr>
                      </a:lvl1pPr>
                      <a:lvl2pPr marL="457200" algn="l" defTabSz="914400" rtl="0" eaLnBrk="1" latinLnBrk="0" hangingPunct="1">
                        <a:defRPr sz="1800" kern="1200">
                          <a:solidFill>
                            <a:schemeClr val="dk1"/>
                          </a:solidFill>
                          <a:latin typeface="AU Passata"/>
                        </a:defRPr>
                      </a:lvl2pPr>
                      <a:lvl3pPr marL="914400" algn="l" defTabSz="914400" rtl="0" eaLnBrk="1" latinLnBrk="0" hangingPunct="1">
                        <a:defRPr sz="1800" kern="1200">
                          <a:solidFill>
                            <a:schemeClr val="dk1"/>
                          </a:solidFill>
                          <a:latin typeface="AU Passata"/>
                        </a:defRPr>
                      </a:lvl3pPr>
                      <a:lvl4pPr marL="1371600" algn="l" defTabSz="914400" rtl="0" eaLnBrk="1" latinLnBrk="0" hangingPunct="1">
                        <a:defRPr sz="1800" kern="1200">
                          <a:solidFill>
                            <a:schemeClr val="dk1"/>
                          </a:solidFill>
                          <a:latin typeface="AU Passata"/>
                        </a:defRPr>
                      </a:lvl4pPr>
                      <a:lvl5pPr marL="1828800" algn="l" defTabSz="914400" rtl="0" eaLnBrk="1" latinLnBrk="0" hangingPunct="1">
                        <a:defRPr sz="1800" kern="1200">
                          <a:solidFill>
                            <a:schemeClr val="dk1"/>
                          </a:solidFill>
                          <a:latin typeface="AU Passata"/>
                        </a:defRPr>
                      </a:lvl5pPr>
                      <a:lvl6pPr marL="2286000" algn="l" defTabSz="914400" rtl="0" eaLnBrk="1" latinLnBrk="0" hangingPunct="1">
                        <a:defRPr sz="1800" kern="1200">
                          <a:solidFill>
                            <a:schemeClr val="dk1"/>
                          </a:solidFill>
                          <a:latin typeface="AU Passata"/>
                        </a:defRPr>
                      </a:lvl6pPr>
                      <a:lvl7pPr marL="2743200" algn="l" defTabSz="914400" rtl="0" eaLnBrk="1" latinLnBrk="0" hangingPunct="1">
                        <a:defRPr sz="1800" kern="1200">
                          <a:solidFill>
                            <a:schemeClr val="dk1"/>
                          </a:solidFill>
                          <a:latin typeface="AU Passata"/>
                        </a:defRPr>
                      </a:lvl7pPr>
                      <a:lvl8pPr marL="3200400" algn="l" defTabSz="914400" rtl="0" eaLnBrk="1" latinLnBrk="0" hangingPunct="1">
                        <a:defRPr sz="1800" kern="1200">
                          <a:solidFill>
                            <a:schemeClr val="dk1"/>
                          </a:solidFill>
                          <a:latin typeface="AU Passata"/>
                        </a:defRPr>
                      </a:lvl8pPr>
                      <a:lvl9pPr marL="3657600" algn="l" defTabSz="914400" rtl="0" eaLnBrk="1" latinLnBrk="0" hangingPunct="1">
                        <a:defRPr sz="1800" kern="1200">
                          <a:solidFill>
                            <a:schemeClr val="dk1"/>
                          </a:solidFill>
                          <a:latin typeface="AU Passata"/>
                        </a:defRPr>
                      </a:lvl9pPr>
                    </a:lstStyle>
                    <a:p>
                      <a:r>
                        <a:rPr lang="da-DK" sz="1500">
                          <a:solidFill>
                            <a:schemeClr val="tx1"/>
                          </a:solidFill>
                        </a:rPr>
                        <a:t>Individuelt interview</a:t>
                      </a:r>
                      <a:endParaRPr lang="en-US" sz="1500">
                        <a:solidFill>
                          <a:schemeClr val="tx1"/>
                        </a:solidFill>
                      </a:endParaRPr>
                    </a:p>
                  </a:txBody>
                  <a:tcPr marL="78253" marR="78253" marT="39127" marB="391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46">
                        <a:tint val="40000"/>
                      </a:srgbClr>
                    </a:solidFill>
                  </a:tcPr>
                </a:tc>
                <a:tc>
                  <a:txBody>
                    <a:bodyPr/>
                    <a:lstStyle>
                      <a:lvl1pPr marL="0" algn="l" defTabSz="914400" rtl="0" eaLnBrk="1" latinLnBrk="0" hangingPunct="1">
                        <a:defRPr sz="1800" kern="1200">
                          <a:solidFill>
                            <a:schemeClr val="dk1"/>
                          </a:solidFill>
                          <a:latin typeface="AU Passata"/>
                        </a:defRPr>
                      </a:lvl1pPr>
                      <a:lvl2pPr marL="457200" algn="l" defTabSz="914400" rtl="0" eaLnBrk="1" latinLnBrk="0" hangingPunct="1">
                        <a:defRPr sz="1800" kern="1200">
                          <a:solidFill>
                            <a:schemeClr val="dk1"/>
                          </a:solidFill>
                          <a:latin typeface="AU Passata"/>
                        </a:defRPr>
                      </a:lvl2pPr>
                      <a:lvl3pPr marL="914400" algn="l" defTabSz="914400" rtl="0" eaLnBrk="1" latinLnBrk="0" hangingPunct="1">
                        <a:defRPr sz="1800" kern="1200">
                          <a:solidFill>
                            <a:schemeClr val="dk1"/>
                          </a:solidFill>
                          <a:latin typeface="AU Passata"/>
                        </a:defRPr>
                      </a:lvl3pPr>
                      <a:lvl4pPr marL="1371600" algn="l" defTabSz="914400" rtl="0" eaLnBrk="1" latinLnBrk="0" hangingPunct="1">
                        <a:defRPr sz="1800" kern="1200">
                          <a:solidFill>
                            <a:schemeClr val="dk1"/>
                          </a:solidFill>
                          <a:latin typeface="AU Passata"/>
                        </a:defRPr>
                      </a:lvl4pPr>
                      <a:lvl5pPr marL="1828800" algn="l" defTabSz="914400" rtl="0" eaLnBrk="1" latinLnBrk="0" hangingPunct="1">
                        <a:defRPr sz="1800" kern="1200">
                          <a:solidFill>
                            <a:schemeClr val="dk1"/>
                          </a:solidFill>
                          <a:latin typeface="AU Passata"/>
                        </a:defRPr>
                      </a:lvl5pPr>
                      <a:lvl6pPr marL="2286000" algn="l" defTabSz="914400" rtl="0" eaLnBrk="1" latinLnBrk="0" hangingPunct="1">
                        <a:defRPr sz="1800" kern="1200">
                          <a:solidFill>
                            <a:schemeClr val="dk1"/>
                          </a:solidFill>
                          <a:latin typeface="AU Passata"/>
                        </a:defRPr>
                      </a:lvl6pPr>
                      <a:lvl7pPr marL="2743200" algn="l" defTabSz="914400" rtl="0" eaLnBrk="1" latinLnBrk="0" hangingPunct="1">
                        <a:defRPr sz="1800" kern="1200">
                          <a:solidFill>
                            <a:schemeClr val="dk1"/>
                          </a:solidFill>
                          <a:latin typeface="AU Passata"/>
                        </a:defRPr>
                      </a:lvl7pPr>
                      <a:lvl8pPr marL="3200400" algn="l" defTabSz="914400" rtl="0" eaLnBrk="1" latinLnBrk="0" hangingPunct="1">
                        <a:defRPr sz="1800" kern="1200">
                          <a:solidFill>
                            <a:schemeClr val="dk1"/>
                          </a:solidFill>
                          <a:latin typeface="AU Passata"/>
                        </a:defRPr>
                      </a:lvl8pPr>
                      <a:lvl9pPr marL="3657600" algn="l" defTabSz="914400" rtl="0" eaLnBrk="1" latinLnBrk="0" hangingPunct="1">
                        <a:defRPr sz="1800" kern="1200">
                          <a:solidFill>
                            <a:schemeClr val="dk1"/>
                          </a:solidFill>
                          <a:latin typeface="AU Passata"/>
                        </a:defRPr>
                      </a:lvl9pPr>
                    </a:lstStyle>
                    <a:p>
                      <a:r>
                        <a:rPr lang="da-DK" sz="1500"/>
                        <a:t>Dybdegående interview (længerevarende)</a:t>
                      </a:r>
                      <a:endParaRPr lang="en-US" sz="1500"/>
                    </a:p>
                  </a:txBody>
                  <a:tcPr marL="78253" marR="78253" marT="39127" marB="391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46">
                        <a:tint val="40000"/>
                      </a:srgbClr>
                    </a:solidFill>
                  </a:tcPr>
                </a:tc>
                <a:extLst>
                  <a:ext uri="{0D108BD9-81ED-4DB2-BD59-A6C34878D82A}">
                    <a16:rowId xmlns:a16="http://schemas.microsoft.com/office/drawing/2014/main" val="585615087"/>
                  </a:ext>
                </a:extLst>
              </a:tr>
              <a:tr h="317409">
                <a:tc>
                  <a:txBody>
                    <a:bodyPr/>
                    <a:lstStyle>
                      <a:lvl1pPr marL="0" algn="l" defTabSz="914400" rtl="0" eaLnBrk="1" latinLnBrk="0" hangingPunct="1">
                        <a:defRPr sz="1800" kern="1200">
                          <a:solidFill>
                            <a:schemeClr val="dk1"/>
                          </a:solidFill>
                          <a:latin typeface="AU Passata"/>
                        </a:defRPr>
                      </a:lvl1pPr>
                      <a:lvl2pPr marL="457200" algn="l" defTabSz="914400" rtl="0" eaLnBrk="1" latinLnBrk="0" hangingPunct="1">
                        <a:defRPr sz="1800" kern="1200">
                          <a:solidFill>
                            <a:schemeClr val="dk1"/>
                          </a:solidFill>
                          <a:latin typeface="AU Passata"/>
                        </a:defRPr>
                      </a:lvl2pPr>
                      <a:lvl3pPr marL="914400" algn="l" defTabSz="914400" rtl="0" eaLnBrk="1" latinLnBrk="0" hangingPunct="1">
                        <a:defRPr sz="1800" kern="1200">
                          <a:solidFill>
                            <a:schemeClr val="dk1"/>
                          </a:solidFill>
                          <a:latin typeface="AU Passata"/>
                        </a:defRPr>
                      </a:lvl3pPr>
                      <a:lvl4pPr marL="1371600" algn="l" defTabSz="914400" rtl="0" eaLnBrk="1" latinLnBrk="0" hangingPunct="1">
                        <a:defRPr sz="1800" kern="1200">
                          <a:solidFill>
                            <a:schemeClr val="dk1"/>
                          </a:solidFill>
                          <a:latin typeface="AU Passata"/>
                        </a:defRPr>
                      </a:lvl4pPr>
                      <a:lvl5pPr marL="1828800" algn="l" defTabSz="914400" rtl="0" eaLnBrk="1" latinLnBrk="0" hangingPunct="1">
                        <a:defRPr sz="1800" kern="1200">
                          <a:solidFill>
                            <a:schemeClr val="dk1"/>
                          </a:solidFill>
                          <a:latin typeface="AU Passata"/>
                        </a:defRPr>
                      </a:lvl5pPr>
                      <a:lvl6pPr marL="2286000" algn="l" defTabSz="914400" rtl="0" eaLnBrk="1" latinLnBrk="0" hangingPunct="1">
                        <a:defRPr sz="1800" kern="1200">
                          <a:solidFill>
                            <a:schemeClr val="dk1"/>
                          </a:solidFill>
                          <a:latin typeface="AU Passata"/>
                        </a:defRPr>
                      </a:lvl6pPr>
                      <a:lvl7pPr marL="2743200" algn="l" defTabSz="914400" rtl="0" eaLnBrk="1" latinLnBrk="0" hangingPunct="1">
                        <a:defRPr sz="1800" kern="1200">
                          <a:solidFill>
                            <a:schemeClr val="dk1"/>
                          </a:solidFill>
                          <a:latin typeface="AU Passata"/>
                        </a:defRPr>
                      </a:lvl7pPr>
                      <a:lvl8pPr marL="3200400" algn="l" defTabSz="914400" rtl="0" eaLnBrk="1" latinLnBrk="0" hangingPunct="1">
                        <a:defRPr sz="1800" kern="1200">
                          <a:solidFill>
                            <a:schemeClr val="dk1"/>
                          </a:solidFill>
                          <a:latin typeface="AU Passata"/>
                        </a:defRPr>
                      </a:lvl8pPr>
                      <a:lvl9pPr marL="3657600" algn="l" defTabSz="914400" rtl="0" eaLnBrk="1" latinLnBrk="0" hangingPunct="1">
                        <a:defRPr sz="1800" kern="1200">
                          <a:solidFill>
                            <a:schemeClr val="dk1"/>
                          </a:solidFill>
                          <a:latin typeface="AU Passata"/>
                        </a:defRPr>
                      </a:lvl9pPr>
                    </a:lstStyle>
                    <a:p>
                      <a:r>
                        <a:rPr lang="da-DK" sz="1500" dirty="0">
                          <a:solidFill>
                            <a:schemeClr val="tx1"/>
                          </a:solidFill>
                        </a:rPr>
                        <a:t>Fokusgruppeinterview</a:t>
                      </a:r>
                      <a:endParaRPr lang="en-US" sz="1500" dirty="0">
                        <a:solidFill>
                          <a:schemeClr val="tx1"/>
                        </a:solidFill>
                      </a:endParaRPr>
                    </a:p>
                  </a:txBody>
                  <a:tcPr marL="78253" marR="78253" marT="39127" marB="391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46">
                        <a:tint val="20000"/>
                      </a:srgbClr>
                    </a:solidFill>
                  </a:tcPr>
                </a:tc>
                <a:tc>
                  <a:txBody>
                    <a:bodyPr/>
                    <a:lstStyle>
                      <a:lvl1pPr marL="0" algn="l" defTabSz="914400" rtl="0" eaLnBrk="1" latinLnBrk="0" hangingPunct="1">
                        <a:defRPr sz="1800" kern="1200">
                          <a:solidFill>
                            <a:schemeClr val="dk1"/>
                          </a:solidFill>
                          <a:latin typeface="AU Passata"/>
                        </a:defRPr>
                      </a:lvl1pPr>
                      <a:lvl2pPr marL="457200" algn="l" defTabSz="914400" rtl="0" eaLnBrk="1" latinLnBrk="0" hangingPunct="1">
                        <a:defRPr sz="1800" kern="1200">
                          <a:solidFill>
                            <a:schemeClr val="dk1"/>
                          </a:solidFill>
                          <a:latin typeface="AU Passata"/>
                        </a:defRPr>
                      </a:lvl2pPr>
                      <a:lvl3pPr marL="914400" algn="l" defTabSz="914400" rtl="0" eaLnBrk="1" latinLnBrk="0" hangingPunct="1">
                        <a:defRPr sz="1800" kern="1200">
                          <a:solidFill>
                            <a:schemeClr val="dk1"/>
                          </a:solidFill>
                          <a:latin typeface="AU Passata"/>
                        </a:defRPr>
                      </a:lvl3pPr>
                      <a:lvl4pPr marL="1371600" algn="l" defTabSz="914400" rtl="0" eaLnBrk="1" latinLnBrk="0" hangingPunct="1">
                        <a:defRPr sz="1800" kern="1200">
                          <a:solidFill>
                            <a:schemeClr val="dk1"/>
                          </a:solidFill>
                          <a:latin typeface="AU Passata"/>
                        </a:defRPr>
                      </a:lvl4pPr>
                      <a:lvl5pPr marL="1828800" algn="l" defTabSz="914400" rtl="0" eaLnBrk="1" latinLnBrk="0" hangingPunct="1">
                        <a:defRPr sz="1800" kern="1200">
                          <a:solidFill>
                            <a:schemeClr val="dk1"/>
                          </a:solidFill>
                          <a:latin typeface="AU Passata"/>
                        </a:defRPr>
                      </a:lvl5pPr>
                      <a:lvl6pPr marL="2286000" algn="l" defTabSz="914400" rtl="0" eaLnBrk="1" latinLnBrk="0" hangingPunct="1">
                        <a:defRPr sz="1800" kern="1200">
                          <a:solidFill>
                            <a:schemeClr val="dk1"/>
                          </a:solidFill>
                          <a:latin typeface="AU Passata"/>
                        </a:defRPr>
                      </a:lvl6pPr>
                      <a:lvl7pPr marL="2743200" algn="l" defTabSz="914400" rtl="0" eaLnBrk="1" latinLnBrk="0" hangingPunct="1">
                        <a:defRPr sz="1800" kern="1200">
                          <a:solidFill>
                            <a:schemeClr val="dk1"/>
                          </a:solidFill>
                          <a:latin typeface="AU Passata"/>
                        </a:defRPr>
                      </a:lvl7pPr>
                      <a:lvl8pPr marL="3200400" algn="l" defTabSz="914400" rtl="0" eaLnBrk="1" latinLnBrk="0" hangingPunct="1">
                        <a:defRPr sz="1800" kern="1200">
                          <a:solidFill>
                            <a:schemeClr val="dk1"/>
                          </a:solidFill>
                          <a:latin typeface="AU Passata"/>
                        </a:defRPr>
                      </a:lvl8pPr>
                      <a:lvl9pPr marL="3657600" algn="l" defTabSz="914400" rtl="0" eaLnBrk="1" latinLnBrk="0" hangingPunct="1">
                        <a:defRPr sz="1800" kern="1200">
                          <a:solidFill>
                            <a:schemeClr val="dk1"/>
                          </a:solidFill>
                          <a:latin typeface="AU Passata"/>
                        </a:defRPr>
                      </a:lvl9pPr>
                    </a:lstStyle>
                    <a:p>
                      <a:r>
                        <a:rPr lang="da-DK" sz="1500" dirty="0"/>
                        <a:t>Interview med en større gruppe omkring udvalgte tematikker mv.</a:t>
                      </a:r>
                      <a:endParaRPr lang="en-US" sz="1500" dirty="0"/>
                    </a:p>
                  </a:txBody>
                  <a:tcPr marL="78253" marR="78253" marT="39127" marB="391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46">
                        <a:tint val="20000"/>
                      </a:srgbClr>
                    </a:solidFill>
                  </a:tcPr>
                </a:tc>
                <a:extLst>
                  <a:ext uri="{0D108BD9-81ED-4DB2-BD59-A6C34878D82A}">
                    <a16:rowId xmlns:a16="http://schemas.microsoft.com/office/drawing/2014/main" val="2410133755"/>
                  </a:ext>
                </a:extLst>
              </a:tr>
              <a:tr h="317360">
                <a:tc>
                  <a:txBody>
                    <a:bodyPr/>
                    <a:lstStyle>
                      <a:lvl1pPr marL="0" algn="l" defTabSz="914400" rtl="0" eaLnBrk="1" latinLnBrk="0" hangingPunct="1">
                        <a:defRPr sz="1800" kern="1200">
                          <a:solidFill>
                            <a:schemeClr val="dk1"/>
                          </a:solidFill>
                          <a:latin typeface="AU Passata"/>
                        </a:defRPr>
                      </a:lvl1pPr>
                      <a:lvl2pPr marL="457200" algn="l" defTabSz="914400" rtl="0" eaLnBrk="1" latinLnBrk="0" hangingPunct="1">
                        <a:defRPr sz="1800" kern="1200">
                          <a:solidFill>
                            <a:schemeClr val="dk1"/>
                          </a:solidFill>
                          <a:latin typeface="AU Passata"/>
                        </a:defRPr>
                      </a:lvl2pPr>
                      <a:lvl3pPr marL="914400" algn="l" defTabSz="914400" rtl="0" eaLnBrk="1" latinLnBrk="0" hangingPunct="1">
                        <a:defRPr sz="1800" kern="1200">
                          <a:solidFill>
                            <a:schemeClr val="dk1"/>
                          </a:solidFill>
                          <a:latin typeface="AU Passata"/>
                        </a:defRPr>
                      </a:lvl3pPr>
                      <a:lvl4pPr marL="1371600" algn="l" defTabSz="914400" rtl="0" eaLnBrk="1" latinLnBrk="0" hangingPunct="1">
                        <a:defRPr sz="1800" kern="1200">
                          <a:solidFill>
                            <a:schemeClr val="dk1"/>
                          </a:solidFill>
                          <a:latin typeface="AU Passata"/>
                        </a:defRPr>
                      </a:lvl4pPr>
                      <a:lvl5pPr marL="1828800" algn="l" defTabSz="914400" rtl="0" eaLnBrk="1" latinLnBrk="0" hangingPunct="1">
                        <a:defRPr sz="1800" kern="1200">
                          <a:solidFill>
                            <a:schemeClr val="dk1"/>
                          </a:solidFill>
                          <a:latin typeface="AU Passata"/>
                        </a:defRPr>
                      </a:lvl5pPr>
                      <a:lvl6pPr marL="2286000" algn="l" defTabSz="914400" rtl="0" eaLnBrk="1" latinLnBrk="0" hangingPunct="1">
                        <a:defRPr sz="1800" kern="1200">
                          <a:solidFill>
                            <a:schemeClr val="dk1"/>
                          </a:solidFill>
                          <a:latin typeface="AU Passata"/>
                        </a:defRPr>
                      </a:lvl6pPr>
                      <a:lvl7pPr marL="2743200" algn="l" defTabSz="914400" rtl="0" eaLnBrk="1" latinLnBrk="0" hangingPunct="1">
                        <a:defRPr sz="1800" kern="1200">
                          <a:solidFill>
                            <a:schemeClr val="dk1"/>
                          </a:solidFill>
                          <a:latin typeface="AU Passata"/>
                        </a:defRPr>
                      </a:lvl7pPr>
                      <a:lvl8pPr marL="3200400" algn="l" defTabSz="914400" rtl="0" eaLnBrk="1" latinLnBrk="0" hangingPunct="1">
                        <a:defRPr sz="1800" kern="1200">
                          <a:solidFill>
                            <a:schemeClr val="dk1"/>
                          </a:solidFill>
                          <a:latin typeface="AU Passata"/>
                        </a:defRPr>
                      </a:lvl8pPr>
                      <a:lvl9pPr marL="3657600" algn="l" defTabSz="914400" rtl="0" eaLnBrk="1" latinLnBrk="0" hangingPunct="1">
                        <a:defRPr sz="1800" kern="1200">
                          <a:solidFill>
                            <a:schemeClr val="dk1"/>
                          </a:solidFill>
                          <a:latin typeface="AU Passata"/>
                        </a:defRPr>
                      </a:lvl9pPr>
                    </a:lstStyle>
                    <a:p>
                      <a:r>
                        <a:rPr lang="da-DK" sz="1500">
                          <a:solidFill>
                            <a:schemeClr val="tx1"/>
                          </a:solidFill>
                        </a:rPr>
                        <a:t>Workshops (fx as-is)</a:t>
                      </a:r>
                      <a:endParaRPr lang="en-US" sz="1500">
                        <a:solidFill>
                          <a:schemeClr val="tx1"/>
                        </a:solidFill>
                      </a:endParaRPr>
                    </a:p>
                  </a:txBody>
                  <a:tcPr marL="78253" marR="78253" marT="39127" marB="391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46">
                        <a:tint val="40000"/>
                      </a:srgbClr>
                    </a:solidFill>
                  </a:tcPr>
                </a:tc>
                <a:tc>
                  <a:txBody>
                    <a:bodyPr/>
                    <a:lstStyle>
                      <a:lvl1pPr marL="0" algn="l" defTabSz="914400" rtl="0" eaLnBrk="1" latinLnBrk="0" hangingPunct="1">
                        <a:defRPr sz="1800" kern="1200">
                          <a:solidFill>
                            <a:schemeClr val="dk1"/>
                          </a:solidFill>
                          <a:latin typeface="AU Passata"/>
                        </a:defRPr>
                      </a:lvl1pPr>
                      <a:lvl2pPr marL="457200" algn="l" defTabSz="914400" rtl="0" eaLnBrk="1" latinLnBrk="0" hangingPunct="1">
                        <a:defRPr sz="1800" kern="1200">
                          <a:solidFill>
                            <a:schemeClr val="dk1"/>
                          </a:solidFill>
                          <a:latin typeface="AU Passata"/>
                        </a:defRPr>
                      </a:lvl2pPr>
                      <a:lvl3pPr marL="914400" algn="l" defTabSz="914400" rtl="0" eaLnBrk="1" latinLnBrk="0" hangingPunct="1">
                        <a:defRPr sz="1800" kern="1200">
                          <a:solidFill>
                            <a:schemeClr val="dk1"/>
                          </a:solidFill>
                          <a:latin typeface="AU Passata"/>
                        </a:defRPr>
                      </a:lvl3pPr>
                      <a:lvl4pPr marL="1371600" algn="l" defTabSz="914400" rtl="0" eaLnBrk="1" latinLnBrk="0" hangingPunct="1">
                        <a:defRPr sz="1800" kern="1200">
                          <a:solidFill>
                            <a:schemeClr val="dk1"/>
                          </a:solidFill>
                          <a:latin typeface="AU Passata"/>
                        </a:defRPr>
                      </a:lvl4pPr>
                      <a:lvl5pPr marL="1828800" algn="l" defTabSz="914400" rtl="0" eaLnBrk="1" latinLnBrk="0" hangingPunct="1">
                        <a:defRPr sz="1800" kern="1200">
                          <a:solidFill>
                            <a:schemeClr val="dk1"/>
                          </a:solidFill>
                          <a:latin typeface="AU Passata"/>
                        </a:defRPr>
                      </a:lvl5pPr>
                      <a:lvl6pPr marL="2286000" algn="l" defTabSz="914400" rtl="0" eaLnBrk="1" latinLnBrk="0" hangingPunct="1">
                        <a:defRPr sz="1800" kern="1200">
                          <a:solidFill>
                            <a:schemeClr val="dk1"/>
                          </a:solidFill>
                          <a:latin typeface="AU Passata"/>
                        </a:defRPr>
                      </a:lvl6pPr>
                      <a:lvl7pPr marL="2743200" algn="l" defTabSz="914400" rtl="0" eaLnBrk="1" latinLnBrk="0" hangingPunct="1">
                        <a:defRPr sz="1800" kern="1200">
                          <a:solidFill>
                            <a:schemeClr val="dk1"/>
                          </a:solidFill>
                          <a:latin typeface="AU Passata"/>
                        </a:defRPr>
                      </a:lvl7pPr>
                      <a:lvl8pPr marL="3200400" algn="l" defTabSz="914400" rtl="0" eaLnBrk="1" latinLnBrk="0" hangingPunct="1">
                        <a:defRPr sz="1800" kern="1200">
                          <a:solidFill>
                            <a:schemeClr val="dk1"/>
                          </a:solidFill>
                          <a:latin typeface="AU Passata"/>
                        </a:defRPr>
                      </a:lvl8pPr>
                      <a:lvl9pPr marL="3657600" algn="l" defTabSz="914400" rtl="0" eaLnBrk="1" latinLnBrk="0" hangingPunct="1">
                        <a:defRPr sz="1800" kern="1200">
                          <a:solidFill>
                            <a:schemeClr val="dk1"/>
                          </a:solidFill>
                          <a:latin typeface="AU Passata"/>
                        </a:defRPr>
                      </a:lvl9pPr>
                    </a:lstStyle>
                    <a:p>
                      <a:r>
                        <a:rPr lang="da-DK" sz="1500" dirty="0"/>
                        <a:t>‘Producerende’ version af fokusgruppeinterview</a:t>
                      </a:r>
                      <a:endParaRPr lang="en-US" sz="1500" dirty="0"/>
                    </a:p>
                  </a:txBody>
                  <a:tcPr marL="78253" marR="78253" marT="39127" marB="391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46">
                        <a:tint val="40000"/>
                      </a:srgbClr>
                    </a:solidFill>
                  </a:tcPr>
                </a:tc>
                <a:extLst>
                  <a:ext uri="{0D108BD9-81ED-4DB2-BD59-A6C34878D82A}">
                    <a16:rowId xmlns:a16="http://schemas.microsoft.com/office/drawing/2014/main" val="2695115688"/>
                  </a:ext>
                </a:extLst>
              </a:tr>
              <a:tr h="317360">
                <a:tc>
                  <a:txBody>
                    <a:bodyPr/>
                    <a:lstStyle>
                      <a:lvl1pPr marL="0" algn="l" defTabSz="914400" rtl="0" eaLnBrk="1" latinLnBrk="0" hangingPunct="1">
                        <a:defRPr sz="1800" kern="1200">
                          <a:solidFill>
                            <a:schemeClr val="dk1"/>
                          </a:solidFill>
                          <a:latin typeface="AU Passata"/>
                        </a:defRPr>
                      </a:lvl1pPr>
                      <a:lvl2pPr marL="457200" algn="l" defTabSz="914400" rtl="0" eaLnBrk="1" latinLnBrk="0" hangingPunct="1">
                        <a:defRPr sz="1800" kern="1200">
                          <a:solidFill>
                            <a:schemeClr val="dk1"/>
                          </a:solidFill>
                          <a:latin typeface="AU Passata"/>
                        </a:defRPr>
                      </a:lvl2pPr>
                      <a:lvl3pPr marL="914400" algn="l" defTabSz="914400" rtl="0" eaLnBrk="1" latinLnBrk="0" hangingPunct="1">
                        <a:defRPr sz="1800" kern="1200">
                          <a:solidFill>
                            <a:schemeClr val="dk1"/>
                          </a:solidFill>
                          <a:latin typeface="AU Passata"/>
                        </a:defRPr>
                      </a:lvl3pPr>
                      <a:lvl4pPr marL="1371600" algn="l" defTabSz="914400" rtl="0" eaLnBrk="1" latinLnBrk="0" hangingPunct="1">
                        <a:defRPr sz="1800" kern="1200">
                          <a:solidFill>
                            <a:schemeClr val="dk1"/>
                          </a:solidFill>
                          <a:latin typeface="AU Passata"/>
                        </a:defRPr>
                      </a:lvl4pPr>
                      <a:lvl5pPr marL="1828800" algn="l" defTabSz="914400" rtl="0" eaLnBrk="1" latinLnBrk="0" hangingPunct="1">
                        <a:defRPr sz="1800" kern="1200">
                          <a:solidFill>
                            <a:schemeClr val="dk1"/>
                          </a:solidFill>
                          <a:latin typeface="AU Passata"/>
                        </a:defRPr>
                      </a:lvl5pPr>
                      <a:lvl6pPr marL="2286000" algn="l" defTabSz="914400" rtl="0" eaLnBrk="1" latinLnBrk="0" hangingPunct="1">
                        <a:defRPr sz="1800" kern="1200">
                          <a:solidFill>
                            <a:schemeClr val="dk1"/>
                          </a:solidFill>
                          <a:latin typeface="AU Passata"/>
                        </a:defRPr>
                      </a:lvl6pPr>
                      <a:lvl7pPr marL="2743200" algn="l" defTabSz="914400" rtl="0" eaLnBrk="1" latinLnBrk="0" hangingPunct="1">
                        <a:defRPr sz="1800" kern="1200">
                          <a:solidFill>
                            <a:schemeClr val="dk1"/>
                          </a:solidFill>
                          <a:latin typeface="AU Passata"/>
                        </a:defRPr>
                      </a:lvl7pPr>
                      <a:lvl8pPr marL="3200400" algn="l" defTabSz="914400" rtl="0" eaLnBrk="1" latinLnBrk="0" hangingPunct="1">
                        <a:defRPr sz="1800" kern="1200">
                          <a:solidFill>
                            <a:schemeClr val="dk1"/>
                          </a:solidFill>
                          <a:latin typeface="AU Passata"/>
                        </a:defRPr>
                      </a:lvl8pPr>
                      <a:lvl9pPr marL="3657600" algn="l" defTabSz="914400" rtl="0" eaLnBrk="1" latinLnBrk="0" hangingPunct="1">
                        <a:defRPr sz="1800" kern="1200">
                          <a:solidFill>
                            <a:schemeClr val="dk1"/>
                          </a:solidFill>
                          <a:latin typeface="AU Passata"/>
                        </a:defRPr>
                      </a:lvl9pPr>
                    </a:lstStyle>
                    <a:p>
                      <a:r>
                        <a:rPr lang="da-DK" sz="1500">
                          <a:solidFill>
                            <a:schemeClr val="tx1"/>
                          </a:solidFill>
                        </a:rPr>
                        <a:t>Observation</a:t>
                      </a:r>
                      <a:endParaRPr lang="en-US" sz="1500">
                        <a:solidFill>
                          <a:schemeClr val="tx1"/>
                        </a:solidFill>
                      </a:endParaRPr>
                    </a:p>
                  </a:txBody>
                  <a:tcPr marL="78253" marR="78253" marT="39127" marB="391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46">
                        <a:tint val="20000"/>
                      </a:srgbClr>
                    </a:solidFill>
                  </a:tcPr>
                </a:tc>
                <a:tc>
                  <a:txBody>
                    <a:bodyPr/>
                    <a:lstStyle>
                      <a:lvl1pPr marL="0" algn="l" defTabSz="914400" rtl="0" eaLnBrk="1" latinLnBrk="0" hangingPunct="1">
                        <a:defRPr sz="1800" kern="1200">
                          <a:solidFill>
                            <a:schemeClr val="dk1"/>
                          </a:solidFill>
                          <a:latin typeface="AU Passata"/>
                        </a:defRPr>
                      </a:lvl1pPr>
                      <a:lvl2pPr marL="457200" algn="l" defTabSz="914400" rtl="0" eaLnBrk="1" latinLnBrk="0" hangingPunct="1">
                        <a:defRPr sz="1800" kern="1200">
                          <a:solidFill>
                            <a:schemeClr val="dk1"/>
                          </a:solidFill>
                          <a:latin typeface="AU Passata"/>
                        </a:defRPr>
                      </a:lvl2pPr>
                      <a:lvl3pPr marL="914400" algn="l" defTabSz="914400" rtl="0" eaLnBrk="1" latinLnBrk="0" hangingPunct="1">
                        <a:defRPr sz="1800" kern="1200">
                          <a:solidFill>
                            <a:schemeClr val="dk1"/>
                          </a:solidFill>
                          <a:latin typeface="AU Passata"/>
                        </a:defRPr>
                      </a:lvl3pPr>
                      <a:lvl4pPr marL="1371600" algn="l" defTabSz="914400" rtl="0" eaLnBrk="1" latinLnBrk="0" hangingPunct="1">
                        <a:defRPr sz="1800" kern="1200">
                          <a:solidFill>
                            <a:schemeClr val="dk1"/>
                          </a:solidFill>
                          <a:latin typeface="AU Passata"/>
                        </a:defRPr>
                      </a:lvl4pPr>
                      <a:lvl5pPr marL="1828800" algn="l" defTabSz="914400" rtl="0" eaLnBrk="1" latinLnBrk="0" hangingPunct="1">
                        <a:defRPr sz="1800" kern="1200">
                          <a:solidFill>
                            <a:schemeClr val="dk1"/>
                          </a:solidFill>
                          <a:latin typeface="AU Passata"/>
                        </a:defRPr>
                      </a:lvl5pPr>
                      <a:lvl6pPr marL="2286000" algn="l" defTabSz="914400" rtl="0" eaLnBrk="1" latinLnBrk="0" hangingPunct="1">
                        <a:defRPr sz="1800" kern="1200">
                          <a:solidFill>
                            <a:schemeClr val="dk1"/>
                          </a:solidFill>
                          <a:latin typeface="AU Passata"/>
                        </a:defRPr>
                      </a:lvl6pPr>
                      <a:lvl7pPr marL="2743200" algn="l" defTabSz="914400" rtl="0" eaLnBrk="1" latinLnBrk="0" hangingPunct="1">
                        <a:defRPr sz="1800" kern="1200">
                          <a:solidFill>
                            <a:schemeClr val="dk1"/>
                          </a:solidFill>
                          <a:latin typeface="AU Passata"/>
                        </a:defRPr>
                      </a:lvl7pPr>
                      <a:lvl8pPr marL="3200400" algn="l" defTabSz="914400" rtl="0" eaLnBrk="1" latinLnBrk="0" hangingPunct="1">
                        <a:defRPr sz="1800" kern="1200">
                          <a:solidFill>
                            <a:schemeClr val="dk1"/>
                          </a:solidFill>
                          <a:latin typeface="AU Passata"/>
                        </a:defRPr>
                      </a:lvl8pPr>
                      <a:lvl9pPr marL="3657600" algn="l" defTabSz="914400" rtl="0" eaLnBrk="1" latinLnBrk="0" hangingPunct="1">
                        <a:defRPr sz="1800" kern="1200">
                          <a:solidFill>
                            <a:schemeClr val="dk1"/>
                          </a:solidFill>
                          <a:latin typeface="AU Passata"/>
                        </a:defRPr>
                      </a:lvl9pPr>
                    </a:lstStyle>
                    <a:p>
                      <a:r>
                        <a:rPr lang="da-DK" sz="1500" dirty="0"/>
                        <a:t>Klassisk eller via fotos eller video</a:t>
                      </a:r>
                      <a:endParaRPr lang="en-US" sz="1500" dirty="0"/>
                    </a:p>
                  </a:txBody>
                  <a:tcPr marL="78253" marR="78253" marT="39127" marB="391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46">
                        <a:tint val="20000"/>
                      </a:srgbClr>
                    </a:solidFill>
                  </a:tcPr>
                </a:tc>
                <a:extLst>
                  <a:ext uri="{0D108BD9-81ED-4DB2-BD59-A6C34878D82A}">
                    <a16:rowId xmlns:a16="http://schemas.microsoft.com/office/drawing/2014/main" val="3958192063"/>
                  </a:ext>
                </a:extLst>
              </a:tr>
              <a:tr h="317360">
                <a:tc>
                  <a:txBody>
                    <a:bodyPr/>
                    <a:lstStyle>
                      <a:lvl1pPr marL="0" algn="l" defTabSz="914400" rtl="0" eaLnBrk="1" latinLnBrk="0" hangingPunct="1">
                        <a:defRPr sz="1800" kern="1200">
                          <a:solidFill>
                            <a:schemeClr val="dk1"/>
                          </a:solidFill>
                          <a:latin typeface="AU Passata"/>
                        </a:defRPr>
                      </a:lvl1pPr>
                      <a:lvl2pPr marL="457200" algn="l" defTabSz="914400" rtl="0" eaLnBrk="1" latinLnBrk="0" hangingPunct="1">
                        <a:defRPr sz="1800" kern="1200">
                          <a:solidFill>
                            <a:schemeClr val="dk1"/>
                          </a:solidFill>
                          <a:latin typeface="AU Passata"/>
                        </a:defRPr>
                      </a:lvl2pPr>
                      <a:lvl3pPr marL="914400" algn="l" defTabSz="914400" rtl="0" eaLnBrk="1" latinLnBrk="0" hangingPunct="1">
                        <a:defRPr sz="1800" kern="1200">
                          <a:solidFill>
                            <a:schemeClr val="dk1"/>
                          </a:solidFill>
                          <a:latin typeface="AU Passata"/>
                        </a:defRPr>
                      </a:lvl3pPr>
                      <a:lvl4pPr marL="1371600" algn="l" defTabSz="914400" rtl="0" eaLnBrk="1" latinLnBrk="0" hangingPunct="1">
                        <a:defRPr sz="1800" kern="1200">
                          <a:solidFill>
                            <a:schemeClr val="dk1"/>
                          </a:solidFill>
                          <a:latin typeface="AU Passata"/>
                        </a:defRPr>
                      </a:lvl4pPr>
                      <a:lvl5pPr marL="1828800" algn="l" defTabSz="914400" rtl="0" eaLnBrk="1" latinLnBrk="0" hangingPunct="1">
                        <a:defRPr sz="1800" kern="1200">
                          <a:solidFill>
                            <a:schemeClr val="dk1"/>
                          </a:solidFill>
                          <a:latin typeface="AU Passata"/>
                        </a:defRPr>
                      </a:lvl5pPr>
                      <a:lvl6pPr marL="2286000" algn="l" defTabSz="914400" rtl="0" eaLnBrk="1" latinLnBrk="0" hangingPunct="1">
                        <a:defRPr sz="1800" kern="1200">
                          <a:solidFill>
                            <a:schemeClr val="dk1"/>
                          </a:solidFill>
                          <a:latin typeface="AU Passata"/>
                        </a:defRPr>
                      </a:lvl6pPr>
                      <a:lvl7pPr marL="2743200" algn="l" defTabSz="914400" rtl="0" eaLnBrk="1" latinLnBrk="0" hangingPunct="1">
                        <a:defRPr sz="1800" kern="1200">
                          <a:solidFill>
                            <a:schemeClr val="dk1"/>
                          </a:solidFill>
                          <a:latin typeface="AU Passata"/>
                        </a:defRPr>
                      </a:lvl7pPr>
                      <a:lvl8pPr marL="3200400" algn="l" defTabSz="914400" rtl="0" eaLnBrk="1" latinLnBrk="0" hangingPunct="1">
                        <a:defRPr sz="1800" kern="1200">
                          <a:solidFill>
                            <a:schemeClr val="dk1"/>
                          </a:solidFill>
                          <a:latin typeface="AU Passata"/>
                        </a:defRPr>
                      </a:lvl8pPr>
                      <a:lvl9pPr marL="3657600" algn="l" defTabSz="914400" rtl="0" eaLnBrk="1" latinLnBrk="0" hangingPunct="1">
                        <a:defRPr sz="1800" kern="1200">
                          <a:solidFill>
                            <a:schemeClr val="dk1"/>
                          </a:solidFill>
                          <a:latin typeface="AU Passata"/>
                        </a:defRPr>
                      </a:lvl9pPr>
                    </a:lstStyle>
                    <a:p>
                      <a:r>
                        <a:rPr lang="da-DK" sz="1500">
                          <a:solidFill>
                            <a:schemeClr val="tx1"/>
                          </a:solidFill>
                        </a:rPr>
                        <a:t>‘Go </a:t>
                      </a:r>
                      <a:r>
                        <a:rPr lang="da-DK" sz="1500" err="1">
                          <a:solidFill>
                            <a:schemeClr val="tx1"/>
                          </a:solidFill>
                        </a:rPr>
                        <a:t>along</a:t>
                      </a:r>
                      <a:r>
                        <a:rPr lang="da-DK" sz="1500">
                          <a:solidFill>
                            <a:schemeClr val="tx1"/>
                          </a:solidFill>
                        </a:rPr>
                        <a:t>’</a:t>
                      </a:r>
                      <a:endParaRPr lang="en-US" sz="1500">
                        <a:solidFill>
                          <a:schemeClr val="tx1"/>
                        </a:solidFill>
                      </a:endParaRPr>
                    </a:p>
                  </a:txBody>
                  <a:tcPr marL="78253" marR="78253" marT="39127" marB="391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46">
                        <a:tint val="40000"/>
                      </a:srgbClr>
                    </a:solidFill>
                  </a:tcPr>
                </a:tc>
                <a:tc>
                  <a:txBody>
                    <a:bodyPr/>
                    <a:lstStyle>
                      <a:lvl1pPr marL="0" algn="l" defTabSz="914400" rtl="0" eaLnBrk="1" latinLnBrk="0" hangingPunct="1">
                        <a:defRPr sz="1800" kern="1200">
                          <a:solidFill>
                            <a:schemeClr val="dk1"/>
                          </a:solidFill>
                          <a:latin typeface="AU Passata"/>
                        </a:defRPr>
                      </a:lvl1pPr>
                      <a:lvl2pPr marL="457200" algn="l" defTabSz="914400" rtl="0" eaLnBrk="1" latinLnBrk="0" hangingPunct="1">
                        <a:defRPr sz="1800" kern="1200">
                          <a:solidFill>
                            <a:schemeClr val="dk1"/>
                          </a:solidFill>
                          <a:latin typeface="AU Passata"/>
                        </a:defRPr>
                      </a:lvl2pPr>
                      <a:lvl3pPr marL="914400" algn="l" defTabSz="914400" rtl="0" eaLnBrk="1" latinLnBrk="0" hangingPunct="1">
                        <a:defRPr sz="1800" kern="1200">
                          <a:solidFill>
                            <a:schemeClr val="dk1"/>
                          </a:solidFill>
                          <a:latin typeface="AU Passata"/>
                        </a:defRPr>
                      </a:lvl3pPr>
                      <a:lvl4pPr marL="1371600" algn="l" defTabSz="914400" rtl="0" eaLnBrk="1" latinLnBrk="0" hangingPunct="1">
                        <a:defRPr sz="1800" kern="1200">
                          <a:solidFill>
                            <a:schemeClr val="dk1"/>
                          </a:solidFill>
                          <a:latin typeface="AU Passata"/>
                        </a:defRPr>
                      </a:lvl4pPr>
                      <a:lvl5pPr marL="1828800" algn="l" defTabSz="914400" rtl="0" eaLnBrk="1" latinLnBrk="0" hangingPunct="1">
                        <a:defRPr sz="1800" kern="1200">
                          <a:solidFill>
                            <a:schemeClr val="dk1"/>
                          </a:solidFill>
                          <a:latin typeface="AU Passata"/>
                        </a:defRPr>
                      </a:lvl5pPr>
                      <a:lvl6pPr marL="2286000" algn="l" defTabSz="914400" rtl="0" eaLnBrk="1" latinLnBrk="0" hangingPunct="1">
                        <a:defRPr sz="1800" kern="1200">
                          <a:solidFill>
                            <a:schemeClr val="dk1"/>
                          </a:solidFill>
                          <a:latin typeface="AU Passata"/>
                        </a:defRPr>
                      </a:lvl6pPr>
                      <a:lvl7pPr marL="2743200" algn="l" defTabSz="914400" rtl="0" eaLnBrk="1" latinLnBrk="0" hangingPunct="1">
                        <a:defRPr sz="1800" kern="1200">
                          <a:solidFill>
                            <a:schemeClr val="dk1"/>
                          </a:solidFill>
                          <a:latin typeface="AU Passata"/>
                        </a:defRPr>
                      </a:lvl7pPr>
                      <a:lvl8pPr marL="3200400" algn="l" defTabSz="914400" rtl="0" eaLnBrk="1" latinLnBrk="0" hangingPunct="1">
                        <a:defRPr sz="1800" kern="1200">
                          <a:solidFill>
                            <a:schemeClr val="dk1"/>
                          </a:solidFill>
                          <a:latin typeface="AU Passata"/>
                        </a:defRPr>
                      </a:lvl8pPr>
                      <a:lvl9pPr marL="3657600" algn="l" defTabSz="914400" rtl="0" eaLnBrk="1" latinLnBrk="0" hangingPunct="1">
                        <a:defRPr sz="1800" kern="1200">
                          <a:solidFill>
                            <a:schemeClr val="dk1"/>
                          </a:solidFill>
                          <a:latin typeface="AU Passata"/>
                        </a:defRPr>
                      </a:lvl9pPr>
                    </a:lstStyle>
                    <a:p>
                      <a:r>
                        <a:rPr lang="da-DK" sz="1500"/>
                        <a:t>Kombination af observation og interview</a:t>
                      </a:r>
                      <a:endParaRPr lang="en-US" sz="1500"/>
                    </a:p>
                  </a:txBody>
                  <a:tcPr marL="78253" marR="78253" marT="39127" marB="391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46">
                        <a:tint val="40000"/>
                      </a:srgbClr>
                    </a:solidFill>
                  </a:tcPr>
                </a:tc>
                <a:extLst>
                  <a:ext uri="{0D108BD9-81ED-4DB2-BD59-A6C34878D82A}">
                    <a16:rowId xmlns:a16="http://schemas.microsoft.com/office/drawing/2014/main" val="4045924162"/>
                  </a:ext>
                </a:extLst>
              </a:tr>
              <a:tr h="317360">
                <a:tc>
                  <a:txBody>
                    <a:bodyPr/>
                    <a:lstStyle>
                      <a:lvl1pPr marL="0" algn="l" defTabSz="914400" rtl="0" eaLnBrk="1" latinLnBrk="0" hangingPunct="1">
                        <a:defRPr sz="1800" kern="1200">
                          <a:solidFill>
                            <a:schemeClr val="dk1"/>
                          </a:solidFill>
                          <a:latin typeface="AU Passata"/>
                        </a:defRPr>
                      </a:lvl1pPr>
                      <a:lvl2pPr marL="457200" algn="l" defTabSz="914400" rtl="0" eaLnBrk="1" latinLnBrk="0" hangingPunct="1">
                        <a:defRPr sz="1800" kern="1200">
                          <a:solidFill>
                            <a:schemeClr val="dk1"/>
                          </a:solidFill>
                          <a:latin typeface="AU Passata"/>
                        </a:defRPr>
                      </a:lvl2pPr>
                      <a:lvl3pPr marL="914400" algn="l" defTabSz="914400" rtl="0" eaLnBrk="1" latinLnBrk="0" hangingPunct="1">
                        <a:defRPr sz="1800" kern="1200">
                          <a:solidFill>
                            <a:schemeClr val="dk1"/>
                          </a:solidFill>
                          <a:latin typeface="AU Passata"/>
                        </a:defRPr>
                      </a:lvl3pPr>
                      <a:lvl4pPr marL="1371600" algn="l" defTabSz="914400" rtl="0" eaLnBrk="1" latinLnBrk="0" hangingPunct="1">
                        <a:defRPr sz="1800" kern="1200">
                          <a:solidFill>
                            <a:schemeClr val="dk1"/>
                          </a:solidFill>
                          <a:latin typeface="AU Passata"/>
                        </a:defRPr>
                      </a:lvl4pPr>
                      <a:lvl5pPr marL="1828800" algn="l" defTabSz="914400" rtl="0" eaLnBrk="1" latinLnBrk="0" hangingPunct="1">
                        <a:defRPr sz="1800" kern="1200">
                          <a:solidFill>
                            <a:schemeClr val="dk1"/>
                          </a:solidFill>
                          <a:latin typeface="AU Passata"/>
                        </a:defRPr>
                      </a:lvl5pPr>
                      <a:lvl6pPr marL="2286000" algn="l" defTabSz="914400" rtl="0" eaLnBrk="1" latinLnBrk="0" hangingPunct="1">
                        <a:defRPr sz="1800" kern="1200">
                          <a:solidFill>
                            <a:schemeClr val="dk1"/>
                          </a:solidFill>
                          <a:latin typeface="AU Passata"/>
                        </a:defRPr>
                      </a:lvl6pPr>
                      <a:lvl7pPr marL="2743200" algn="l" defTabSz="914400" rtl="0" eaLnBrk="1" latinLnBrk="0" hangingPunct="1">
                        <a:defRPr sz="1800" kern="1200">
                          <a:solidFill>
                            <a:schemeClr val="dk1"/>
                          </a:solidFill>
                          <a:latin typeface="AU Passata"/>
                        </a:defRPr>
                      </a:lvl7pPr>
                      <a:lvl8pPr marL="3200400" algn="l" defTabSz="914400" rtl="0" eaLnBrk="1" latinLnBrk="0" hangingPunct="1">
                        <a:defRPr sz="1800" kern="1200">
                          <a:solidFill>
                            <a:schemeClr val="dk1"/>
                          </a:solidFill>
                          <a:latin typeface="AU Passata"/>
                        </a:defRPr>
                      </a:lvl8pPr>
                      <a:lvl9pPr marL="3657600" algn="l" defTabSz="914400" rtl="0" eaLnBrk="1" latinLnBrk="0" hangingPunct="1">
                        <a:defRPr sz="1800" kern="1200">
                          <a:solidFill>
                            <a:schemeClr val="dk1"/>
                          </a:solidFill>
                          <a:latin typeface="AU Passata"/>
                        </a:defRPr>
                      </a:lvl9pPr>
                    </a:lstStyle>
                    <a:p>
                      <a:r>
                        <a:rPr lang="da-DK" sz="1500" err="1">
                          <a:solidFill>
                            <a:schemeClr val="tx1"/>
                          </a:solidFill>
                        </a:rPr>
                        <a:t>Etnoraid</a:t>
                      </a:r>
                      <a:endParaRPr lang="en-US" sz="1500">
                        <a:solidFill>
                          <a:schemeClr val="tx1"/>
                        </a:solidFill>
                      </a:endParaRPr>
                    </a:p>
                  </a:txBody>
                  <a:tcPr marL="78253" marR="78253" marT="39127" marB="391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46">
                        <a:tint val="20000"/>
                      </a:srgbClr>
                    </a:solidFill>
                  </a:tcPr>
                </a:tc>
                <a:tc>
                  <a:txBody>
                    <a:bodyPr/>
                    <a:lstStyle>
                      <a:lvl1pPr marL="0" algn="l" defTabSz="914400" rtl="0" eaLnBrk="1" latinLnBrk="0" hangingPunct="1">
                        <a:defRPr sz="1800" kern="1200">
                          <a:solidFill>
                            <a:schemeClr val="dk1"/>
                          </a:solidFill>
                          <a:latin typeface="AU Passata"/>
                        </a:defRPr>
                      </a:lvl1pPr>
                      <a:lvl2pPr marL="457200" algn="l" defTabSz="914400" rtl="0" eaLnBrk="1" latinLnBrk="0" hangingPunct="1">
                        <a:defRPr sz="1800" kern="1200">
                          <a:solidFill>
                            <a:schemeClr val="dk1"/>
                          </a:solidFill>
                          <a:latin typeface="AU Passata"/>
                        </a:defRPr>
                      </a:lvl2pPr>
                      <a:lvl3pPr marL="914400" algn="l" defTabSz="914400" rtl="0" eaLnBrk="1" latinLnBrk="0" hangingPunct="1">
                        <a:defRPr sz="1800" kern="1200">
                          <a:solidFill>
                            <a:schemeClr val="dk1"/>
                          </a:solidFill>
                          <a:latin typeface="AU Passata"/>
                        </a:defRPr>
                      </a:lvl3pPr>
                      <a:lvl4pPr marL="1371600" algn="l" defTabSz="914400" rtl="0" eaLnBrk="1" latinLnBrk="0" hangingPunct="1">
                        <a:defRPr sz="1800" kern="1200">
                          <a:solidFill>
                            <a:schemeClr val="dk1"/>
                          </a:solidFill>
                          <a:latin typeface="AU Passata"/>
                        </a:defRPr>
                      </a:lvl4pPr>
                      <a:lvl5pPr marL="1828800" algn="l" defTabSz="914400" rtl="0" eaLnBrk="1" latinLnBrk="0" hangingPunct="1">
                        <a:defRPr sz="1800" kern="1200">
                          <a:solidFill>
                            <a:schemeClr val="dk1"/>
                          </a:solidFill>
                          <a:latin typeface="AU Passata"/>
                        </a:defRPr>
                      </a:lvl5pPr>
                      <a:lvl6pPr marL="2286000" algn="l" defTabSz="914400" rtl="0" eaLnBrk="1" latinLnBrk="0" hangingPunct="1">
                        <a:defRPr sz="1800" kern="1200">
                          <a:solidFill>
                            <a:schemeClr val="dk1"/>
                          </a:solidFill>
                          <a:latin typeface="AU Passata"/>
                        </a:defRPr>
                      </a:lvl6pPr>
                      <a:lvl7pPr marL="2743200" algn="l" defTabSz="914400" rtl="0" eaLnBrk="1" latinLnBrk="0" hangingPunct="1">
                        <a:defRPr sz="1800" kern="1200">
                          <a:solidFill>
                            <a:schemeClr val="dk1"/>
                          </a:solidFill>
                          <a:latin typeface="AU Passata"/>
                        </a:defRPr>
                      </a:lvl7pPr>
                      <a:lvl8pPr marL="3200400" algn="l" defTabSz="914400" rtl="0" eaLnBrk="1" latinLnBrk="0" hangingPunct="1">
                        <a:defRPr sz="1800" kern="1200">
                          <a:solidFill>
                            <a:schemeClr val="dk1"/>
                          </a:solidFill>
                          <a:latin typeface="AU Passata"/>
                        </a:defRPr>
                      </a:lvl8pPr>
                      <a:lvl9pPr marL="3657600" algn="l" defTabSz="914400" rtl="0" eaLnBrk="1" latinLnBrk="0" hangingPunct="1">
                        <a:defRPr sz="1800" kern="1200">
                          <a:solidFill>
                            <a:schemeClr val="dk1"/>
                          </a:solidFill>
                          <a:latin typeface="AU Passata"/>
                        </a:defRPr>
                      </a:lvl9pPr>
                    </a:lstStyle>
                    <a:p>
                      <a:r>
                        <a:rPr lang="da-DK" sz="1500" dirty="0"/>
                        <a:t>Korte interviews ‘on the spot’</a:t>
                      </a:r>
                      <a:endParaRPr lang="en-US" sz="1500" dirty="0"/>
                    </a:p>
                  </a:txBody>
                  <a:tcPr marL="78253" marR="78253" marT="39127" marB="391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46">
                        <a:tint val="20000"/>
                      </a:srgbClr>
                    </a:solidFill>
                  </a:tcPr>
                </a:tc>
                <a:extLst>
                  <a:ext uri="{0D108BD9-81ED-4DB2-BD59-A6C34878D82A}">
                    <a16:rowId xmlns:a16="http://schemas.microsoft.com/office/drawing/2014/main" val="3427080817"/>
                  </a:ext>
                </a:extLst>
              </a:tr>
              <a:tr h="317360">
                <a:tc>
                  <a:txBody>
                    <a:bodyPr/>
                    <a:lstStyle>
                      <a:lvl1pPr marL="0" algn="l" defTabSz="914400" rtl="0" eaLnBrk="1" latinLnBrk="0" hangingPunct="1">
                        <a:defRPr sz="1800" kern="1200">
                          <a:solidFill>
                            <a:schemeClr val="dk1"/>
                          </a:solidFill>
                          <a:latin typeface="AU Passata"/>
                        </a:defRPr>
                      </a:lvl1pPr>
                      <a:lvl2pPr marL="457200" algn="l" defTabSz="914400" rtl="0" eaLnBrk="1" latinLnBrk="0" hangingPunct="1">
                        <a:defRPr sz="1800" kern="1200">
                          <a:solidFill>
                            <a:schemeClr val="dk1"/>
                          </a:solidFill>
                          <a:latin typeface="AU Passata"/>
                        </a:defRPr>
                      </a:lvl2pPr>
                      <a:lvl3pPr marL="914400" algn="l" defTabSz="914400" rtl="0" eaLnBrk="1" latinLnBrk="0" hangingPunct="1">
                        <a:defRPr sz="1800" kern="1200">
                          <a:solidFill>
                            <a:schemeClr val="dk1"/>
                          </a:solidFill>
                          <a:latin typeface="AU Passata"/>
                        </a:defRPr>
                      </a:lvl3pPr>
                      <a:lvl4pPr marL="1371600" algn="l" defTabSz="914400" rtl="0" eaLnBrk="1" latinLnBrk="0" hangingPunct="1">
                        <a:defRPr sz="1800" kern="1200">
                          <a:solidFill>
                            <a:schemeClr val="dk1"/>
                          </a:solidFill>
                          <a:latin typeface="AU Passata"/>
                        </a:defRPr>
                      </a:lvl4pPr>
                      <a:lvl5pPr marL="1828800" algn="l" defTabSz="914400" rtl="0" eaLnBrk="1" latinLnBrk="0" hangingPunct="1">
                        <a:defRPr sz="1800" kern="1200">
                          <a:solidFill>
                            <a:schemeClr val="dk1"/>
                          </a:solidFill>
                          <a:latin typeface="AU Passata"/>
                        </a:defRPr>
                      </a:lvl5pPr>
                      <a:lvl6pPr marL="2286000" algn="l" defTabSz="914400" rtl="0" eaLnBrk="1" latinLnBrk="0" hangingPunct="1">
                        <a:defRPr sz="1800" kern="1200">
                          <a:solidFill>
                            <a:schemeClr val="dk1"/>
                          </a:solidFill>
                          <a:latin typeface="AU Passata"/>
                        </a:defRPr>
                      </a:lvl6pPr>
                      <a:lvl7pPr marL="2743200" algn="l" defTabSz="914400" rtl="0" eaLnBrk="1" latinLnBrk="0" hangingPunct="1">
                        <a:defRPr sz="1800" kern="1200">
                          <a:solidFill>
                            <a:schemeClr val="dk1"/>
                          </a:solidFill>
                          <a:latin typeface="AU Passata"/>
                        </a:defRPr>
                      </a:lvl7pPr>
                      <a:lvl8pPr marL="3200400" algn="l" defTabSz="914400" rtl="0" eaLnBrk="1" latinLnBrk="0" hangingPunct="1">
                        <a:defRPr sz="1800" kern="1200">
                          <a:solidFill>
                            <a:schemeClr val="dk1"/>
                          </a:solidFill>
                          <a:latin typeface="AU Passata"/>
                        </a:defRPr>
                      </a:lvl8pPr>
                      <a:lvl9pPr marL="3657600" algn="l" defTabSz="914400" rtl="0" eaLnBrk="1" latinLnBrk="0" hangingPunct="1">
                        <a:defRPr sz="1800" kern="1200">
                          <a:solidFill>
                            <a:schemeClr val="dk1"/>
                          </a:solidFill>
                          <a:latin typeface="AU Passata"/>
                        </a:defRPr>
                      </a:lvl9pPr>
                    </a:lstStyle>
                    <a:p>
                      <a:r>
                        <a:rPr lang="da-DK" sz="1500">
                          <a:solidFill>
                            <a:schemeClr val="tx1"/>
                          </a:solidFill>
                        </a:rPr>
                        <a:t>Snaplog</a:t>
                      </a:r>
                      <a:endParaRPr lang="en-US" sz="1500">
                        <a:solidFill>
                          <a:schemeClr val="tx1"/>
                        </a:solidFill>
                      </a:endParaRPr>
                    </a:p>
                  </a:txBody>
                  <a:tcPr marL="78253" marR="78253" marT="39127" marB="391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46">
                        <a:tint val="40000"/>
                      </a:srgbClr>
                    </a:solidFill>
                  </a:tcPr>
                </a:tc>
                <a:tc>
                  <a:txBody>
                    <a:bodyPr/>
                    <a:lstStyle>
                      <a:lvl1pPr marL="0" algn="l" defTabSz="914400" rtl="0" eaLnBrk="1" latinLnBrk="0" hangingPunct="1">
                        <a:defRPr sz="1800" kern="1200">
                          <a:solidFill>
                            <a:schemeClr val="dk1"/>
                          </a:solidFill>
                          <a:latin typeface="AU Passata"/>
                        </a:defRPr>
                      </a:lvl1pPr>
                      <a:lvl2pPr marL="457200" algn="l" defTabSz="914400" rtl="0" eaLnBrk="1" latinLnBrk="0" hangingPunct="1">
                        <a:defRPr sz="1800" kern="1200">
                          <a:solidFill>
                            <a:schemeClr val="dk1"/>
                          </a:solidFill>
                          <a:latin typeface="AU Passata"/>
                        </a:defRPr>
                      </a:lvl2pPr>
                      <a:lvl3pPr marL="914400" algn="l" defTabSz="914400" rtl="0" eaLnBrk="1" latinLnBrk="0" hangingPunct="1">
                        <a:defRPr sz="1800" kern="1200">
                          <a:solidFill>
                            <a:schemeClr val="dk1"/>
                          </a:solidFill>
                          <a:latin typeface="AU Passata"/>
                        </a:defRPr>
                      </a:lvl3pPr>
                      <a:lvl4pPr marL="1371600" algn="l" defTabSz="914400" rtl="0" eaLnBrk="1" latinLnBrk="0" hangingPunct="1">
                        <a:defRPr sz="1800" kern="1200">
                          <a:solidFill>
                            <a:schemeClr val="dk1"/>
                          </a:solidFill>
                          <a:latin typeface="AU Passata"/>
                        </a:defRPr>
                      </a:lvl4pPr>
                      <a:lvl5pPr marL="1828800" algn="l" defTabSz="914400" rtl="0" eaLnBrk="1" latinLnBrk="0" hangingPunct="1">
                        <a:defRPr sz="1800" kern="1200">
                          <a:solidFill>
                            <a:schemeClr val="dk1"/>
                          </a:solidFill>
                          <a:latin typeface="AU Passata"/>
                        </a:defRPr>
                      </a:lvl5pPr>
                      <a:lvl6pPr marL="2286000" algn="l" defTabSz="914400" rtl="0" eaLnBrk="1" latinLnBrk="0" hangingPunct="1">
                        <a:defRPr sz="1800" kern="1200">
                          <a:solidFill>
                            <a:schemeClr val="dk1"/>
                          </a:solidFill>
                          <a:latin typeface="AU Passata"/>
                        </a:defRPr>
                      </a:lvl6pPr>
                      <a:lvl7pPr marL="2743200" algn="l" defTabSz="914400" rtl="0" eaLnBrk="1" latinLnBrk="0" hangingPunct="1">
                        <a:defRPr sz="1800" kern="1200">
                          <a:solidFill>
                            <a:schemeClr val="dk1"/>
                          </a:solidFill>
                          <a:latin typeface="AU Passata"/>
                        </a:defRPr>
                      </a:lvl7pPr>
                      <a:lvl8pPr marL="3200400" algn="l" defTabSz="914400" rtl="0" eaLnBrk="1" latinLnBrk="0" hangingPunct="1">
                        <a:defRPr sz="1800" kern="1200">
                          <a:solidFill>
                            <a:schemeClr val="dk1"/>
                          </a:solidFill>
                          <a:latin typeface="AU Passata"/>
                        </a:defRPr>
                      </a:lvl8pPr>
                      <a:lvl9pPr marL="3657600" algn="l" defTabSz="914400" rtl="0" eaLnBrk="1" latinLnBrk="0" hangingPunct="1">
                        <a:defRPr sz="1800" kern="1200">
                          <a:solidFill>
                            <a:schemeClr val="dk1"/>
                          </a:solidFill>
                          <a:latin typeface="AU Passata"/>
                        </a:defRPr>
                      </a:lvl9pPr>
                    </a:lstStyle>
                    <a:p>
                      <a:r>
                        <a:rPr lang="da-DK" sz="1500" dirty="0"/>
                        <a:t>Dokumentation af egen praksis i tekst og billeder</a:t>
                      </a:r>
                      <a:endParaRPr lang="en-US" sz="1500" dirty="0"/>
                    </a:p>
                  </a:txBody>
                  <a:tcPr marL="78253" marR="78253" marT="39127" marB="3912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46">
                        <a:tint val="40000"/>
                      </a:srgbClr>
                    </a:solidFill>
                  </a:tcPr>
                </a:tc>
                <a:extLst>
                  <a:ext uri="{0D108BD9-81ED-4DB2-BD59-A6C34878D82A}">
                    <a16:rowId xmlns:a16="http://schemas.microsoft.com/office/drawing/2014/main" val="2307602038"/>
                  </a:ext>
                </a:extLst>
              </a:tr>
            </a:tbl>
          </a:graphicData>
        </a:graphic>
      </p:graphicFrame>
      <p:grpSp>
        <p:nvGrpSpPr>
          <p:cNvPr id="5" name="Group 4">
            <a:extLst>
              <a:ext uri="{FF2B5EF4-FFF2-40B4-BE49-F238E27FC236}">
                <a16:creationId xmlns:a16="http://schemas.microsoft.com/office/drawing/2014/main" id="{A7ABA050-D0FB-6DBE-AC1F-29F2F4649A51}"/>
              </a:ext>
            </a:extLst>
          </p:cNvPr>
          <p:cNvGrpSpPr/>
          <p:nvPr/>
        </p:nvGrpSpPr>
        <p:grpSpPr>
          <a:xfrm>
            <a:off x="3722133" y="5994073"/>
            <a:ext cx="6404726" cy="687900"/>
            <a:chOff x="3722133" y="5994073"/>
            <a:chExt cx="6404726" cy="687900"/>
          </a:xfrm>
        </p:grpSpPr>
        <p:sp>
          <p:nvSpPr>
            <p:cNvPr id="6" name="USR_Title">
              <a:extLst>
                <a:ext uri="{FF2B5EF4-FFF2-40B4-BE49-F238E27FC236}">
                  <a16:creationId xmlns:a16="http://schemas.microsoft.com/office/drawing/2014/main" id="{53BF70CE-AD1A-0C66-7567-47D8E687ECCB}"/>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algn="l">
                <a:lnSpc>
                  <a:spcPct val="95000"/>
                </a:lnSpc>
                <a:defRPr/>
              </a:pPr>
              <a:r>
                <a:rPr lang="da-DK" sz="700" cap="all" dirty="0">
                  <a:latin typeface="+mn-lt"/>
                </a:rPr>
                <a:t>2.3. GENNEMFØRELSE AF EN ADFÆRDSANALYSE </a:t>
              </a:r>
            </a:p>
            <a:p>
              <a:pPr algn="l">
                <a:lnSpc>
                  <a:spcPct val="95000"/>
                </a:lnSpc>
                <a:defRPr/>
              </a:pPr>
              <a:endParaRPr lang="da-DK" sz="700" b="0" cap="all" baseline="0" dirty="0">
                <a:solidFill>
                  <a:schemeClr val="tx1"/>
                </a:solidFill>
                <a:latin typeface="+mn-lt"/>
              </a:endParaRPr>
            </a:p>
          </p:txBody>
        </p:sp>
        <p:sp>
          <p:nvSpPr>
            <p:cNvPr id="7" name="Date_DateCustomA">
              <a:extLst>
                <a:ext uri="{FF2B5EF4-FFF2-40B4-BE49-F238E27FC236}">
                  <a16:creationId xmlns:a16="http://schemas.microsoft.com/office/drawing/2014/main" id="{031687C2-6F7C-C393-F368-E2A62EBFB5BE}"/>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8" name="Billede streg">
              <a:extLst>
                <a:ext uri="{FF2B5EF4-FFF2-40B4-BE49-F238E27FC236}">
                  <a16:creationId xmlns:a16="http://schemas.microsoft.com/office/drawing/2014/main" id="{171B4D3A-AFA9-B30F-A332-999CCF40F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9" name="Slide Number Placeholder 3">
            <a:extLst>
              <a:ext uri="{FF2B5EF4-FFF2-40B4-BE49-F238E27FC236}">
                <a16:creationId xmlns:a16="http://schemas.microsoft.com/office/drawing/2014/main" id="{9E633AE0-2E79-12C9-0672-49FFC25CF312}"/>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23</a:t>
            </a:fld>
            <a:endParaRPr lang="en-GB" dirty="0"/>
          </a:p>
        </p:txBody>
      </p:sp>
      <p:pic>
        <p:nvPicPr>
          <p:cNvPr id="11" name="Picture 17">
            <a:extLst>
              <a:ext uri="{FF2B5EF4-FFF2-40B4-BE49-F238E27FC236}">
                <a16:creationId xmlns:a16="http://schemas.microsoft.com/office/drawing/2014/main" id="{4C644CA3-6220-9620-CB95-1AB2817887F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762425" y="278363"/>
            <a:ext cx="3401929" cy="324361"/>
          </a:xfrm>
          <a:prstGeom prst="rect">
            <a:avLst/>
          </a:prstGeom>
        </p:spPr>
      </p:pic>
    </p:spTree>
    <p:extLst>
      <p:ext uri="{BB962C8B-B14F-4D97-AF65-F5344CB8AC3E}">
        <p14:creationId xmlns:p14="http://schemas.microsoft.com/office/powerpoint/2010/main" val="3674568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E819E-2009-9260-7DAB-8D1A05F887A0}"/>
              </a:ext>
            </a:extLst>
          </p:cNvPr>
          <p:cNvPicPr>
            <a:picLocks noChangeAspect="1"/>
          </p:cNvPicPr>
          <p:nvPr/>
        </p:nvPicPr>
        <p:blipFill>
          <a:blip r:embed="rId2"/>
          <a:stretch>
            <a:fillRect/>
          </a:stretch>
        </p:blipFill>
        <p:spPr>
          <a:xfrm>
            <a:off x="2005507" y="1527434"/>
            <a:ext cx="8121352" cy="4874232"/>
          </a:xfrm>
          <a:prstGeom prst="rect">
            <a:avLst/>
          </a:prstGeom>
        </p:spPr>
      </p:pic>
      <p:sp>
        <p:nvSpPr>
          <p:cNvPr id="5" name="Title 4">
            <a:extLst>
              <a:ext uri="{FF2B5EF4-FFF2-40B4-BE49-F238E27FC236}">
                <a16:creationId xmlns:a16="http://schemas.microsoft.com/office/drawing/2014/main" id="{3A3046CE-4577-DA44-8F9E-FC75E35E457E}"/>
              </a:ext>
            </a:extLst>
          </p:cNvPr>
          <p:cNvSpPr>
            <a:spLocks noGrp="1"/>
          </p:cNvSpPr>
          <p:nvPr>
            <p:ph type="title"/>
          </p:nvPr>
        </p:nvSpPr>
        <p:spPr/>
        <p:txBody>
          <a:bodyPr/>
          <a:lstStyle/>
          <a:p>
            <a:r>
              <a:rPr lang="da-DK" sz="2000">
                <a:solidFill>
                  <a:schemeClr val="bg2"/>
                </a:solidFill>
              </a:rPr>
              <a:t>MODEL 2.B </a:t>
            </a:r>
            <a:r>
              <a:rPr lang="da-DK" sz="2000" dirty="0">
                <a:solidFill>
                  <a:schemeClr val="bg2"/>
                </a:solidFill>
              </a:rPr>
              <a:t>/ </a:t>
            </a:r>
            <a:r>
              <a:rPr lang="da-DK" sz="2000" dirty="0"/>
              <a:t>Proces for gennemførsel af</a:t>
            </a:r>
            <a:r>
              <a:rPr lang="da-DK" dirty="0"/>
              <a:t> </a:t>
            </a:r>
            <a:br>
              <a:rPr lang="da-DK" dirty="0"/>
            </a:br>
            <a:r>
              <a:rPr lang="da-DK" dirty="0"/>
              <a:t>barriereanalyse – barrierehjulet </a:t>
            </a:r>
          </a:p>
        </p:txBody>
      </p:sp>
      <p:sp>
        <p:nvSpPr>
          <p:cNvPr id="4" name="Date Placeholder 3">
            <a:extLst>
              <a:ext uri="{FF2B5EF4-FFF2-40B4-BE49-F238E27FC236}">
                <a16:creationId xmlns:a16="http://schemas.microsoft.com/office/drawing/2014/main" id="{021C8FC0-D826-79DA-2220-F4EE0289C5F9}"/>
              </a:ext>
            </a:extLst>
          </p:cNvPr>
          <p:cNvSpPr>
            <a:spLocks noGrp="1"/>
          </p:cNvSpPr>
          <p:nvPr>
            <p:ph type="dt" sz="half" idx="10"/>
          </p:nvPr>
        </p:nvSpPr>
        <p:spPr/>
        <p:txBody>
          <a:bodyPr/>
          <a:lstStyle/>
          <a:p>
            <a:fld id="{A09DB0D1-C197-4DCF-9592-82A92390AFB3}" type="datetime1">
              <a:rPr lang="da-DK" smtClean="0"/>
              <a:t>25-01-2024</a:t>
            </a:fld>
            <a:r>
              <a:rPr lang="da-DK"/>
              <a:t>16-12-2022</a:t>
            </a:r>
            <a:endParaRPr lang="da-DK" dirty="0"/>
          </a:p>
        </p:txBody>
      </p:sp>
      <p:grpSp>
        <p:nvGrpSpPr>
          <p:cNvPr id="2" name="Group 1">
            <a:extLst>
              <a:ext uri="{FF2B5EF4-FFF2-40B4-BE49-F238E27FC236}">
                <a16:creationId xmlns:a16="http://schemas.microsoft.com/office/drawing/2014/main" id="{6A236A24-B7F8-0BAF-7423-5FB372D3B717}"/>
              </a:ext>
            </a:extLst>
          </p:cNvPr>
          <p:cNvGrpSpPr/>
          <p:nvPr/>
        </p:nvGrpSpPr>
        <p:grpSpPr>
          <a:xfrm>
            <a:off x="3722133" y="5994073"/>
            <a:ext cx="6404726" cy="687900"/>
            <a:chOff x="3722133" y="5994073"/>
            <a:chExt cx="6404726" cy="687900"/>
          </a:xfrm>
        </p:grpSpPr>
        <p:sp>
          <p:nvSpPr>
            <p:cNvPr id="3" name="USR_Title">
              <a:extLst>
                <a:ext uri="{FF2B5EF4-FFF2-40B4-BE49-F238E27FC236}">
                  <a16:creationId xmlns:a16="http://schemas.microsoft.com/office/drawing/2014/main" id="{E5BAF93F-3E73-83AB-ED7D-14BBB4CA1CF5}"/>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algn="l">
                <a:lnSpc>
                  <a:spcPct val="95000"/>
                </a:lnSpc>
                <a:defRPr/>
              </a:pPr>
              <a:r>
                <a:rPr lang="da-DK" sz="700" cap="all" dirty="0">
                  <a:latin typeface="+mn-lt"/>
                </a:rPr>
                <a:t>2.3. GENNEMFØRELSE AF EN ADFÆRDSANALYSE </a:t>
              </a:r>
            </a:p>
            <a:p>
              <a:pPr algn="l">
                <a:lnSpc>
                  <a:spcPct val="95000"/>
                </a:lnSpc>
                <a:defRPr/>
              </a:pPr>
              <a:endParaRPr lang="da-DK" sz="700" b="0" cap="all" baseline="0" dirty="0">
                <a:solidFill>
                  <a:schemeClr val="tx1"/>
                </a:solidFill>
                <a:latin typeface="+mn-lt"/>
              </a:endParaRPr>
            </a:p>
          </p:txBody>
        </p:sp>
        <p:sp>
          <p:nvSpPr>
            <p:cNvPr id="6" name="Date_DateCustomA">
              <a:extLst>
                <a:ext uri="{FF2B5EF4-FFF2-40B4-BE49-F238E27FC236}">
                  <a16:creationId xmlns:a16="http://schemas.microsoft.com/office/drawing/2014/main" id="{B011D7DD-1E17-73E7-E435-E2F5BD7128A4}"/>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7" name="Billede streg">
              <a:extLst>
                <a:ext uri="{FF2B5EF4-FFF2-40B4-BE49-F238E27FC236}">
                  <a16:creationId xmlns:a16="http://schemas.microsoft.com/office/drawing/2014/main" id="{287C6C64-9359-3B82-A228-48B41CE8B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8" name="Slide Number Placeholder 3">
            <a:extLst>
              <a:ext uri="{FF2B5EF4-FFF2-40B4-BE49-F238E27FC236}">
                <a16:creationId xmlns:a16="http://schemas.microsoft.com/office/drawing/2014/main" id="{07F782B7-9EC5-BC84-6450-CDC30963990C}"/>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24</a:t>
            </a:fld>
            <a:endParaRPr lang="en-GB" dirty="0"/>
          </a:p>
        </p:txBody>
      </p:sp>
      <p:pic>
        <p:nvPicPr>
          <p:cNvPr id="9" name="Picture 17">
            <a:extLst>
              <a:ext uri="{FF2B5EF4-FFF2-40B4-BE49-F238E27FC236}">
                <a16:creationId xmlns:a16="http://schemas.microsoft.com/office/drawing/2014/main" id="{348D7FB0-401E-157A-6BFD-080F3A363C0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762425" y="278363"/>
            <a:ext cx="3401929" cy="324361"/>
          </a:xfrm>
          <a:prstGeom prst="rect">
            <a:avLst/>
          </a:prstGeom>
        </p:spPr>
      </p:pic>
      <p:sp>
        <p:nvSpPr>
          <p:cNvPr id="10" name="TextBox 24">
            <a:extLst>
              <a:ext uri="{FF2B5EF4-FFF2-40B4-BE49-F238E27FC236}">
                <a16:creationId xmlns:a16="http://schemas.microsoft.com/office/drawing/2014/main" id="{CD47920A-7EBD-5E98-475D-9CE3D59B4832}"/>
              </a:ext>
            </a:extLst>
          </p:cNvPr>
          <p:cNvSpPr txBox="1"/>
          <p:nvPr/>
        </p:nvSpPr>
        <p:spPr>
          <a:xfrm>
            <a:off x="7558290" y="6127504"/>
            <a:ext cx="3161490" cy="261610"/>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100" b="0" i="0" u="none" strike="noStrike" kern="0" cap="none" spc="0" normalizeH="0" baseline="0" dirty="0">
                <a:ln>
                  <a:noFill/>
                </a:ln>
                <a:solidFill>
                  <a:srgbClr val="000000"/>
                </a:solidFill>
                <a:effectLst/>
                <a:uLnTx/>
                <a:uFillTx/>
              </a:rPr>
              <a:t>Baseret på Rasmus Rytter 2020 </a:t>
            </a:r>
          </a:p>
        </p:txBody>
      </p:sp>
    </p:spTree>
    <p:extLst>
      <p:ext uri="{BB962C8B-B14F-4D97-AF65-F5344CB8AC3E}">
        <p14:creationId xmlns:p14="http://schemas.microsoft.com/office/powerpoint/2010/main" val="2706559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3046CE-4577-DA44-8F9E-FC75E35E457E}"/>
              </a:ext>
            </a:extLst>
          </p:cNvPr>
          <p:cNvSpPr>
            <a:spLocks noGrp="1"/>
          </p:cNvSpPr>
          <p:nvPr>
            <p:ph type="title"/>
          </p:nvPr>
        </p:nvSpPr>
        <p:spPr/>
        <p:txBody>
          <a:bodyPr/>
          <a:lstStyle/>
          <a:p>
            <a:r>
              <a:rPr lang="da-DK" sz="2000" dirty="0">
                <a:solidFill>
                  <a:schemeClr val="bg2"/>
                </a:solidFill>
              </a:rPr>
              <a:t>MODEL 2.B / </a:t>
            </a:r>
            <a:r>
              <a:rPr lang="da-DK" sz="2000" dirty="0"/>
              <a:t>Proces for gennemførsel af</a:t>
            </a:r>
            <a:r>
              <a:rPr lang="da-DK" dirty="0"/>
              <a:t> </a:t>
            </a:r>
            <a:br>
              <a:rPr lang="da-DK" dirty="0"/>
            </a:br>
            <a:r>
              <a:rPr lang="da-DK" dirty="0"/>
              <a:t>barriereanalyse – barrierehjulet </a:t>
            </a:r>
          </a:p>
        </p:txBody>
      </p:sp>
      <p:sp>
        <p:nvSpPr>
          <p:cNvPr id="6" name="Content Placeholder 5">
            <a:extLst>
              <a:ext uri="{FF2B5EF4-FFF2-40B4-BE49-F238E27FC236}">
                <a16:creationId xmlns:a16="http://schemas.microsoft.com/office/drawing/2014/main" id="{7F58021C-7A9E-04E2-2EFE-5E5743C414DC}"/>
              </a:ext>
            </a:extLst>
          </p:cNvPr>
          <p:cNvSpPr>
            <a:spLocks noGrp="1"/>
          </p:cNvSpPr>
          <p:nvPr>
            <p:ph idx="1"/>
          </p:nvPr>
        </p:nvSpPr>
        <p:spPr/>
        <p:txBody>
          <a:bodyPr/>
          <a:lstStyle/>
          <a:p>
            <a:r>
              <a:rPr lang="da-DK" dirty="0"/>
              <a:t>Som en del af kortlægningen af den nuværende adfærd kan du med fordel kortlægge barriererne for, at de involverede annekterer den ønskede adfærd. Dette gør du via en ’barriereanalyse’. Den behøver ikke være omfattende, men det kan være gavnligt at arbejde ud fra en fast systematisk barriereafdækning, og der kan barrierehjulet være en hjælp.</a:t>
            </a:r>
            <a:endParaRPr lang="da-DK"/>
          </a:p>
        </p:txBody>
      </p:sp>
      <p:sp>
        <p:nvSpPr>
          <p:cNvPr id="10" name="Slide Number Placeholder 3">
            <a:extLst>
              <a:ext uri="{FF2B5EF4-FFF2-40B4-BE49-F238E27FC236}">
                <a16:creationId xmlns:a16="http://schemas.microsoft.com/office/drawing/2014/main" id="{819BCE51-C014-F80A-C048-7CACBF89E9B9}"/>
              </a:ext>
            </a:extLst>
          </p:cNvPr>
          <p:cNvSpPr>
            <a:spLocks noGrp="1"/>
          </p:cNvSpPr>
          <p:nvPr>
            <p:ph type="sldNum" sz="quarter" idx="12"/>
          </p:nvPr>
        </p:nvSpPr>
        <p:spPr/>
        <p:txBody>
          <a:bodyPr/>
          <a:lstStyle/>
          <a:p>
            <a:fld id="{23AA811B-2EBD-4900-905E-5BE206449611}" type="slidenum">
              <a:rPr lang="en-GB" smtClean="0"/>
              <a:pPr/>
              <a:t>25</a:t>
            </a:fld>
            <a:endParaRPr lang="en-GB" dirty="0"/>
          </a:p>
        </p:txBody>
      </p:sp>
      <p:sp>
        <p:nvSpPr>
          <p:cNvPr id="4" name="Date Placeholder 3">
            <a:extLst>
              <a:ext uri="{FF2B5EF4-FFF2-40B4-BE49-F238E27FC236}">
                <a16:creationId xmlns:a16="http://schemas.microsoft.com/office/drawing/2014/main" id="{021C8FC0-D826-79DA-2220-F4EE0289C5F9}"/>
              </a:ext>
            </a:extLst>
          </p:cNvPr>
          <p:cNvSpPr>
            <a:spLocks noGrp="1"/>
          </p:cNvSpPr>
          <p:nvPr>
            <p:ph type="dt" sz="half" idx="10"/>
          </p:nvPr>
        </p:nvSpPr>
        <p:spPr/>
        <p:txBody>
          <a:bodyPr/>
          <a:lstStyle/>
          <a:p>
            <a:fld id="{A09DB0D1-C197-4DCF-9592-82A92390AFB3}" type="datetime1">
              <a:rPr lang="da-DK" smtClean="0"/>
              <a:t>25-01-2024</a:t>
            </a:fld>
            <a:r>
              <a:rPr lang="da-DK"/>
              <a:t>16-12-2022</a:t>
            </a:r>
            <a:endParaRPr lang="da-DK" dirty="0"/>
          </a:p>
        </p:txBody>
      </p:sp>
      <p:sp>
        <p:nvSpPr>
          <p:cNvPr id="12" name="Content Placeholder 11">
            <a:extLst>
              <a:ext uri="{FF2B5EF4-FFF2-40B4-BE49-F238E27FC236}">
                <a16:creationId xmlns:a16="http://schemas.microsoft.com/office/drawing/2014/main" id="{E26258ED-48AC-B582-A18E-8240E98C97FD}"/>
              </a:ext>
            </a:extLst>
          </p:cNvPr>
          <p:cNvSpPr>
            <a:spLocks noGrp="1"/>
          </p:cNvSpPr>
          <p:nvPr>
            <p:ph idx="15"/>
          </p:nvPr>
        </p:nvSpPr>
        <p:spPr/>
        <p:txBody>
          <a:bodyPr/>
          <a:lstStyle/>
          <a:p>
            <a:r>
              <a:rPr lang="da-DK" dirty="0"/>
              <a:t>En barriereanalyse hjælper dig til at forstå de barrierer, som kan modarbejde din planlagte forandring og i sidste ende føre til, at du ikke lykkes med den. Barriererne kan knytte sig til både individuelle forhold ved involverede ledere og medarbejdere (fx identitet, motivation, overbevisninger, uddannelse mv.) og den kontekst, som adfærden udføres inden for.</a:t>
            </a:r>
          </a:p>
          <a:p>
            <a:endParaRPr lang="da-DK" dirty="0"/>
          </a:p>
        </p:txBody>
      </p:sp>
      <p:grpSp>
        <p:nvGrpSpPr>
          <p:cNvPr id="3" name="Group 2">
            <a:extLst>
              <a:ext uri="{FF2B5EF4-FFF2-40B4-BE49-F238E27FC236}">
                <a16:creationId xmlns:a16="http://schemas.microsoft.com/office/drawing/2014/main" id="{3602C4E2-D06E-1DC6-3C49-D3719200F38B}"/>
              </a:ext>
            </a:extLst>
          </p:cNvPr>
          <p:cNvGrpSpPr/>
          <p:nvPr/>
        </p:nvGrpSpPr>
        <p:grpSpPr>
          <a:xfrm>
            <a:off x="3722133" y="5994073"/>
            <a:ext cx="6404726" cy="687900"/>
            <a:chOff x="3722133" y="5994073"/>
            <a:chExt cx="6404726" cy="687900"/>
          </a:xfrm>
        </p:grpSpPr>
        <p:sp>
          <p:nvSpPr>
            <p:cNvPr id="7" name="USR_Title">
              <a:extLst>
                <a:ext uri="{FF2B5EF4-FFF2-40B4-BE49-F238E27FC236}">
                  <a16:creationId xmlns:a16="http://schemas.microsoft.com/office/drawing/2014/main" id="{A9E5DBFC-3A4E-73C8-6BD5-C1EB30BE0523}"/>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algn="l">
                <a:lnSpc>
                  <a:spcPct val="95000"/>
                </a:lnSpc>
                <a:defRPr/>
              </a:pPr>
              <a:r>
                <a:rPr lang="da-DK" sz="700" cap="all" dirty="0">
                  <a:latin typeface="+mn-lt"/>
                </a:rPr>
                <a:t>2.3. GENNEMFØRELSE AF EN ADFÆRDSANALYSE </a:t>
              </a:r>
            </a:p>
            <a:p>
              <a:pPr algn="l">
                <a:lnSpc>
                  <a:spcPct val="95000"/>
                </a:lnSpc>
                <a:defRPr/>
              </a:pPr>
              <a:endParaRPr lang="da-DK" sz="700" b="0" cap="all" baseline="0" dirty="0">
                <a:solidFill>
                  <a:schemeClr val="tx1"/>
                </a:solidFill>
                <a:latin typeface="+mn-lt"/>
              </a:endParaRPr>
            </a:p>
          </p:txBody>
        </p:sp>
        <p:sp>
          <p:nvSpPr>
            <p:cNvPr id="8" name="Date_DateCustomA">
              <a:extLst>
                <a:ext uri="{FF2B5EF4-FFF2-40B4-BE49-F238E27FC236}">
                  <a16:creationId xmlns:a16="http://schemas.microsoft.com/office/drawing/2014/main" id="{C02DF7C5-583B-9A15-7652-459650AA6715}"/>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9" name="Billede streg">
              <a:extLst>
                <a:ext uri="{FF2B5EF4-FFF2-40B4-BE49-F238E27FC236}">
                  <a16:creationId xmlns:a16="http://schemas.microsoft.com/office/drawing/2014/main" id="{A908DC28-FAFF-D1DF-A9C0-7A5C170DC4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11" name="Picture 17">
            <a:extLst>
              <a:ext uri="{FF2B5EF4-FFF2-40B4-BE49-F238E27FC236}">
                <a16:creationId xmlns:a16="http://schemas.microsoft.com/office/drawing/2014/main" id="{7A93EFBA-6803-9BB1-21C1-2F25362C776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762425" y="278363"/>
            <a:ext cx="3401929" cy="324361"/>
          </a:xfrm>
          <a:prstGeom prst="rect">
            <a:avLst/>
          </a:prstGeom>
        </p:spPr>
      </p:pic>
      <p:pic>
        <p:nvPicPr>
          <p:cNvPr id="13" name="Picture 12">
            <a:extLst>
              <a:ext uri="{FF2B5EF4-FFF2-40B4-BE49-F238E27FC236}">
                <a16:creationId xmlns:a16="http://schemas.microsoft.com/office/drawing/2014/main" id="{45491C2F-FB3E-1186-82DA-638EBBC28FE0}"/>
              </a:ext>
            </a:extLst>
          </p:cNvPr>
          <p:cNvPicPr>
            <a:picLocks noChangeAspect="1"/>
          </p:cNvPicPr>
          <p:nvPr/>
        </p:nvPicPr>
        <p:blipFill>
          <a:blip r:embed="rId5"/>
          <a:stretch>
            <a:fillRect/>
          </a:stretch>
        </p:blipFill>
        <p:spPr>
          <a:xfrm>
            <a:off x="6058545" y="2245035"/>
            <a:ext cx="5611788" cy="3368055"/>
          </a:xfrm>
          <a:prstGeom prst="rect">
            <a:avLst/>
          </a:prstGeom>
        </p:spPr>
      </p:pic>
    </p:spTree>
    <p:extLst>
      <p:ext uri="{BB962C8B-B14F-4D97-AF65-F5344CB8AC3E}">
        <p14:creationId xmlns:p14="http://schemas.microsoft.com/office/powerpoint/2010/main" val="1351729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3046CE-4577-DA44-8F9E-FC75E35E457E}"/>
              </a:ext>
            </a:extLst>
          </p:cNvPr>
          <p:cNvSpPr>
            <a:spLocks noGrp="1"/>
          </p:cNvSpPr>
          <p:nvPr>
            <p:ph type="title"/>
          </p:nvPr>
        </p:nvSpPr>
        <p:spPr/>
        <p:txBody>
          <a:bodyPr/>
          <a:lstStyle/>
          <a:p>
            <a:r>
              <a:rPr lang="da-DK" sz="2000" dirty="0">
                <a:solidFill>
                  <a:schemeClr val="bg2"/>
                </a:solidFill>
              </a:rPr>
              <a:t>MODEL 2.B / </a:t>
            </a:r>
            <a:r>
              <a:rPr lang="da-DK" sz="2000" dirty="0"/>
              <a:t>Proces for gennemførsel af</a:t>
            </a:r>
            <a:r>
              <a:rPr lang="da-DK" dirty="0"/>
              <a:t> </a:t>
            </a:r>
            <a:br>
              <a:rPr lang="da-DK" dirty="0"/>
            </a:br>
            <a:r>
              <a:rPr lang="da-DK" dirty="0"/>
              <a:t>barriereanalyse – barrierehjulet </a:t>
            </a:r>
          </a:p>
        </p:txBody>
      </p:sp>
      <p:sp>
        <p:nvSpPr>
          <p:cNvPr id="11" name="Slide Number Placeholder 3">
            <a:extLst>
              <a:ext uri="{FF2B5EF4-FFF2-40B4-BE49-F238E27FC236}">
                <a16:creationId xmlns:a16="http://schemas.microsoft.com/office/drawing/2014/main" id="{12766BF7-DBAA-7B4B-2DB1-C1E24EA8722C}"/>
              </a:ext>
            </a:extLst>
          </p:cNvPr>
          <p:cNvSpPr>
            <a:spLocks noGrp="1"/>
          </p:cNvSpPr>
          <p:nvPr>
            <p:ph type="sldNum" sz="quarter" idx="12"/>
          </p:nvPr>
        </p:nvSpPr>
        <p:spPr/>
        <p:txBody>
          <a:bodyPr/>
          <a:lstStyle/>
          <a:p>
            <a:fld id="{23AA811B-2EBD-4900-905E-5BE206449611}" type="slidenum">
              <a:rPr lang="en-GB" smtClean="0"/>
              <a:pPr/>
              <a:t>26</a:t>
            </a:fld>
            <a:endParaRPr lang="en-GB" dirty="0"/>
          </a:p>
        </p:txBody>
      </p:sp>
      <p:sp>
        <p:nvSpPr>
          <p:cNvPr id="4" name="Date Placeholder 3">
            <a:extLst>
              <a:ext uri="{FF2B5EF4-FFF2-40B4-BE49-F238E27FC236}">
                <a16:creationId xmlns:a16="http://schemas.microsoft.com/office/drawing/2014/main" id="{021C8FC0-D826-79DA-2220-F4EE0289C5F9}"/>
              </a:ext>
            </a:extLst>
          </p:cNvPr>
          <p:cNvSpPr>
            <a:spLocks noGrp="1"/>
          </p:cNvSpPr>
          <p:nvPr>
            <p:ph type="dt" sz="half" idx="10"/>
          </p:nvPr>
        </p:nvSpPr>
        <p:spPr/>
        <p:txBody>
          <a:bodyPr/>
          <a:lstStyle/>
          <a:p>
            <a:fld id="{A09DB0D1-C197-4DCF-9592-82A92390AFB3}" type="datetime1">
              <a:rPr lang="da-DK" smtClean="0"/>
              <a:t>25-01-2024</a:t>
            </a:fld>
            <a:r>
              <a:rPr lang="da-DK"/>
              <a:t>16-12-2022</a:t>
            </a:r>
            <a:endParaRPr lang="da-DK" dirty="0"/>
          </a:p>
        </p:txBody>
      </p:sp>
      <p:sp>
        <p:nvSpPr>
          <p:cNvPr id="3" name="Content Placeholder 2">
            <a:extLst>
              <a:ext uri="{FF2B5EF4-FFF2-40B4-BE49-F238E27FC236}">
                <a16:creationId xmlns:a16="http://schemas.microsoft.com/office/drawing/2014/main" id="{59C31023-E271-9FB8-AB65-53E08B716E56}"/>
              </a:ext>
            </a:extLst>
          </p:cNvPr>
          <p:cNvSpPr>
            <a:spLocks noGrp="1"/>
          </p:cNvSpPr>
          <p:nvPr>
            <p:ph idx="15"/>
          </p:nvPr>
        </p:nvSpPr>
        <p:spPr/>
        <p:txBody>
          <a:bodyPr/>
          <a:lstStyle/>
          <a:p>
            <a:r>
              <a:rPr lang="da-DK" dirty="0"/>
              <a:t>Du kan både bruge barrierehjulet som et analytisk værktøj, hvor du aktivt anvender data fra din adfærdskortlægning til at udfylde modellen. Du kan også bruge input og viden fra en evt. analyse af forandringsparathed (se side 29). </a:t>
            </a:r>
          </a:p>
          <a:p>
            <a:r>
              <a:rPr lang="da-DK" dirty="0"/>
              <a:t>Barrierehjulet kan også anvendes som del af en mere inddragende proces med repræsentanter for de involverede aktører, hvis adfærd du skal afdække.</a:t>
            </a:r>
          </a:p>
          <a:p>
            <a:r>
              <a:rPr lang="da-DK" dirty="0"/>
              <a:t>Barriereanalysen giver dig meget væsentlige input til, hvad du skal fokusere på i dit adfærdsdesign for bedst at understøtte den ønskede adfærd: er fx det kulturen, de fysiske rammer eller manglende kompetencer hos nøglemedarbejderne? I analysen kan du ud over at kortlægge barrierer også afdække, hvilke ‘drivkræfter’ der kan understøtte den ønskede forandring.</a:t>
            </a:r>
          </a:p>
        </p:txBody>
      </p:sp>
      <p:sp>
        <p:nvSpPr>
          <p:cNvPr id="2" name="Content Placeholder 1">
            <a:extLst>
              <a:ext uri="{FF2B5EF4-FFF2-40B4-BE49-F238E27FC236}">
                <a16:creationId xmlns:a16="http://schemas.microsoft.com/office/drawing/2014/main" id="{53A44A25-92D8-404A-6052-F2E3A7E28DA5}"/>
              </a:ext>
            </a:extLst>
          </p:cNvPr>
          <p:cNvSpPr>
            <a:spLocks noGrp="1"/>
          </p:cNvSpPr>
          <p:nvPr>
            <p:ph idx="13"/>
          </p:nvPr>
        </p:nvSpPr>
        <p:spPr/>
        <p:txBody>
          <a:bodyPr/>
          <a:lstStyle/>
          <a:p>
            <a:r>
              <a:rPr lang="da-DK" dirty="0"/>
              <a:t>Du ’udfylder modellen’ ved at opliste de væsentligste potentielle barrierer ud for de enkelte felter i hjulet. Herefter kan du med fordel prioritere dem efter, hvilke, du vurderer, er vigtigst at adressere i tilrettelæggelsen af dit adfærdsdesign. </a:t>
            </a:r>
          </a:p>
          <a:p>
            <a:endParaRPr lang="da-DK" dirty="0"/>
          </a:p>
        </p:txBody>
      </p:sp>
      <p:grpSp>
        <p:nvGrpSpPr>
          <p:cNvPr id="6" name="Group 5">
            <a:extLst>
              <a:ext uri="{FF2B5EF4-FFF2-40B4-BE49-F238E27FC236}">
                <a16:creationId xmlns:a16="http://schemas.microsoft.com/office/drawing/2014/main" id="{9C3F5A82-5A60-243E-6307-1CCF1106AB3E}"/>
              </a:ext>
            </a:extLst>
          </p:cNvPr>
          <p:cNvGrpSpPr/>
          <p:nvPr/>
        </p:nvGrpSpPr>
        <p:grpSpPr>
          <a:xfrm>
            <a:off x="3722133" y="5994073"/>
            <a:ext cx="6404726" cy="687900"/>
            <a:chOff x="3722133" y="5994073"/>
            <a:chExt cx="6404726" cy="687900"/>
          </a:xfrm>
        </p:grpSpPr>
        <p:sp>
          <p:nvSpPr>
            <p:cNvPr id="7" name="USR_Title">
              <a:extLst>
                <a:ext uri="{FF2B5EF4-FFF2-40B4-BE49-F238E27FC236}">
                  <a16:creationId xmlns:a16="http://schemas.microsoft.com/office/drawing/2014/main" id="{F2F1BA1A-E2D7-7F89-E0DC-28988ED8E790}"/>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algn="l">
                <a:lnSpc>
                  <a:spcPct val="95000"/>
                </a:lnSpc>
                <a:defRPr/>
              </a:pPr>
              <a:r>
                <a:rPr lang="da-DK" sz="700" cap="all" dirty="0">
                  <a:latin typeface="+mn-lt"/>
                </a:rPr>
                <a:t>2.3. GENNEMFØRELSE AF EN ADFÆRDSANALYSE </a:t>
              </a:r>
            </a:p>
            <a:p>
              <a:pPr algn="l">
                <a:lnSpc>
                  <a:spcPct val="95000"/>
                </a:lnSpc>
                <a:defRPr/>
              </a:pPr>
              <a:endParaRPr lang="da-DK" sz="700" b="0" cap="all" baseline="0" dirty="0">
                <a:solidFill>
                  <a:schemeClr val="tx1"/>
                </a:solidFill>
                <a:latin typeface="+mn-lt"/>
              </a:endParaRPr>
            </a:p>
          </p:txBody>
        </p:sp>
        <p:sp>
          <p:nvSpPr>
            <p:cNvPr id="9" name="Date_DateCustomA">
              <a:extLst>
                <a:ext uri="{FF2B5EF4-FFF2-40B4-BE49-F238E27FC236}">
                  <a16:creationId xmlns:a16="http://schemas.microsoft.com/office/drawing/2014/main" id="{8ACA6D5E-60DF-2677-BCA3-A27690CC9CB9}"/>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10" name="Billede streg">
              <a:extLst>
                <a:ext uri="{FF2B5EF4-FFF2-40B4-BE49-F238E27FC236}">
                  <a16:creationId xmlns:a16="http://schemas.microsoft.com/office/drawing/2014/main" id="{08FC85B1-EA28-156A-F80F-41DD6B3DF1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12" name="Picture 11">
            <a:extLst>
              <a:ext uri="{FF2B5EF4-FFF2-40B4-BE49-F238E27FC236}">
                <a16:creationId xmlns:a16="http://schemas.microsoft.com/office/drawing/2014/main" id="{88A7DF5C-B1E7-927C-12BA-D5304AEA19A0}"/>
              </a:ext>
            </a:extLst>
          </p:cNvPr>
          <p:cNvPicPr>
            <a:picLocks noChangeAspect="1"/>
          </p:cNvPicPr>
          <p:nvPr/>
        </p:nvPicPr>
        <p:blipFill>
          <a:blip r:embed="rId3"/>
          <a:stretch>
            <a:fillRect/>
          </a:stretch>
        </p:blipFill>
        <p:spPr>
          <a:xfrm>
            <a:off x="6326783" y="3395712"/>
            <a:ext cx="3092349" cy="1855951"/>
          </a:xfrm>
          <a:prstGeom prst="rect">
            <a:avLst/>
          </a:prstGeom>
        </p:spPr>
      </p:pic>
    </p:spTree>
    <p:extLst>
      <p:ext uri="{BB962C8B-B14F-4D97-AF65-F5344CB8AC3E}">
        <p14:creationId xmlns:p14="http://schemas.microsoft.com/office/powerpoint/2010/main" val="3950846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88DEF5E-C707-47E1-AC32-F0B0E6053C07}"/>
              </a:ext>
            </a:extLst>
          </p:cNvPr>
          <p:cNvSpPr>
            <a:spLocks noGrp="1"/>
          </p:cNvSpPr>
          <p:nvPr>
            <p:ph type="dt" sz="half" idx="12"/>
          </p:nvPr>
        </p:nvSpPr>
        <p:spPr/>
        <p:txBody>
          <a:bodyPr/>
          <a:lstStyle/>
          <a:p>
            <a:fld id="{3B9781E8-43CF-4968-ABF7-854F83B48F00}" type="datetime1">
              <a:rPr lang="da-DK" smtClean="0"/>
              <a:t>25-01-2024</a:t>
            </a:fld>
            <a:r>
              <a:rPr lang="da-DK"/>
              <a:t>16-12-2022</a:t>
            </a:r>
            <a:endParaRPr lang="da-DK" dirty="0"/>
          </a:p>
        </p:txBody>
      </p:sp>
      <p:sp>
        <p:nvSpPr>
          <p:cNvPr id="2" name="Text Placeholder 1">
            <a:extLst>
              <a:ext uri="{FF2B5EF4-FFF2-40B4-BE49-F238E27FC236}">
                <a16:creationId xmlns:a16="http://schemas.microsoft.com/office/drawing/2014/main" id="{42FD478D-58A3-482D-8A14-CF65442AD29C}"/>
              </a:ext>
            </a:extLst>
          </p:cNvPr>
          <p:cNvSpPr>
            <a:spLocks noGrp="1"/>
          </p:cNvSpPr>
          <p:nvPr>
            <p:ph type="body" sz="quarter" idx="15"/>
          </p:nvPr>
        </p:nvSpPr>
        <p:spPr/>
        <p:txBody>
          <a:bodyPr/>
          <a:lstStyle/>
          <a:p>
            <a:r>
              <a:rPr lang="da-DK" dirty="0">
                <a:solidFill>
                  <a:srgbClr val="FFFFFF"/>
                </a:solidFill>
                <a:latin typeface="+mj-lt"/>
              </a:rPr>
              <a:t>2</a:t>
            </a:r>
            <a:r>
              <a:rPr lang="da-DK" b="1" dirty="0">
                <a:solidFill>
                  <a:srgbClr val="FFFFFF"/>
                </a:solidFill>
                <a:latin typeface="+mj-lt"/>
              </a:rPr>
              <a:t>.4. </a:t>
            </a:r>
          </a:p>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7500" b="1" i="0" u="none" strike="noStrike" kern="0" cap="none" spc="0" normalizeH="0" baseline="0" noProof="0" dirty="0">
                <a:ln>
                  <a:noFill/>
                </a:ln>
                <a:solidFill>
                  <a:srgbClr val="FFFFFF"/>
                </a:solidFill>
                <a:effectLst/>
                <a:uLnTx/>
                <a:uFillTx/>
                <a:latin typeface="AU Passata"/>
                <a:ea typeface="+mn-ea"/>
                <a:cs typeface="+mn-cs"/>
              </a:rPr>
              <a:t>DESIGN AF ADFÆRDSÆNDRINGER</a:t>
            </a:r>
          </a:p>
          <a:p>
            <a:pPr>
              <a:buNone/>
            </a:pPr>
            <a:endParaRPr lang="da-DK" dirty="0"/>
          </a:p>
        </p:txBody>
      </p:sp>
    </p:spTree>
    <p:extLst>
      <p:ext uri="{BB962C8B-B14F-4D97-AF65-F5344CB8AC3E}">
        <p14:creationId xmlns:p14="http://schemas.microsoft.com/office/powerpoint/2010/main" val="1931674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D3F7-F87B-5582-FC9D-947962106DBB}"/>
              </a:ext>
            </a:extLst>
          </p:cNvPr>
          <p:cNvSpPr>
            <a:spLocks noGrp="1"/>
          </p:cNvSpPr>
          <p:nvPr>
            <p:ph type="title"/>
          </p:nvPr>
        </p:nvSpPr>
        <p:spPr/>
        <p:txBody>
          <a:bodyPr/>
          <a:lstStyle/>
          <a:p>
            <a:r>
              <a:rPr lang="da-DK" dirty="0"/>
              <a:t>Adfærdsændringer </a:t>
            </a:r>
            <a:r>
              <a:rPr lang="da-DK" sz="2000" dirty="0"/>
              <a:t>– en introduktion</a:t>
            </a:r>
          </a:p>
        </p:txBody>
      </p:sp>
      <p:sp>
        <p:nvSpPr>
          <p:cNvPr id="3" name="Content Placeholder 2">
            <a:extLst>
              <a:ext uri="{FF2B5EF4-FFF2-40B4-BE49-F238E27FC236}">
                <a16:creationId xmlns:a16="http://schemas.microsoft.com/office/drawing/2014/main" id="{107E619D-79AA-A43B-C64A-1378796A69D8}"/>
              </a:ext>
            </a:extLst>
          </p:cNvPr>
          <p:cNvSpPr>
            <a:spLocks noGrp="1"/>
          </p:cNvSpPr>
          <p:nvPr>
            <p:ph idx="1"/>
          </p:nvPr>
        </p:nvSpPr>
        <p:spPr/>
        <p:txBody>
          <a:bodyPr/>
          <a:lstStyle/>
          <a:p>
            <a:r>
              <a:rPr lang="da-DK" sz="1800" dirty="0"/>
              <a:t>Når vi skal designe konkrete indsatser, der kan implementere den beskrevne måladfærd (jf. afsnit 2.3), er det væsentligt at have forståelse for, hvilke faktorer der påvirker den menneskelige adfærd – altså hvilke ’knapper’ vi kan skrue på for at ændre adfærd.</a:t>
            </a:r>
          </a:p>
        </p:txBody>
      </p:sp>
      <p:sp>
        <p:nvSpPr>
          <p:cNvPr id="4" name="Date Placeholder 3">
            <a:extLst>
              <a:ext uri="{FF2B5EF4-FFF2-40B4-BE49-F238E27FC236}">
                <a16:creationId xmlns:a16="http://schemas.microsoft.com/office/drawing/2014/main" id="{21D0FC36-7A88-5570-2252-14FEA59442A6}"/>
              </a:ext>
            </a:extLst>
          </p:cNvPr>
          <p:cNvSpPr>
            <a:spLocks noGrp="1"/>
          </p:cNvSpPr>
          <p:nvPr>
            <p:ph type="dt" sz="half" idx="10"/>
          </p:nvPr>
        </p:nvSpPr>
        <p:spPr/>
        <p:txBody>
          <a:bodyPr/>
          <a:lstStyle/>
          <a:p>
            <a:fld id="{489425D5-FF9A-4670-B552-43701078A085}" type="datetime1">
              <a:rPr lang="da-DK" smtClean="0"/>
              <a:t>25-01-2024</a:t>
            </a:fld>
            <a:r>
              <a:rPr lang="da-DK"/>
              <a:t>16-12-2022</a:t>
            </a:r>
            <a:endParaRPr lang="da-DK" dirty="0"/>
          </a:p>
        </p:txBody>
      </p:sp>
      <p:pic>
        <p:nvPicPr>
          <p:cNvPr id="6" name="Content Placeholder 5">
            <a:extLst>
              <a:ext uri="{FF2B5EF4-FFF2-40B4-BE49-F238E27FC236}">
                <a16:creationId xmlns:a16="http://schemas.microsoft.com/office/drawing/2014/main" id="{CC1DF497-BCBF-26F3-AD2C-CBC13F781D95}"/>
              </a:ext>
            </a:extLst>
          </p:cNvPr>
          <p:cNvPicPr>
            <a:picLocks noGrp="1" noChangeAspect="1"/>
          </p:cNvPicPr>
          <p:nvPr>
            <p:ph sz="quarter" idx="13"/>
          </p:nvPr>
        </p:nvPicPr>
        <p:blipFill>
          <a:blip r:embed="rId2"/>
          <a:stretch>
            <a:fillRect/>
          </a:stretch>
        </p:blipFill>
        <p:spPr>
          <a:xfrm>
            <a:off x="8181975" y="1964795"/>
            <a:ext cx="3021013" cy="3928535"/>
          </a:xfrm>
          <a:prstGeom prst="rect">
            <a:avLst/>
          </a:prstGeom>
        </p:spPr>
      </p:pic>
      <p:sp>
        <p:nvSpPr>
          <p:cNvPr id="5" name="TextBox 4">
            <a:extLst>
              <a:ext uri="{FF2B5EF4-FFF2-40B4-BE49-F238E27FC236}">
                <a16:creationId xmlns:a16="http://schemas.microsoft.com/office/drawing/2014/main" id="{C6E7E763-58B9-B07C-280D-7F0678A9E908}"/>
              </a:ext>
            </a:extLst>
          </p:cNvPr>
          <p:cNvSpPr txBox="1"/>
          <p:nvPr/>
        </p:nvSpPr>
        <p:spPr>
          <a:xfrm>
            <a:off x="5245393" y="5158190"/>
            <a:ext cx="2574127" cy="261610"/>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100" b="0" i="0" u="none" strike="noStrike" kern="0" cap="none" spc="0" normalizeH="0" baseline="0" dirty="0">
                <a:ln>
                  <a:noFill/>
                </a:ln>
                <a:solidFill>
                  <a:srgbClr val="000000"/>
                </a:solidFill>
                <a:effectLst/>
                <a:uLnTx/>
                <a:uFillTx/>
              </a:rPr>
              <a:t>Inspireret af Henrik </a:t>
            </a:r>
            <a:r>
              <a:rPr kumimoji="0" lang="da-DK" sz="1100" b="0" i="0" u="none" strike="noStrike" kern="0" cap="none" spc="0" normalizeH="0" baseline="0" dirty="0" err="1">
                <a:ln>
                  <a:noFill/>
                </a:ln>
                <a:solidFill>
                  <a:srgbClr val="000000"/>
                </a:solidFill>
                <a:effectLst/>
                <a:uLnTx/>
                <a:uFillTx/>
              </a:rPr>
              <a:t>Dresbøll</a:t>
            </a:r>
            <a:r>
              <a:rPr kumimoji="0" lang="da-DK" sz="1100" b="0" i="0" u="none" strike="noStrike" kern="0" cap="none" spc="0" normalizeH="0" baseline="0" dirty="0">
                <a:ln>
                  <a:noFill/>
                </a:ln>
                <a:solidFill>
                  <a:srgbClr val="000000"/>
                </a:solidFill>
                <a:effectLst/>
                <a:uLnTx/>
                <a:uFillTx/>
              </a:rPr>
              <a:t> 2021 </a:t>
            </a:r>
          </a:p>
        </p:txBody>
      </p:sp>
      <p:grpSp>
        <p:nvGrpSpPr>
          <p:cNvPr id="7" name="Group 6">
            <a:extLst>
              <a:ext uri="{FF2B5EF4-FFF2-40B4-BE49-F238E27FC236}">
                <a16:creationId xmlns:a16="http://schemas.microsoft.com/office/drawing/2014/main" id="{7094A022-A403-DDF2-BEA5-B66ADF78039B}"/>
              </a:ext>
            </a:extLst>
          </p:cNvPr>
          <p:cNvGrpSpPr/>
          <p:nvPr/>
        </p:nvGrpSpPr>
        <p:grpSpPr>
          <a:xfrm>
            <a:off x="990654" y="3810993"/>
            <a:ext cx="6764758" cy="1390040"/>
            <a:chOff x="362509" y="2082386"/>
            <a:chExt cx="11465393" cy="2866348"/>
          </a:xfrm>
        </p:grpSpPr>
        <p:sp>
          <p:nvSpPr>
            <p:cNvPr id="8" name="Freeform: Shape 7">
              <a:extLst>
                <a:ext uri="{FF2B5EF4-FFF2-40B4-BE49-F238E27FC236}">
                  <a16:creationId xmlns:a16="http://schemas.microsoft.com/office/drawing/2014/main" id="{24D0A88E-C3E6-3DFE-A22D-A59D578B13D1}"/>
                </a:ext>
              </a:extLst>
            </p:cNvPr>
            <p:cNvSpPr/>
            <p:nvPr/>
          </p:nvSpPr>
          <p:spPr>
            <a:xfrm>
              <a:off x="362509" y="2082386"/>
              <a:ext cx="4777247" cy="2866348"/>
            </a:xfrm>
            <a:custGeom>
              <a:avLst/>
              <a:gdLst>
                <a:gd name="connsiteX0" fmla="*/ 0 w 4777247"/>
                <a:gd name="connsiteY0" fmla="*/ 286635 h 2866348"/>
                <a:gd name="connsiteX1" fmla="*/ 286635 w 4777247"/>
                <a:gd name="connsiteY1" fmla="*/ 0 h 2866348"/>
                <a:gd name="connsiteX2" fmla="*/ 4490612 w 4777247"/>
                <a:gd name="connsiteY2" fmla="*/ 0 h 2866348"/>
                <a:gd name="connsiteX3" fmla="*/ 4777247 w 4777247"/>
                <a:gd name="connsiteY3" fmla="*/ 286635 h 2866348"/>
                <a:gd name="connsiteX4" fmla="*/ 4777247 w 4777247"/>
                <a:gd name="connsiteY4" fmla="*/ 2579713 h 2866348"/>
                <a:gd name="connsiteX5" fmla="*/ 4490612 w 4777247"/>
                <a:gd name="connsiteY5" fmla="*/ 2866348 h 2866348"/>
                <a:gd name="connsiteX6" fmla="*/ 286635 w 4777247"/>
                <a:gd name="connsiteY6" fmla="*/ 2866348 h 2866348"/>
                <a:gd name="connsiteX7" fmla="*/ 0 w 4777247"/>
                <a:gd name="connsiteY7" fmla="*/ 2579713 h 2866348"/>
                <a:gd name="connsiteX8" fmla="*/ 0 w 4777247"/>
                <a:gd name="connsiteY8" fmla="*/ 286635 h 28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247" h="2866348">
                  <a:moveTo>
                    <a:pt x="0" y="286635"/>
                  </a:moveTo>
                  <a:cubicBezTo>
                    <a:pt x="0" y="128331"/>
                    <a:pt x="128331" y="0"/>
                    <a:pt x="286635" y="0"/>
                  </a:cubicBezTo>
                  <a:lnTo>
                    <a:pt x="4490612" y="0"/>
                  </a:lnTo>
                  <a:cubicBezTo>
                    <a:pt x="4648916" y="0"/>
                    <a:pt x="4777247" y="128331"/>
                    <a:pt x="4777247" y="286635"/>
                  </a:cubicBezTo>
                  <a:lnTo>
                    <a:pt x="4777247" y="2579713"/>
                  </a:lnTo>
                  <a:cubicBezTo>
                    <a:pt x="4777247" y="2738017"/>
                    <a:pt x="4648916" y="2866348"/>
                    <a:pt x="4490612" y="2866348"/>
                  </a:cubicBezTo>
                  <a:lnTo>
                    <a:pt x="286635" y="2866348"/>
                  </a:lnTo>
                  <a:cubicBezTo>
                    <a:pt x="128331" y="2866348"/>
                    <a:pt x="0" y="2738017"/>
                    <a:pt x="0" y="2579713"/>
                  </a:cubicBezTo>
                  <a:lnTo>
                    <a:pt x="0" y="286635"/>
                  </a:lnTo>
                  <a:close/>
                </a:path>
              </a:pathLst>
            </a:custGeom>
            <a:solidFill>
              <a:srgbClr val="002546"/>
            </a:solidFill>
            <a:ln w="25400" cap="flat" cmpd="sng" algn="ctr">
              <a:solidFill>
                <a:srgbClr val="FFFFFF">
                  <a:hueOff val="0"/>
                  <a:satOff val="0"/>
                  <a:lumOff val="0"/>
                  <a:alphaOff val="0"/>
                </a:srgbClr>
              </a:solidFill>
              <a:prstDash val="solid"/>
            </a:ln>
            <a:effectLst/>
          </p:spPr>
          <p:txBody>
            <a:bodyPr spcFirstLastPara="0" vert="horz" wrap="square" lIns="160152" tIns="160152" rIns="160152" bIns="160152" numCol="1" spcCol="1270" anchor="ctr" anchorCtr="0">
              <a:noAutofit/>
            </a:bodyPr>
            <a:lstStyle/>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100" b="1" i="0" u="none" strike="noStrike" kern="0" cap="none" spc="0" normalizeH="0" baseline="0" noProof="0" dirty="0">
                  <a:ln>
                    <a:noFill/>
                  </a:ln>
                  <a:solidFill>
                    <a:srgbClr val="FFFFFF"/>
                  </a:solidFill>
                  <a:effectLst/>
                  <a:uLnTx/>
                  <a:uFillTx/>
                  <a:latin typeface="AU Passata"/>
                  <a:ea typeface="+mn-ea"/>
                  <a:cs typeface="+mn-cs"/>
                </a:rPr>
                <a:t>Adfærdsanalysen:</a:t>
              </a:r>
            </a:p>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100" b="1" i="1" u="none" strike="noStrike" kern="0" cap="none" spc="0" normalizeH="0" baseline="0" noProof="0" dirty="0">
                  <a:ln>
                    <a:noFill/>
                  </a:ln>
                  <a:solidFill>
                    <a:srgbClr val="FFFFFF"/>
                  </a:solidFill>
                  <a:effectLst/>
                  <a:uLnTx/>
                  <a:uFillTx/>
                  <a:latin typeface="AU Passata"/>
                  <a:ea typeface="+mn-ea"/>
                  <a:cs typeface="+mn-cs"/>
                </a:rPr>
                <a:t>Hvad</a:t>
              </a:r>
              <a:r>
                <a:rPr kumimoji="0" lang="da-DK" sz="1100" b="0" i="1" u="none" strike="noStrike" kern="0" cap="none" spc="0" normalizeH="0" baseline="0" noProof="0" dirty="0">
                  <a:ln>
                    <a:noFill/>
                  </a:ln>
                  <a:solidFill>
                    <a:srgbClr val="FFFFFF"/>
                  </a:solidFill>
                  <a:effectLst/>
                  <a:uLnTx/>
                  <a:uFillTx/>
                  <a:latin typeface="AU Passata"/>
                  <a:ea typeface="+mn-ea"/>
                  <a:cs typeface="+mn-cs"/>
                </a:rPr>
                <a:t> vil vi have til at ske?</a:t>
              </a:r>
            </a:p>
            <a:p>
              <a:pPr marL="0" marR="0" lvl="0" indent="0" algn="ctr" defTabSz="889000" eaLnBrk="1" fontAlgn="auto" latinLnBrk="0" hangingPunct="1">
                <a:lnSpc>
                  <a:spcPct val="90000"/>
                </a:lnSpc>
                <a:spcBef>
                  <a:spcPts val="0"/>
                </a:spcBef>
                <a:spcAft>
                  <a:spcPct val="35000"/>
                </a:spcAft>
                <a:buClrTx/>
                <a:buSzTx/>
                <a:buFontTx/>
                <a:buNone/>
                <a:tabLst/>
                <a:defRPr/>
              </a:pPr>
              <a:endParaRPr kumimoji="0" lang="da-DK" sz="1100" b="1" i="0" u="none" strike="noStrike" kern="0" cap="none" spc="0" normalizeH="0" baseline="0" noProof="0" dirty="0">
                <a:ln>
                  <a:noFill/>
                </a:ln>
                <a:solidFill>
                  <a:srgbClr val="FFFFFF"/>
                </a:solidFill>
                <a:effectLst/>
                <a:uLnTx/>
                <a:uFillTx/>
                <a:latin typeface="AU Passata"/>
                <a:ea typeface="+mn-ea"/>
                <a:cs typeface="+mn-cs"/>
              </a:endParaRPr>
            </a:p>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100" b="0" i="0" u="none" strike="noStrike" kern="0" cap="none" spc="0" normalizeH="0" baseline="0" noProof="0" dirty="0">
                  <a:ln>
                    <a:noFill/>
                  </a:ln>
                  <a:solidFill>
                    <a:srgbClr val="FFFFFF"/>
                  </a:solidFill>
                  <a:effectLst/>
                  <a:uLnTx/>
                  <a:uFillTx/>
                  <a:latin typeface="AU Passata"/>
                  <a:ea typeface="+mn-ea"/>
                  <a:cs typeface="+mn-cs"/>
                </a:rPr>
                <a:t>Step 1: Identificer og definer måladfærd</a:t>
              </a:r>
            </a:p>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100" b="0" i="0" u="none" strike="noStrike" kern="0" cap="none" spc="0" normalizeH="0" baseline="0" noProof="0" dirty="0">
                  <a:ln>
                    <a:noFill/>
                  </a:ln>
                  <a:solidFill>
                    <a:srgbClr val="FFFFFF"/>
                  </a:solidFill>
                  <a:effectLst/>
                  <a:uLnTx/>
                  <a:uFillTx/>
                  <a:latin typeface="AU Passata"/>
                  <a:ea typeface="+mn-ea"/>
                  <a:cs typeface="+mn-cs"/>
                </a:rPr>
                <a:t>Step 2: Identificer nuværende adfærd og forhindringer for måladfærd</a:t>
              </a:r>
              <a:endParaRPr kumimoji="0" lang="en-US" sz="1100" b="0" i="0" u="none" strike="noStrike" kern="0" cap="none" spc="0" normalizeH="0" baseline="0" noProof="0" dirty="0">
                <a:ln>
                  <a:noFill/>
                </a:ln>
                <a:solidFill>
                  <a:srgbClr val="FFFFFF"/>
                </a:solidFill>
                <a:effectLst/>
                <a:uLnTx/>
                <a:uFillTx/>
                <a:latin typeface="AU Passata"/>
                <a:ea typeface="+mn-ea"/>
                <a:cs typeface="+mn-cs"/>
              </a:endParaRPr>
            </a:p>
          </p:txBody>
        </p:sp>
        <p:sp>
          <p:nvSpPr>
            <p:cNvPr id="9" name="Freeform: Shape 8">
              <a:extLst>
                <a:ext uri="{FF2B5EF4-FFF2-40B4-BE49-F238E27FC236}">
                  <a16:creationId xmlns:a16="http://schemas.microsoft.com/office/drawing/2014/main" id="{07C5E9A7-370C-8B1D-75E7-39E8CE83F490}"/>
                </a:ext>
              </a:extLst>
            </p:cNvPr>
            <p:cNvSpPr/>
            <p:nvPr/>
          </p:nvSpPr>
          <p:spPr>
            <a:xfrm>
              <a:off x="5617481" y="2923182"/>
              <a:ext cx="1012776" cy="1184757"/>
            </a:xfrm>
            <a:custGeom>
              <a:avLst/>
              <a:gdLst>
                <a:gd name="connsiteX0" fmla="*/ 0 w 1012776"/>
                <a:gd name="connsiteY0" fmla="*/ 236951 h 1184757"/>
                <a:gd name="connsiteX1" fmla="*/ 506388 w 1012776"/>
                <a:gd name="connsiteY1" fmla="*/ 236951 h 1184757"/>
                <a:gd name="connsiteX2" fmla="*/ 506388 w 1012776"/>
                <a:gd name="connsiteY2" fmla="*/ 0 h 1184757"/>
                <a:gd name="connsiteX3" fmla="*/ 1012776 w 1012776"/>
                <a:gd name="connsiteY3" fmla="*/ 592379 h 1184757"/>
                <a:gd name="connsiteX4" fmla="*/ 506388 w 1012776"/>
                <a:gd name="connsiteY4" fmla="*/ 1184757 h 1184757"/>
                <a:gd name="connsiteX5" fmla="*/ 506388 w 1012776"/>
                <a:gd name="connsiteY5" fmla="*/ 947806 h 1184757"/>
                <a:gd name="connsiteX6" fmla="*/ 0 w 1012776"/>
                <a:gd name="connsiteY6" fmla="*/ 947806 h 1184757"/>
                <a:gd name="connsiteX7" fmla="*/ 0 w 1012776"/>
                <a:gd name="connsiteY7" fmla="*/ 236951 h 11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776" h="1184757">
                  <a:moveTo>
                    <a:pt x="0" y="236951"/>
                  </a:moveTo>
                  <a:lnTo>
                    <a:pt x="506388" y="236951"/>
                  </a:lnTo>
                  <a:lnTo>
                    <a:pt x="506388" y="0"/>
                  </a:lnTo>
                  <a:lnTo>
                    <a:pt x="1012776" y="592379"/>
                  </a:lnTo>
                  <a:lnTo>
                    <a:pt x="506388" y="1184757"/>
                  </a:lnTo>
                  <a:lnTo>
                    <a:pt x="506388" y="947806"/>
                  </a:lnTo>
                  <a:lnTo>
                    <a:pt x="0" y="947806"/>
                  </a:lnTo>
                  <a:lnTo>
                    <a:pt x="0" y="236951"/>
                  </a:lnTo>
                  <a:close/>
                </a:path>
              </a:pathLst>
            </a:custGeom>
            <a:solidFill>
              <a:srgbClr val="003E5C"/>
            </a:solidFill>
            <a:ln>
              <a:noFill/>
            </a:ln>
            <a:effectLst/>
          </p:spPr>
          <p:txBody>
            <a:bodyPr spcFirstLastPara="0" vert="horz" wrap="square" lIns="0" tIns="236951" rIns="303833" bIns="236951"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U Passata"/>
                <a:ea typeface="+mn-ea"/>
                <a:cs typeface="+mn-cs"/>
              </a:endParaRPr>
            </a:p>
          </p:txBody>
        </p:sp>
        <p:sp>
          <p:nvSpPr>
            <p:cNvPr id="10" name="Freeform: Shape 9">
              <a:extLst>
                <a:ext uri="{FF2B5EF4-FFF2-40B4-BE49-F238E27FC236}">
                  <a16:creationId xmlns:a16="http://schemas.microsoft.com/office/drawing/2014/main" id="{63FB2D5E-30E2-3549-AA6D-88325AFD1211}"/>
                </a:ext>
              </a:extLst>
            </p:cNvPr>
            <p:cNvSpPr/>
            <p:nvPr/>
          </p:nvSpPr>
          <p:spPr>
            <a:xfrm>
              <a:off x="7050655" y="2082386"/>
              <a:ext cx="4777247" cy="2866348"/>
            </a:xfrm>
            <a:custGeom>
              <a:avLst/>
              <a:gdLst>
                <a:gd name="connsiteX0" fmla="*/ 0 w 4777247"/>
                <a:gd name="connsiteY0" fmla="*/ 286635 h 2866348"/>
                <a:gd name="connsiteX1" fmla="*/ 286635 w 4777247"/>
                <a:gd name="connsiteY1" fmla="*/ 0 h 2866348"/>
                <a:gd name="connsiteX2" fmla="*/ 4490612 w 4777247"/>
                <a:gd name="connsiteY2" fmla="*/ 0 h 2866348"/>
                <a:gd name="connsiteX3" fmla="*/ 4777247 w 4777247"/>
                <a:gd name="connsiteY3" fmla="*/ 286635 h 2866348"/>
                <a:gd name="connsiteX4" fmla="*/ 4777247 w 4777247"/>
                <a:gd name="connsiteY4" fmla="*/ 2579713 h 2866348"/>
                <a:gd name="connsiteX5" fmla="*/ 4490612 w 4777247"/>
                <a:gd name="connsiteY5" fmla="*/ 2866348 h 2866348"/>
                <a:gd name="connsiteX6" fmla="*/ 286635 w 4777247"/>
                <a:gd name="connsiteY6" fmla="*/ 2866348 h 2866348"/>
                <a:gd name="connsiteX7" fmla="*/ 0 w 4777247"/>
                <a:gd name="connsiteY7" fmla="*/ 2579713 h 2866348"/>
                <a:gd name="connsiteX8" fmla="*/ 0 w 4777247"/>
                <a:gd name="connsiteY8" fmla="*/ 286635 h 28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247" h="2866348">
                  <a:moveTo>
                    <a:pt x="0" y="286635"/>
                  </a:moveTo>
                  <a:cubicBezTo>
                    <a:pt x="0" y="128331"/>
                    <a:pt x="128331" y="0"/>
                    <a:pt x="286635" y="0"/>
                  </a:cubicBezTo>
                  <a:lnTo>
                    <a:pt x="4490612" y="0"/>
                  </a:lnTo>
                  <a:cubicBezTo>
                    <a:pt x="4648916" y="0"/>
                    <a:pt x="4777247" y="128331"/>
                    <a:pt x="4777247" y="286635"/>
                  </a:cubicBezTo>
                  <a:lnTo>
                    <a:pt x="4777247" y="2579713"/>
                  </a:lnTo>
                  <a:cubicBezTo>
                    <a:pt x="4777247" y="2738017"/>
                    <a:pt x="4648916" y="2866348"/>
                    <a:pt x="4490612" y="2866348"/>
                  </a:cubicBezTo>
                  <a:lnTo>
                    <a:pt x="286635" y="2866348"/>
                  </a:lnTo>
                  <a:cubicBezTo>
                    <a:pt x="128331" y="2866348"/>
                    <a:pt x="0" y="2738017"/>
                    <a:pt x="0" y="2579713"/>
                  </a:cubicBezTo>
                  <a:lnTo>
                    <a:pt x="0" y="286635"/>
                  </a:lnTo>
                  <a:close/>
                </a:path>
              </a:pathLst>
            </a:custGeom>
            <a:solidFill>
              <a:srgbClr val="002546"/>
            </a:solidFill>
            <a:ln w="25400" cap="flat" cmpd="sng" algn="ctr">
              <a:solidFill>
                <a:srgbClr val="FFFFFF">
                  <a:hueOff val="0"/>
                  <a:satOff val="0"/>
                  <a:lumOff val="0"/>
                  <a:alphaOff val="0"/>
                </a:srgbClr>
              </a:solidFill>
              <a:prstDash val="solid"/>
            </a:ln>
            <a:effectLst/>
          </p:spPr>
          <p:txBody>
            <a:bodyPr spcFirstLastPara="0" vert="horz" wrap="square" lIns="160152" tIns="160152" rIns="160152" bIns="160152" numCol="1" spcCol="1270" anchor="ctr" anchorCtr="0">
              <a:noAutofit/>
            </a:bodyPr>
            <a:lstStyle/>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100" b="1" i="0" u="none" strike="noStrike" kern="0" cap="none" spc="0" normalizeH="0" baseline="0" noProof="0" dirty="0">
                  <a:ln>
                    <a:noFill/>
                  </a:ln>
                  <a:solidFill>
                    <a:srgbClr val="FFFFFF"/>
                  </a:solidFill>
                  <a:effectLst/>
                  <a:uLnTx/>
                  <a:uFillTx/>
                  <a:latin typeface="AU Passata"/>
                  <a:ea typeface="+mn-ea"/>
                  <a:cs typeface="+mn-cs"/>
                </a:rPr>
                <a:t>Adfærdsdesignet</a:t>
              </a:r>
            </a:p>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100" b="1" i="1" u="none" strike="noStrike" kern="0" cap="none" spc="0" normalizeH="0" baseline="0" noProof="0" dirty="0">
                  <a:ln>
                    <a:noFill/>
                  </a:ln>
                  <a:solidFill>
                    <a:srgbClr val="FFFFFF"/>
                  </a:solidFill>
                  <a:effectLst/>
                  <a:uLnTx/>
                  <a:uFillTx/>
                  <a:latin typeface="AU Passata"/>
                  <a:ea typeface="+mn-ea"/>
                  <a:cs typeface="+mn-cs"/>
                </a:rPr>
                <a:t>Hvordan</a:t>
              </a:r>
              <a:r>
                <a:rPr kumimoji="0" lang="da-DK" sz="1100" b="1" i="0" u="none" strike="noStrike" kern="0" cap="none" spc="0" normalizeH="0" baseline="0" noProof="0" dirty="0">
                  <a:ln>
                    <a:noFill/>
                  </a:ln>
                  <a:solidFill>
                    <a:srgbClr val="FFFFFF"/>
                  </a:solidFill>
                  <a:effectLst/>
                  <a:uLnTx/>
                  <a:uFillTx/>
                  <a:latin typeface="AU Passata"/>
                  <a:ea typeface="+mn-ea"/>
                  <a:cs typeface="+mn-cs"/>
                </a:rPr>
                <a:t> </a:t>
              </a:r>
              <a:r>
                <a:rPr kumimoji="0" lang="da-DK" sz="1100" b="0" i="0" u="none" strike="noStrike" kern="0" cap="none" spc="0" normalizeH="0" baseline="0" noProof="0" dirty="0">
                  <a:ln>
                    <a:noFill/>
                  </a:ln>
                  <a:solidFill>
                    <a:srgbClr val="FFFFFF"/>
                  </a:solidFill>
                  <a:effectLst/>
                  <a:uLnTx/>
                  <a:uFillTx/>
                  <a:latin typeface="AU Passata"/>
                  <a:ea typeface="+mn-ea"/>
                  <a:cs typeface="+mn-cs"/>
                </a:rPr>
                <a:t>får vi det til at ske?</a:t>
              </a:r>
            </a:p>
            <a:p>
              <a:pPr marL="0" marR="0" lvl="0" indent="0" algn="ctr" defTabSz="889000" eaLnBrk="1" fontAlgn="auto" latinLnBrk="0" hangingPunct="1">
                <a:lnSpc>
                  <a:spcPct val="90000"/>
                </a:lnSpc>
                <a:spcBef>
                  <a:spcPts val="0"/>
                </a:spcBef>
                <a:spcAft>
                  <a:spcPct val="35000"/>
                </a:spcAft>
                <a:buClrTx/>
                <a:buSzTx/>
                <a:buFontTx/>
                <a:buNone/>
                <a:tabLst/>
                <a:defRPr/>
              </a:pPr>
              <a:endParaRPr kumimoji="0" lang="da-DK" sz="1100" b="0" i="0" u="none" strike="noStrike" kern="0" cap="none" spc="0" normalizeH="0" baseline="0" noProof="0" dirty="0">
                <a:ln>
                  <a:noFill/>
                </a:ln>
                <a:solidFill>
                  <a:srgbClr val="FFFFFF"/>
                </a:solidFill>
                <a:effectLst/>
                <a:uLnTx/>
                <a:uFillTx/>
                <a:latin typeface="AU Passata"/>
                <a:ea typeface="+mn-ea"/>
                <a:cs typeface="+mn-cs"/>
              </a:endParaRPr>
            </a:p>
            <a:p>
              <a:pPr marL="0" marR="0" lvl="0" indent="0" algn="ctr" defTabSz="889000" eaLnBrk="1" fontAlgn="auto" latinLnBrk="0" hangingPunct="1">
                <a:lnSpc>
                  <a:spcPct val="90000"/>
                </a:lnSpc>
                <a:spcBef>
                  <a:spcPts val="0"/>
                </a:spcBef>
                <a:spcAft>
                  <a:spcPct val="35000"/>
                </a:spcAft>
                <a:buClrTx/>
                <a:buSzTx/>
                <a:buFontTx/>
                <a:buNone/>
                <a:tabLst/>
                <a:defRPr/>
              </a:pPr>
              <a:r>
                <a:rPr kumimoji="0" lang="da-DK" sz="1100" b="0" i="0" u="none" strike="noStrike" kern="0" cap="none" spc="0" normalizeH="0" baseline="0" noProof="0" dirty="0">
                  <a:ln>
                    <a:noFill/>
                  </a:ln>
                  <a:solidFill>
                    <a:srgbClr val="FFFFFF"/>
                  </a:solidFill>
                  <a:effectLst/>
                  <a:uLnTx/>
                  <a:uFillTx/>
                  <a:latin typeface="AU Passata"/>
                  <a:ea typeface="+mn-ea"/>
                  <a:cs typeface="+mn-cs"/>
                </a:rPr>
                <a:t>Step 3: Design indsatser og mikrohandlinger</a:t>
              </a:r>
            </a:p>
            <a:p>
              <a:pPr marL="0" marR="0" lvl="0" indent="0" algn="ctr" defTabSz="889000" eaLnBrk="1" fontAlgn="auto" latinLnBrk="0" hangingPunct="1">
                <a:lnSpc>
                  <a:spcPct val="90000"/>
                </a:lnSpc>
                <a:spcBef>
                  <a:spcPts val="0"/>
                </a:spcBef>
                <a:spcAft>
                  <a:spcPct val="3500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AU Passata"/>
                <a:ea typeface="+mn-ea"/>
                <a:cs typeface="+mn-cs"/>
              </a:endParaRPr>
            </a:p>
          </p:txBody>
        </p:sp>
      </p:grpSp>
      <p:sp>
        <p:nvSpPr>
          <p:cNvPr id="11" name="Rectangle 10">
            <a:extLst>
              <a:ext uri="{FF2B5EF4-FFF2-40B4-BE49-F238E27FC236}">
                <a16:creationId xmlns:a16="http://schemas.microsoft.com/office/drawing/2014/main" id="{6ECD7463-2E32-8010-A624-A0B5E68125D3}"/>
              </a:ext>
            </a:extLst>
          </p:cNvPr>
          <p:cNvSpPr/>
          <p:nvPr/>
        </p:nvSpPr>
        <p:spPr bwMode="auto">
          <a:xfrm>
            <a:off x="905264" y="3789040"/>
            <a:ext cx="3803444" cy="1534056"/>
          </a:xfrm>
          <a:prstGeom prst="rect">
            <a:avLst/>
          </a:prstGeom>
          <a:solidFill>
            <a:srgbClr val="FFFFFF">
              <a:alpha val="38824"/>
            </a:srgb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grpSp>
        <p:nvGrpSpPr>
          <p:cNvPr id="12" name="Group 11">
            <a:extLst>
              <a:ext uri="{FF2B5EF4-FFF2-40B4-BE49-F238E27FC236}">
                <a16:creationId xmlns:a16="http://schemas.microsoft.com/office/drawing/2014/main" id="{639267B4-BE43-8663-C0C5-E4A8C4017B29}"/>
              </a:ext>
            </a:extLst>
          </p:cNvPr>
          <p:cNvGrpSpPr/>
          <p:nvPr/>
        </p:nvGrpSpPr>
        <p:grpSpPr>
          <a:xfrm>
            <a:off x="3722133" y="5994073"/>
            <a:ext cx="6404726" cy="687900"/>
            <a:chOff x="3722133" y="5994073"/>
            <a:chExt cx="6404726" cy="687900"/>
          </a:xfrm>
        </p:grpSpPr>
        <p:sp>
          <p:nvSpPr>
            <p:cNvPr id="13" name="USR_Title">
              <a:extLst>
                <a:ext uri="{FF2B5EF4-FFF2-40B4-BE49-F238E27FC236}">
                  <a16:creationId xmlns:a16="http://schemas.microsoft.com/office/drawing/2014/main" id="{C51F3E2A-3869-387E-D057-24B9D4BEA3DC}"/>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algn="l">
                <a:lnSpc>
                  <a:spcPct val="95000"/>
                </a:lnSpc>
                <a:defRPr/>
              </a:pPr>
              <a:r>
                <a:rPr lang="da-DK" sz="700" cap="all" dirty="0">
                  <a:latin typeface="+mn-lt"/>
                </a:rPr>
                <a:t>2.4. design af adfærdsændringer</a:t>
              </a:r>
            </a:p>
            <a:p>
              <a:pPr algn="l">
                <a:lnSpc>
                  <a:spcPct val="95000"/>
                </a:lnSpc>
                <a:defRPr/>
              </a:pPr>
              <a:endParaRPr lang="da-DK" sz="700" b="0" cap="all" baseline="0" dirty="0">
                <a:solidFill>
                  <a:schemeClr val="tx1"/>
                </a:solidFill>
                <a:latin typeface="+mn-lt"/>
              </a:endParaRPr>
            </a:p>
          </p:txBody>
        </p:sp>
        <p:sp>
          <p:nvSpPr>
            <p:cNvPr id="14" name="Date_DateCustomA">
              <a:extLst>
                <a:ext uri="{FF2B5EF4-FFF2-40B4-BE49-F238E27FC236}">
                  <a16:creationId xmlns:a16="http://schemas.microsoft.com/office/drawing/2014/main" id="{9202830B-C45D-FACA-69A8-5406B91AC49D}"/>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15" name="Billede streg">
              <a:extLst>
                <a:ext uri="{FF2B5EF4-FFF2-40B4-BE49-F238E27FC236}">
                  <a16:creationId xmlns:a16="http://schemas.microsoft.com/office/drawing/2014/main" id="{5DBF5185-B4E3-DAAE-EB66-89E7409EED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16" name="Slide Number Placeholder 3">
            <a:extLst>
              <a:ext uri="{FF2B5EF4-FFF2-40B4-BE49-F238E27FC236}">
                <a16:creationId xmlns:a16="http://schemas.microsoft.com/office/drawing/2014/main" id="{E18CA812-00F0-A726-5FCC-E13C8637A488}"/>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28</a:t>
            </a:fld>
            <a:endParaRPr lang="en-GB" dirty="0"/>
          </a:p>
        </p:txBody>
      </p:sp>
    </p:spTree>
    <p:extLst>
      <p:ext uri="{BB962C8B-B14F-4D97-AF65-F5344CB8AC3E}">
        <p14:creationId xmlns:p14="http://schemas.microsoft.com/office/powerpoint/2010/main" val="2827789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ECC0-6257-296A-2B50-077AA6117A24}"/>
              </a:ext>
            </a:extLst>
          </p:cNvPr>
          <p:cNvSpPr>
            <a:spLocks noGrp="1"/>
          </p:cNvSpPr>
          <p:nvPr>
            <p:ph type="title"/>
          </p:nvPr>
        </p:nvSpPr>
        <p:spPr/>
        <p:txBody>
          <a:bodyPr/>
          <a:lstStyle/>
          <a:p>
            <a:br>
              <a:rPr kumimoji="0" lang="da-DK" sz="2000" b="1" i="0" u="none" strike="noStrike" kern="0" cap="all" spc="0" normalizeH="0" baseline="0" noProof="0" dirty="0">
                <a:ln>
                  <a:noFill/>
                </a:ln>
                <a:solidFill>
                  <a:srgbClr val="000000"/>
                </a:solidFill>
                <a:effectLst/>
                <a:uLnTx/>
                <a:uFillTx/>
                <a:latin typeface="+mn-lt"/>
                <a:ea typeface="+mj-ea"/>
                <a:cs typeface="+mj-cs"/>
              </a:rPr>
            </a:br>
            <a:r>
              <a:rPr kumimoji="0" lang="da-DK" sz="2000" b="1" i="0" u="none" strike="noStrike" kern="0" cap="all" spc="0" normalizeH="0" baseline="0" noProof="0" dirty="0">
                <a:ln>
                  <a:noFill/>
                </a:ln>
                <a:solidFill>
                  <a:srgbClr val="000000"/>
                </a:solidFill>
                <a:effectLst/>
                <a:uLnTx/>
                <a:uFillTx/>
                <a:latin typeface="+mn-lt"/>
                <a:ea typeface="+mj-ea"/>
                <a:cs typeface="+mj-cs"/>
              </a:rPr>
              <a:t>step 3: </a:t>
            </a:r>
            <a:br>
              <a:rPr kumimoji="0" lang="da-DK" sz="2000" b="1" i="0" u="none" strike="noStrike" kern="0" cap="all" spc="0" normalizeH="0" baseline="0" noProof="0" dirty="0">
                <a:ln>
                  <a:noFill/>
                </a:ln>
                <a:solidFill>
                  <a:srgbClr val="000000"/>
                </a:solidFill>
                <a:effectLst/>
                <a:uLnTx/>
                <a:uFillTx/>
                <a:latin typeface="+mn-lt"/>
                <a:ea typeface="+mj-ea"/>
                <a:cs typeface="+mj-cs"/>
              </a:rPr>
            </a:br>
            <a:r>
              <a:rPr lang="da-DK" b="1" dirty="0">
                <a:effectLst/>
                <a:latin typeface="+mn-lt"/>
                <a:ea typeface="Calibri" panose="020F0502020204030204" pitchFamily="34" charset="0"/>
                <a:cs typeface="Arial" panose="020B0604020202020204" pitchFamily="34" charset="0"/>
              </a:rPr>
              <a:t>Design konkrete indsatser og mikrohandlinger</a:t>
            </a:r>
            <a:r>
              <a:rPr lang="da-DK" sz="2000" b="1" dirty="0">
                <a:effectLst/>
                <a:latin typeface="+mn-lt"/>
                <a:ea typeface="Calibri" panose="020F0502020204030204" pitchFamily="34" charset="0"/>
                <a:cs typeface="Arial" panose="020B0604020202020204" pitchFamily="34" charset="0"/>
              </a:rPr>
              <a:t> der kan understøtte den ønskede adfærd </a:t>
            </a:r>
            <a:endParaRPr lang="da-DK" sz="2000" dirty="0">
              <a:latin typeface="+mn-lt"/>
            </a:endParaRPr>
          </a:p>
        </p:txBody>
      </p:sp>
      <p:sp>
        <p:nvSpPr>
          <p:cNvPr id="11" name="Content Placeholder 10">
            <a:extLst>
              <a:ext uri="{FF2B5EF4-FFF2-40B4-BE49-F238E27FC236}">
                <a16:creationId xmlns:a16="http://schemas.microsoft.com/office/drawing/2014/main" id="{8A02CE37-6F53-4F9D-7B17-981AE09B58FB}"/>
              </a:ext>
            </a:extLst>
          </p:cNvPr>
          <p:cNvSpPr>
            <a:spLocks noGrp="1"/>
          </p:cNvSpPr>
          <p:nvPr>
            <p:ph idx="1"/>
          </p:nvPr>
        </p:nvSpPr>
        <p:spPr/>
        <p:txBody>
          <a:bodyPr/>
          <a:lstStyle/>
          <a:p>
            <a:r>
              <a:rPr lang="da-DK" sz="1200" dirty="0"/>
              <a:t>Det første step i adfærdsanalysen er at oversætte de overordnede intentioner og mål med forandringen til konkret adfærd. Her bevæger vi os netop fra intentionernes til handlingens rige. Målet er at forestille sig, hvordan ledere og medarbejderes adfærd helt konkret ser ud, når forandringen er fuldt implementeret. Dvs. ’hvad vil vi gerne se’, når forandringen er gennemført? Med afsæt i en forestillet fremtid kan vi som adfærdsledere udforske forandringen bedre og beskrive den ønskede adfærd – måladfærden – som konkrete handlinger. </a:t>
            </a:r>
          </a:p>
          <a:p>
            <a:pPr>
              <a:buNone/>
            </a:pPr>
            <a:br>
              <a:rPr lang="da-DK" sz="1200" dirty="0"/>
            </a:br>
            <a:r>
              <a:rPr lang="da-DK" sz="1200" b="1" dirty="0">
                <a:solidFill>
                  <a:schemeClr val="bg2"/>
                </a:solidFill>
              </a:rPr>
              <a:t>COM-B-modellen</a:t>
            </a:r>
          </a:p>
          <a:p>
            <a:pPr>
              <a:buNone/>
            </a:pPr>
            <a:r>
              <a:rPr lang="da-DK" sz="1200" i="1" u="sng" dirty="0">
                <a:solidFill>
                  <a:schemeClr val="bg2"/>
                </a:solidFill>
              </a:rPr>
              <a:t>Kapacitet</a:t>
            </a:r>
            <a:r>
              <a:rPr lang="da-DK" sz="1200" i="1" dirty="0"/>
              <a:t> </a:t>
            </a:r>
            <a:r>
              <a:rPr lang="da-DK" sz="1200" dirty="0"/>
              <a:t>omfatter både aktørernes fysiologiske og psykologiske evner eller kapabilitet.  </a:t>
            </a:r>
          </a:p>
          <a:p>
            <a:pPr>
              <a:buNone/>
            </a:pPr>
            <a:r>
              <a:rPr lang="da-DK" sz="1200" i="1" u="sng" dirty="0">
                <a:solidFill>
                  <a:schemeClr val="bg2"/>
                </a:solidFill>
              </a:rPr>
              <a:t>Motivation</a:t>
            </a:r>
            <a:r>
              <a:rPr lang="da-DK" sz="1200" i="1" dirty="0"/>
              <a:t> </a:t>
            </a:r>
            <a:r>
              <a:rPr lang="da-DK" sz="1200" dirty="0"/>
              <a:t>omfatter både automatiserede (fx følelser, vaner, impulser mv.) og refleksive </a:t>
            </a:r>
            <a:br>
              <a:rPr lang="da-DK" sz="1200" dirty="0"/>
            </a:br>
            <a:r>
              <a:rPr lang="da-DK" sz="1200" dirty="0"/>
              <a:t>(fx kalkulerede og beviste beslutninger) processer hos aktørerne.</a:t>
            </a:r>
          </a:p>
          <a:p>
            <a:pPr>
              <a:buNone/>
            </a:pPr>
            <a:r>
              <a:rPr lang="da-DK" sz="1200" i="1" u="sng" dirty="0">
                <a:solidFill>
                  <a:schemeClr val="bg2"/>
                </a:solidFill>
              </a:rPr>
              <a:t>Mulighed</a:t>
            </a:r>
            <a:r>
              <a:rPr lang="da-DK" sz="1200" i="1" dirty="0"/>
              <a:t> </a:t>
            </a:r>
            <a:r>
              <a:rPr lang="da-DK" sz="1200" dirty="0"/>
              <a:t>omfatter aktørernes sociale og fysiske muligheder – altså de muligheder, som </a:t>
            </a:r>
            <a:br>
              <a:rPr lang="da-DK" sz="1200" dirty="0"/>
            </a:br>
            <a:r>
              <a:rPr lang="da-DK" sz="1200" dirty="0"/>
              <a:t>hhv. andre mennesker (fx sociale og kulturelle faktorer) eller de fysiske omgivelser </a:t>
            </a:r>
            <a:br>
              <a:rPr lang="da-DK" sz="1200" dirty="0"/>
            </a:br>
            <a:r>
              <a:rPr lang="da-DK" sz="1200" dirty="0"/>
              <a:t>(fx tid, adgang og finansielle ressourcer) giver aktørerne.</a:t>
            </a:r>
          </a:p>
          <a:p>
            <a:pPr>
              <a:buNone/>
            </a:pPr>
            <a:r>
              <a:rPr lang="da-DK" sz="1200" i="1" u="sng" dirty="0">
                <a:solidFill>
                  <a:schemeClr val="bg2"/>
                </a:solidFill>
              </a:rPr>
              <a:t>Adfærd</a:t>
            </a:r>
            <a:r>
              <a:rPr lang="da-DK" sz="1200" dirty="0"/>
              <a:t> er konsekvensen af de tre øvrige komponenter i modellen.</a:t>
            </a:r>
          </a:p>
          <a:p>
            <a:pPr>
              <a:buNone/>
            </a:pPr>
            <a:r>
              <a:rPr lang="da-DK" sz="1200" dirty="0"/>
              <a:t>Den centrale pointe, som modellen illustrerer, er, at ændringer i en af de tre komponenter</a:t>
            </a:r>
            <a:br>
              <a:rPr lang="da-DK" sz="1200" dirty="0"/>
            </a:br>
            <a:r>
              <a:rPr lang="da-DK" sz="1200" dirty="0"/>
              <a:t>– kapacitet, motivation eller mulighed - vil medføre en ændring i aktørernes adfærd. Når </a:t>
            </a:r>
            <a:br>
              <a:rPr lang="da-DK" sz="1200" dirty="0"/>
            </a:br>
            <a:r>
              <a:rPr lang="da-DK" sz="1200" dirty="0"/>
              <a:t>vi ønsker at ændre adfærd og designe adfærdsinterventioner, skal vi med andre ord ind </a:t>
            </a:r>
            <a:br>
              <a:rPr lang="da-DK" sz="1200" dirty="0"/>
            </a:br>
            <a:r>
              <a:rPr lang="da-DK" sz="1200" dirty="0"/>
              <a:t>og arbejde med disse tre faktorer. Hvis vores design eller intervention ikke formår at ændre </a:t>
            </a:r>
            <a:br>
              <a:rPr lang="da-DK" sz="1200" dirty="0"/>
            </a:br>
            <a:r>
              <a:rPr lang="da-DK" sz="1200" dirty="0"/>
              <a:t>noget ift. de tre faktorer, kan vi ikke forvente en forandring i adfærden.</a:t>
            </a:r>
          </a:p>
          <a:p>
            <a:pPr>
              <a:buNone/>
            </a:pPr>
            <a:endParaRPr lang="da-DK" sz="1200" b="1" dirty="0">
              <a:solidFill>
                <a:schemeClr val="bg2"/>
              </a:solidFill>
            </a:endParaRPr>
          </a:p>
        </p:txBody>
      </p:sp>
      <p:sp>
        <p:nvSpPr>
          <p:cNvPr id="4" name="Date Placeholder 3">
            <a:extLst>
              <a:ext uri="{FF2B5EF4-FFF2-40B4-BE49-F238E27FC236}">
                <a16:creationId xmlns:a16="http://schemas.microsoft.com/office/drawing/2014/main" id="{2831AB02-612F-13EE-7E39-BEF6D934ABD2}"/>
              </a:ext>
            </a:extLst>
          </p:cNvPr>
          <p:cNvSpPr>
            <a:spLocks noGrp="1"/>
          </p:cNvSpPr>
          <p:nvPr>
            <p:ph type="dt" sz="half" idx="10"/>
          </p:nvPr>
        </p:nvSpPr>
        <p:spPr/>
        <p:txBody>
          <a:bodyPr/>
          <a:lstStyle/>
          <a:p>
            <a:fld id="{DDEA3E50-29CC-4340-B8A5-37C8F5A30836}" type="datetime1">
              <a:rPr lang="da-DK" smtClean="0"/>
              <a:t>25-01-2024</a:t>
            </a:fld>
            <a:r>
              <a:rPr lang="da-DK"/>
              <a:t>16-12-2022</a:t>
            </a:r>
            <a:endParaRPr lang="da-DK" dirty="0"/>
          </a:p>
        </p:txBody>
      </p:sp>
      <p:grpSp>
        <p:nvGrpSpPr>
          <p:cNvPr id="3" name="Group 2">
            <a:extLst>
              <a:ext uri="{FF2B5EF4-FFF2-40B4-BE49-F238E27FC236}">
                <a16:creationId xmlns:a16="http://schemas.microsoft.com/office/drawing/2014/main" id="{B07A7EA0-0FD5-BD56-C2A8-1DC0EF8DBD0A}"/>
              </a:ext>
            </a:extLst>
          </p:cNvPr>
          <p:cNvGrpSpPr/>
          <p:nvPr/>
        </p:nvGrpSpPr>
        <p:grpSpPr>
          <a:xfrm>
            <a:off x="3722133" y="5994073"/>
            <a:ext cx="6404726" cy="687900"/>
            <a:chOff x="3722133" y="5994073"/>
            <a:chExt cx="6404726" cy="687900"/>
          </a:xfrm>
        </p:grpSpPr>
        <p:sp>
          <p:nvSpPr>
            <p:cNvPr id="5" name="USR_Title">
              <a:extLst>
                <a:ext uri="{FF2B5EF4-FFF2-40B4-BE49-F238E27FC236}">
                  <a16:creationId xmlns:a16="http://schemas.microsoft.com/office/drawing/2014/main" id="{A9CD2D49-1A1F-3DAD-C2C4-0D2358A1CFC0}"/>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algn="l">
                <a:lnSpc>
                  <a:spcPct val="95000"/>
                </a:lnSpc>
                <a:defRPr/>
              </a:pPr>
              <a:r>
                <a:rPr lang="da-DK" sz="700" cap="all" dirty="0">
                  <a:latin typeface="+mn-lt"/>
                </a:rPr>
                <a:t>2.4. design af adfærdsændringer</a:t>
              </a:r>
            </a:p>
            <a:p>
              <a:pPr algn="l">
                <a:lnSpc>
                  <a:spcPct val="95000"/>
                </a:lnSpc>
                <a:defRPr/>
              </a:pPr>
              <a:endParaRPr lang="da-DK" sz="700" b="0" cap="all" baseline="0" dirty="0">
                <a:solidFill>
                  <a:schemeClr val="tx1"/>
                </a:solidFill>
                <a:latin typeface="+mn-lt"/>
              </a:endParaRPr>
            </a:p>
          </p:txBody>
        </p:sp>
        <p:sp>
          <p:nvSpPr>
            <p:cNvPr id="6" name="Date_DateCustomA">
              <a:extLst>
                <a:ext uri="{FF2B5EF4-FFF2-40B4-BE49-F238E27FC236}">
                  <a16:creationId xmlns:a16="http://schemas.microsoft.com/office/drawing/2014/main" id="{D1E2CE5B-AF6F-3553-6B17-4A64D4A98091}"/>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7" name="Billede streg">
              <a:extLst>
                <a:ext uri="{FF2B5EF4-FFF2-40B4-BE49-F238E27FC236}">
                  <a16:creationId xmlns:a16="http://schemas.microsoft.com/office/drawing/2014/main" id="{EB088B6B-D772-16B2-5D62-20B7C36B92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8" name="Picture 7">
            <a:extLst>
              <a:ext uri="{FF2B5EF4-FFF2-40B4-BE49-F238E27FC236}">
                <a16:creationId xmlns:a16="http://schemas.microsoft.com/office/drawing/2014/main" id="{A0A057DB-B3FD-7CB0-E805-7C16AD5514E1}"/>
              </a:ext>
            </a:extLst>
          </p:cNvPr>
          <p:cNvPicPr>
            <a:picLocks noChangeAspect="1"/>
          </p:cNvPicPr>
          <p:nvPr/>
        </p:nvPicPr>
        <p:blipFill>
          <a:blip r:embed="rId3"/>
          <a:stretch>
            <a:fillRect/>
          </a:stretch>
        </p:blipFill>
        <p:spPr>
          <a:xfrm>
            <a:off x="7231963" y="3284984"/>
            <a:ext cx="3971025" cy="2087648"/>
          </a:xfrm>
          <a:prstGeom prst="rect">
            <a:avLst/>
          </a:prstGeom>
        </p:spPr>
      </p:pic>
      <p:sp>
        <p:nvSpPr>
          <p:cNvPr id="9" name="Slide Number Placeholder 3">
            <a:extLst>
              <a:ext uri="{FF2B5EF4-FFF2-40B4-BE49-F238E27FC236}">
                <a16:creationId xmlns:a16="http://schemas.microsoft.com/office/drawing/2014/main" id="{1017EFE6-2AFE-E5DA-E48F-1FA4BF7F1CC4}"/>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29</a:t>
            </a:fld>
            <a:endParaRPr lang="en-GB" dirty="0"/>
          </a:p>
        </p:txBody>
      </p:sp>
    </p:spTree>
    <p:extLst>
      <p:ext uri="{BB962C8B-B14F-4D97-AF65-F5344CB8AC3E}">
        <p14:creationId xmlns:p14="http://schemas.microsoft.com/office/powerpoint/2010/main" val="349653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88DEF5E-C707-47E1-AC32-F0B0E6053C07}"/>
              </a:ext>
            </a:extLst>
          </p:cNvPr>
          <p:cNvSpPr>
            <a:spLocks noGrp="1"/>
          </p:cNvSpPr>
          <p:nvPr>
            <p:ph type="dt" sz="half" idx="12"/>
          </p:nvPr>
        </p:nvSpPr>
        <p:spPr/>
        <p:txBody>
          <a:bodyPr/>
          <a:lstStyle/>
          <a:p>
            <a:fld id="{3B9781E8-43CF-4968-ABF7-854F83B48F00}" type="datetime1">
              <a:rPr lang="da-DK" smtClean="0"/>
              <a:t>25-01-2024</a:t>
            </a:fld>
            <a:r>
              <a:rPr lang="da-DK"/>
              <a:t>16-12-2022</a:t>
            </a:r>
            <a:endParaRPr lang="da-DK" dirty="0"/>
          </a:p>
        </p:txBody>
      </p:sp>
      <p:sp>
        <p:nvSpPr>
          <p:cNvPr id="2" name="Text Placeholder 1">
            <a:extLst>
              <a:ext uri="{FF2B5EF4-FFF2-40B4-BE49-F238E27FC236}">
                <a16:creationId xmlns:a16="http://schemas.microsoft.com/office/drawing/2014/main" id="{42FD478D-58A3-482D-8A14-CF65442AD29C}"/>
              </a:ext>
            </a:extLst>
          </p:cNvPr>
          <p:cNvSpPr>
            <a:spLocks noGrp="1"/>
          </p:cNvSpPr>
          <p:nvPr>
            <p:ph type="body" sz="quarter" idx="15"/>
          </p:nvPr>
        </p:nvSpPr>
        <p:spPr/>
        <p:txBody>
          <a:bodyPr/>
          <a:lstStyle/>
          <a:p>
            <a:r>
              <a:rPr lang="da-DK" dirty="0">
                <a:solidFill>
                  <a:srgbClr val="FFFFFF"/>
                </a:solidFill>
                <a:latin typeface="+mj-lt"/>
              </a:rPr>
              <a:t>2</a:t>
            </a:r>
            <a:r>
              <a:rPr lang="da-DK" b="1" dirty="0">
                <a:solidFill>
                  <a:srgbClr val="FFFFFF"/>
                </a:solidFill>
                <a:latin typeface="+mj-lt"/>
              </a:rPr>
              <a:t>.1. </a:t>
            </a:r>
          </a:p>
          <a:p>
            <a:r>
              <a:rPr lang="da-DK" sz="7500" b="1" dirty="0">
                <a:solidFill>
                  <a:srgbClr val="FFFFFF"/>
                </a:solidFill>
                <a:latin typeface="+mj-lt"/>
              </a:rPr>
              <a:t>GENEREL INDFØRING </a:t>
            </a:r>
          </a:p>
          <a:p>
            <a:r>
              <a:rPr lang="da-DK" b="1" dirty="0">
                <a:solidFill>
                  <a:srgbClr val="FFFFFF"/>
                </a:solidFill>
                <a:latin typeface="+mj-lt"/>
              </a:rPr>
              <a:t>I </a:t>
            </a:r>
            <a:r>
              <a:rPr lang="da-DK" dirty="0">
                <a:solidFill>
                  <a:srgbClr val="FFFFFF"/>
                </a:solidFill>
                <a:latin typeface="+mj-lt"/>
              </a:rPr>
              <a:t>ADFÆRDSDESIGN OG NUDGING</a:t>
            </a:r>
            <a:endParaRPr kumimoji="0" lang="da-DK" b="1" i="0" u="none" strike="noStrike" cap="none" normalizeH="0" baseline="0" dirty="0">
              <a:ln>
                <a:noFill/>
              </a:ln>
              <a:solidFill>
                <a:srgbClr val="FFFFFF"/>
              </a:solidFill>
              <a:effectLst/>
              <a:latin typeface="+mj-lt"/>
            </a:endParaRPr>
          </a:p>
          <a:p>
            <a:pPr>
              <a:buNone/>
            </a:pPr>
            <a:endParaRPr lang="da-DK" dirty="0"/>
          </a:p>
        </p:txBody>
      </p:sp>
    </p:spTree>
    <p:extLst>
      <p:ext uri="{BB962C8B-B14F-4D97-AF65-F5344CB8AC3E}">
        <p14:creationId xmlns:p14="http://schemas.microsoft.com/office/powerpoint/2010/main" val="4017347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ECC0-6257-296A-2B50-077AA6117A24}"/>
              </a:ext>
            </a:extLst>
          </p:cNvPr>
          <p:cNvSpPr>
            <a:spLocks noGrp="1"/>
          </p:cNvSpPr>
          <p:nvPr>
            <p:ph type="title"/>
          </p:nvPr>
        </p:nvSpPr>
        <p:spPr/>
        <p:txBody>
          <a:bodyPr/>
          <a:lstStyle/>
          <a:p>
            <a:br>
              <a:rPr kumimoji="0" lang="da-DK" sz="2000" b="1" i="0" u="none" strike="noStrike" kern="0" cap="all" spc="0" normalizeH="0" baseline="0" noProof="0" dirty="0">
                <a:ln>
                  <a:noFill/>
                </a:ln>
                <a:solidFill>
                  <a:srgbClr val="000000"/>
                </a:solidFill>
                <a:effectLst/>
                <a:uLnTx/>
                <a:uFillTx/>
                <a:latin typeface="+mn-lt"/>
                <a:ea typeface="+mj-ea"/>
                <a:cs typeface="+mj-cs"/>
              </a:rPr>
            </a:br>
            <a:br>
              <a:rPr kumimoji="0" lang="da-DK" sz="2000" b="1" i="0" u="none" strike="noStrike" kern="0" cap="all" spc="0" normalizeH="0" baseline="0" noProof="0" dirty="0">
                <a:ln>
                  <a:noFill/>
                </a:ln>
                <a:solidFill>
                  <a:srgbClr val="000000"/>
                </a:solidFill>
                <a:effectLst/>
                <a:uLnTx/>
                <a:uFillTx/>
                <a:latin typeface="+mn-lt"/>
                <a:ea typeface="+mj-ea"/>
                <a:cs typeface="+mj-cs"/>
              </a:rPr>
            </a:br>
            <a:r>
              <a:rPr kumimoji="0" lang="da-DK" sz="2000" b="1" i="0" u="none" strike="noStrike" kern="0" cap="all" spc="0" normalizeH="0" baseline="0" noProof="0" dirty="0">
                <a:ln>
                  <a:noFill/>
                </a:ln>
                <a:solidFill>
                  <a:srgbClr val="000000"/>
                </a:solidFill>
                <a:effectLst/>
                <a:uLnTx/>
                <a:uFillTx/>
                <a:latin typeface="+mn-lt"/>
                <a:ea typeface="+mj-ea"/>
                <a:cs typeface="+mj-cs"/>
              </a:rPr>
              <a:t>Step 3</a:t>
            </a:r>
            <a:br>
              <a:rPr kumimoji="0" lang="da-DK" sz="2000" b="1" i="0" u="none" strike="noStrike" kern="0" cap="all" spc="0" normalizeH="0" baseline="0" noProof="0" dirty="0">
                <a:ln>
                  <a:noFill/>
                </a:ln>
                <a:solidFill>
                  <a:srgbClr val="000000"/>
                </a:solidFill>
                <a:effectLst/>
                <a:uLnTx/>
                <a:uFillTx/>
                <a:latin typeface="+mn-lt"/>
                <a:ea typeface="+mj-ea"/>
                <a:cs typeface="+mj-cs"/>
              </a:rPr>
            </a:br>
            <a:r>
              <a:rPr kumimoji="0" lang="da-DK" b="1" i="0" u="none" strike="noStrike" kern="0" cap="all" spc="0" normalizeH="0" baseline="0" noProof="0" dirty="0">
                <a:ln>
                  <a:noFill/>
                </a:ln>
                <a:solidFill>
                  <a:srgbClr val="000000"/>
                </a:solidFill>
                <a:effectLst/>
                <a:uLnTx/>
                <a:uFillTx/>
                <a:latin typeface="+mn-lt"/>
                <a:ea typeface="+mj-ea"/>
                <a:cs typeface="+mj-cs"/>
              </a:rPr>
              <a:t>Adfærdshjulet</a:t>
            </a:r>
            <a:endParaRPr lang="da-DK" sz="2000" dirty="0">
              <a:latin typeface="+mn-lt"/>
            </a:endParaRPr>
          </a:p>
        </p:txBody>
      </p:sp>
      <p:sp>
        <p:nvSpPr>
          <p:cNvPr id="4" name="Date Placeholder 3">
            <a:extLst>
              <a:ext uri="{FF2B5EF4-FFF2-40B4-BE49-F238E27FC236}">
                <a16:creationId xmlns:a16="http://schemas.microsoft.com/office/drawing/2014/main" id="{2831AB02-612F-13EE-7E39-BEF6D934ABD2}"/>
              </a:ext>
            </a:extLst>
          </p:cNvPr>
          <p:cNvSpPr>
            <a:spLocks noGrp="1"/>
          </p:cNvSpPr>
          <p:nvPr>
            <p:ph type="dt" sz="half" idx="10"/>
          </p:nvPr>
        </p:nvSpPr>
        <p:spPr/>
        <p:txBody>
          <a:bodyPr/>
          <a:lstStyle/>
          <a:p>
            <a:fld id="{DDEA3E50-29CC-4340-B8A5-37C8F5A30836}" type="datetime1">
              <a:rPr lang="da-DK" smtClean="0"/>
              <a:t>25-01-2024</a:t>
            </a:fld>
            <a:r>
              <a:rPr lang="da-DK"/>
              <a:t>16-12-2022</a:t>
            </a:r>
            <a:endParaRPr lang="da-DK" dirty="0"/>
          </a:p>
        </p:txBody>
      </p:sp>
      <p:sp>
        <p:nvSpPr>
          <p:cNvPr id="11" name="Content Placeholder 10">
            <a:extLst>
              <a:ext uri="{FF2B5EF4-FFF2-40B4-BE49-F238E27FC236}">
                <a16:creationId xmlns:a16="http://schemas.microsoft.com/office/drawing/2014/main" id="{8A02CE37-6F53-4F9D-7B17-981AE09B58FB}"/>
              </a:ext>
            </a:extLst>
          </p:cNvPr>
          <p:cNvSpPr>
            <a:spLocks noGrp="1"/>
          </p:cNvSpPr>
          <p:nvPr>
            <p:ph idx="15"/>
          </p:nvPr>
        </p:nvSpPr>
        <p:spPr/>
        <p:txBody>
          <a:bodyPr/>
          <a:lstStyle/>
          <a:p>
            <a:r>
              <a:rPr lang="da-DK" sz="1000" dirty="0"/>
              <a:t>Med afsæt i COM-B-modellens indsigter i, hvilke faktorer vi kan ’skrue på’, når vi vil påvirke adfærden hos en specifik aktørgruppe, kan man opstille en simpel model – et ’adfærdshjul’, som beskriver, hvad der skal kendetegne en intervention, hvis den skal føre til en blivende adfærdsændring.</a:t>
            </a:r>
          </a:p>
          <a:p>
            <a:br>
              <a:rPr lang="da-DK" sz="1000" dirty="0"/>
            </a:br>
            <a:r>
              <a:rPr lang="da-DK" sz="1000" dirty="0"/>
              <a:t>Adfærdshjulet tilsiger, at vi – for at lykkes med adfærdsændringen – skal arbejde med</a:t>
            </a:r>
            <a:br>
              <a:rPr lang="da-DK" sz="1000" dirty="0"/>
            </a:br>
            <a:r>
              <a:rPr lang="da-DK" sz="1000" dirty="0"/>
              <a:t>følgende komponenter:</a:t>
            </a:r>
          </a:p>
          <a:p>
            <a:pPr>
              <a:buNone/>
            </a:pPr>
            <a:r>
              <a:rPr lang="da-DK" sz="1000" i="1" u="sng" dirty="0">
                <a:solidFill>
                  <a:schemeClr val="bg2"/>
                </a:solidFill>
              </a:rPr>
              <a:t>Gør det indlysende: </a:t>
            </a:r>
            <a:r>
              <a:rPr lang="da-DK" sz="1000" dirty="0"/>
              <a:t>Der skal være noget, som ’trigger’ den ønskede adfærd og gør det </a:t>
            </a:r>
            <a:br>
              <a:rPr lang="da-DK" sz="1000" dirty="0"/>
            </a:br>
            <a:r>
              <a:rPr lang="da-DK" sz="1000" dirty="0"/>
              <a:t>indlysende, hvad der skal gøres.</a:t>
            </a:r>
          </a:p>
          <a:p>
            <a:pPr>
              <a:buNone/>
            </a:pPr>
            <a:r>
              <a:rPr lang="da-DK" sz="1000" i="1" u="sng" dirty="0">
                <a:solidFill>
                  <a:schemeClr val="bg2"/>
                </a:solidFill>
              </a:rPr>
              <a:t>Gør det attraktivt</a:t>
            </a:r>
            <a:r>
              <a:rPr lang="da-DK" sz="1000" i="1" dirty="0"/>
              <a:t>: </a:t>
            </a:r>
            <a:r>
              <a:rPr lang="da-DK" sz="1000" dirty="0"/>
              <a:t>Det skal være attraktivt at udføre den ønskede adfærd, dvs. der skal</a:t>
            </a:r>
            <a:br>
              <a:rPr lang="da-DK" sz="1000" dirty="0"/>
            </a:br>
            <a:r>
              <a:rPr lang="da-DK" sz="1000" dirty="0"/>
              <a:t>være noget, som motiverer til at udføre adfærden.</a:t>
            </a:r>
          </a:p>
          <a:p>
            <a:pPr>
              <a:buNone/>
            </a:pPr>
            <a:r>
              <a:rPr lang="da-DK" sz="1000" i="1" u="sng" dirty="0">
                <a:solidFill>
                  <a:schemeClr val="bg2"/>
                </a:solidFill>
              </a:rPr>
              <a:t>Gør det let: </a:t>
            </a:r>
            <a:r>
              <a:rPr lang="da-DK" sz="1000" dirty="0"/>
              <a:t>Det skal være let at udføre den ønskede adfærd, dvs. at der ikke må være </a:t>
            </a:r>
            <a:br>
              <a:rPr lang="da-DK" sz="1000" dirty="0"/>
            </a:br>
            <a:r>
              <a:rPr lang="da-DK" sz="1000" dirty="0"/>
              <a:t>noget i konteksten (fysisk, psykologisk eller socialt), som hindrer aktørerne i at udføre </a:t>
            </a:r>
            <a:br>
              <a:rPr lang="da-DK" sz="1000" dirty="0"/>
            </a:br>
            <a:r>
              <a:rPr lang="da-DK" sz="1000" dirty="0"/>
              <a:t>handlingen.</a:t>
            </a:r>
          </a:p>
          <a:p>
            <a:pPr>
              <a:buNone/>
            </a:pPr>
            <a:r>
              <a:rPr lang="da-DK" sz="1000" i="1" u="sng" dirty="0">
                <a:solidFill>
                  <a:schemeClr val="bg2"/>
                </a:solidFill>
              </a:rPr>
              <a:t>Gør det givende: </a:t>
            </a:r>
            <a:r>
              <a:rPr lang="da-DK" sz="1000" dirty="0"/>
              <a:t>Den ønskede adfærd skal opleves som givende eller belønnende.</a:t>
            </a:r>
          </a:p>
          <a:p>
            <a:pPr>
              <a:buNone/>
            </a:pPr>
            <a:r>
              <a:rPr lang="da-DK" sz="1000" dirty="0"/>
              <a:t>Mens de tre første komponenter er forudsætninger for etablering af den ønskede adfærd, skal den sidste sikre, at den ønskede adfærd fastholdes over tid.</a:t>
            </a:r>
          </a:p>
          <a:p>
            <a:pPr>
              <a:buNone/>
            </a:pPr>
            <a:r>
              <a:rPr lang="da-DK" sz="1000" dirty="0"/>
              <a:t>Denne simple model kan både bruges til at designe interventioner efter – og efterfølgende fungere som en lakmustest på, om en foreslået adfærdsintervention er ’levedygtig’.</a:t>
            </a:r>
          </a:p>
          <a:p>
            <a:pPr>
              <a:buNone/>
            </a:pPr>
            <a:endParaRPr lang="da-DK" sz="1200" b="1" dirty="0">
              <a:solidFill>
                <a:schemeClr val="bg2"/>
              </a:solidFill>
            </a:endParaRPr>
          </a:p>
        </p:txBody>
      </p:sp>
      <p:graphicFrame>
        <p:nvGraphicFramePr>
          <p:cNvPr id="5" name="Chart 4">
            <a:extLst>
              <a:ext uri="{FF2B5EF4-FFF2-40B4-BE49-F238E27FC236}">
                <a16:creationId xmlns:a16="http://schemas.microsoft.com/office/drawing/2014/main" id="{D0870715-1B8C-D469-09BB-0E3673B5A993}"/>
              </a:ext>
            </a:extLst>
          </p:cNvPr>
          <p:cNvGraphicFramePr/>
          <p:nvPr>
            <p:extLst>
              <p:ext uri="{D42A27DB-BD31-4B8C-83A1-F6EECF244321}">
                <p14:modId xmlns:p14="http://schemas.microsoft.com/office/powerpoint/2010/main" val="3829540219"/>
              </p:ext>
            </p:extLst>
          </p:nvPr>
        </p:nvGraphicFramePr>
        <p:xfrm>
          <a:off x="5302324" y="1957494"/>
          <a:ext cx="6786546" cy="4220795"/>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a:extLst>
              <a:ext uri="{FF2B5EF4-FFF2-40B4-BE49-F238E27FC236}">
                <a16:creationId xmlns:a16="http://schemas.microsoft.com/office/drawing/2014/main" id="{8E310A61-C54F-201F-0290-577DB71CC0AB}"/>
              </a:ext>
            </a:extLst>
          </p:cNvPr>
          <p:cNvGrpSpPr/>
          <p:nvPr/>
        </p:nvGrpSpPr>
        <p:grpSpPr>
          <a:xfrm>
            <a:off x="3722133" y="5994073"/>
            <a:ext cx="6404726" cy="687900"/>
            <a:chOff x="3722133" y="5994073"/>
            <a:chExt cx="6404726" cy="687900"/>
          </a:xfrm>
        </p:grpSpPr>
        <p:sp>
          <p:nvSpPr>
            <p:cNvPr id="6" name="USR_Title">
              <a:extLst>
                <a:ext uri="{FF2B5EF4-FFF2-40B4-BE49-F238E27FC236}">
                  <a16:creationId xmlns:a16="http://schemas.microsoft.com/office/drawing/2014/main" id="{BF53B7B5-7E4B-E03C-1478-7CF1E6E6D1AE}"/>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algn="l">
                <a:lnSpc>
                  <a:spcPct val="95000"/>
                </a:lnSpc>
                <a:defRPr/>
              </a:pPr>
              <a:r>
                <a:rPr lang="da-DK" sz="700" cap="all" dirty="0">
                  <a:latin typeface="+mn-lt"/>
                </a:rPr>
                <a:t>2.4. design af adfærdsændringer</a:t>
              </a:r>
            </a:p>
            <a:p>
              <a:pPr algn="l">
                <a:lnSpc>
                  <a:spcPct val="95000"/>
                </a:lnSpc>
                <a:defRPr/>
              </a:pPr>
              <a:endParaRPr lang="da-DK" sz="700" b="0" cap="all" baseline="0" dirty="0">
                <a:solidFill>
                  <a:schemeClr val="tx1"/>
                </a:solidFill>
                <a:latin typeface="+mn-lt"/>
              </a:endParaRPr>
            </a:p>
          </p:txBody>
        </p:sp>
        <p:sp>
          <p:nvSpPr>
            <p:cNvPr id="7" name="Date_DateCustomA">
              <a:extLst>
                <a:ext uri="{FF2B5EF4-FFF2-40B4-BE49-F238E27FC236}">
                  <a16:creationId xmlns:a16="http://schemas.microsoft.com/office/drawing/2014/main" id="{1C8F62DC-7B1A-69DF-2F92-C37AE852F7B8}"/>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8" name="Billede streg">
              <a:extLst>
                <a:ext uri="{FF2B5EF4-FFF2-40B4-BE49-F238E27FC236}">
                  <a16:creationId xmlns:a16="http://schemas.microsoft.com/office/drawing/2014/main" id="{2AC98014-F092-1DDF-A0CE-19E7B887CF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9" name="Slide Number Placeholder 3">
            <a:extLst>
              <a:ext uri="{FF2B5EF4-FFF2-40B4-BE49-F238E27FC236}">
                <a16:creationId xmlns:a16="http://schemas.microsoft.com/office/drawing/2014/main" id="{4CE4C68E-5EB7-D8E1-49CB-EB9BD6D17962}"/>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30</a:t>
            </a:fld>
            <a:endParaRPr lang="en-GB" dirty="0"/>
          </a:p>
        </p:txBody>
      </p:sp>
    </p:spTree>
    <p:extLst>
      <p:ext uri="{BB962C8B-B14F-4D97-AF65-F5344CB8AC3E}">
        <p14:creationId xmlns:p14="http://schemas.microsoft.com/office/powerpoint/2010/main" val="976337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D0285D-FEDA-D79B-F069-5B1DE440DAB9}"/>
              </a:ext>
            </a:extLst>
          </p:cNvPr>
          <p:cNvSpPr>
            <a:spLocks noGrp="1"/>
          </p:cNvSpPr>
          <p:nvPr>
            <p:ph type="title"/>
          </p:nvPr>
        </p:nvSpPr>
        <p:spPr/>
        <p:txBody>
          <a:bodyPr/>
          <a:lstStyle/>
          <a:p>
            <a:r>
              <a:rPr kumimoji="0" lang="da-DK" sz="2000" b="1" i="0" u="none" strike="noStrike" kern="0" cap="all" spc="0" normalizeH="0" baseline="0" noProof="0" dirty="0">
                <a:ln>
                  <a:noFill/>
                </a:ln>
                <a:solidFill>
                  <a:srgbClr val="000000"/>
                </a:solidFill>
                <a:effectLst/>
                <a:uLnTx/>
                <a:uFillTx/>
                <a:latin typeface="AU Passata"/>
                <a:ea typeface="+mj-ea"/>
                <a:cs typeface="+mj-cs"/>
              </a:rPr>
              <a:t>Step 3</a:t>
            </a:r>
            <a:br>
              <a:rPr kumimoji="0" lang="da-DK" sz="2000" b="1" i="0" u="none" strike="noStrike" kern="0" cap="all" spc="0" normalizeH="0" baseline="0" noProof="0" dirty="0">
                <a:ln>
                  <a:noFill/>
                </a:ln>
                <a:solidFill>
                  <a:srgbClr val="000000"/>
                </a:solidFill>
                <a:effectLst/>
                <a:uLnTx/>
                <a:uFillTx/>
                <a:latin typeface="AU Passata"/>
                <a:ea typeface="+mj-ea"/>
                <a:cs typeface="+mj-cs"/>
              </a:rPr>
            </a:br>
            <a:r>
              <a:rPr kumimoji="0" lang="da-DK" sz="4000" b="1" i="0" u="none" strike="noStrike" kern="0" cap="all" spc="0" normalizeH="0" baseline="0" noProof="0" dirty="0">
                <a:ln>
                  <a:noFill/>
                </a:ln>
                <a:solidFill>
                  <a:srgbClr val="000000"/>
                </a:solidFill>
                <a:effectLst/>
                <a:uLnTx/>
                <a:uFillTx/>
                <a:latin typeface="AU Passata"/>
                <a:ea typeface="+mj-ea"/>
                <a:cs typeface="+mj-cs"/>
              </a:rPr>
              <a:t>Adfærdshjulet</a:t>
            </a:r>
            <a:endParaRPr lang="da-DK" dirty="0"/>
          </a:p>
        </p:txBody>
      </p:sp>
      <p:sp>
        <p:nvSpPr>
          <p:cNvPr id="3" name="Date Placeholder 2">
            <a:extLst>
              <a:ext uri="{FF2B5EF4-FFF2-40B4-BE49-F238E27FC236}">
                <a16:creationId xmlns:a16="http://schemas.microsoft.com/office/drawing/2014/main" id="{66749A70-354A-7FA8-01C4-4F194511F499}"/>
              </a:ext>
            </a:extLst>
          </p:cNvPr>
          <p:cNvSpPr>
            <a:spLocks noGrp="1"/>
          </p:cNvSpPr>
          <p:nvPr>
            <p:ph type="dt" sz="half" idx="10"/>
          </p:nvPr>
        </p:nvSpPr>
        <p:spPr/>
        <p:txBody>
          <a:bodyPr/>
          <a:lstStyle/>
          <a:p>
            <a:fld id="{6AD37E22-D072-4BD6-A164-05C3C9981B6D}" type="datetime1">
              <a:rPr lang="da-DK" smtClean="0"/>
              <a:t>25-01-2024</a:t>
            </a:fld>
            <a:r>
              <a:rPr lang="da-DK"/>
              <a:t>16-12-2022</a:t>
            </a:r>
            <a:endParaRPr lang="da-DK" dirty="0"/>
          </a:p>
        </p:txBody>
      </p:sp>
      <p:sp>
        <p:nvSpPr>
          <p:cNvPr id="6" name="Content Placeholder 5">
            <a:extLst>
              <a:ext uri="{FF2B5EF4-FFF2-40B4-BE49-F238E27FC236}">
                <a16:creationId xmlns:a16="http://schemas.microsoft.com/office/drawing/2014/main" id="{4E0B8026-223E-4A99-AA47-CBA919C2F053}"/>
              </a:ext>
            </a:extLst>
          </p:cNvPr>
          <p:cNvSpPr>
            <a:spLocks noGrp="1"/>
          </p:cNvSpPr>
          <p:nvPr>
            <p:ph idx="15"/>
          </p:nvPr>
        </p:nvSpPr>
        <p:spPr>
          <a:xfrm>
            <a:off x="985837" y="2341227"/>
            <a:ext cx="10217151" cy="439701"/>
          </a:xfrm>
        </p:spPr>
        <p:txBody>
          <a:bodyPr/>
          <a:lstStyle/>
          <a:p>
            <a:r>
              <a:rPr lang="da-DK" dirty="0"/>
              <a:t>Adfærdshjulets indsigter i, hvad der skal til for at sandsynliggøre en adfærdsændring, kan udvides med en række konkrete adfærdsgreb, der kan gøre den ønskede adfærdsændring hhv. Indlysende, Attraktiv, Let og Givende.</a:t>
            </a:r>
          </a:p>
          <a:p>
            <a:endParaRPr lang="da-DK" dirty="0"/>
          </a:p>
        </p:txBody>
      </p:sp>
      <p:graphicFrame>
        <p:nvGraphicFramePr>
          <p:cNvPr id="11" name="Chart 10">
            <a:extLst>
              <a:ext uri="{FF2B5EF4-FFF2-40B4-BE49-F238E27FC236}">
                <a16:creationId xmlns:a16="http://schemas.microsoft.com/office/drawing/2014/main" id="{76B79D44-42FC-8CB8-B120-0E0CF97B13D0}"/>
              </a:ext>
            </a:extLst>
          </p:cNvPr>
          <p:cNvGraphicFramePr/>
          <p:nvPr>
            <p:extLst>
              <p:ext uri="{D42A27DB-BD31-4B8C-83A1-F6EECF244321}">
                <p14:modId xmlns:p14="http://schemas.microsoft.com/office/powerpoint/2010/main" val="1878501710"/>
              </p:ext>
            </p:extLst>
          </p:nvPr>
        </p:nvGraphicFramePr>
        <p:xfrm>
          <a:off x="7030516" y="2899452"/>
          <a:ext cx="5235826" cy="3085539"/>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12">
            <a:extLst>
              <a:ext uri="{FF2B5EF4-FFF2-40B4-BE49-F238E27FC236}">
                <a16:creationId xmlns:a16="http://schemas.microsoft.com/office/drawing/2014/main" id="{9C5ABEFB-482D-F746-C212-70E9ABEEFA95}"/>
              </a:ext>
            </a:extLst>
          </p:cNvPr>
          <p:cNvPicPr>
            <a:picLocks noChangeAspect="1"/>
          </p:cNvPicPr>
          <p:nvPr/>
        </p:nvPicPr>
        <p:blipFill rotWithShape="1">
          <a:blip r:embed="rId3"/>
          <a:srcRect l="42319" t="21046" r="39957" b="11394"/>
          <a:stretch/>
        </p:blipFill>
        <p:spPr>
          <a:xfrm>
            <a:off x="3790156" y="3284984"/>
            <a:ext cx="2160241" cy="2016225"/>
          </a:xfrm>
          <a:prstGeom prst="rect">
            <a:avLst/>
          </a:prstGeom>
        </p:spPr>
      </p:pic>
      <p:sp>
        <p:nvSpPr>
          <p:cNvPr id="14" name="TextBox 13">
            <a:extLst>
              <a:ext uri="{FF2B5EF4-FFF2-40B4-BE49-F238E27FC236}">
                <a16:creationId xmlns:a16="http://schemas.microsoft.com/office/drawing/2014/main" id="{7AE2CAEC-FC09-6743-97AB-308A7DCA5797}"/>
              </a:ext>
            </a:extLst>
          </p:cNvPr>
          <p:cNvSpPr txBox="1"/>
          <p:nvPr/>
        </p:nvSpPr>
        <p:spPr>
          <a:xfrm>
            <a:off x="6209063" y="3520140"/>
            <a:ext cx="4892551" cy="3337860"/>
          </a:xfrm>
          <a:prstGeom prst="rect">
            <a:avLst/>
          </a:prstGeom>
          <a:noFill/>
        </p:spPr>
        <p:txBody>
          <a:bodyPr wrap="square" lIns="0" tIns="0" rIns="0" bIns="0" rtlCol="0">
            <a:spAutoFit/>
          </a:bodyPr>
          <a:lstStyle/>
          <a:p>
            <a:pPr>
              <a:lnSpc>
                <a:spcPct val="95000"/>
              </a:lnSpc>
            </a:pPr>
            <a:endParaRPr lang="da-DK" sz="1600" dirty="0">
              <a:latin typeface="+mn-lt"/>
            </a:endParaRPr>
          </a:p>
        </p:txBody>
      </p:sp>
      <p:sp>
        <p:nvSpPr>
          <p:cNvPr id="16" name="TextBox 15">
            <a:extLst>
              <a:ext uri="{FF2B5EF4-FFF2-40B4-BE49-F238E27FC236}">
                <a16:creationId xmlns:a16="http://schemas.microsoft.com/office/drawing/2014/main" id="{AF908025-A5CD-49C3-1386-F5C89BACAB7C}"/>
              </a:ext>
            </a:extLst>
          </p:cNvPr>
          <p:cNvSpPr txBox="1"/>
          <p:nvPr/>
        </p:nvSpPr>
        <p:spPr>
          <a:xfrm>
            <a:off x="1014088" y="3002370"/>
            <a:ext cx="4892551" cy="2809231"/>
          </a:xfrm>
          <a:prstGeom prst="rect">
            <a:avLst/>
          </a:prstGeom>
          <a:noFill/>
        </p:spPr>
        <p:txBody>
          <a:bodyPr wrap="square" lIns="0" tIns="0" rIns="0" bIns="0" rtlCol="0">
            <a:spAutoFit/>
          </a:bodyPr>
          <a:lstStyle/>
          <a:p>
            <a:pPr marL="0" marR="0" lvl="0" indent="0" algn="l" defTabSz="914400" rtl="0" eaLnBrk="1" fontAlgn="base" latinLnBrk="0" hangingPunct="1">
              <a:lnSpc>
                <a:spcPct val="99000"/>
              </a:lnSpc>
              <a:spcBef>
                <a:spcPts val="600"/>
              </a:spcBef>
              <a:spcAft>
                <a:spcPct val="0"/>
              </a:spcAft>
              <a:buClr>
                <a:srgbClr val="000000"/>
              </a:buClr>
              <a:buSzPct val="100000"/>
              <a:tabLst/>
              <a:defRPr/>
            </a:pPr>
            <a:r>
              <a:rPr kumimoji="0" lang="da-DK" sz="1200" b="1" i="0" u="none" strike="noStrike" kern="0" cap="none" spc="0" normalizeH="0" baseline="0" noProof="0" dirty="0">
                <a:ln>
                  <a:noFill/>
                </a:ln>
                <a:solidFill>
                  <a:srgbClr val="FF9900"/>
                </a:solidFill>
                <a:effectLst/>
                <a:uLnTx/>
                <a:uFillTx/>
                <a:latin typeface="AU Passata"/>
                <a:ea typeface="+mn-ea"/>
                <a:cs typeface="+mn-cs"/>
              </a:rPr>
              <a:t>Gør ny adfærd ATTRAKTIV ved at…</a:t>
            </a:r>
          </a:p>
          <a:p>
            <a:pPr marL="285750" marR="0" lvl="0" indent="-2857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b="0" i="0" u="none" strike="noStrike" kern="0" cap="none" spc="0" normalizeH="0" baseline="0" noProof="0" dirty="0">
                <a:ln>
                  <a:noFill/>
                </a:ln>
                <a:solidFill>
                  <a:srgbClr val="FF9900"/>
                </a:solidFill>
                <a:effectLst/>
                <a:uLnTx/>
                <a:uFillTx/>
                <a:latin typeface="AU Passata"/>
                <a:ea typeface="+mn-ea"/>
                <a:cs typeface="+mn-cs"/>
              </a:rPr>
              <a:t>Gøre mikrohandlingen visuel</a:t>
            </a:r>
          </a:p>
          <a:p>
            <a:pPr marL="285750" marR="0" lvl="0" indent="-2857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b="0" i="0" u="none" strike="noStrike" kern="0" cap="none" spc="0" normalizeH="0" baseline="0" noProof="0" dirty="0">
                <a:ln>
                  <a:noFill/>
                </a:ln>
                <a:solidFill>
                  <a:srgbClr val="FF9900"/>
                </a:solidFill>
                <a:effectLst/>
                <a:uLnTx/>
                <a:uFillTx/>
                <a:latin typeface="AU Passata"/>
                <a:ea typeface="+mn-ea"/>
                <a:cs typeface="+mn-cs"/>
              </a:rPr>
              <a:t>Gøre det tydeligt, hvor og hvornår</a:t>
            </a:r>
            <a:br>
              <a:rPr kumimoji="0" lang="da-DK" sz="1200" b="0" i="0" u="none" strike="noStrike" kern="0" cap="none" spc="0" normalizeH="0" baseline="0" noProof="0" dirty="0">
                <a:ln>
                  <a:noFill/>
                </a:ln>
                <a:solidFill>
                  <a:srgbClr val="FF9900"/>
                </a:solidFill>
                <a:effectLst/>
                <a:uLnTx/>
                <a:uFillTx/>
                <a:latin typeface="AU Passata"/>
                <a:ea typeface="+mn-ea"/>
                <a:cs typeface="+mn-cs"/>
              </a:rPr>
            </a:br>
            <a:r>
              <a:rPr kumimoji="0" lang="da-DK" sz="1200" b="0" i="0" u="none" strike="noStrike" kern="0" cap="none" spc="0" normalizeH="0" baseline="0" noProof="0" dirty="0">
                <a:ln>
                  <a:noFill/>
                </a:ln>
                <a:solidFill>
                  <a:srgbClr val="FF9900"/>
                </a:solidFill>
                <a:effectLst/>
                <a:uLnTx/>
                <a:uFillTx/>
                <a:latin typeface="AU Passata"/>
                <a:ea typeface="+mn-ea"/>
                <a:cs typeface="+mn-cs"/>
              </a:rPr>
              <a:t>mikrohandlingen skal udføres</a:t>
            </a:r>
          </a:p>
          <a:p>
            <a:pPr marL="285750" marR="0" lvl="0" indent="-2857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b="0" i="0" u="none" strike="noStrike" kern="0" cap="none" spc="0" normalizeH="0" baseline="0" noProof="0" dirty="0">
                <a:ln>
                  <a:noFill/>
                </a:ln>
                <a:solidFill>
                  <a:srgbClr val="FF9900"/>
                </a:solidFill>
                <a:effectLst/>
                <a:uLnTx/>
                <a:uFillTx/>
                <a:latin typeface="AU Passata"/>
                <a:ea typeface="+mn-ea"/>
                <a:cs typeface="+mn-cs"/>
              </a:rPr>
              <a:t>Bruge timede påmindelser</a:t>
            </a:r>
          </a:p>
          <a:p>
            <a:pPr marL="285750" marR="0" lvl="0" indent="-2857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b="0" i="0" u="none" strike="noStrike" kern="0" cap="none" spc="0" normalizeH="0" baseline="0" noProof="0" dirty="0">
                <a:ln>
                  <a:noFill/>
                </a:ln>
                <a:solidFill>
                  <a:srgbClr val="FF9900"/>
                </a:solidFill>
                <a:effectLst/>
                <a:uLnTx/>
                <a:uFillTx/>
                <a:latin typeface="AU Passata"/>
                <a:ea typeface="+mn-ea"/>
                <a:cs typeface="+mn-cs"/>
              </a:rPr>
              <a:t>Give korte deadlines</a:t>
            </a:r>
          </a:p>
          <a:p>
            <a:pPr marL="285750" marR="0" lvl="0" indent="-2857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b="0" i="0" u="none" strike="noStrike" kern="0" cap="none" spc="0" normalizeH="0" baseline="0" noProof="0" dirty="0">
                <a:ln>
                  <a:noFill/>
                </a:ln>
                <a:solidFill>
                  <a:srgbClr val="FF9900"/>
                </a:solidFill>
                <a:effectLst/>
                <a:uLnTx/>
                <a:uFillTx/>
                <a:latin typeface="AU Passata"/>
                <a:ea typeface="+mn-ea"/>
                <a:cs typeface="+mn-cs"/>
              </a:rPr>
              <a:t>Knytte mikrohandlingen til en </a:t>
            </a:r>
            <a:br>
              <a:rPr kumimoji="0" lang="da-DK" sz="1200" b="0" i="0" u="none" strike="noStrike" kern="0" cap="none" spc="0" normalizeH="0" baseline="0" noProof="0" dirty="0">
                <a:ln>
                  <a:noFill/>
                </a:ln>
                <a:solidFill>
                  <a:srgbClr val="FF9900"/>
                </a:solidFill>
                <a:effectLst/>
                <a:uLnTx/>
                <a:uFillTx/>
                <a:latin typeface="AU Passata"/>
                <a:ea typeface="+mn-ea"/>
                <a:cs typeface="+mn-cs"/>
              </a:rPr>
            </a:br>
            <a:r>
              <a:rPr kumimoji="0" lang="da-DK" sz="1200" b="0" i="0" u="none" strike="noStrike" kern="0" cap="none" spc="0" normalizeH="0" baseline="0" noProof="0" dirty="0">
                <a:ln>
                  <a:noFill/>
                </a:ln>
                <a:solidFill>
                  <a:srgbClr val="FF9900"/>
                </a:solidFill>
                <a:effectLst/>
                <a:uLnTx/>
                <a:uFillTx/>
                <a:latin typeface="AU Passata"/>
                <a:ea typeface="+mn-ea"/>
                <a:cs typeface="+mn-cs"/>
              </a:rPr>
              <a:t>allerede etableret vane</a:t>
            </a:r>
          </a:p>
          <a:p>
            <a:pPr marL="285750" marR="0" lvl="0" indent="-2857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b="0" i="0" u="none" strike="noStrike" kern="0" cap="none" spc="0" normalizeH="0" baseline="0" noProof="0" dirty="0">
                <a:ln>
                  <a:noFill/>
                </a:ln>
                <a:solidFill>
                  <a:srgbClr val="FF9900"/>
                </a:solidFill>
                <a:effectLst/>
                <a:uLnTx/>
                <a:uFillTx/>
                <a:latin typeface="AU Passata"/>
                <a:ea typeface="+mn-ea"/>
                <a:cs typeface="+mn-cs"/>
              </a:rPr>
              <a:t>Bruge triggere (tid, sted, følelser, vaner) </a:t>
            </a:r>
            <a:br>
              <a:rPr kumimoji="0" lang="da-DK" sz="1200" b="0" i="0" u="none" strike="noStrike" kern="0" cap="none" spc="0" normalizeH="0" baseline="0" noProof="0" dirty="0">
                <a:ln>
                  <a:noFill/>
                </a:ln>
                <a:solidFill>
                  <a:srgbClr val="FF9900"/>
                </a:solidFill>
                <a:effectLst/>
                <a:uLnTx/>
                <a:uFillTx/>
                <a:latin typeface="AU Passata"/>
                <a:ea typeface="+mn-ea"/>
                <a:cs typeface="+mn-cs"/>
              </a:rPr>
            </a:br>
            <a:r>
              <a:rPr kumimoji="0" lang="da-DK" sz="1200" b="0" i="0" u="none" strike="noStrike" kern="0" cap="none" spc="0" normalizeH="0" baseline="0" noProof="0" dirty="0">
                <a:ln>
                  <a:noFill/>
                </a:ln>
                <a:solidFill>
                  <a:srgbClr val="FF9900"/>
                </a:solidFill>
                <a:effectLst/>
                <a:uLnTx/>
                <a:uFillTx/>
                <a:latin typeface="AU Passata"/>
                <a:ea typeface="+mn-ea"/>
                <a:cs typeface="+mn-cs"/>
              </a:rPr>
              <a:t>til at starte mikrohandlingen</a:t>
            </a:r>
          </a:p>
          <a:p>
            <a:pPr marL="285750" marR="0" lvl="0" indent="-2857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b="0" i="0" u="none" strike="noStrike" kern="0" cap="none" spc="0" normalizeH="0" baseline="0" noProof="0" dirty="0">
                <a:ln>
                  <a:noFill/>
                </a:ln>
                <a:solidFill>
                  <a:srgbClr val="FF9900"/>
                </a:solidFill>
                <a:effectLst/>
                <a:uLnTx/>
                <a:uFillTx/>
                <a:latin typeface="AU Passata"/>
                <a:ea typeface="+mn-ea"/>
                <a:cs typeface="+mn-cs"/>
              </a:rPr>
              <a:t>Appellere til følelserne</a:t>
            </a:r>
          </a:p>
          <a:p>
            <a:pPr marL="285750" marR="0" lvl="0" indent="-2857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b="0" i="0" u="none" strike="noStrike" kern="0" cap="none" spc="0" normalizeH="0" baseline="0" noProof="0" dirty="0">
                <a:ln>
                  <a:noFill/>
                </a:ln>
                <a:solidFill>
                  <a:srgbClr val="FF9900"/>
                </a:solidFill>
                <a:effectLst/>
                <a:uLnTx/>
                <a:uFillTx/>
                <a:latin typeface="AU Passata"/>
                <a:ea typeface="+mn-ea"/>
                <a:cs typeface="+mn-cs"/>
              </a:rPr>
              <a:t>Give det første skridt</a:t>
            </a:r>
          </a:p>
        </p:txBody>
      </p:sp>
      <p:pic>
        <p:nvPicPr>
          <p:cNvPr id="17" name="Picture 16">
            <a:extLst>
              <a:ext uri="{FF2B5EF4-FFF2-40B4-BE49-F238E27FC236}">
                <a16:creationId xmlns:a16="http://schemas.microsoft.com/office/drawing/2014/main" id="{E450935E-C72D-8CA2-BDE8-206289CB974E}"/>
              </a:ext>
            </a:extLst>
          </p:cNvPr>
          <p:cNvPicPr>
            <a:picLocks noChangeAspect="1"/>
          </p:cNvPicPr>
          <p:nvPr/>
        </p:nvPicPr>
        <p:blipFill rotWithShape="1">
          <a:blip r:embed="rId3"/>
          <a:srcRect l="42319" t="21046" r="39957" b="11394"/>
          <a:stretch/>
        </p:blipFill>
        <p:spPr>
          <a:xfrm>
            <a:off x="9010099" y="3284984"/>
            <a:ext cx="2160241" cy="2016225"/>
          </a:xfrm>
          <a:prstGeom prst="rect">
            <a:avLst/>
          </a:prstGeom>
        </p:spPr>
      </p:pic>
      <p:sp>
        <p:nvSpPr>
          <p:cNvPr id="18" name="TextBox 17">
            <a:extLst>
              <a:ext uri="{FF2B5EF4-FFF2-40B4-BE49-F238E27FC236}">
                <a16:creationId xmlns:a16="http://schemas.microsoft.com/office/drawing/2014/main" id="{9BF5D7C2-A008-D016-D6BB-924A7DEAA3FC}"/>
              </a:ext>
            </a:extLst>
          </p:cNvPr>
          <p:cNvSpPr txBox="1"/>
          <p:nvPr/>
        </p:nvSpPr>
        <p:spPr>
          <a:xfrm>
            <a:off x="6234031" y="3002370"/>
            <a:ext cx="4892551" cy="3251788"/>
          </a:xfrm>
          <a:prstGeom prst="rect">
            <a:avLst/>
          </a:prstGeom>
          <a:noFill/>
        </p:spPr>
        <p:txBody>
          <a:bodyPr wrap="square" lIns="0" tIns="0" rIns="0" bIns="0" rtlCol="0">
            <a:spAutoFit/>
          </a:bodyPr>
          <a:lstStyle/>
          <a:p>
            <a:pPr marL="0" marR="0" lvl="0" indent="0" algn="l" defTabSz="914400" rtl="0" eaLnBrk="1" fontAlgn="base" latinLnBrk="0" hangingPunct="1">
              <a:lnSpc>
                <a:spcPct val="99000"/>
              </a:lnSpc>
              <a:spcBef>
                <a:spcPts val="600"/>
              </a:spcBef>
              <a:spcAft>
                <a:spcPct val="0"/>
              </a:spcAft>
              <a:buClr>
                <a:srgbClr val="000000"/>
              </a:buClr>
              <a:buSzPct val="100000"/>
              <a:tabLst/>
              <a:defRPr/>
            </a:pPr>
            <a:r>
              <a:rPr kumimoji="0" lang="da-DK" sz="1200" b="1" i="0" u="none" strike="noStrike" kern="0" cap="none" spc="0" normalizeH="0" baseline="0" noProof="0" dirty="0">
                <a:ln>
                  <a:noFill/>
                </a:ln>
                <a:solidFill>
                  <a:srgbClr val="8BAD3F"/>
                </a:solidFill>
                <a:effectLst/>
                <a:uLnTx/>
                <a:uFillTx/>
                <a:latin typeface="AU Passata"/>
                <a:ea typeface="+mn-ea"/>
                <a:cs typeface="+mn-cs"/>
              </a:rPr>
              <a:t>Gør ny adfærd INDLYSENDE ved at…</a:t>
            </a: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i="0" u="none" strike="noStrike" kern="0" cap="none" spc="0" normalizeH="0" baseline="0" noProof="0" dirty="0">
                <a:ln>
                  <a:noFill/>
                </a:ln>
                <a:solidFill>
                  <a:srgbClr val="8BAD3F"/>
                </a:solidFill>
                <a:effectLst/>
                <a:uLnTx/>
                <a:uFillTx/>
                <a:latin typeface="AU Passata"/>
                <a:ea typeface="+mn-ea"/>
                <a:cs typeface="+mn-cs"/>
              </a:rPr>
              <a:t>Appellere til personlig identitet og </a:t>
            </a:r>
            <a:br>
              <a:rPr kumimoji="0" lang="da-DK" sz="1200" i="0" u="none" strike="noStrike" kern="0" cap="none" spc="0" normalizeH="0" baseline="0" noProof="0" dirty="0">
                <a:ln>
                  <a:noFill/>
                </a:ln>
                <a:solidFill>
                  <a:srgbClr val="8BAD3F"/>
                </a:solidFill>
                <a:effectLst/>
                <a:uLnTx/>
                <a:uFillTx/>
                <a:latin typeface="AU Passata"/>
                <a:ea typeface="+mn-ea"/>
                <a:cs typeface="+mn-cs"/>
              </a:rPr>
            </a:br>
            <a:r>
              <a:rPr kumimoji="0" lang="da-DK" sz="1200" i="0" u="none" strike="noStrike" kern="0" cap="none" spc="0" normalizeH="0" baseline="0" noProof="0" dirty="0">
                <a:ln>
                  <a:noFill/>
                </a:ln>
                <a:solidFill>
                  <a:srgbClr val="8BAD3F"/>
                </a:solidFill>
                <a:effectLst/>
                <a:uLnTx/>
                <a:uFillTx/>
                <a:latin typeface="AU Passata"/>
                <a:ea typeface="+mn-ea"/>
                <a:cs typeface="+mn-cs"/>
              </a:rPr>
              <a:t>selvfortælling</a:t>
            </a: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i="0" u="none" strike="noStrike" kern="0" cap="none" spc="0" normalizeH="0" baseline="0" noProof="0" dirty="0">
                <a:ln>
                  <a:noFill/>
                </a:ln>
                <a:solidFill>
                  <a:srgbClr val="8BAD3F"/>
                </a:solidFill>
                <a:effectLst/>
                <a:uLnTx/>
                <a:uFillTx/>
                <a:latin typeface="AU Passata"/>
                <a:ea typeface="+mn-ea"/>
                <a:cs typeface="+mn-cs"/>
              </a:rPr>
              <a:t>Vise, hvad man går glip af ved ikke</a:t>
            </a:r>
            <a:br>
              <a:rPr kumimoji="0" lang="da-DK" sz="1200" i="0" u="none" strike="noStrike" kern="0" cap="none" spc="0" normalizeH="0" baseline="0" noProof="0" dirty="0">
                <a:ln>
                  <a:noFill/>
                </a:ln>
                <a:solidFill>
                  <a:srgbClr val="8BAD3F"/>
                </a:solidFill>
                <a:effectLst/>
                <a:uLnTx/>
                <a:uFillTx/>
                <a:latin typeface="AU Passata"/>
                <a:ea typeface="+mn-ea"/>
                <a:cs typeface="+mn-cs"/>
              </a:rPr>
            </a:br>
            <a:r>
              <a:rPr kumimoji="0" lang="da-DK" sz="1200" i="0" u="none" strike="noStrike" kern="0" cap="none" spc="0" normalizeH="0" baseline="0" noProof="0" dirty="0">
                <a:ln>
                  <a:noFill/>
                </a:ln>
                <a:solidFill>
                  <a:srgbClr val="8BAD3F"/>
                </a:solidFill>
                <a:effectLst/>
                <a:uLnTx/>
                <a:uFillTx/>
                <a:latin typeface="AU Passata"/>
                <a:ea typeface="+mn-ea"/>
                <a:cs typeface="+mn-cs"/>
              </a:rPr>
              <a:t>at anlægge den nye adfærd</a:t>
            </a: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i="0" u="none" strike="noStrike" kern="0" cap="none" spc="0" normalizeH="0" baseline="0" noProof="0" dirty="0">
                <a:ln>
                  <a:noFill/>
                </a:ln>
                <a:solidFill>
                  <a:srgbClr val="8BAD3F"/>
                </a:solidFill>
                <a:effectLst/>
                <a:uLnTx/>
                <a:uFillTx/>
                <a:latin typeface="AU Passata"/>
                <a:ea typeface="+mn-ea"/>
                <a:cs typeface="+mn-cs"/>
              </a:rPr>
              <a:t>Matche individuelle mål med </a:t>
            </a:r>
            <a:br>
              <a:rPr kumimoji="0" lang="da-DK" sz="1200" i="0" u="none" strike="noStrike" kern="0" cap="none" spc="0" normalizeH="0" baseline="0" noProof="0" dirty="0">
                <a:ln>
                  <a:noFill/>
                </a:ln>
                <a:solidFill>
                  <a:srgbClr val="8BAD3F"/>
                </a:solidFill>
                <a:effectLst/>
                <a:uLnTx/>
                <a:uFillTx/>
                <a:latin typeface="AU Passata"/>
                <a:ea typeface="+mn-ea"/>
                <a:cs typeface="+mn-cs"/>
              </a:rPr>
            </a:br>
            <a:r>
              <a:rPr kumimoji="0" lang="da-DK" sz="1200" i="0" u="none" strike="noStrike" kern="0" cap="none" spc="0" normalizeH="0" baseline="0" noProof="0" dirty="0">
                <a:ln>
                  <a:noFill/>
                </a:ln>
                <a:solidFill>
                  <a:srgbClr val="8BAD3F"/>
                </a:solidFill>
                <a:effectLst/>
                <a:uLnTx/>
                <a:uFillTx/>
                <a:latin typeface="AU Passata"/>
                <a:ea typeface="+mn-ea"/>
                <a:cs typeface="+mn-cs"/>
              </a:rPr>
              <a:t>organisations mål for forandring</a:t>
            </a: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lang="da-DK" sz="1200" kern="0" dirty="0">
                <a:solidFill>
                  <a:srgbClr val="8BAD3F"/>
                </a:solidFill>
                <a:latin typeface="AU Passata"/>
              </a:rPr>
              <a:t>P</a:t>
            </a:r>
            <a:r>
              <a:rPr kumimoji="0" lang="da-DK" sz="1200" i="0" u="none" strike="noStrike" kern="0" cap="none" spc="0" normalizeH="0" baseline="0" noProof="0" dirty="0" err="1">
                <a:ln>
                  <a:noFill/>
                </a:ln>
                <a:solidFill>
                  <a:srgbClr val="8BAD3F"/>
                </a:solidFill>
                <a:effectLst/>
                <a:uLnTx/>
                <a:uFillTx/>
                <a:latin typeface="AU Passata"/>
                <a:ea typeface="+mn-ea"/>
                <a:cs typeface="+mn-cs"/>
              </a:rPr>
              <a:t>ersonalisere</a:t>
            </a:r>
            <a:r>
              <a:rPr kumimoji="0" lang="da-DK" sz="1200" i="0" u="none" strike="noStrike" kern="0" cap="none" spc="0" normalizeH="0" baseline="0" noProof="0" dirty="0">
                <a:ln>
                  <a:noFill/>
                </a:ln>
                <a:solidFill>
                  <a:srgbClr val="8BAD3F"/>
                </a:solidFill>
                <a:effectLst/>
                <a:uLnTx/>
                <a:uFillTx/>
                <a:latin typeface="AU Passata"/>
                <a:ea typeface="+mn-ea"/>
                <a:cs typeface="+mn-cs"/>
              </a:rPr>
              <a:t> budskaber</a:t>
            </a: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i="0" u="none" strike="noStrike" kern="0" cap="none" spc="0" normalizeH="0" baseline="0" noProof="0" dirty="0">
                <a:ln>
                  <a:noFill/>
                </a:ln>
                <a:solidFill>
                  <a:srgbClr val="8BAD3F"/>
                </a:solidFill>
                <a:effectLst/>
                <a:uLnTx/>
                <a:uFillTx/>
                <a:latin typeface="AU Passata"/>
                <a:ea typeface="+mn-ea"/>
                <a:cs typeface="+mn-cs"/>
              </a:rPr>
              <a:t>Gøre usynlige fordele synlige</a:t>
            </a: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i="0" u="none" strike="noStrike" kern="0" cap="none" spc="0" normalizeH="0" baseline="0" noProof="0" dirty="0">
                <a:ln>
                  <a:noFill/>
                </a:ln>
                <a:solidFill>
                  <a:srgbClr val="8BAD3F"/>
                </a:solidFill>
                <a:effectLst/>
                <a:uLnTx/>
                <a:uFillTx/>
                <a:latin typeface="AU Passata"/>
                <a:ea typeface="+mn-ea"/>
                <a:cs typeface="+mn-cs"/>
              </a:rPr>
              <a:t>Gøre ændret adfærd til en </a:t>
            </a:r>
            <a:br>
              <a:rPr kumimoji="0" lang="da-DK" sz="1200" i="0" u="none" strike="noStrike" kern="0" cap="none" spc="0" normalizeH="0" baseline="0" noProof="0" dirty="0">
                <a:ln>
                  <a:noFill/>
                </a:ln>
                <a:solidFill>
                  <a:srgbClr val="8BAD3F"/>
                </a:solidFill>
                <a:effectLst/>
                <a:uLnTx/>
                <a:uFillTx/>
                <a:latin typeface="AU Passata"/>
                <a:ea typeface="+mn-ea"/>
                <a:cs typeface="+mn-cs"/>
              </a:rPr>
            </a:br>
            <a:r>
              <a:rPr kumimoji="0" lang="da-DK" sz="1200" i="0" u="none" strike="noStrike" kern="0" cap="none" spc="0" normalizeH="0" baseline="0" noProof="0" dirty="0">
                <a:ln>
                  <a:noFill/>
                </a:ln>
                <a:solidFill>
                  <a:srgbClr val="8BAD3F"/>
                </a:solidFill>
                <a:effectLst/>
                <a:uLnTx/>
                <a:uFillTx/>
                <a:latin typeface="AU Passata"/>
                <a:ea typeface="+mn-ea"/>
                <a:cs typeface="+mn-cs"/>
              </a:rPr>
              <a:t>begivenhed</a:t>
            </a: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i="0" u="none" strike="noStrike" kern="0" cap="none" spc="0" normalizeH="0" baseline="0" noProof="0" dirty="0">
                <a:ln>
                  <a:noFill/>
                </a:ln>
                <a:solidFill>
                  <a:srgbClr val="8BAD3F"/>
                </a:solidFill>
                <a:effectLst/>
                <a:uLnTx/>
                <a:uFillTx/>
                <a:latin typeface="AU Passata"/>
                <a:ea typeface="+mn-ea"/>
                <a:cs typeface="+mn-cs"/>
              </a:rPr>
              <a:t>Gøre resultater kollektive</a:t>
            </a: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i="0" u="none" strike="noStrike" kern="0" cap="none" spc="0" normalizeH="0" baseline="0" noProof="0" dirty="0">
                <a:ln>
                  <a:noFill/>
                </a:ln>
                <a:solidFill>
                  <a:srgbClr val="8BAD3F"/>
                </a:solidFill>
                <a:effectLst/>
                <a:uLnTx/>
                <a:uFillTx/>
                <a:latin typeface="AU Passata"/>
                <a:ea typeface="+mn-ea"/>
                <a:cs typeface="+mn-cs"/>
              </a:rPr>
              <a:t>Gøre ønsket adfærd til normal adfærd</a:t>
            </a: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i="0" u="none" strike="noStrike" kern="0" cap="none" spc="0" normalizeH="0" baseline="0" noProof="0" dirty="0">
                <a:ln>
                  <a:noFill/>
                </a:ln>
                <a:solidFill>
                  <a:srgbClr val="8BAD3F"/>
                </a:solidFill>
                <a:effectLst/>
                <a:uLnTx/>
                <a:uFillTx/>
                <a:latin typeface="AU Passata"/>
                <a:ea typeface="+mn-ea"/>
                <a:cs typeface="+mn-cs"/>
              </a:rPr>
              <a:t>Pakke det sure med det søde</a:t>
            </a:r>
          </a:p>
        </p:txBody>
      </p:sp>
      <p:pic>
        <p:nvPicPr>
          <p:cNvPr id="20" name="Picture 19">
            <a:extLst>
              <a:ext uri="{FF2B5EF4-FFF2-40B4-BE49-F238E27FC236}">
                <a16:creationId xmlns:a16="http://schemas.microsoft.com/office/drawing/2014/main" id="{1AE31584-9930-6259-CCE5-A719CC8C16F2}"/>
              </a:ext>
            </a:extLst>
          </p:cNvPr>
          <p:cNvPicPr>
            <a:picLocks noChangeAspect="1"/>
          </p:cNvPicPr>
          <p:nvPr/>
        </p:nvPicPr>
        <p:blipFill rotWithShape="1">
          <a:blip r:embed="rId4"/>
          <a:srcRect l="41385" t="18633" r="39957" b="13808"/>
          <a:stretch/>
        </p:blipFill>
        <p:spPr>
          <a:xfrm>
            <a:off x="9010099" y="3310463"/>
            <a:ext cx="2274214" cy="2016225"/>
          </a:xfrm>
          <a:prstGeom prst="rect">
            <a:avLst/>
          </a:prstGeom>
        </p:spPr>
      </p:pic>
      <p:grpSp>
        <p:nvGrpSpPr>
          <p:cNvPr id="2" name="Group 1">
            <a:extLst>
              <a:ext uri="{FF2B5EF4-FFF2-40B4-BE49-F238E27FC236}">
                <a16:creationId xmlns:a16="http://schemas.microsoft.com/office/drawing/2014/main" id="{30E18E1B-DBD9-AB03-DD6A-BF52F1B1F6C6}"/>
              </a:ext>
            </a:extLst>
          </p:cNvPr>
          <p:cNvGrpSpPr/>
          <p:nvPr/>
        </p:nvGrpSpPr>
        <p:grpSpPr>
          <a:xfrm>
            <a:off x="3722133" y="5994073"/>
            <a:ext cx="6404726" cy="687900"/>
            <a:chOff x="3722133" y="5994073"/>
            <a:chExt cx="6404726" cy="687900"/>
          </a:xfrm>
        </p:grpSpPr>
        <p:sp>
          <p:nvSpPr>
            <p:cNvPr id="4" name="USR_Title">
              <a:extLst>
                <a:ext uri="{FF2B5EF4-FFF2-40B4-BE49-F238E27FC236}">
                  <a16:creationId xmlns:a16="http://schemas.microsoft.com/office/drawing/2014/main" id="{5E21DBD9-ACD5-808B-A138-0E60CF2FE954}"/>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algn="l">
                <a:lnSpc>
                  <a:spcPct val="95000"/>
                </a:lnSpc>
                <a:defRPr/>
              </a:pPr>
              <a:r>
                <a:rPr lang="da-DK" sz="700" cap="all" dirty="0">
                  <a:latin typeface="+mn-lt"/>
                </a:rPr>
                <a:t>2.4. design af adfærdsændringer</a:t>
              </a:r>
            </a:p>
            <a:p>
              <a:pPr algn="l">
                <a:lnSpc>
                  <a:spcPct val="95000"/>
                </a:lnSpc>
                <a:defRPr/>
              </a:pPr>
              <a:endParaRPr lang="da-DK" sz="700" b="0" cap="all" baseline="0" dirty="0">
                <a:solidFill>
                  <a:schemeClr val="tx1"/>
                </a:solidFill>
                <a:latin typeface="+mn-lt"/>
              </a:endParaRPr>
            </a:p>
          </p:txBody>
        </p:sp>
        <p:sp>
          <p:nvSpPr>
            <p:cNvPr id="7" name="Date_DateCustomA">
              <a:extLst>
                <a:ext uri="{FF2B5EF4-FFF2-40B4-BE49-F238E27FC236}">
                  <a16:creationId xmlns:a16="http://schemas.microsoft.com/office/drawing/2014/main" id="{ED5DB00C-9BE4-02C3-C009-2252F049AB4D}"/>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8" name="Billede streg">
              <a:extLst>
                <a:ext uri="{FF2B5EF4-FFF2-40B4-BE49-F238E27FC236}">
                  <a16:creationId xmlns:a16="http://schemas.microsoft.com/office/drawing/2014/main" id="{4DE9C5F3-79DE-52DA-F1DF-8830BAF793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9" name="Slide Number Placeholder 3">
            <a:extLst>
              <a:ext uri="{FF2B5EF4-FFF2-40B4-BE49-F238E27FC236}">
                <a16:creationId xmlns:a16="http://schemas.microsoft.com/office/drawing/2014/main" id="{70A7737A-3ADD-A9BA-BF6A-40B7E2343401}"/>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31</a:t>
            </a:fld>
            <a:endParaRPr lang="en-GB" dirty="0"/>
          </a:p>
        </p:txBody>
      </p:sp>
      <p:sp>
        <p:nvSpPr>
          <p:cNvPr id="10" name="TextBox 4">
            <a:extLst>
              <a:ext uri="{FF2B5EF4-FFF2-40B4-BE49-F238E27FC236}">
                <a16:creationId xmlns:a16="http://schemas.microsoft.com/office/drawing/2014/main" id="{8F9B54D1-4E3F-1417-4693-8038665978A6}"/>
              </a:ext>
            </a:extLst>
          </p:cNvPr>
          <p:cNvSpPr txBox="1"/>
          <p:nvPr/>
        </p:nvSpPr>
        <p:spPr>
          <a:xfrm>
            <a:off x="8254652" y="6273073"/>
            <a:ext cx="2574127" cy="261610"/>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100" b="0" i="0" u="none" strike="noStrike" kern="0" cap="none" spc="0" normalizeH="0" baseline="0" dirty="0">
                <a:ln>
                  <a:noFill/>
                </a:ln>
                <a:solidFill>
                  <a:srgbClr val="000000"/>
                </a:solidFill>
                <a:effectLst/>
                <a:uLnTx/>
                <a:uFillTx/>
              </a:rPr>
              <a:t>Baseret på Henrik </a:t>
            </a:r>
            <a:r>
              <a:rPr kumimoji="0" lang="da-DK" sz="1100" b="0" i="0" u="none" strike="noStrike" kern="0" cap="none" spc="0" normalizeH="0" baseline="0" dirty="0" err="1">
                <a:ln>
                  <a:noFill/>
                </a:ln>
                <a:solidFill>
                  <a:srgbClr val="000000"/>
                </a:solidFill>
                <a:effectLst/>
                <a:uLnTx/>
                <a:uFillTx/>
              </a:rPr>
              <a:t>Dresbøll</a:t>
            </a:r>
            <a:r>
              <a:rPr kumimoji="0" lang="da-DK" sz="1100" b="0" i="0" u="none" strike="noStrike" kern="0" cap="none" spc="0" normalizeH="0" baseline="0" dirty="0">
                <a:ln>
                  <a:noFill/>
                </a:ln>
                <a:solidFill>
                  <a:srgbClr val="000000"/>
                </a:solidFill>
                <a:effectLst/>
                <a:uLnTx/>
                <a:uFillTx/>
              </a:rPr>
              <a:t> 2021 </a:t>
            </a:r>
          </a:p>
        </p:txBody>
      </p:sp>
    </p:spTree>
    <p:extLst>
      <p:ext uri="{BB962C8B-B14F-4D97-AF65-F5344CB8AC3E}">
        <p14:creationId xmlns:p14="http://schemas.microsoft.com/office/powerpoint/2010/main" val="2829052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D0285D-FEDA-D79B-F069-5B1DE440DAB9}"/>
              </a:ext>
            </a:extLst>
          </p:cNvPr>
          <p:cNvSpPr>
            <a:spLocks noGrp="1"/>
          </p:cNvSpPr>
          <p:nvPr>
            <p:ph type="title"/>
          </p:nvPr>
        </p:nvSpPr>
        <p:spPr/>
        <p:txBody>
          <a:bodyPr/>
          <a:lstStyle/>
          <a:p>
            <a:r>
              <a:rPr kumimoji="0" lang="da-DK" sz="2000" b="1" i="0" u="none" strike="noStrike" kern="0" cap="all" spc="0" normalizeH="0" baseline="0" noProof="0" dirty="0">
                <a:ln>
                  <a:noFill/>
                </a:ln>
                <a:solidFill>
                  <a:srgbClr val="000000"/>
                </a:solidFill>
                <a:effectLst/>
                <a:uLnTx/>
                <a:uFillTx/>
                <a:latin typeface="AU Passata"/>
                <a:ea typeface="+mj-ea"/>
                <a:cs typeface="+mj-cs"/>
              </a:rPr>
              <a:t>Step 3</a:t>
            </a:r>
            <a:br>
              <a:rPr kumimoji="0" lang="da-DK" sz="2000" b="1" i="0" u="none" strike="noStrike" kern="0" cap="all" spc="0" normalizeH="0" baseline="0" noProof="0" dirty="0">
                <a:ln>
                  <a:noFill/>
                </a:ln>
                <a:solidFill>
                  <a:srgbClr val="000000"/>
                </a:solidFill>
                <a:effectLst/>
                <a:uLnTx/>
                <a:uFillTx/>
                <a:latin typeface="AU Passata"/>
                <a:ea typeface="+mj-ea"/>
                <a:cs typeface="+mj-cs"/>
              </a:rPr>
            </a:br>
            <a:r>
              <a:rPr kumimoji="0" lang="da-DK" sz="4000" b="1" i="0" u="none" strike="noStrike" kern="0" cap="all" spc="0" normalizeH="0" baseline="0" noProof="0" dirty="0">
                <a:ln>
                  <a:noFill/>
                </a:ln>
                <a:solidFill>
                  <a:srgbClr val="000000"/>
                </a:solidFill>
                <a:effectLst/>
                <a:uLnTx/>
                <a:uFillTx/>
                <a:latin typeface="AU Passata"/>
                <a:ea typeface="+mj-ea"/>
                <a:cs typeface="+mj-cs"/>
              </a:rPr>
              <a:t>Adfærdshjulet</a:t>
            </a:r>
            <a:endParaRPr lang="da-DK" dirty="0"/>
          </a:p>
        </p:txBody>
      </p:sp>
      <p:sp>
        <p:nvSpPr>
          <p:cNvPr id="3" name="Date Placeholder 2">
            <a:extLst>
              <a:ext uri="{FF2B5EF4-FFF2-40B4-BE49-F238E27FC236}">
                <a16:creationId xmlns:a16="http://schemas.microsoft.com/office/drawing/2014/main" id="{66749A70-354A-7FA8-01C4-4F194511F499}"/>
              </a:ext>
            </a:extLst>
          </p:cNvPr>
          <p:cNvSpPr>
            <a:spLocks noGrp="1"/>
          </p:cNvSpPr>
          <p:nvPr>
            <p:ph type="dt" sz="half" idx="10"/>
          </p:nvPr>
        </p:nvSpPr>
        <p:spPr/>
        <p:txBody>
          <a:bodyPr/>
          <a:lstStyle/>
          <a:p>
            <a:fld id="{6AD37E22-D072-4BD6-A164-05C3C9981B6D}" type="datetime1">
              <a:rPr lang="da-DK" smtClean="0"/>
              <a:t>25-01-2024</a:t>
            </a:fld>
            <a:r>
              <a:rPr lang="da-DK"/>
              <a:t>16-12-2022</a:t>
            </a:r>
            <a:endParaRPr lang="da-DK" dirty="0"/>
          </a:p>
        </p:txBody>
      </p:sp>
      <p:sp>
        <p:nvSpPr>
          <p:cNvPr id="6" name="Content Placeholder 5">
            <a:extLst>
              <a:ext uri="{FF2B5EF4-FFF2-40B4-BE49-F238E27FC236}">
                <a16:creationId xmlns:a16="http://schemas.microsoft.com/office/drawing/2014/main" id="{4E0B8026-223E-4A99-AA47-CBA919C2F053}"/>
              </a:ext>
            </a:extLst>
          </p:cNvPr>
          <p:cNvSpPr>
            <a:spLocks noGrp="1"/>
          </p:cNvSpPr>
          <p:nvPr>
            <p:ph idx="15"/>
          </p:nvPr>
        </p:nvSpPr>
        <p:spPr>
          <a:xfrm>
            <a:off x="985837" y="2341227"/>
            <a:ext cx="10217151" cy="439701"/>
          </a:xfrm>
        </p:spPr>
        <p:txBody>
          <a:bodyPr/>
          <a:lstStyle/>
          <a:p>
            <a:r>
              <a:rPr lang="da-DK" dirty="0"/>
              <a:t>Adfærdshjulets indsigter i, hvad der skal til for at sandsynliggøre en adfærdsændring, kan udvides med en række konkrete adfærdsgreb, der kan gøre den ønskede adfærdsændring hhv. Indlysende, Attraktiv, Let og Givende.</a:t>
            </a:r>
          </a:p>
          <a:p>
            <a:endParaRPr lang="da-DK" dirty="0"/>
          </a:p>
        </p:txBody>
      </p:sp>
      <p:graphicFrame>
        <p:nvGraphicFramePr>
          <p:cNvPr id="11" name="Chart 10">
            <a:extLst>
              <a:ext uri="{FF2B5EF4-FFF2-40B4-BE49-F238E27FC236}">
                <a16:creationId xmlns:a16="http://schemas.microsoft.com/office/drawing/2014/main" id="{76B79D44-42FC-8CB8-B120-0E0CF97B13D0}"/>
              </a:ext>
            </a:extLst>
          </p:cNvPr>
          <p:cNvGraphicFramePr/>
          <p:nvPr/>
        </p:nvGraphicFramePr>
        <p:xfrm>
          <a:off x="7030516" y="2899452"/>
          <a:ext cx="5235826" cy="3085539"/>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12">
            <a:extLst>
              <a:ext uri="{FF2B5EF4-FFF2-40B4-BE49-F238E27FC236}">
                <a16:creationId xmlns:a16="http://schemas.microsoft.com/office/drawing/2014/main" id="{9C5ABEFB-482D-F746-C212-70E9ABEEFA95}"/>
              </a:ext>
            </a:extLst>
          </p:cNvPr>
          <p:cNvPicPr>
            <a:picLocks noChangeAspect="1"/>
          </p:cNvPicPr>
          <p:nvPr/>
        </p:nvPicPr>
        <p:blipFill rotWithShape="1">
          <a:blip r:embed="rId3"/>
          <a:srcRect l="42319" t="21046" r="39957" b="11394"/>
          <a:stretch/>
        </p:blipFill>
        <p:spPr>
          <a:xfrm>
            <a:off x="3790156" y="3284984"/>
            <a:ext cx="2160241" cy="2016225"/>
          </a:xfrm>
          <a:prstGeom prst="rect">
            <a:avLst/>
          </a:prstGeom>
        </p:spPr>
      </p:pic>
      <p:sp>
        <p:nvSpPr>
          <p:cNvPr id="14" name="TextBox 13">
            <a:extLst>
              <a:ext uri="{FF2B5EF4-FFF2-40B4-BE49-F238E27FC236}">
                <a16:creationId xmlns:a16="http://schemas.microsoft.com/office/drawing/2014/main" id="{7AE2CAEC-FC09-6743-97AB-308A7DCA5797}"/>
              </a:ext>
            </a:extLst>
          </p:cNvPr>
          <p:cNvSpPr txBox="1"/>
          <p:nvPr/>
        </p:nvSpPr>
        <p:spPr>
          <a:xfrm>
            <a:off x="6209063" y="3520140"/>
            <a:ext cx="4892551" cy="3337860"/>
          </a:xfrm>
          <a:prstGeom prst="rect">
            <a:avLst/>
          </a:prstGeom>
          <a:noFill/>
        </p:spPr>
        <p:txBody>
          <a:bodyPr wrap="square" lIns="0" tIns="0" rIns="0" bIns="0" rtlCol="0">
            <a:spAutoFit/>
          </a:bodyPr>
          <a:lstStyle/>
          <a:p>
            <a:pPr>
              <a:lnSpc>
                <a:spcPct val="95000"/>
              </a:lnSpc>
            </a:pPr>
            <a:endParaRPr lang="da-DK" sz="1600" dirty="0">
              <a:latin typeface="+mn-lt"/>
            </a:endParaRPr>
          </a:p>
        </p:txBody>
      </p:sp>
      <p:sp>
        <p:nvSpPr>
          <p:cNvPr id="16" name="TextBox 15">
            <a:extLst>
              <a:ext uri="{FF2B5EF4-FFF2-40B4-BE49-F238E27FC236}">
                <a16:creationId xmlns:a16="http://schemas.microsoft.com/office/drawing/2014/main" id="{AF908025-A5CD-49C3-1386-F5C89BACAB7C}"/>
              </a:ext>
            </a:extLst>
          </p:cNvPr>
          <p:cNvSpPr txBox="1"/>
          <p:nvPr/>
        </p:nvSpPr>
        <p:spPr>
          <a:xfrm>
            <a:off x="1014088" y="3002370"/>
            <a:ext cx="4892551" cy="2992038"/>
          </a:xfrm>
          <a:prstGeom prst="rect">
            <a:avLst/>
          </a:prstGeom>
          <a:noFill/>
        </p:spPr>
        <p:txBody>
          <a:bodyPr wrap="square" lIns="0" tIns="0" rIns="0" bIns="0" rtlCol="0">
            <a:spAutoFit/>
          </a:bodyPr>
          <a:lstStyle/>
          <a:p>
            <a:pPr marL="0" marR="0" lvl="0" indent="0" algn="l" defTabSz="914400" rtl="0" eaLnBrk="1" fontAlgn="base" latinLnBrk="0" hangingPunct="1">
              <a:lnSpc>
                <a:spcPct val="99000"/>
              </a:lnSpc>
              <a:spcBef>
                <a:spcPts val="600"/>
              </a:spcBef>
              <a:spcAft>
                <a:spcPct val="0"/>
              </a:spcAft>
              <a:buClr>
                <a:srgbClr val="000000"/>
              </a:buClr>
              <a:buSzPct val="100000"/>
              <a:tabLst/>
              <a:defRPr/>
            </a:pPr>
            <a:r>
              <a:rPr kumimoji="0" lang="da-DK" sz="1200" b="1" i="0" u="none" strike="noStrike" kern="0" cap="none" spc="0" normalizeH="0" baseline="0" noProof="0" dirty="0">
                <a:ln>
                  <a:noFill/>
                </a:ln>
                <a:solidFill>
                  <a:srgbClr val="655A9F"/>
                </a:solidFill>
                <a:effectLst/>
                <a:uLnTx/>
                <a:uFillTx/>
                <a:latin typeface="AU Passata"/>
                <a:ea typeface="+mn-ea"/>
                <a:cs typeface="+mn-cs"/>
              </a:rPr>
              <a:t>Gør ny adfærd LET ved at…</a:t>
            </a: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i="0" u="none" strike="noStrike" kern="0" cap="none" spc="0" normalizeH="0" baseline="0" noProof="0" dirty="0">
                <a:ln>
                  <a:noFill/>
                </a:ln>
                <a:solidFill>
                  <a:srgbClr val="655A9F"/>
                </a:solidFill>
                <a:effectLst/>
                <a:uLnTx/>
                <a:uFillTx/>
                <a:latin typeface="AU Passata"/>
                <a:ea typeface="+mn-ea"/>
                <a:cs typeface="+mn-cs"/>
              </a:rPr>
              <a:t>Gøre ny adfærd lettere end gammel</a:t>
            </a:r>
            <a:br>
              <a:rPr kumimoji="0" lang="da-DK" sz="1200" i="0" u="none" strike="noStrike" kern="0" cap="none" spc="0" normalizeH="0" baseline="0" noProof="0" dirty="0">
                <a:ln>
                  <a:noFill/>
                </a:ln>
                <a:solidFill>
                  <a:srgbClr val="655A9F"/>
                </a:solidFill>
                <a:effectLst/>
                <a:uLnTx/>
                <a:uFillTx/>
                <a:latin typeface="AU Passata"/>
                <a:ea typeface="+mn-ea"/>
                <a:cs typeface="+mn-cs"/>
              </a:rPr>
            </a:br>
            <a:r>
              <a:rPr kumimoji="0" lang="da-DK" sz="1200" i="0" u="none" strike="noStrike" kern="0" cap="none" spc="0" normalizeH="0" baseline="0" noProof="0" dirty="0">
                <a:ln>
                  <a:noFill/>
                </a:ln>
                <a:solidFill>
                  <a:srgbClr val="655A9F"/>
                </a:solidFill>
                <a:effectLst/>
                <a:uLnTx/>
                <a:uFillTx/>
                <a:latin typeface="AU Passata"/>
                <a:ea typeface="+mn-ea"/>
                <a:cs typeface="+mn-cs"/>
              </a:rPr>
              <a:t>adfærd</a:t>
            </a: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i="0" u="none" strike="noStrike" kern="0" cap="none" spc="0" normalizeH="0" baseline="0" noProof="0" dirty="0">
                <a:ln>
                  <a:noFill/>
                </a:ln>
                <a:solidFill>
                  <a:srgbClr val="655A9F"/>
                </a:solidFill>
                <a:effectLst/>
                <a:uLnTx/>
                <a:uFillTx/>
                <a:latin typeface="AU Passata"/>
                <a:ea typeface="+mn-ea"/>
                <a:cs typeface="+mn-cs"/>
              </a:rPr>
              <a:t>Fjerne al unødig information og støj</a:t>
            </a: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i="0" u="none" strike="noStrike" kern="0" cap="none" spc="0" normalizeH="0" baseline="0" noProof="0" dirty="0">
                <a:ln>
                  <a:noFill/>
                </a:ln>
                <a:solidFill>
                  <a:srgbClr val="655A9F"/>
                </a:solidFill>
                <a:effectLst/>
                <a:uLnTx/>
                <a:uFillTx/>
                <a:latin typeface="AU Passata"/>
                <a:ea typeface="+mn-ea"/>
                <a:cs typeface="+mn-cs"/>
              </a:rPr>
              <a:t>Bruge reminders og </a:t>
            </a:r>
            <a:r>
              <a:rPr kumimoji="0" lang="da-DK" sz="1200" i="0" u="none" strike="noStrike" kern="0" cap="none" spc="0" normalizeH="0" baseline="0" noProof="0" dirty="0" err="1">
                <a:ln>
                  <a:noFill/>
                </a:ln>
                <a:solidFill>
                  <a:srgbClr val="655A9F"/>
                </a:solidFill>
                <a:effectLst/>
                <a:uLnTx/>
                <a:uFillTx/>
                <a:latin typeface="AU Passata"/>
                <a:ea typeface="+mn-ea"/>
                <a:cs typeface="+mn-cs"/>
              </a:rPr>
              <a:t>promts</a:t>
            </a:r>
            <a:endParaRPr lang="da-DK" sz="1200" kern="0" dirty="0">
              <a:solidFill>
                <a:srgbClr val="655A9F"/>
              </a:solidFill>
              <a:latin typeface="AU Passata"/>
            </a:endParaRP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i="0" u="none" strike="noStrike" kern="0" cap="none" spc="0" normalizeH="0" baseline="0" noProof="0" dirty="0">
                <a:ln>
                  <a:noFill/>
                </a:ln>
                <a:solidFill>
                  <a:srgbClr val="655A9F"/>
                </a:solidFill>
                <a:effectLst/>
                <a:uLnTx/>
                <a:uFillTx/>
                <a:latin typeface="AU Passata"/>
                <a:ea typeface="+mn-ea"/>
                <a:cs typeface="+mn-cs"/>
              </a:rPr>
              <a:t>Give simple handleanvisninger</a:t>
            </a: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i="0" u="none" strike="noStrike" kern="0" cap="none" spc="0" normalizeH="0" baseline="0" noProof="0" dirty="0">
                <a:ln>
                  <a:noFill/>
                </a:ln>
                <a:solidFill>
                  <a:srgbClr val="655A9F"/>
                </a:solidFill>
                <a:effectLst/>
                <a:uLnTx/>
                <a:uFillTx/>
                <a:latin typeface="AU Passata"/>
                <a:ea typeface="+mn-ea"/>
                <a:cs typeface="+mn-cs"/>
              </a:rPr>
              <a:t>Indrette omgivelserne, så de instruerer</a:t>
            </a:r>
            <a:br>
              <a:rPr kumimoji="0" lang="da-DK" sz="1200" i="0" u="none" strike="noStrike" kern="0" cap="none" spc="0" normalizeH="0" baseline="0" noProof="0" dirty="0">
                <a:ln>
                  <a:noFill/>
                </a:ln>
                <a:solidFill>
                  <a:srgbClr val="655A9F"/>
                </a:solidFill>
                <a:effectLst/>
                <a:uLnTx/>
                <a:uFillTx/>
                <a:latin typeface="AU Passata"/>
                <a:ea typeface="+mn-ea"/>
                <a:cs typeface="+mn-cs"/>
              </a:rPr>
            </a:br>
            <a:r>
              <a:rPr kumimoji="0" lang="da-DK" sz="1200" i="0" u="none" strike="noStrike" kern="0" cap="none" spc="0" normalizeH="0" baseline="0" noProof="0" dirty="0">
                <a:ln>
                  <a:noFill/>
                </a:ln>
                <a:solidFill>
                  <a:srgbClr val="655A9F"/>
                </a:solidFill>
                <a:effectLst/>
                <a:uLnTx/>
                <a:uFillTx/>
                <a:latin typeface="AU Passata"/>
                <a:ea typeface="+mn-ea"/>
                <a:cs typeface="+mn-cs"/>
              </a:rPr>
              <a:t>til mikrohandling</a:t>
            </a: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i="0" u="none" strike="noStrike" kern="0" cap="none" spc="0" normalizeH="0" baseline="0" noProof="0" dirty="0">
                <a:ln>
                  <a:noFill/>
                </a:ln>
                <a:solidFill>
                  <a:srgbClr val="655A9F"/>
                </a:solidFill>
                <a:effectLst/>
                <a:uLnTx/>
                <a:uFillTx/>
                <a:latin typeface="AU Passata"/>
                <a:ea typeface="+mn-ea"/>
                <a:cs typeface="+mn-cs"/>
              </a:rPr>
              <a:t>Automatisere adfærd med teknologi,</a:t>
            </a:r>
            <a:br>
              <a:rPr kumimoji="0" lang="da-DK" sz="1200" i="0" u="none" strike="noStrike" kern="0" cap="none" spc="0" normalizeH="0" baseline="0" noProof="0" dirty="0">
                <a:ln>
                  <a:noFill/>
                </a:ln>
                <a:solidFill>
                  <a:srgbClr val="655A9F"/>
                </a:solidFill>
                <a:effectLst/>
                <a:uLnTx/>
                <a:uFillTx/>
                <a:latin typeface="AU Passata"/>
                <a:ea typeface="+mn-ea"/>
                <a:cs typeface="+mn-cs"/>
              </a:rPr>
            </a:br>
            <a:r>
              <a:rPr kumimoji="0" lang="da-DK" sz="1200" i="0" u="none" strike="noStrike" kern="0" cap="none" spc="0" normalizeH="0" baseline="0" noProof="0" dirty="0">
                <a:ln>
                  <a:noFill/>
                </a:ln>
                <a:solidFill>
                  <a:srgbClr val="655A9F"/>
                </a:solidFill>
                <a:effectLst/>
                <a:uLnTx/>
                <a:uFillTx/>
                <a:latin typeface="AU Passata"/>
                <a:ea typeface="+mn-ea"/>
                <a:cs typeface="+mn-cs"/>
              </a:rPr>
              <a:t>der låser fremtidig adfærd</a:t>
            </a: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i="0" u="none" strike="noStrike" kern="0" cap="none" spc="0" normalizeH="0" baseline="0" noProof="0" dirty="0">
                <a:ln>
                  <a:noFill/>
                </a:ln>
                <a:solidFill>
                  <a:srgbClr val="655A9F"/>
                </a:solidFill>
                <a:effectLst/>
                <a:uLnTx/>
                <a:uFillTx/>
                <a:latin typeface="AU Passata"/>
                <a:ea typeface="+mn-ea"/>
                <a:cs typeface="+mn-cs"/>
              </a:rPr>
              <a:t>Etablere sociale forpligtelser for mikrohandlinger og udnytte sociale netværk</a:t>
            </a: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i="0" u="none" strike="noStrike" kern="0" cap="none" spc="0" normalizeH="0" baseline="0" noProof="0" dirty="0">
                <a:ln>
                  <a:noFill/>
                </a:ln>
                <a:solidFill>
                  <a:srgbClr val="655A9F"/>
                </a:solidFill>
                <a:effectLst/>
                <a:uLnTx/>
                <a:uFillTx/>
                <a:latin typeface="AU Passata"/>
                <a:ea typeface="+mn-ea"/>
                <a:cs typeface="+mn-cs"/>
              </a:rPr>
              <a:t>Bruge rollemodeller, der kan instruere mikrohandlingen</a:t>
            </a:r>
          </a:p>
        </p:txBody>
      </p:sp>
      <p:pic>
        <p:nvPicPr>
          <p:cNvPr id="17" name="Picture 16">
            <a:extLst>
              <a:ext uri="{FF2B5EF4-FFF2-40B4-BE49-F238E27FC236}">
                <a16:creationId xmlns:a16="http://schemas.microsoft.com/office/drawing/2014/main" id="{E450935E-C72D-8CA2-BDE8-206289CB974E}"/>
              </a:ext>
            </a:extLst>
          </p:cNvPr>
          <p:cNvPicPr>
            <a:picLocks noChangeAspect="1"/>
          </p:cNvPicPr>
          <p:nvPr/>
        </p:nvPicPr>
        <p:blipFill rotWithShape="1">
          <a:blip r:embed="rId3"/>
          <a:srcRect l="42319" t="21046" r="39957" b="11394"/>
          <a:stretch/>
        </p:blipFill>
        <p:spPr>
          <a:xfrm>
            <a:off x="9010099" y="3284984"/>
            <a:ext cx="2160241" cy="2016225"/>
          </a:xfrm>
          <a:prstGeom prst="rect">
            <a:avLst/>
          </a:prstGeom>
        </p:spPr>
      </p:pic>
      <p:sp>
        <p:nvSpPr>
          <p:cNvPr id="18" name="TextBox 17">
            <a:extLst>
              <a:ext uri="{FF2B5EF4-FFF2-40B4-BE49-F238E27FC236}">
                <a16:creationId xmlns:a16="http://schemas.microsoft.com/office/drawing/2014/main" id="{9BF5D7C2-A008-D016-D6BB-924A7DEAA3FC}"/>
              </a:ext>
            </a:extLst>
          </p:cNvPr>
          <p:cNvSpPr txBox="1"/>
          <p:nvPr/>
        </p:nvSpPr>
        <p:spPr>
          <a:xfrm>
            <a:off x="6234031" y="3002370"/>
            <a:ext cx="4892551" cy="2915093"/>
          </a:xfrm>
          <a:prstGeom prst="rect">
            <a:avLst/>
          </a:prstGeom>
          <a:noFill/>
        </p:spPr>
        <p:txBody>
          <a:bodyPr wrap="square" lIns="0" tIns="0" rIns="0" bIns="0" rtlCol="0">
            <a:spAutoFit/>
          </a:bodyPr>
          <a:lstStyle/>
          <a:p>
            <a:pPr marL="0" marR="0" lvl="0" indent="0" algn="l" defTabSz="914400" rtl="0" eaLnBrk="1" fontAlgn="base" latinLnBrk="0" hangingPunct="1">
              <a:lnSpc>
                <a:spcPct val="99000"/>
              </a:lnSpc>
              <a:spcBef>
                <a:spcPts val="600"/>
              </a:spcBef>
              <a:spcAft>
                <a:spcPct val="0"/>
              </a:spcAft>
              <a:buClr>
                <a:srgbClr val="000000"/>
              </a:buClr>
              <a:buSzPct val="100000"/>
              <a:tabLst/>
              <a:defRPr/>
            </a:pPr>
            <a:r>
              <a:rPr kumimoji="0" lang="da-DK" sz="1200" b="1" i="0" u="none" strike="noStrike" kern="0" cap="none" spc="0" normalizeH="0" baseline="0" noProof="0" dirty="0">
                <a:ln>
                  <a:noFill/>
                </a:ln>
                <a:solidFill>
                  <a:srgbClr val="00ABA4"/>
                </a:solidFill>
                <a:effectLst/>
                <a:uLnTx/>
                <a:uFillTx/>
                <a:latin typeface="AU Passata"/>
                <a:ea typeface="+mn-ea"/>
                <a:cs typeface="+mn-cs"/>
              </a:rPr>
              <a:t>Gør ny adfærd GIVENDE ved at…</a:t>
            </a: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i="0" u="none" strike="noStrike" kern="0" cap="none" spc="0" normalizeH="0" baseline="0" noProof="0" dirty="0">
                <a:ln>
                  <a:noFill/>
                </a:ln>
                <a:solidFill>
                  <a:srgbClr val="00ABA4"/>
                </a:solidFill>
                <a:effectLst/>
                <a:uLnTx/>
                <a:uFillTx/>
                <a:latin typeface="AU Passata"/>
                <a:ea typeface="+mn-ea"/>
                <a:cs typeface="+mn-cs"/>
              </a:rPr>
              <a:t>Øge frekvensen ved at aktivere </a:t>
            </a:r>
            <a:br>
              <a:rPr kumimoji="0" lang="da-DK" sz="1200" i="0" u="none" strike="noStrike" kern="0" cap="none" spc="0" normalizeH="0" baseline="0" noProof="0" dirty="0">
                <a:ln>
                  <a:noFill/>
                </a:ln>
                <a:solidFill>
                  <a:srgbClr val="00ABA4"/>
                </a:solidFill>
                <a:effectLst/>
                <a:uLnTx/>
                <a:uFillTx/>
                <a:latin typeface="AU Passata"/>
                <a:ea typeface="+mn-ea"/>
                <a:cs typeface="+mn-cs"/>
              </a:rPr>
            </a:br>
            <a:r>
              <a:rPr kumimoji="0" lang="da-DK" sz="1200" i="0" u="none" strike="noStrike" kern="0" cap="none" spc="0" normalizeH="0" baseline="0" noProof="0" dirty="0">
                <a:ln>
                  <a:noFill/>
                </a:ln>
                <a:solidFill>
                  <a:srgbClr val="00ABA4"/>
                </a:solidFill>
                <a:effectLst/>
                <a:uLnTx/>
                <a:uFillTx/>
                <a:latin typeface="AU Passata"/>
                <a:ea typeface="+mn-ea"/>
                <a:cs typeface="+mn-cs"/>
              </a:rPr>
              <a:t>mikrohandlingen igen og igen</a:t>
            </a: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i="0" u="none" strike="noStrike" kern="0" cap="none" spc="0" normalizeH="0" baseline="0" noProof="0" dirty="0">
                <a:ln>
                  <a:noFill/>
                </a:ln>
                <a:solidFill>
                  <a:srgbClr val="00ABA4"/>
                </a:solidFill>
                <a:effectLst/>
                <a:uLnTx/>
                <a:uFillTx/>
                <a:latin typeface="AU Passata"/>
                <a:ea typeface="+mn-ea"/>
                <a:cs typeface="+mn-cs"/>
              </a:rPr>
              <a:t>Gøre den gamle adfærd sværere</a:t>
            </a: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i="0" u="none" strike="noStrike" kern="0" cap="none" spc="0" normalizeH="0" baseline="0" noProof="0" dirty="0">
                <a:ln>
                  <a:noFill/>
                </a:ln>
                <a:solidFill>
                  <a:srgbClr val="00ABA4"/>
                </a:solidFill>
                <a:effectLst/>
                <a:uLnTx/>
                <a:uFillTx/>
                <a:latin typeface="AU Passata"/>
                <a:ea typeface="+mn-ea"/>
                <a:cs typeface="+mn-cs"/>
              </a:rPr>
              <a:t>Bruge data og målinger til at </a:t>
            </a:r>
            <a:br>
              <a:rPr kumimoji="0" lang="da-DK" sz="1200" i="0" u="none" strike="noStrike" kern="0" cap="none" spc="0" normalizeH="0" baseline="0" noProof="0" dirty="0">
                <a:ln>
                  <a:noFill/>
                </a:ln>
                <a:solidFill>
                  <a:srgbClr val="00ABA4"/>
                </a:solidFill>
                <a:effectLst/>
                <a:uLnTx/>
                <a:uFillTx/>
                <a:latin typeface="AU Passata"/>
                <a:ea typeface="+mn-ea"/>
                <a:cs typeface="+mn-cs"/>
              </a:rPr>
            </a:br>
            <a:r>
              <a:rPr kumimoji="0" lang="da-DK" sz="1200" i="0" u="none" strike="noStrike" kern="0" cap="none" spc="0" normalizeH="0" baseline="0" noProof="0" dirty="0">
                <a:ln>
                  <a:noFill/>
                </a:ln>
                <a:solidFill>
                  <a:srgbClr val="00ABA4"/>
                </a:solidFill>
                <a:effectLst/>
                <a:uLnTx/>
                <a:uFillTx/>
                <a:latin typeface="AU Passata"/>
                <a:ea typeface="+mn-ea"/>
                <a:cs typeface="+mn-cs"/>
              </a:rPr>
              <a:t>synliggøre fremskridt</a:t>
            </a: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i="0" u="none" strike="noStrike" kern="0" cap="none" spc="0" normalizeH="0" baseline="0" noProof="0" dirty="0">
                <a:ln>
                  <a:noFill/>
                </a:ln>
                <a:solidFill>
                  <a:srgbClr val="00ABA4"/>
                </a:solidFill>
                <a:effectLst/>
                <a:uLnTx/>
                <a:uFillTx/>
                <a:latin typeface="AU Passata"/>
                <a:ea typeface="+mn-ea"/>
                <a:cs typeface="+mn-cs"/>
              </a:rPr>
              <a:t>Give belønning og anerkendelse </a:t>
            </a:r>
            <a:br>
              <a:rPr kumimoji="0" lang="da-DK" sz="1200" i="0" u="none" strike="noStrike" kern="0" cap="none" spc="0" normalizeH="0" baseline="0" noProof="0" dirty="0">
                <a:ln>
                  <a:noFill/>
                </a:ln>
                <a:solidFill>
                  <a:srgbClr val="00ABA4"/>
                </a:solidFill>
                <a:effectLst/>
                <a:uLnTx/>
                <a:uFillTx/>
                <a:latin typeface="AU Passata"/>
                <a:ea typeface="+mn-ea"/>
                <a:cs typeface="+mn-cs"/>
              </a:rPr>
            </a:br>
            <a:r>
              <a:rPr kumimoji="0" lang="da-DK" sz="1200" i="0" u="none" strike="noStrike" kern="0" cap="none" spc="0" normalizeH="0" baseline="0" noProof="0" dirty="0">
                <a:ln>
                  <a:noFill/>
                </a:ln>
                <a:solidFill>
                  <a:srgbClr val="00ABA4"/>
                </a:solidFill>
                <a:effectLst/>
                <a:uLnTx/>
                <a:uFillTx/>
                <a:latin typeface="AU Passata"/>
                <a:ea typeface="+mn-ea"/>
                <a:cs typeface="+mn-cs"/>
              </a:rPr>
              <a:t>umiddelbart efter, at den ønskede </a:t>
            </a:r>
            <a:br>
              <a:rPr kumimoji="0" lang="da-DK" sz="1200" i="0" u="none" strike="noStrike" kern="0" cap="none" spc="0" normalizeH="0" baseline="0" noProof="0" dirty="0">
                <a:ln>
                  <a:noFill/>
                </a:ln>
                <a:solidFill>
                  <a:srgbClr val="00ABA4"/>
                </a:solidFill>
                <a:effectLst/>
                <a:uLnTx/>
                <a:uFillTx/>
                <a:latin typeface="AU Passata"/>
                <a:ea typeface="+mn-ea"/>
                <a:cs typeface="+mn-cs"/>
              </a:rPr>
            </a:br>
            <a:r>
              <a:rPr kumimoji="0" lang="da-DK" sz="1200" i="0" u="none" strike="noStrike" kern="0" cap="none" spc="0" normalizeH="0" baseline="0" noProof="0" dirty="0">
                <a:ln>
                  <a:noFill/>
                </a:ln>
                <a:solidFill>
                  <a:srgbClr val="00ABA4"/>
                </a:solidFill>
                <a:effectLst/>
                <a:uLnTx/>
                <a:uFillTx/>
                <a:latin typeface="AU Passata"/>
                <a:ea typeface="+mn-ea"/>
                <a:cs typeface="+mn-cs"/>
              </a:rPr>
              <a:t>adfærd er udført</a:t>
            </a: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i="0" u="none" strike="noStrike" kern="0" cap="none" spc="0" normalizeH="0" baseline="0" noProof="0" dirty="0">
                <a:ln>
                  <a:noFill/>
                </a:ln>
                <a:solidFill>
                  <a:srgbClr val="00ABA4"/>
                </a:solidFill>
                <a:effectLst/>
                <a:uLnTx/>
                <a:uFillTx/>
                <a:latin typeface="AU Passata"/>
                <a:ea typeface="+mn-ea"/>
                <a:cs typeface="+mn-cs"/>
              </a:rPr>
              <a:t>Tydeliggøre konsekvenserne ved ikke</a:t>
            </a:r>
            <a:br>
              <a:rPr kumimoji="0" lang="da-DK" sz="1200" i="0" u="none" strike="noStrike" kern="0" cap="none" spc="0" normalizeH="0" baseline="0" noProof="0" dirty="0">
                <a:ln>
                  <a:noFill/>
                </a:ln>
                <a:solidFill>
                  <a:srgbClr val="00ABA4"/>
                </a:solidFill>
                <a:effectLst/>
                <a:uLnTx/>
                <a:uFillTx/>
                <a:latin typeface="AU Passata"/>
                <a:ea typeface="+mn-ea"/>
                <a:cs typeface="+mn-cs"/>
              </a:rPr>
            </a:br>
            <a:r>
              <a:rPr kumimoji="0" lang="da-DK" sz="1200" i="0" u="none" strike="noStrike" kern="0" cap="none" spc="0" normalizeH="0" baseline="0" noProof="0" dirty="0">
                <a:ln>
                  <a:noFill/>
                </a:ln>
                <a:solidFill>
                  <a:srgbClr val="00ABA4"/>
                </a:solidFill>
                <a:effectLst/>
                <a:uLnTx/>
                <a:uFillTx/>
                <a:latin typeface="AU Passata"/>
                <a:ea typeface="+mn-ea"/>
                <a:cs typeface="+mn-cs"/>
              </a:rPr>
              <a:t>at tage den nye adfærd til sig</a:t>
            </a: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i="0" u="none" strike="noStrike" kern="0" cap="none" spc="0" normalizeH="0" baseline="0" noProof="0" dirty="0">
                <a:ln>
                  <a:noFill/>
                </a:ln>
                <a:solidFill>
                  <a:srgbClr val="00ABA4"/>
                </a:solidFill>
                <a:effectLst/>
                <a:uLnTx/>
                <a:uFillTx/>
                <a:latin typeface="AU Passata"/>
                <a:ea typeface="+mn-ea"/>
                <a:cs typeface="+mn-cs"/>
              </a:rPr>
              <a:t>Etablere klare retningslinjer for, hvordan du kommer tilbage på sporet</a:t>
            </a:r>
          </a:p>
          <a:p>
            <a:pPr marL="171450" marR="0" lvl="0" indent="-1714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200" i="0" u="none" strike="noStrike" kern="0" cap="none" spc="0" normalizeH="0" baseline="0" noProof="0" dirty="0">
                <a:ln>
                  <a:noFill/>
                </a:ln>
                <a:solidFill>
                  <a:srgbClr val="00ABA4"/>
                </a:solidFill>
                <a:effectLst/>
                <a:uLnTx/>
                <a:uFillTx/>
                <a:latin typeface="AU Passata"/>
                <a:ea typeface="+mn-ea"/>
                <a:cs typeface="+mn-cs"/>
              </a:rPr>
              <a:t>Tilbyde livliner ved </a:t>
            </a:r>
            <a:r>
              <a:rPr kumimoji="0" lang="da-DK" sz="1200" i="0" u="none" strike="noStrike" kern="0" cap="none" spc="0" normalizeH="0" baseline="0" noProof="0" dirty="0" err="1">
                <a:ln>
                  <a:noFill/>
                </a:ln>
                <a:solidFill>
                  <a:srgbClr val="00ABA4"/>
                </a:solidFill>
                <a:effectLst/>
                <a:uLnTx/>
                <a:uFillTx/>
                <a:latin typeface="AU Passata"/>
                <a:ea typeface="+mn-ea"/>
                <a:cs typeface="+mn-cs"/>
              </a:rPr>
              <a:t>setbacks</a:t>
            </a:r>
            <a:endParaRPr kumimoji="0" lang="da-DK" sz="1200" i="0" u="none" strike="noStrike" kern="0" cap="none" spc="0" normalizeH="0" baseline="0" noProof="0" dirty="0">
              <a:ln>
                <a:noFill/>
              </a:ln>
              <a:solidFill>
                <a:srgbClr val="00ABA4"/>
              </a:solidFill>
              <a:effectLst/>
              <a:uLnTx/>
              <a:uFillTx/>
              <a:latin typeface="AU Passata"/>
              <a:ea typeface="+mn-ea"/>
              <a:cs typeface="+mn-cs"/>
            </a:endParaRPr>
          </a:p>
        </p:txBody>
      </p:sp>
      <p:pic>
        <p:nvPicPr>
          <p:cNvPr id="20" name="Picture 19">
            <a:extLst>
              <a:ext uri="{FF2B5EF4-FFF2-40B4-BE49-F238E27FC236}">
                <a16:creationId xmlns:a16="http://schemas.microsoft.com/office/drawing/2014/main" id="{1AE31584-9930-6259-CCE5-A719CC8C16F2}"/>
              </a:ext>
            </a:extLst>
          </p:cNvPr>
          <p:cNvPicPr>
            <a:picLocks noChangeAspect="1"/>
          </p:cNvPicPr>
          <p:nvPr/>
        </p:nvPicPr>
        <p:blipFill rotWithShape="1">
          <a:blip r:embed="rId4"/>
          <a:srcRect l="41385" t="18633" r="39957" b="13808"/>
          <a:stretch/>
        </p:blipFill>
        <p:spPr>
          <a:xfrm>
            <a:off x="9010099" y="3310463"/>
            <a:ext cx="2274214" cy="2016225"/>
          </a:xfrm>
          <a:prstGeom prst="rect">
            <a:avLst/>
          </a:prstGeom>
        </p:spPr>
      </p:pic>
      <p:pic>
        <p:nvPicPr>
          <p:cNvPr id="4" name="Picture 3">
            <a:extLst>
              <a:ext uri="{FF2B5EF4-FFF2-40B4-BE49-F238E27FC236}">
                <a16:creationId xmlns:a16="http://schemas.microsoft.com/office/drawing/2014/main" id="{4C51DAA9-FA39-5A27-C8D0-5C60BBABAC39}"/>
              </a:ext>
            </a:extLst>
          </p:cNvPr>
          <p:cNvPicPr>
            <a:picLocks noChangeAspect="1"/>
          </p:cNvPicPr>
          <p:nvPr/>
        </p:nvPicPr>
        <p:blipFill rotWithShape="1">
          <a:blip r:embed="rId5"/>
          <a:srcRect l="44092" t="18633" r="37003" b="13808"/>
          <a:stretch/>
        </p:blipFill>
        <p:spPr>
          <a:xfrm>
            <a:off x="3785299" y="3284983"/>
            <a:ext cx="2304257" cy="2016225"/>
          </a:xfrm>
          <a:prstGeom prst="rect">
            <a:avLst/>
          </a:prstGeom>
        </p:spPr>
      </p:pic>
      <p:pic>
        <p:nvPicPr>
          <p:cNvPr id="8" name="Picture 7">
            <a:extLst>
              <a:ext uri="{FF2B5EF4-FFF2-40B4-BE49-F238E27FC236}">
                <a16:creationId xmlns:a16="http://schemas.microsoft.com/office/drawing/2014/main" id="{05E422C1-2B36-989F-1DCC-828E0862AE52}"/>
              </a:ext>
            </a:extLst>
          </p:cNvPr>
          <p:cNvPicPr>
            <a:picLocks noChangeAspect="1"/>
          </p:cNvPicPr>
          <p:nvPr/>
        </p:nvPicPr>
        <p:blipFill rotWithShape="1">
          <a:blip r:embed="rId6"/>
          <a:srcRect l="45274" t="18633" r="37003" b="13808"/>
          <a:stretch/>
        </p:blipFill>
        <p:spPr>
          <a:xfrm>
            <a:off x="9124071" y="3259505"/>
            <a:ext cx="2160242" cy="2016225"/>
          </a:xfrm>
          <a:prstGeom prst="rect">
            <a:avLst/>
          </a:prstGeom>
        </p:spPr>
      </p:pic>
      <p:grpSp>
        <p:nvGrpSpPr>
          <p:cNvPr id="2" name="Group 1">
            <a:extLst>
              <a:ext uri="{FF2B5EF4-FFF2-40B4-BE49-F238E27FC236}">
                <a16:creationId xmlns:a16="http://schemas.microsoft.com/office/drawing/2014/main" id="{C5506ED7-AE1C-43F6-D2F5-58BEAC3D64CC}"/>
              </a:ext>
            </a:extLst>
          </p:cNvPr>
          <p:cNvGrpSpPr/>
          <p:nvPr/>
        </p:nvGrpSpPr>
        <p:grpSpPr>
          <a:xfrm>
            <a:off x="3722133" y="5994073"/>
            <a:ext cx="6404726" cy="687900"/>
            <a:chOff x="3722133" y="5994073"/>
            <a:chExt cx="6404726" cy="687900"/>
          </a:xfrm>
        </p:grpSpPr>
        <p:sp>
          <p:nvSpPr>
            <p:cNvPr id="7" name="USR_Title">
              <a:extLst>
                <a:ext uri="{FF2B5EF4-FFF2-40B4-BE49-F238E27FC236}">
                  <a16:creationId xmlns:a16="http://schemas.microsoft.com/office/drawing/2014/main" id="{499DCAF0-A6E8-8718-1580-75C54FFC71BB}"/>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algn="l">
                <a:lnSpc>
                  <a:spcPct val="95000"/>
                </a:lnSpc>
                <a:defRPr/>
              </a:pPr>
              <a:r>
                <a:rPr lang="da-DK" sz="700" cap="all" dirty="0">
                  <a:latin typeface="+mn-lt"/>
                </a:rPr>
                <a:t>2.4. design af adfærdsændringer</a:t>
              </a:r>
            </a:p>
            <a:p>
              <a:pPr algn="l">
                <a:lnSpc>
                  <a:spcPct val="95000"/>
                </a:lnSpc>
                <a:defRPr/>
              </a:pPr>
              <a:endParaRPr lang="da-DK" sz="700" b="0" cap="all" baseline="0" dirty="0">
                <a:solidFill>
                  <a:schemeClr val="tx1"/>
                </a:solidFill>
                <a:latin typeface="+mn-lt"/>
              </a:endParaRPr>
            </a:p>
          </p:txBody>
        </p:sp>
        <p:sp>
          <p:nvSpPr>
            <p:cNvPr id="9" name="Date_DateCustomA">
              <a:extLst>
                <a:ext uri="{FF2B5EF4-FFF2-40B4-BE49-F238E27FC236}">
                  <a16:creationId xmlns:a16="http://schemas.microsoft.com/office/drawing/2014/main" id="{D7BC3BBA-ABA9-24FC-E22B-6ABBE775B6FB}"/>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10" name="Billede streg">
              <a:extLst>
                <a:ext uri="{FF2B5EF4-FFF2-40B4-BE49-F238E27FC236}">
                  <a16:creationId xmlns:a16="http://schemas.microsoft.com/office/drawing/2014/main" id="{EDDDB123-A1E0-3E43-96CF-304920B9E0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12" name="Slide Number Placeholder 3">
            <a:extLst>
              <a:ext uri="{FF2B5EF4-FFF2-40B4-BE49-F238E27FC236}">
                <a16:creationId xmlns:a16="http://schemas.microsoft.com/office/drawing/2014/main" id="{35F1581B-9D05-8EF5-7D3A-5B365DD48B59}"/>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32</a:t>
            </a:fld>
            <a:endParaRPr lang="en-GB" dirty="0"/>
          </a:p>
        </p:txBody>
      </p:sp>
      <p:sp>
        <p:nvSpPr>
          <p:cNvPr id="15" name="TextBox 4">
            <a:extLst>
              <a:ext uri="{FF2B5EF4-FFF2-40B4-BE49-F238E27FC236}">
                <a16:creationId xmlns:a16="http://schemas.microsoft.com/office/drawing/2014/main" id="{B4E2DD8D-BF61-A279-EB8E-6C5A10809832}"/>
              </a:ext>
            </a:extLst>
          </p:cNvPr>
          <p:cNvSpPr txBox="1"/>
          <p:nvPr/>
        </p:nvSpPr>
        <p:spPr>
          <a:xfrm>
            <a:off x="7905921" y="6136800"/>
            <a:ext cx="2574127" cy="261610"/>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100" b="0" i="0" u="none" strike="noStrike" kern="0" cap="none" spc="0" normalizeH="0" baseline="0" dirty="0">
                <a:ln>
                  <a:noFill/>
                </a:ln>
                <a:solidFill>
                  <a:srgbClr val="000000"/>
                </a:solidFill>
                <a:effectLst/>
                <a:uLnTx/>
                <a:uFillTx/>
              </a:rPr>
              <a:t>Baseret på Henrik </a:t>
            </a:r>
            <a:r>
              <a:rPr kumimoji="0" lang="da-DK" sz="1100" b="0" i="0" u="none" strike="noStrike" kern="0" cap="none" spc="0" normalizeH="0" baseline="0" dirty="0" err="1">
                <a:ln>
                  <a:noFill/>
                </a:ln>
                <a:solidFill>
                  <a:srgbClr val="000000"/>
                </a:solidFill>
                <a:effectLst/>
                <a:uLnTx/>
                <a:uFillTx/>
              </a:rPr>
              <a:t>Dresbøll</a:t>
            </a:r>
            <a:r>
              <a:rPr kumimoji="0" lang="da-DK" sz="1100" b="0" i="0" u="none" strike="noStrike" kern="0" cap="none" spc="0" normalizeH="0" baseline="0" dirty="0">
                <a:ln>
                  <a:noFill/>
                </a:ln>
                <a:solidFill>
                  <a:srgbClr val="000000"/>
                </a:solidFill>
                <a:effectLst/>
                <a:uLnTx/>
                <a:uFillTx/>
              </a:rPr>
              <a:t> 2021 </a:t>
            </a:r>
          </a:p>
        </p:txBody>
      </p:sp>
    </p:spTree>
    <p:extLst>
      <p:ext uri="{BB962C8B-B14F-4D97-AF65-F5344CB8AC3E}">
        <p14:creationId xmlns:p14="http://schemas.microsoft.com/office/powerpoint/2010/main" val="551806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88DEF5E-C707-47E1-AC32-F0B0E6053C07}"/>
              </a:ext>
            </a:extLst>
          </p:cNvPr>
          <p:cNvSpPr>
            <a:spLocks noGrp="1"/>
          </p:cNvSpPr>
          <p:nvPr>
            <p:ph type="dt" sz="half" idx="12"/>
          </p:nvPr>
        </p:nvSpPr>
        <p:spPr/>
        <p:txBody>
          <a:bodyPr/>
          <a:lstStyle/>
          <a:p>
            <a:fld id="{3B9781E8-43CF-4968-ABF7-854F83B48F00}" type="datetime1">
              <a:rPr lang="da-DK" smtClean="0"/>
              <a:t>25-01-2024</a:t>
            </a:fld>
            <a:r>
              <a:rPr lang="da-DK"/>
              <a:t>16-12-2022</a:t>
            </a:r>
            <a:endParaRPr lang="da-DK" dirty="0"/>
          </a:p>
        </p:txBody>
      </p:sp>
      <p:sp>
        <p:nvSpPr>
          <p:cNvPr id="2" name="Text Placeholder 1">
            <a:extLst>
              <a:ext uri="{FF2B5EF4-FFF2-40B4-BE49-F238E27FC236}">
                <a16:creationId xmlns:a16="http://schemas.microsoft.com/office/drawing/2014/main" id="{42FD478D-58A3-482D-8A14-CF65442AD29C}"/>
              </a:ext>
            </a:extLst>
          </p:cNvPr>
          <p:cNvSpPr>
            <a:spLocks noGrp="1"/>
          </p:cNvSpPr>
          <p:nvPr>
            <p:ph type="body" sz="quarter" idx="15"/>
          </p:nvPr>
        </p:nvSpPr>
        <p:spPr/>
        <p:txBody>
          <a:bodyPr/>
          <a:lstStyle/>
          <a:p>
            <a:r>
              <a:rPr lang="da-DK" dirty="0">
                <a:solidFill>
                  <a:srgbClr val="FFFFFF"/>
                </a:solidFill>
                <a:latin typeface="+mj-lt"/>
              </a:rPr>
              <a:t>2</a:t>
            </a:r>
            <a:r>
              <a:rPr lang="da-DK" b="1" dirty="0">
                <a:solidFill>
                  <a:srgbClr val="FFFFFF"/>
                </a:solidFill>
                <a:latin typeface="+mj-lt"/>
              </a:rPr>
              <a:t>.5. </a:t>
            </a:r>
          </a:p>
          <a:p>
            <a:r>
              <a:rPr kumimoji="0" lang="da-DK" sz="7500" i="0" u="none" strike="noStrike" cap="none" normalizeH="0" baseline="0" dirty="0">
                <a:ln>
                  <a:noFill/>
                </a:ln>
                <a:solidFill>
                  <a:srgbClr val="FFFFFF"/>
                </a:solidFill>
                <a:effectLst/>
                <a:latin typeface="+mj-lt"/>
              </a:rPr>
              <a:t>IMPLEMENTERINGS-INTENTIONER</a:t>
            </a:r>
            <a:endParaRPr kumimoji="0" lang="da-DK" b="1" i="0" u="none" strike="noStrike" cap="none" normalizeH="0" baseline="0" dirty="0">
              <a:ln>
                <a:noFill/>
              </a:ln>
              <a:solidFill>
                <a:srgbClr val="FFFFFF"/>
              </a:solidFill>
              <a:effectLst/>
              <a:latin typeface="+mj-lt"/>
            </a:endParaRPr>
          </a:p>
          <a:p>
            <a:pPr>
              <a:buNone/>
            </a:pPr>
            <a:endParaRPr lang="da-DK" dirty="0"/>
          </a:p>
        </p:txBody>
      </p:sp>
    </p:spTree>
    <p:extLst>
      <p:ext uri="{BB962C8B-B14F-4D97-AF65-F5344CB8AC3E}">
        <p14:creationId xmlns:p14="http://schemas.microsoft.com/office/powerpoint/2010/main" val="1529236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171E7CB-3836-9426-F449-A2892762F04C}"/>
              </a:ext>
            </a:extLst>
          </p:cNvPr>
          <p:cNvPicPr>
            <a:picLocks noChangeAspect="1"/>
          </p:cNvPicPr>
          <p:nvPr/>
        </p:nvPicPr>
        <p:blipFill>
          <a:blip r:embed="rId2"/>
          <a:stretch>
            <a:fillRect/>
          </a:stretch>
        </p:blipFill>
        <p:spPr>
          <a:xfrm>
            <a:off x="9045810" y="2334476"/>
            <a:ext cx="2599739" cy="1285564"/>
          </a:xfrm>
          <a:prstGeom prst="rect">
            <a:avLst/>
          </a:prstGeom>
        </p:spPr>
      </p:pic>
      <p:sp>
        <p:nvSpPr>
          <p:cNvPr id="4" name="Title 3">
            <a:extLst>
              <a:ext uri="{FF2B5EF4-FFF2-40B4-BE49-F238E27FC236}">
                <a16:creationId xmlns:a16="http://schemas.microsoft.com/office/drawing/2014/main" id="{8AF033C7-93B7-B62E-51A6-B2780FE2E0C9}"/>
              </a:ext>
            </a:extLst>
          </p:cNvPr>
          <p:cNvSpPr>
            <a:spLocks noGrp="1"/>
          </p:cNvSpPr>
          <p:nvPr>
            <p:ph type="title"/>
          </p:nvPr>
        </p:nvSpPr>
        <p:spPr/>
        <p:txBody>
          <a:bodyPr/>
          <a:lstStyle/>
          <a:p>
            <a:r>
              <a:rPr lang="da-DK" sz="2000" dirty="0">
                <a:solidFill>
                  <a:schemeClr val="bg2"/>
                </a:solidFill>
              </a:rPr>
              <a:t>MODEL 2.C / </a:t>
            </a:r>
            <a:r>
              <a:rPr lang="da-DK" dirty="0"/>
              <a:t>Implementeringsintentioner </a:t>
            </a:r>
            <a:br>
              <a:rPr lang="da-DK" dirty="0"/>
            </a:br>
            <a:r>
              <a:rPr lang="da-DK" dirty="0"/>
              <a:t>og ’</a:t>
            </a:r>
            <a:r>
              <a:rPr lang="da-DK" dirty="0" err="1"/>
              <a:t>what</a:t>
            </a:r>
            <a:r>
              <a:rPr lang="da-DK" dirty="0"/>
              <a:t>-</a:t>
            </a:r>
            <a:r>
              <a:rPr lang="da-DK" dirty="0" err="1"/>
              <a:t>if</a:t>
            </a:r>
            <a:r>
              <a:rPr lang="da-DK" dirty="0"/>
              <a:t>’-planer</a:t>
            </a:r>
          </a:p>
        </p:txBody>
      </p:sp>
      <p:sp>
        <p:nvSpPr>
          <p:cNvPr id="2" name="Date Placeholder 1">
            <a:extLst>
              <a:ext uri="{FF2B5EF4-FFF2-40B4-BE49-F238E27FC236}">
                <a16:creationId xmlns:a16="http://schemas.microsoft.com/office/drawing/2014/main" id="{2EB2777B-6694-C01E-246F-B39B666F3DB5}"/>
              </a:ext>
            </a:extLst>
          </p:cNvPr>
          <p:cNvSpPr>
            <a:spLocks noGrp="1"/>
          </p:cNvSpPr>
          <p:nvPr>
            <p:ph type="dt" sz="half" idx="10"/>
          </p:nvPr>
        </p:nvSpPr>
        <p:spPr/>
        <p:txBody>
          <a:bodyPr/>
          <a:lstStyle/>
          <a:p>
            <a:fld id="{F26D3EAB-A24F-4640-BAE9-F30C60ED755B}" type="datetime1">
              <a:rPr lang="da-DK" smtClean="0"/>
              <a:t>25-01-2024</a:t>
            </a:fld>
            <a:r>
              <a:rPr lang="da-DK"/>
              <a:t>16-12-2022</a:t>
            </a:r>
            <a:endParaRPr lang="da-DK" dirty="0"/>
          </a:p>
        </p:txBody>
      </p:sp>
      <p:sp>
        <p:nvSpPr>
          <p:cNvPr id="6" name="TextBox 5">
            <a:extLst>
              <a:ext uri="{FF2B5EF4-FFF2-40B4-BE49-F238E27FC236}">
                <a16:creationId xmlns:a16="http://schemas.microsoft.com/office/drawing/2014/main" id="{ABF123DF-9850-D80C-5F65-C76BFAF392B9}"/>
              </a:ext>
            </a:extLst>
          </p:cNvPr>
          <p:cNvSpPr txBox="1"/>
          <p:nvPr/>
        </p:nvSpPr>
        <p:spPr>
          <a:xfrm>
            <a:off x="981844" y="2278842"/>
            <a:ext cx="4338400" cy="3762747"/>
          </a:xfrm>
          <a:prstGeom prst="roundRect">
            <a:avLst>
              <a:gd name="adj" fmla="val 2586"/>
            </a:avLst>
          </a:prstGeom>
          <a:noFill/>
          <a:ln>
            <a:solidFill>
              <a:srgbClr val="002546"/>
            </a:solidFill>
          </a:ln>
        </p:spPr>
        <p:txBody>
          <a:bodyPr wrap="square" lIns="107972" tIns="107972" rIns="107972" bIns="107972"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HVAD: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HVORDAN: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HVOR: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HVORNÅR: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 name="TextBox 6">
            <a:extLst>
              <a:ext uri="{FF2B5EF4-FFF2-40B4-BE49-F238E27FC236}">
                <a16:creationId xmlns:a16="http://schemas.microsoft.com/office/drawing/2014/main" id="{04619E73-9FD6-ED8C-1709-35FEF6380EB4}"/>
              </a:ext>
            </a:extLst>
          </p:cNvPr>
          <p:cNvSpPr txBox="1"/>
          <p:nvPr/>
        </p:nvSpPr>
        <p:spPr>
          <a:xfrm>
            <a:off x="6742656" y="2278841"/>
            <a:ext cx="4340477" cy="3762747"/>
          </a:xfrm>
          <a:prstGeom prst="roundRect">
            <a:avLst>
              <a:gd name="adj" fmla="val 2586"/>
            </a:avLst>
          </a:prstGeom>
          <a:noFill/>
          <a:ln>
            <a:solidFill>
              <a:srgbClr val="002546"/>
            </a:solidFill>
          </a:ln>
        </p:spPr>
        <p:txBody>
          <a:bodyPr wrap="square" lIns="107972" tIns="107972" rIns="107972" bIns="107972"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400" b="1" i="0" u="none" strike="noStrike" kern="0" cap="none" spc="0" normalizeH="0" baseline="0" noProof="0" dirty="0">
                <a:ln>
                  <a:noFill/>
                </a:ln>
                <a:solidFill>
                  <a:srgbClr val="000000"/>
                </a:solidFill>
                <a:effectLst/>
                <a:uLnTx/>
                <a:uFillTx/>
                <a:latin typeface="AU Passata"/>
              </a:rPr>
              <a:t>Væsentligste barrierer</a:t>
            </a:r>
            <a:r>
              <a:rPr kumimoji="0" lang="da-DK" sz="1400" b="0" i="0" u="none" strike="noStrike" kern="0" cap="none" spc="0" normalizeH="0" baseline="0" noProof="0" dirty="0">
                <a:ln>
                  <a:noFill/>
                </a:ln>
                <a:solidFill>
                  <a:srgbClr val="000000"/>
                </a:solidFill>
                <a:effectLst/>
                <a:uLnTx/>
                <a:uFillTx/>
                <a:latin typeface="AU Passata"/>
              </a:rPr>
              <a:t> </a:t>
            </a:r>
            <a:endParaRPr kumimoji="0" lang="en-US" sz="1400" b="0" i="0" u="none" strike="noStrike" kern="0" cap="none" spc="0" normalizeH="0" baseline="0" noProof="0" dirty="0">
              <a:ln>
                <a:noFill/>
              </a:ln>
              <a:solidFill>
                <a:srgbClr val="000000"/>
              </a:solidFill>
              <a:effectLst/>
              <a:uLnTx/>
              <a:uFillTx/>
              <a:latin typeface="AU Passat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8" name="Picture 7">
            <a:extLst>
              <a:ext uri="{FF2B5EF4-FFF2-40B4-BE49-F238E27FC236}">
                <a16:creationId xmlns:a16="http://schemas.microsoft.com/office/drawing/2014/main" id="{8A1A81A1-C9B9-44E7-840E-11A90E0B7D3D}"/>
              </a:ext>
            </a:extLst>
          </p:cNvPr>
          <p:cNvPicPr>
            <a:picLocks noChangeAspect="1"/>
          </p:cNvPicPr>
          <p:nvPr/>
        </p:nvPicPr>
        <p:blipFill rotWithShape="1">
          <a:blip r:embed="rId3"/>
          <a:srcRect l="5925" t="3652" r="3360"/>
          <a:stretch/>
        </p:blipFill>
        <p:spPr>
          <a:xfrm>
            <a:off x="3939764" y="2348880"/>
            <a:ext cx="1290552" cy="1260956"/>
          </a:xfrm>
          <a:prstGeom prst="rect">
            <a:avLst/>
          </a:prstGeom>
        </p:spPr>
      </p:pic>
      <p:sp>
        <p:nvSpPr>
          <p:cNvPr id="10" name="TextBox 9">
            <a:extLst>
              <a:ext uri="{FF2B5EF4-FFF2-40B4-BE49-F238E27FC236}">
                <a16:creationId xmlns:a16="http://schemas.microsoft.com/office/drawing/2014/main" id="{F70912FC-02AC-B634-BFAE-F801374AF315}"/>
              </a:ext>
            </a:extLst>
          </p:cNvPr>
          <p:cNvSpPr txBox="1"/>
          <p:nvPr/>
        </p:nvSpPr>
        <p:spPr>
          <a:xfrm>
            <a:off x="6742656" y="1661301"/>
            <a:ext cx="4340479" cy="617541"/>
          </a:xfrm>
          <a:prstGeom prst="rect">
            <a:avLst/>
          </a:prstGeom>
          <a:noFill/>
        </p:spPr>
        <p:txBody>
          <a:bodyPr wrap="square">
            <a:spAutoFit/>
          </a:bodyPr>
          <a:lstStyle/>
          <a:p>
            <a:pPr algn="ctr"/>
            <a:r>
              <a:rPr lang="da-DK" sz="2000" b="1" dirty="0">
                <a:solidFill>
                  <a:srgbClr val="000000"/>
                </a:solidFill>
                <a:latin typeface="AU Passata"/>
              </a:rPr>
              <a:t>Barriereanalyse</a:t>
            </a:r>
            <a:r>
              <a:rPr lang="da-DK" sz="2000" dirty="0">
                <a:solidFill>
                  <a:srgbClr val="000000"/>
                </a:solidFill>
                <a:latin typeface="AU Passata"/>
              </a:rPr>
              <a:t> </a:t>
            </a:r>
          </a:p>
        </p:txBody>
      </p:sp>
      <p:sp>
        <p:nvSpPr>
          <p:cNvPr id="11" name="TextBox 10">
            <a:extLst>
              <a:ext uri="{FF2B5EF4-FFF2-40B4-BE49-F238E27FC236}">
                <a16:creationId xmlns:a16="http://schemas.microsoft.com/office/drawing/2014/main" id="{08DB03AA-38A0-93EA-D0D8-DF2A02BBE17C}"/>
              </a:ext>
            </a:extLst>
          </p:cNvPr>
          <p:cNvSpPr txBox="1"/>
          <p:nvPr/>
        </p:nvSpPr>
        <p:spPr>
          <a:xfrm>
            <a:off x="981844" y="1661301"/>
            <a:ext cx="4338402" cy="617541"/>
          </a:xfrm>
          <a:prstGeom prst="rect">
            <a:avLst/>
          </a:prstGeom>
          <a:noFill/>
        </p:spPr>
        <p:txBody>
          <a:bodyPr wrap="square">
            <a:spAutoFit/>
          </a:bodyPr>
          <a:lstStyle/>
          <a:p>
            <a:pPr algn="ctr"/>
            <a:r>
              <a:rPr lang="da-DK" sz="2000" b="1" dirty="0">
                <a:solidFill>
                  <a:srgbClr val="000000"/>
                </a:solidFill>
                <a:latin typeface="AU Passata"/>
              </a:rPr>
              <a:t>Implementeringsintentioner</a:t>
            </a:r>
            <a:endParaRPr lang="da-DK" sz="5400" dirty="0">
              <a:solidFill>
                <a:srgbClr val="000000"/>
              </a:solidFill>
              <a:latin typeface="AU Passata"/>
            </a:endParaRPr>
          </a:p>
        </p:txBody>
      </p:sp>
      <p:grpSp>
        <p:nvGrpSpPr>
          <p:cNvPr id="3" name="Group 2">
            <a:extLst>
              <a:ext uri="{FF2B5EF4-FFF2-40B4-BE49-F238E27FC236}">
                <a16:creationId xmlns:a16="http://schemas.microsoft.com/office/drawing/2014/main" id="{D938FDFF-892B-4EB8-3533-FEF121525B22}"/>
              </a:ext>
            </a:extLst>
          </p:cNvPr>
          <p:cNvGrpSpPr/>
          <p:nvPr/>
        </p:nvGrpSpPr>
        <p:grpSpPr>
          <a:xfrm>
            <a:off x="3722133" y="5994073"/>
            <a:ext cx="6404726" cy="687900"/>
            <a:chOff x="3722133" y="5994073"/>
            <a:chExt cx="6404726" cy="687900"/>
          </a:xfrm>
        </p:grpSpPr>
        <p:sp>
          <p:nvSpPr>
            <p:cNvPr id="5" name="USR_Title">
              <a:extLst>
                <a:ext uri="{FF2B5EF4-FFF2-40B4-BE49-F238E27FC236}">
                  <a16:creationId xmlns:a16="http://schemas.microsoft.com/office/drawing/2014/main" id="{BCF4B617-C43D-4643-A726-01B5C88D8394}"/>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algn="l">
                <a:lnSpc>
                  <a:spcPct val="95000"/>
                </a:lnSpc>
                <a:defRPr/>
              </a:pPr>
              <a:r>
                <a:rPr lang="da-DK" sz="700" cap="all" dirty="0">
                  <a:latin typeface="+mn-lt"/>
                </a:rPr>
                <a:t>2.5. implementeringsintentioner</a:t>
              </a:r>
            </a:p>
            <a:p>
              <a:pPr algn="l">
                <a:lnSpc>
                  <a:spcPct val="95000"/>
                </a:lnSpc>
                <a:defRPr/>
              </a:pPr>
              <a:endParaRPr lang="da-DK" sz="700" b="0" cap="all" baseline="0" dirty="0">
                <a:solidFill>
                  <a:schemeClr val="tx1"/>
                </a:solidFill>
                <a:latin typeface="+mn-lt"/>
              </a:endParaRPr>
            </a:p>
          </p:txBody>
        </p:sp>
        <p:sp>
          <p:nvSpPr>
            <p:cNvPr id="12" name="Date_DateCustomA">
              <a:extLst>
                <a:ext uri="{FF2B5EF4-FFF2-40B4-BE49-F238E27FC236}">
                  <a16:creationId xmlns:a16="http://schemas.microsoft.com/office/drawing/2014/main" id="{4A0E80B5-9550-452D-879D-D845F5E41A8E}"/>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13" name="Billede streg">
              <a:extLst>
                <a:ext uri="{FF2B5EF4-FFF2-40B4-BE49-F238E27FC236}">
                  <a16:creationId xmlns:a16="http://schemas.microsoft.com/office/drawing/2014/main" id="{65D7CF1F-C158-B99B-7AA3-E4618F1391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9" name="Slide Number Placeholder 3">
            <a:extLst>
              <a:ext uri="{FF2B5EF4-FFF2-40B4-BE49-F238E27FC236}">
                <a16:creationId xmlns:a16="http://schemas.microsoft.com/office/drawing/2014/main" id="{F88604C3-29DD-67A2-E19F-9DC3F1878E1C}"/>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34</a:t>
            </a:fld>
            <a:endParaRPr lang="en-GB" dirty="0"/>
          </a:p>
        </p:txBody>
      </p:sp>
    </p:spTree>
    <p:extLst>
      <p:ext uri="{BB962C8B-B14F-4D97-AF65-F5344CB8AC3E}">
        <p14:creationId xmlns:p14="http://schemas.microsoft.com/office/powerpoint/2010/main" val="956233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3DECB9D-2D77-4825-6129-A1113E7C9CA4}"/>
              </a:ext>
            </a:extLst>
          </p:cNvPr>
          <p:cNvSpPr>
            <a:spLocks noGrp="1"/>
          </p:cNvSpPr>
          <p:nvPr>
            <p:ph type="title"/>
          </p:nvPr>
        </p:nvSpPr>
        <p:spPr/>
        <p:txBody>
          <a:bodyPr/>
          <a:lstStyle/>
          <a:p>
            <a:r>
              <a:rPr lang="da-DK" sz="2000" dirty="0">
                <a:solidFill>
                  <a:schemeClr val="bg2"/>
                </a:solidFill>
              </a:rPr>
              <a:t>MODEL 2.C / </a:t>
            </a:r>
            <a:r>
              <a:rPr kumimoji="0" lang="da-DK" sz="4000" b="1" i="0" u="none" strike="noStrike" kern="0" cap="all" spc="0" normalizeH="0" baseline="0" noProof="0" dirty="0">
                <a:ln>
                  <a:noFill/>
                </a:ln>
                <a:solidFill>
                  <a:srgbClr val="000000"/>
                </a:solidFill>
                <a:effectLst/>
                <a:uLnTx/>
                <a:uFillTx/>
                <a:latin typeface="AU Passata"/>
                <a:ea typeface="+mj-ea"/>
                <a:cs typeface="+mj-cs"/>
              </a:rPr>
              <a:t>Implementeringsintentioner </a:t>
            </a:r>
            <a:br>
              <a:rPr kumimoji="0" lang="da-DK" sz="4000" b="1" i="0" u="none" strike="noStrike" kern="0" cap="all" spc="0" normalizeH="0" baseline="0" noProof="0" dirty="0">
                <a:ln>
                  <a:noFill/>
                </a:ln>
                <a:solidFill>
                  <a:srgbClr val="000000"/>
                </a:solidFill>
                <a:effectLst/>
                <a:uLnTx/>
                <a:uFillTx/>
                <a:latin typeface="AU Passata"/>
                <a:ea typeface="+mj-ea"/>
                <a:cs typeface="+mj-cs"/>
              </a:rPr>
            </a:br>
            <a:r>
              <a:rPr kumimoji="0" lang="da-DK" sz="4000" b="1" i="0" u="none" strike="noStrike" kern="0" cap="all" spc="0" normalizeH="0" baseline="0" noProof="0" dirty="0">
                <a:ln>
                  <a:noFill/>
                </a:ln>
                <a:solidFill>
                  <a:srgbClr val="000000"/>
                </a:solidFill>
                <a:effectLst/>
                <a:uLnTx/>
                <a:uFillTx/>
                <a:latin typeface="AU Passata"/>
                <a:ea typeface="+mj-ea"/>
                <a:cs typeface="+mj-cs"/>
              </a:rPr>
              <a:t>og ’</a:t>
            </a:r>
            <a:r>
              <a:rPr kumimoji="0" lang="da-DK" sz="4000" b="1" i="0" u="none" strike="noStrike" kern="0" cap="all" spc="0" normalizeH="0" baseline="0" noProof="0" dirty="0" err="1">
                <a:ln>
                  <a:noFill/>
                </a:ln>
                <a:solidFill>
                  <a:srgbClr val="000000"/>
                </a:solidFill>
                <a:effectLst/>
                <a:uLnTx/>
                <a:uFillTx/>
                <a:latin typeface="AU Passata"/>
                <a:ea typeface="+mj-ea"/>
                <a:cs typeface="+mj-cs"/>
              </a:rPr>
              <a:t>what</a:t>
            </a:r>
            <a:r>
              <a:rPr kumimoji="0" lang="da-DK" sz="4000" b="1" i="0" u="none" strike="noStrike" kern="0" cap="all" spc="0" normalizeH="0" baseline="0" noProof="0" dirty="0">
                <a:ln>
                  <a:noFill/>
                </a:ln>
                <a:solidFill>
                  <a:srgbClr val="000000"/>
                </a:solidFill>
                <a:effectLst/>
                <a:uLnTx/>
                <a:uFillTx/>
                <a:latin typeface="AU Passata"/>
                <a:ea typeface="+mj-ea"/>
                <a:cs typeface="+mj-cs"/>
              </a:rPr>
              <a:t>-</a:t>
            </a:r>
            <a:r>
              <a:rPr kumimoji="0" lang="da-DK" sz="4000" b="1" i="0" u="none" strike="noStrike" kern="0" cap="all" spc="0" normalizeH="0" baseline="0" noProof="0" dirty="0" err="1">
                <a:ln>
                  <a:noFill/>
                </a:ln>
                <a:solidFill>
                  <a:srgbClr val="000000"/>
                </a:solidFill>
                <a:effectLst/>
                <a:uLnTx/>
                <a:uFillTx/>
                <a:latin typeface="AU Passata"/>
                <a:ea typeface="+mj-ea"/>
                <a:cs typeface="+mj-cs"/>
              </a:rPr>
              <a:t>if</a:t>
            </a:r>
            <a:r>
              <a:rPr kumimoji="0" lang="da-DK" sz="4000" b="1" i="0" u="none" strike="noStrike" kern="0" cap="all" spc="0" normalizeH="0" baseline="0" noProof="0" dirty="0">
                <a:ln>
                  <a:noFill/>
                </a:ln>
                <a:solidFill>
                  <a:srgbClr val="000000"/>
                </a:solidFill>
                <a:effectLst/>
                <a:uLnTx/>
                <a:uFillTx/>
                <a:latin typeface="AU Passata"/>
                <a:ea typeface="+mj-ea"/>
                <a:cs typeface="+mj-cs"/>
              </a:rPr>
              <a:t>’-planer</a:t>
            </a:r>
            <a:endParaRPr lang="da-DK" dirty="0"/>
          </a:p>
        </p:txBody>
      </p:sp>
      <p:sp>
        <p:nvSpPr>
          <p:cNvPr id="4" name="Date Placeholder 3">
            <a:extLst>
              <a:ext uri="{FF2B5EF4-FFF2-40B4-BE49-F238E27FC236}">
                <a16:creationId xmlns:a16="http://schemas.microsoft.com/office/drawing/2014/main" id="{20F47B55-4106-FAFC-4C71-CF9E27F515C7}"/>
              </a:ext>
            </a:extLst>
          </p:cNvPr>
          <p:cNvSpPr>
            <a:spLocks noGrp="1"/>
          </p:cNvSpPr>
          <p:nvPr>
            <p:ph type="dt" sz="half" idx="10"/>
          </p:nvPr>
        </p:nvSpPr>
        <p:spPr/>
        <p:txBody>
          <a:bodyPr/>
          <a:lstStyle/>
          <a:p>
            <a:fld id="{A70E3F9C-D318-4E31-8536-7E447FE9CD66}" type="datetime1">
              <a:rPr lang="da-DK" smtClean="0"/>
              <a:t>25-01-2024</a:t>
            </a:fld>
            <a:r>
              <a:rPr lang="da-DK"/>
              <a:t>16-12-2022</a:t>
            </a:r>
            <a:endParaRPr lang="da-DK" dirty="0"/>
          </a:p>
        </p:txBody>
      </p:sp>
      <p:sp>
        <p:nvSpPr>
          <p:cNvPr id="10" name="Content Placeholder 9">
            <a:extLst>
              <a:ext uri="{FF2B5EF4-FFF2-40B4-BE49-F238E27FC236}">
                <a16:creationId xmlns:a16="http://schemas.microsoft.com/office/drawing/2014/main" id="{FEECEC74-CFD5-9232-D3AC-8335EC106C54}"/>
              </a:ext>
            </a:extLst>
          </p:cNvPr>
          <p:cNvSpPr>
            <a:spLocks noGrp="1"/>
          </p:cNvSpPr>
          <p:nvPr>
            <p:ph idx="15"/>
          </p:nvPr>
        </p:nvSpPr>
        <p:spPr/>
        <p:txBody>
          <a:bodyPr/>
          <a:lstStyle/>
          <a:p>
            <a:r>
              <a:rPr lang="da-DK" sz="1200" dirty="0"/>
              <a:t>Motivation beskrives ofte som drivkraften til handling, men den er sjælden tilstrækkelig til at komme i mål med en adfærdsændring. Motivation er flygtig og fører ikke til konsistent (fast, vedvarende) handling. Vi har derfor brug for en konkret og detaljeret strategi for at sikre, at vi udfører de ønskede handlinger og fastholder vores adfærdsændring over tid, så de bliver til vaner. Alle har til en vis grad motivation og vilje til forandring, men forsøg har vist, at det afgørende </a:t>
            </a:r>
            <a:r>
              <a:rPr lang="da-DK" sz="1200" dirty="0" err="1"/>
              <a:t>ift</a:t>
            </a:r>
            <a:r>
              <a:rPr lang="da-DK" sz="1200" dirty="0"/>
              <a:t> at. gøre tanke til handling ikke er ens motivationsniveau, men snarere ens plan for implementering – også kaldet en </a:t>
            </a:r>
            <a:r>
              <a:rPr lang="da-DK" sz="1200" i="1" dirty="0"/>
              <a:t>implementeringsintention</a:t>
            </a:r>
            <a:r>
              <a:rPr lang="da-DK" sz="1200" dirty="0"/>
              <a:t>.</a:t>
            </a:r>
          </a:p>
          <a:p>
            <a:r>
              <a:rPr lang="da-DK" sz="1200" i="1" dirty="0"/>
              <a:t>Implementeringsintentioner</a:t>
            </a:r>
            <a:r>
              <a:rPr lang="da-DK" sz="1200" dirty="0"/>
              <a:t> er konkrete planer, som ikke kun beskriver den ønskede adfærdsændring (hvad), men også hvor, hvornår og hvordan den ønskede adfærd skal realiseres. En implementeringsintention er en plan, du laver på forhånd, om hvornår og hvor du skal gøre hvad, og som altså viser, hvordan du helt konkret har til hensigt at implementere en bestemt vane. </a:t>
            </a:r>
          </a:p>
          <a:p>
            <a:r>
              <a:rPr lang="da-DK" sz="1200" dirty="0"/>
              <a:t>Implementeringsintentioner kan bruges af dig selv, enkelte medarbejdere/ledere eller af mindre grupper, og de handler altså om at implementere adfærdsændringer for den enkelte.</a:t>
            </a:r>
          </a:p>
          <a:p>
            <a:endParaRPr lang="da-DK" dirty="0"/>
          </a:p>
        </p:txBody>
      </p:sp>
      <p:sp>
        <p:nvSpPr>
          <p:cNvPr id="9" name="Content Placeholder 8">
            <a:extLst>
              <a:ext uri="{FF2B5EF4-FFF2-40B4-BE49-F238E27FC236}">
                <a16:creationId xmlns:a16="http://schemas.microsoft.com/office/drawing/2014/main" id="{317FCD19-3AFA-CFE6-C900-255432579EC9}"/>
              </a:ext>
            </a:extLst>
          </p:cNvPr>
          <p:cNvSpPr>
            <a:spLocks noGrp="1"/>
          </p:cNvSpPr>
          <p:nvPr>
            <p:ph idx="13"/>
          </p:nvPr>
        </p:nvSpPr>
        <p:spPr/>
        <p:txBody>
          <a:bodyPr/>
          <a:lstStyle/>
          <a:p>
            <a:r>
              <a:rPr lang="da-DK" sz="1150" dirty="0"/>
              <a:t>De signaler eller triggere, der kan udløse en handling, som med tid (kort eller lang tid) bliver til en vane, findes i mange former. De to mest almindelige signaler er tid og sted. En implementeringsintention benytter disse signaler om tid og sted til at trigge den ønskede adfærd. Implementeringsintentionen er således ofte formuleret ud fra formlen:</a:t>
            </a:r>
          </a:p>
          <a:p>
            <a:r>
              <a:rPr lang="da-DK" sz="1150" i="1" dirty="0">
                <a:solidFill>
                  <a:schemeClr val="bg2"/>
                </a:solidFill>
              </a:rPr>
              <a:t> ”Når situation X opstår, udfører jeg handling Y.”</a:t>
            </a:r>
          </a:p>
          <a:p>
            <a:r>
              <a:rPr lang="da-DK" sz="1150" dirty="0"/>
              <a:t>Pointen er, at du skal gøre dit miljø til en ’trigger til handling’. Det skal være situationen, tid og/eller sted, der udløser din adfærd, ikke dit aktuelle motivationsniveau.</a:t>
            </a:r>
          </a:p>
          <a:p>
            <a:r>
              <a:rPr lang="da-DK" sz="1150" dirty="0"/>
              <a:t>Hvis du ikke planlægger din opførsel, er du afhængig af din viljestyrke og motivation til at inspirere dig til at handle. Men hvis du planlægger, hvornår og hvor du skal udvise en ny adfærd, har dit mål en tid og et rum i den virkelige verden. </a:t>
            </a:r>
          </a:p>
          <a:p>
            <a:r>
              <a:rPr lang="da-DK" sz="1150" dirty="0"/>
              <a:t>Når du udfylder din implementeringsintention, kan det være en god ide også at lave en ’mini-barriereanalyse’ (se afsnit om barriereanalysen s. 58) for at afdække de væsentligste potentielle barrierer for din adfærdsændring. Brug også forandringscirklen (se s. 89) til at sikre, at den adfærd, du beskriver i implementeringsintentionen, er</a:t>
            </a:r>
            <a:r>
              <a:rPr lang="da-DK" sz="1150" i="1" dirty="0"/>
              <a:t> indlysende, attraktiv, let og givende. </a:t>
            </a:r>
          </a:p>
          <a:p>
            <a:endParaRPr lang="da-DK" sz="1150" dirty="0"/>
          </a:p>
        </p:txBody>
      </p:sp>
      <p:grpSp>
        <p:nvGrpSpPr>
          <p:cNvPr id="2" name="Group 1">
            <a:extLst>
              <a:ext uri="{FF2B5EF4-FFF2-40B4-BE49-F238E27FC236}">
                <a16:creationId xmlns:a16="http://schemas.microsoft.com/office/drawing/2014/main" id="{43211954-B2FB-7A91-DD7B-3836FA0BFE5C}"/>
              </a:ext>
            </a:extLst>
          </p:cNvPr>
          <p:cNvGrpSpPr/>
          <p:nvPr/>
        </p:nvGrpSpPr>
        <p:grpSpPr>
          <a:xfrm>
            <a:off x="3722133" y="5994073"/>
            <a:ext cx="6404726" cy="687900"/>
            <a:chOff x="3722133" y="5994073"/>
            <a:chExt cx="6404726" cy="687900"/>
          </a:xfrm>
        </p:grpSpPr>
        <p:sp>
          <p:nvSpPr>
            <p:cNvPr id="3" name="USR_Title">
              <a:extLst>
                <a:ext uri="{FF2B5EF4-FFF2-40B4-BE49-F238E27FC236}">
                  <a16:creationId xmlns:a16="http://schemas.microsoft.com/office/drawing/2014/main" id="{90794C29-A8E2-3177-3620-23BC8BC27159}"/>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algn="l">
                <a:lnSpc>
                  <a:spcPct val="95000"/>
                </a:lnSpc>
                <a:defRPr/>
              </a:pPr>
              <a:r>
                <a:rPr lang="da-DK" sz="700" cap="all" dirty="0">
                  <a:latin typeface="+mn-lt"/>
                </a:rPr>
                <a:t>2.5. implementeringsintentioner</a:t>
              </a:r>
            </a:p>
            <a:p>
              <a:pPr algn="l">
                <a:lnSpc>
                  <a:spcPct val="95000"/>
                </a:lnSpc>
                <a:defRPr/>
              </a:pPr>
              <a:endParaRPr lang="da-DK" sz="700" b="0" cap="all" baseline="0" dirty="0">
                <a:solidFill>
                  <a:schemeClr val="tx1"/>
                </a:solidFill>
                <a:latin typeface="+mn-lt"/>
              </a:endParaRPr>
            </a:p>
          </p:txBody>
        </p:sp>
        <p:sp>
          <p:nvSpPr>
            <p:cNvPr id="5" name="Date_DateCustomA">
              <a:extLst>
                <a:ext uri="{FF2B5EF4-FFF2-40B4-BE49-F238E27FC236}">
                  <a16:creationId xmlns:a16="http://schemas.microsoft.com/office/drawing/2014/main" id="{02EF7B72-A1A0-2871-D1AA-4D3310EAA4FF}"/>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6" name="Billede streg">
              <a:extLst>
                <a:ext uri="{FF2B5EF4-FFF2-40B4-BE49-F238E27FC236}">
                  <a16:creationId xmlns:a16="http://schemas.microsoft.com/office/drawing/2014/main" id="{1CA7327A-B479-87CF-2D7A-83ECD74C72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7" name="Picture 6">
            <a:extLst>
              <a:ext uri="{FF2B5EF4-FFF2-40B4-BE49-F238E27FC236}">
                <a16:creationId xmlns:a16="http://schemas.microsoft.com/office/drawing/2014/main" id="{EAF110C3-F7A0-ED43-9BEC-A809E6202DE5}"/>
              </a:ext>
            </a:extLst>
          </p:cNvPr>
          <p:cNvPicPr>
            <a:picLocks noChangeAspect="1"/>
          </p:cNvPicPr>
          <p:nvPr/>
        </p:nvPicPr>
        <p:blipFill>
          <a:blip r:embed="rId3"/>
          <a:stretch>
            <a:fillRect/>
          </a:stretch>
        </p:blipFill>
        <p:spPr>
          <a:xfrm>
            <a:off x="8398668" y="836712"/>
            <a:ext cx="2526150" cy="1037887"/>
          </a:xfrm>
          <a:prstGeom prst="rect">
            <a:avLst/>
          </a:prstGeom>
        </p:spPr>
      </p:pic>
      <p:sp>
        <p:nvSpPr>
          <p:cNvPr id="11" name="Slide Number Placeholder 3">
            <a:extLst>
              <a:ext uri="{FF2B5EF4-FFF2-40B4-BE49-F238E27FC236}">
                <a16:creationId xmlns:a16="http://schemas.microsoft.com/office/drawing/2014/main" id="{A25528BC-BCC4-57E7-B151-0E0DC73BD38B}"/>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35</a:t>
            </a:fld>
            <a:endParaRPr lang="en-GB" dirty="0"/>
          </a:p>
        </p:txBody>
      </p:sp>
    </p:spTree>
    <p:extLst>
      <p:ext uri="{BB962C8B-B14F-4D97-AF65-F5344CB8AC3E}">
        <p14:creationId xmlns:p14="http://schemas.microsoft.com/office/powerpoint/2010/main" val="3521718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FDB0-7452-4265-73FF-1988DC737AAA}"/>
              </a:ext>
            </a:extLst>
          </p:cNvPr>
          <p:cNvSpPr>
            <a:spLocks noGrp="1"/>
          </p:cNvSpPr>
          <p:nvPr>
            <p:ph type="title"/>
          </p:nvPr>
        </p:nvSpPr>
        <p:spPr/>
        <p:txBody>
          <a:bodyPr/>
          <a:lstStyle/>
          <a:p>
            <a:r>
              <a:rPr lang="da-DK" sz="2000" dirty="0">
                <a:solidFill>
                  <a:schemeClr val="bg2"/>
                </a:solidFill>
              </a:rPr>
              <a:t>MODEL 2.C / </a:t>
            </a:r>
            <a:r>
              <a:rPr lang="da-DK" dirty="0"/>
              <a:t>Implementeringsintentioner </a:t>
            </a:r>
            <a:br>
              <a:rPr lang="da-DK" dirty="0"/>
            </a:br>
            <a:r>
              <a:rPr lang="da-DK" dirty="0"/>
              <a:t>og ’</a:t>
            </a:r>
            <a:r>
              <a:rPr lang="da-DK" dirty="0" err="1"/>
              <a:t>what</a:t>
            </a:r>
            <a:r>
              <a:rPr lang="da-DK" dirty="0"/>
              <a:t>-</a:t>
            </a:r>
            <a:r>
              <a:rPr lang="da-DK" dirty="0" err="1"/>
              <a:t>if</a:t>
            </a:r>
            <a:r>
              <a:rPr lang="da-DK" dirty="0"/>
              <a:t>’-planer</a:t>
            </a:r>
          </a:p>
        </p:txBody>
      </p:sp>
      <p:sp>
        <p:nvSpPr>
          <p:cNvPr id="3" name="Date Placeholder 2">
            <a:extLst>
              <a:ext uri="{FF2B5EF4-FFF2-40B4-BE49-F238E27FC236}">
                <a16:creationId xmlns:a16="http://schemas.microsoft.com/office/drawing/2014/main" id="{2B29684F-68C8-971F-BC2F-01166F13A894}"/>
              </a:ext>
            </a:extLst>
          </p:cNvPr>
          <p:cNvSpPr>
            <a:spLocks noGrp="1"/>
          </p:cNvSpPr>
          <p:nvPr>
            <p:ph type="dt" sz="half" idx="10"/>
          </p:nvPr>
        </p:nvSpPr>
        <p:spPr/>
        <p:txBody>
          <a:bodyPr/>
          <a:lstStyle/>
          <a:p>
            <a:fld id="{AD003576-E3D0-4D9A-8C3F-7D3A08182AA7}" type="datetime1">
              <a:rPr lang="da-DK" smtClean="0"/>
              <a:t>25-01-2024</a:t>
            </a:fld>
            <a:r>
              <a:rPr lang="da-DK"/>
              <a:t>16-12-2022</a:t>
            </a:r>
            <a:endParaRPr lang="da-DK" dirty="0"/>
          </a:p>
        </p:txBody>
      </p:sp>
      <p:sp>
        <p:nvSpPr>
          <p:cNvPr id="6" name="Content Placeholder 5">
            <a:extLst>
              <a:ext uri="{FF2B5EF4-FFF2-40B4-BE49-F238E27FC236}">
                <a16:creationId xmlns:a16="http://schemas.microsoft.com/office/drawing/2014/main" id="{C7FE6F9F-3253-42FD-1A7F-B7E92340A58A}"/>
              </a:ext>
            </a:extLst>
          </p:cNvPr>
          <p:cNvSpPr>
            <a:spLocks noGrp="1"/>
          </p:cNvSpPr>
          <p:nvPr>
            <p:ph idx="15"/>
          </p:nvPr>
        </p:nvSpPr>
        <p:spPr>
          <a:xfrm>
            <a:off x="985837" y="2341227"/>
            <a:ext cx="4316487" cy="3556336"/>
          </a:xfrm>
        </p:spPr>
        <p:txBody>
          <a:bodyPr/>
          <a:lstStyle/>
          <a:p>
            <a:r>
              <a:rPr lang="da-DK" sz="1200" b="1" dirty="0">
                <a:solidFill>
                  <a:schemeClr val="bg2"/>
                </a:solidFill>
              </a:rPr>
              <a:t>Ha en reserveplan – </a:t>
            </a:r>
            <a:r>
              <a:rPr lang="da-DK" sz="1200" b="1" dirty="0" err="1">
                <a:solidFill>
                  <a:schemeClr val="bg2"/>
                </a:solidFill>
              </a:rPr>
              <a:t>what</a:t>
            </a:r>
            <a:r>
              <a:rPr lang="da-DK" sz="1200" b="1" dirty="0">
                <a:solidFill>
                  <a:schemeClr val="bg2"/>
                </a:solidFill>
              </a:rPr>
              <a:t>-</a:t>
            </a:r>
            <a:r>
              <a:rPr lang="da-DK" sz="1200" b="1" dirty="0" err="1">
                <a:solidFill>
                  <a:schemeClr val="bg2"/>
                </a:solidFill>
              </a:rPr>
              <a:t>if</a:t>
            </a:r>
            <a:r>
              <a:rPr lang="da-DK" sz="1200" b="1" dirty="0">
                <a:solidFill>
                  <a:schemeClr val="bg2"/>
                </a:solidFill>
              </a:rPr>
              <a:t>-planer</a:t>
            </a:r>
          </a:p>
          <a:p>
            <a:r>
              <a:rPr lang="da-DK" sz="1200" dirty="0"/>
              <a:t>Af og til er man ude af i stand til at starte en ny vane – på trods af en perfekt plan. Her er det gavnligt med en ”</a:t>
            </a:r>
            <a:r>
              <a:rPr lang="da-DK" sz="1200" dirty="0" err="1"/>
              <a:t>what</a:t>
            </a:r>
            <a:r>
              <a:rPr lang="da-DK" sz="1200" dirty="0"/>
              <a:t>-</a:t>
            </a:r>
            <a:r>
              <a:rPr lang="da-DK" sz="1200" dirty="0" err="1"/>
              <a:t>if</a:t>
            </a:r>
            <a:r>
              <a:rPr lang="da-DK" sz="1200" dirty="0"/>
              <a:t>”-plan – som en plan B for, hvad du gør, hvis noget udefrakommende ’forstyrrer’ din implementeringsintention. I en ”</a:t>
            </a:r>
            <a:r>
              <a:rPr lang="da-DK" sz="1200" dirty="0" err="1"/>
              <a:t>what</a:t>
            </a:r>
            <a:r>
              <a:rPr lang="da-DK" sz="1200" dirty="0"/>
              <a:t>-</a:t>
            </a:r>
            <a:r>
              <a:rPr lang="da-DK" sz="1200" dirty="0" err="1"/>
              <a:t>if</a:t>
            </a:r>
            <a:r>
              <a:rPr lang="da-DK" sz="1200" dirty="0"/>
              <a:t>”-plan angiver du stadig din intention om at udføre en bestemt handling eller vane, men her tager du imidlertid højde for uventede situationer ved at skitsere:</a:t>
            </a:r>
            <a:br>
              <a:rPr lang="da-DK" sz="1200" dirty="0"/>
            </a:br>
            <a:endParaRPr lang="da-DK" sz="1200" dirty="0"/>
          </a:p>
          <a:p>
            <a:r>
              <a:rPr lang="da-DK" sz="1200" i="1" dirty="0">
                <a:solidFill>
                  <a:schemeClr val="bg2"/>
                </a:solidFill>
              </a:rPr>
              <a:t>“Hvis ____, så ____.”</a:t>
            </a:r>
            <a:br>
              <a:rPr lang="da-DK" sz="1200" i="1" dirty="0">
                <a:solidFill>
                  <a:schemeClr val="bg2"/>
                </a:solidFill>
              </a:rPr>
            </a:br>
            <a:endParaRPr lang="da-DK" sz="1200" i="1" dirty="0">
              <a:solidFill>
                <a:schemeClr val="bg2"/>
              </a:solidFill>
            </a:endParaRPr>
          </a:p>
          <a:p>
            <a:r>
              <a:rPr lang="da-DK" sz="1200" dirty="0"/>
              <a:t>”</a:t>
            </a:r>
            <a:r>
              <a:rPr lang="da-DK" sz="1200" dirty="0" err="1"/>
              <a:t>What-if</a:t>
            </a:r>
            <a:r>
              <a:rPr lang="da-DK" sz="1200" dirty="0"/>
              <a:t>” -strategien giver en klar plan, der kan overvinde de uventede ting i hverdagen, og gøre din planlagte adfærdsændring mere robust ift. udefrakommende hændelser. Du kan ikke kontrollere, hvornår der sker små ulykker, men du behøver ikke at være et offer for dem.</a:t>
            </a:r>
          </a:p>
          <a:p>
            <a:endParaRPr lang="da-DK" sz="1200" dirty="0"/>
          </a:p>
        </p:txBody>
      </p:sp>
      <p:grpSp>
        <p:nvGrpSpPr>
          <p:cNvPr id="4" name="Group 3">
            <a:extLst>
              <a:ext uri="{FF2B5EF4-FFF2-40B4-BE49-F238E27FC236}">
                <a16:creationId xmlns:a16="http://schemas.microsoft.com/office/drawing/2014/main" id="{BCF4B4A5-2B92-5C24-34B2-2286BFFEBBCB}"/>
              </a:ext>
            </a:extLst>
          </p:cNvPr>
          <p:cNvGrpSpPr/>
          <p:nvPr/>
        </p:nvGrpSpPr>
        <p:grpSpPr>
          <a:xfrm>
            <a:off x="3722133" y="5994073"/>
            <a:ext cx="6404726" cy="687900"/>
            <a:chOff x="3722133" y="5994073"/>
            <a:chExt cx="6404726" cy="687900"/>
          </a:xfrm>
        </p:grpSpPr>
        <p:sp>
          <p:nvSpPr>
            <p:cNvPr id="5" name="USR_Title">
              <a:extLst>
                <a:ext uri="{FF2B5EF4-FFF2-40B4-BE49-F238E27FC236}">
                  <a16:creationId xmlns:a16="http://schemas.microsoft.com/office/drawing/2014/main" id="{0D81364B-48A4-6409-3932-DA2415C68A75}"/>
                </a:ext>
              </a:extLst>
            </p:cNvPr>
            <p:cNvSpPr txBox="1">
              <a:spLocks noChangeArrowheads="1"/>
            </p:cNvSpPr>
            <p:nvPr/>
          </p:nvSpPr>
          <p:spPr bwMode="auto">
            <a:xfrm>
              <a:off x="6194850" y="5997461"/>
              <a:ext cx="3932009" cy="684512"/>
            </a:xfrm>
            <a:prstGeom prst="rect">
              <a:avLst/>
            </a:prstGeom>
            <a:noFill/>
            <a:ln w="1778" algn="ctr">
              <a:noFill/>
              <a:miter lim="800000"/>
              <a:headEnd/>
              <a:tailEnd/>
            </a:ln>
            <a:effectLst/>
          </p:spPr>
          <p:txBody>
            <a:bodyPr wrap="square" lIns="0" tIns="475200" rIns="0" bIns="0" anchor="t" anchorCtr="0">
              <a:spAutoFit/>
            </a:bodyPr>
            <a:lstStyle/>
            <a:p>
              <a:pPr algn="l">
                <a:lnSpc>
                  <a:spcPct val="95000"/>
                </a:lnSpc>
                <a:defRPr/>
              </a:pPr>
              <a:r>
                <a:rPr lang="da-DK" sz="700" cap="all" dirty="0">
                  <a:latin typeface="+mn-lt"/>
                </a:rPr>
                <a:t>2.5. implementeringsintentioner</a:t>
              </a:r>
            </a:p>
            <a:p>
              <a:pPr algn="l">
                <a:lnSpc>
                  <a:spcPct val="95000"/>
                </a:lnSpc>
                <a:defRPr/>
              </a:pPr>
              <a:endParaRPr lang="da-DK" sz="700" b="0" cap="all" baseline="0" dirty="0">
                <a:solidFill>
                  <a:schemeClr val="tx1"/>
                </a:solidFill>
                <a:latin typeface="+mn-lt"/>
              </a:endParaRPr>
            </a:p>
          </p:txBody>
        </p:sp>
        <p:sp>
          <p:nvSpPr>
            <p:cNvPr id="8" name="Date_DateCustomA">
              <a:extLst>
                <a:ext uri="{FF2B5EF4-FFF2-40B4-BE49-F238E27FC236}">
                  <a16:creationId xmlns:a16="http://schemas.microsoft.com/office/drawing/2014/main" id="{19CBC87C-475A-0840-13A1-598937E754EB}"/>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9" name="Billede streg">
              <a:extLst>
                <a:ext uri="{FF2B5EF4-FFF2-40B4-BE49-F238E27FC236}">
                  <a16:creationId xmlns:a16="http://schemas.microsoft.com/office/drawing/2014/main" id="{F99CB52A-7EA0-25EE-65BA-2889936036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10" name="Picture 9">
            <a:extLst>
              <a:ext uri="{FF2B5EF4-FFF2-40B4-BE49-F238E27FC236}">
                <a16:creationId xmlns:a16="http://schemas.microsoft.com/office/drawing/2014/main" id="{80DB7AD0-3FF5-518D-68FE-02C0E048720C}"/>
              </a:ext>
            </a:extLst>
          </p:cNvPr>
          <p:cNvPicPr>
            <a:picLocks noChangeAspect="1"/>
          </p:cNvPicPr>
          <p:nvPr/>
        </p:nvPicPr>
        <p:blipFill>
          <a:blip r:embed="rId3"/>
          <a:stretch>
            <a:fillRect/>
          </a:stretch>
        </p:blipFill>
        <p:spPr>
          <a:xfrm>
            <a:off x="5748454" y="2492896"/>
            <a:ext cx="5684988" cy="2335718"/>
          </a:xfrm>
          <a:prstGeom prst="rect">
            <a:avLst/>
          </a:prstGeom>
        </p:spPr>
      </p:pic>
      <p:sp>
        <p:nvSpPr>
          <p:cNvPr id="7" name="Slide Number Placeholder 3">
            <a:extLst>
              <a:ext uri="{FF2B5EF4-FFF2-40B4-BE49-F238E27FC236}">
                <a16:creationId xmlns:a16="http://schemas.microsoft.com/office/drawing/2014/main" id="{1E0DF833-50F3-CE84-0437-16F1073BF9BB}"/>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36</a:t>
            </a:fld>
            <a:endParaRPr lang="en-GB" dirty="0"/>
          </a:p>
        </p:txBody>
      </p:sp>
    </p:spTree>
    <p:extLst>
      <p:ext uri="{BB962C8B-B14F-4D97-AF65-F5344CB8AC3E}">
        <p14:creationId xmlns:p14="http://schemas.microsoft.com/office/powerpoint/2010/main" val="1699057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5F1A-B255-AAD2-C20A-B18C3B323FC8}"/>
              </a:ext>
            </a:extLst>
          </p:cNvPr>
          <p:cNvSpPr>
            <a:spLocks noGrp="1"/>
          </p:cNvSpPr>
          <p:nvPr>
            <p:ph type="title"/>
          </p:nvPr>
        </p:nvSpPr>
        <p:spPr/>
        <p:txBody>
          <a:bodyPr/>
          <a:lstStyle/>
          <a:p>
            <a:r>
              <a:rPr lang="da-DK" dirty="0"/>
              <a:t>Adfærdsdesign </a:t>
            </a:r>
            <a:r>
              <a:rPr lang="da-DK" sz="2000" dirty="0"/>
              <a:t>– En introduktion </a:t>
            </a:r>
          </a:p>
        </p:txBody>
      </p:sp>
      <p:sp>
        <p:nvSpPr>
          <p:cNvPr id="3" name="Content Placeholder 2">
            <a:extLst>
              <a:ext uri="{FF2B5EF4-FFF2-40B4-BE49-F238E27FC236}">
                <a16:creationId xmlns:a16="http://schemas.microsoft.com/office/drawing/2014/main" id="{71EE64EC-7036-4701-3ED8-CFE2292B9D44}"/>
              </a:ext>
            </a:extLst>
          </p:cNvPr>
          <p:cNvSpPr>
            <a:spLocks noGrp="1"/>
          </p:cNvSpPr>
          <p:nvPr>
            <p:ph idx="1"/>
          </p:nvPr>
        </p:nvSpPr>
        <p:spPr/>
        <p:txBody>
          <a:bodyPr/>
          <a:lstStyle/>
          <a:p>
            <a:r>
              <a:rPr lang="da-DK" sz="1150" b="1" dirty="0">
                <a:solidFill>
                  <a:schemeClr val="bg2"/>
                </a:solidFill>
              </a:rPr>
              <a:t>Hvorfor adfærdsdesign?</a:t>
            </a:r>
          </a:p>
          <a:p>
            <a:r>
              <a:rPr lang="da-DK" sz="1150" dirty="0"/>
              <a:t>Kernen i at gennemføre succesfulde forandringer (fx at implementere nye it-systemer) handler i høj grad om at få ledere og medarbejdere til at gøre ting på nye måder – dvs. ændre adfærd. Det er dog ofte langt nemmere at implementere de tekniske forandringer i it-projekter, end det er at implementere de adfærdsmæssige. </a:t>
            </a:r>
          </a:p>
          <a:p>
            <a:r>
              <a:rPr lang="da-DK" sz="1150" dirty="0"/>
              <a:t>Adfærdsdesign som teori og metodisk tilgang adresserer behovet for at skabe reelle adfærdsændringer. Adfærdsdesign bygger på en grundlæggende antagelse om, at mennesker ikke er rationelle. Menneskers adfærd er i høj grad irrationel – og styret af vaner, følelser, kontekst, intuition, mv. </a:t>
            </a:r>
          </a:p>
          <a:p>
            <a:r>
              <a:rPr lang="da-DK" sz="1150" dirty="0"/>
              <a:t>Med afsæt i menneskets begrænsede rationalitet fokuserer adfærdsdesign på at skabe en struktur – eller en såkaldt arkitektur – omkring menneskers valg, så de bliver guidet i den ønskede retning. </a:t>
            </a:r>
          </a:p>
          <a:p>
            <a:r>
              <a:rPr lang="da-DK" sz="1150" dirty="0"/>
              <a:t>Adfærdsdesign kobler sig tæt til forandringsledelse (se tema om forandringsledelse) og metoden bidrager med nogle centrale indsigter i den menneskelige adfærd og kan give konkrete redskaber til at skabe rammer, som kan muliggøre adfærdsændringer blandt ledere og medarbejdere.</a:t>
            </a:r>
          </a:p>
          <a:p>
            <a:r>
              <a:rPr lang="da-DK" sz="1150" dirty="0"/>
              <a:t>Adfærdsdesign er en evidensbaseret metode, der trækker på adfærdsøkonomi, socialpsykologi, og kognitiv psykologi </a:t>
            </a:r>
          </a:p>
          <a:p>
            <a:endParaRPr lang="da-DK" sz="1150" dirty="0"/>
          </a:p>
        </p:txBody>
      </p:sp>
      <p:sp>
        <p:nvSpPr>
          <p:cNvPr id="4" name="Date Placeholder 3">
            <a:extLst>
              <a:ext uri="{FF2B5EF4-FFF2-40B4-BE49-F238E27FC236}">
                <a16:creationId xmlns:a16="http://schemas.microsoft.com/office/drawing/2014/main" id="{188CD9FF-B76A-F54B-7776-8E61D9D83667}"/>
              </a:ext>
            </a:extLst>
          </p:cNvPr>
          <p:cNvSpPr>
            <a:spLocks noGrp="1"/>
          </p:cNvSpPr>
          <p:nvPr>
            <p:ph type="dt" sz="half" idx="10"/>
          </p:nvPr>
        </p:nvSpPr>
        <p:spPr/>
        <p:txBody>
          <a:bodyPr/>
          <a:lstStyle/>
          <a:p>
            <a:fld id="{8D42509F-D4C1-4180-BF32-F4B5C4E14345}" type="datetime1">
              <a:rPr lang="da-DK" smtClean="0"/>
              <a:t>25-01-2024</a:t>
            </a:fld>
            <a:r>
              <a:rPr lang="da-DK"/>
              <a:t>16-12-2022</a:t>
            </a:r>
            <a:endParaRPr lang="da-DK" dirty="0"/>
          </a:p>
        </p:txBody>
      </p:sp>
      <p:grpSp>
        <p:nvGrpSpPr>
          <p:cNvPr id="15" name="Group 14">
            <a:extLst>
              <a:ext uri="{FF2B5EF4-FFF2-40B4-BE49-F238E27FC236}">
                <a16:creationId xmlns:a16="http://schemas.microsoft.com/office/drawing/2014/main" id="{B899BAF0-DB76-1233-5941-68E57A821EFE}"/>
              </a:ext>
            </a:extLst>
          </p:cNvPr>
          <p:cNvGrpSpPr/>
          <p:nvPr/>
        </p:nvGrpSpPr>
        <p:grpSpPr>
          <a:xfrm>
            <a:off x="3722133" y="5994073"/>
            <a:ext cx="5455134" cy="585564"/>
            <a:chOff x="3722133" y="5994073"/>
            <a:chExt cx="5455134" cy="585564"/>
          </a:xfrm>
        </p:grpSpPr>
        <p:sp>
          <p:nvSpPr>
            <p:cNvPr id="16" name="USR_Title">
              <a:extLst>
                <a:ext uri="{FF2B5EF4-FFF2-40B4-BE49-F238E27FC236}">
                  <a16:creationId xmlns:a16="http://schemas.microsoft.com/office/drawing/2014/main" id="{28EB2DC3-A8A3-49D1-29D4-7F93F840B352}"/>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2.1. Generel indføring</a:t>
              </a:r>
              <a:endParaRPr lang="da-DK" sz="700" b="0" cap="all" baseline="0" dirty="0">
                <a:solidFill>
                  <a:schemeClr val="tx1"/>
                </a:solidFill>
                <a:latin typeface="+mn-lt"/>
              </a:endParaRPr>
            </a:p>
          </p:txBody>
        </p:sp>
        <p:sp>
          <p:nvSpPr>
            <p:cNvPr id="17" name="Date_DateCustomA">
              <a:extLst>
                <a:ext uri="{FF2B5EF4-FFF2-40B4-BE49-F238E27FC236}">
                  <a16:creationId xmlns:a16="http://schemas.microsoft.com/office/drawing/2014/main" id="{CFD90810-74FD-A25C-ABBB-6716D1F8B363}"/>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18" name="Billede streg">
              <a:extLst>
                <a:ext uri="{FF2B5EF4-FFF2-40B4-BE49-F238E27FC236}">
                  <a16:creationId xmlns:a16="http://schemas.microsoft.com/office/drawing/2014/main" id="{30B304A4-F5B4-0910-9D27-48FD448B21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6" name="Rectangle: Rounded Corners 5">
            <a:extLst>
              <a:ext uri="{FF2B5EF4-FFF2-40B4-BE49-F238E27FC236}">
                <a16:creationId xmlns:a16="http://schemas.microsoft.com/office/drawing/2014/main" id="{71B8680E-BB36-49D3-FDC0-42961F8CC0AB}"/>
              </a:ext>
            </a:extLst>
          </p:cNvPr>
          <p:cNvSpPr/>
          <p:nvPr/>
        </p:nvSpPr>
        <p:spPr bwMode="auto">
          <a:xfrm>
            <a:off x="2727970" y="4437112"/>
            <a:ext cx="6732884" cy="1704365"/>
          </a:xfrm>
          <a:prstGeom prst="roundRect">
            <a:avLst>
              <a:gd name="adj" fmla="val 9808"/>
            </a:avLst>
          </a:prstGeom>
          <a:solidFill>
            <a:srgbClr val="002546"/>
          </a:solidFill>
          <a:ln w="1778" cap="flat" cmpd="sng" algn="ctr">
            <a:solidFill>
              <a:srgbClr val="002546"/>
            </a:solidFill>
            <a:prstDash val="solid"/>
            <a:round/>
            <a:headEnd type="none" w="med" len="med"/>
            <a:tailEnd type="none" w="med" len="med"/>
          </a:ln>
          <a:effectLst/>
        </p:spPr>
        <p:txBody>
          <a:bodyPr vert="horz" wrap="square" lIns="144000" tIns="72000" rIns="91440" bIns="72000" numCol="1" rtlCol="0" anchor="t" anchorCtr="0" compatLnSpc="1">
            <a:prstTxWarp prst="textNoShape">
              <a:avLst/>
            </a:prstTxWarp>
            <a:noAutofit/>
          </a:bodyPr>
          <a:lstStyle/>
          <a:p>
            <a:pPr marR="0" lvl="0" defTabSz="914400" eaLnBrk="1" fontAlgn="auto" latinLnBrk="0" hangingPunct="1">
              <a:lnSpc>
                <a:spcPct val="95000"/>
              </a:lnSpc>
              <a:spcBef>
                <a:spcPts val="0"/>
              </a:spcBef>
              <a:spcAft>
                <a:spcPts val="0"/>
              </a:spcAft>
              <a:buClrTx/>
              <a:buSzTx/>
              <a:tabLst/>
              <a:defRPr/>
            </a:pPr>
            <a:r>
              <a:rPr kumimoji="0" lang="da-DK" sz="1400" b="1" i="0" u="none" strike="noStrike" kern="0" cap="none" spc="0" normalizeH="0" baseline="0" noProof="0" dirty="0">
                <a:ln>
                  <a:noFill/>
                </a:ln>
                <a:solidFill>
                  <a:srgbClr val="FFFFFF"/>
                </a:solidFill>
                <a:effectLst/>
                <a:uLnTx/>
                <a:uFillTx/>
              </a:rPr>
              <a:t>Adfærdsvidenskaben… </a:t>
            </a:r>
          </a:p>
          <a:p>
            <a:pPr marR="0" lvl="0" defTabSz="914400" eaLnBrk="1" fontAlgn="auto" latinLnBrk="0" hangingPunct="1">
              <a:lnSpc>
                <a:spcPct val="95000"/>
              </a:lnSpc>
              <a:spcBef>
                <a:spcPts val="0"/>
              </a:spcBef>
              <a:spcAft>
                <a:spcPts val="0"/>
              </a:spcAft>
              <a:buClrTx/>
              <a:buSzTx/>
              <a:tabLst/>
              <a:defRPr/>
            </a:pPr>
            <a:r>
              <a:rPr kumimoji="0" lang="da-DK" sz="1400" b="0" i="0" u="none" strike="noStrike" kern="0" cap="none" spc="0" normalizeH="0" baseline="0" noProof="0" dirty="0">
                <a:ln>
                  <a:noFill/>
                </a:ln>
                <a:solidFill>
                  <a:srgbClr val="FFFFFF"/>
                </a:solidFill>
                <a:effectLst/>
                <a:uLnTx/>
                <a:uFillTx/>
              </a:rPr>
              <a:t>tager udgangspunkt i menneskets begrænsede rationalitet og søger at forstå, hvordan vores adfærd påvirkes af sociale og kontekstuelle faktorer</a:t>
            </a:r>
          </a:p>
          <a:p>
            <a:pPr marL="342900" marR="0" lvl="0" indent="-342900" defTabSz="914400" eaLnBrk="1" fontAlgn="auto" latinLnBrk="0" hangingPunct="1">
              <a:lnSpc>
                <a:spcPct val="95000"/>
              </a:lnSpc>
              <a:spcBef>
                <a:spcPts val="0"/>
              </a:spcBef>
              <a:spcAft>
                <a:spcPts val="0"/>
              </a:spcAft>
              <a:buClrTx/>
              <a:buSzTx/>
              <a:buFont typeface="AU Passata" pitchFamily="34" charset="0"/>
              <a:buAutoNum type="arabicPeriod"/>
              <a:tabLst/>
              <a:defRPr/>
            </a:pPr>
            <a:endParaRPr kumimoji="0" lang="da-DK" sz="1400" b="0" i="0" u="none" strike="noStrike" kern="0" cap="none" spc="0" normalizeH="0" baseline="0" noProof="0" dirty="0">
              <a:ln>
                <a:noFill/>
              </a:ln>
              <a:solidFill>
                <a:srgbClr val="FFFFFF"/>
              </a:solidFill>
              <a:effectLst/>
              <a:uLnTx/>
              <a:uFillTx/>
            </a:endParaRPr>
          </a:p>
          <a:p>
            <a:pPr marR="0" lvl="0" defTabSz="914400" eaLnBrk="1" fontAlgn="auto" latinLnBrk="0" hangingPunct="1">
              <a:lnSpc>
                <a:spcPct val="95000"/>
              </a:lnSpc>
              <a:spcBef>
                <a:spcPts val="0"/>
              </a:spcBef>
              <a:spcAft>
                <a:spcPts val="0"/>
              </a:spcAft>
              <a:buClrTx/>
              <a:buSzTx/>
              <a:tabLst/>
              <a:defRPr/>
            </a:pPr>
            <a:r>
              <a:rPr kumimoji="0" lang="da-DK" sz="1400" b="1" i="0" u="none" strike="noStrike" kern="0" cap="none" spc="0" normalizeH="0" baseline="0" noProof="0" dirty="0">
                <a:ln>
                  <a:noFill/>
                </a:ln>
                <a:solidFill>
                  <a:srgbClr val="FFFFFF"/>
                </a:solidFill>
                <a:effectLst/>
                <a:uLnTx/>
                <a:uFillTx/>
              </a:rPr>
              <a:t>Adfærdsdesign…</a:t>
            </a:r>
          </a:p>
          <a:p>
            <a:pPr marR="0" lvl="0" defTabSz="914400" eaLnBrk="1" fontAlgn="auto" latinLnBrk="0" hangingPunct="1">
              <a:lnSpc>
                <a:spcPct val="95000"/>
              </a:lnSpc>
              <a:spcBef>
                <a:spcPts val="0"/>
              </a:spcBef>
              <a:spcAft>
                <a:spcPts val="0"/>
              </a:spcAft>
              <a:buClrTx/>
              <a:buSzTx/>
              <a:tabLst/>
              <a:defRPr/>
            </a:pPr>
            <a:r>
              <a:rPr kumimoji="0" lang="da-DK" sz="1400" b="0" i="0" u="none" strike="noStrike" kern="0" cap="none" spc="0" normalizeH="0" baseline="0" noProof="0" dirty="0">
                <a:ln>
                  <a:noFill/>
                </a:ln>
                <a:solidFill>
                  <a:srgbClr val="FFFFFF"/>
                </a:solidFill>
                <a:effectLst/>
                <a:uLnTx/>
                <a:uFillTx/>
              </a:rPr>
              <a:t>er anvendelsen af adfærdsindsigter til at påvirke vores adfærd i en mere hensigtsmæssig retning</a:t>
            </a:r>
          </a:p>
        </p:txBody>
      </p:sp>
      <p:sp>
        <p:nvSpPr>
          <p:cNvPr id="5" name="Slide Number Placeholder 3">
            <a:extLst>
              <a:ext uri="{FF2B5EF4-FFF2-40B4-BE49-F238E27FC236}">
                <a16:creationId xmlns:a16="http://schemas.microsoft.com/office/drawing/2014/main" id="{CC0D42C1-AF85-33FE-A0FA-9B749B0C9F7B}"/>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4</a:t>
            </a:fld>
            <a:endParaRPr lang="en-GB" dirty="0"/>
          </a:p>
        </p:txBody>
      </p:sp>
    </p:spTree>
    <p:extLst>
      <p:ext uri="{BB962C8B-B14F-4D97-AF65-F5344CB8AC3E}">
        <p14:creationId xmlns:p14="http://schemas.microsoft.com/office/powerpoint/2010/main" val="3038504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5F1A-B255-AAD2-C20A-B18C3B323FC8}"/>
              </a:ext>
            </a:extLst>
          </p:cNvPr>
          <p:cNvSpPr>
            <a:spLocks noGrp="1"/>
          </p:cNvSpPr>
          <p:nvPr>
            <p:ph type="title"/>
          </p:nvPr>
        </p:nvSpPr>
        <p:spPr/>
        <p:txBody>
          <a:bodyPr/>
          <a:lstStyle/>
          <a:p>
            <a:r>
              <a:rPr lang="da-DK" dirty="0"/>
              <a:t>Menneskets begrænsede rationalitet</a:t>
            </a:r>
            <a:endParaRPr lang="da-DK" sz="2000" dirty="0"/>
          </a:p>
        </p:txBody>
      </p:sp>
      <p:sp>
        <p:nvSpPr>
          <p:cNvPr id="3" name="Content Placeholder 2">
            <a:extLst>
              <a:ext uri="{FF2B5EF4-FFF2-40B4-BE49-F238E27FC236}">
                <a16:creationId xmlns:a16="http://schemas.microsoft.com/office/drawing/2014/main" id="{71EE64EC-7036-4701-3ED8-CFE2292B9D44}"/>
              </a:ext>
            </a:extLst>
          </p:cNvPr>
          <p:cNvSpPr>
            <a:spLocks noGrp="1"/>
          </p:cNvSpPr>
          <p:nvPr>
            <p:ph idx="1"/>
          </p:nvPr>
        </p:nvSpPr>
        <p:spPr>
          <a:xfrm>
            <a:off x="985840" y="1960079"/>
            <a:ext cx="4316484" cy="3937484"/>
          </a:xfrm>
        </p:spPr>
        <p:txBody>
          <a:bodyPr/>
          <a:lstStyle/>
          <a:p>
            <a:r>
              <a:rPr lang="da-DK" sz="1100" dirty="0"/>
              <a:t>Teorien om menneskets begrænsede rationalitet er et væsentligt grundlag for adfærdsvidenskaben. Teorien blev lanceret af Herbert Simon i midten af forrige århundrede, og den peger på, at vi mennesker træffer beslutninger på en delvis irrationel måde på grund af kognitive begrænsninger samt informations- og tidsbegrænsninger. Teorien opstod som en modreaktion på forestillingen om mennesket som et rationelt væsen (rational </a:t>
            </a:r>
            <a:r>
              <a:rPr lang="da-DK" sz="1100" dirty="0" err="1"/>
              <a:t>choice</a:t>
            </a:r>
            <a:r>
              <a:rPr lang="da-DK" sz="1100" dirty="0"/>
              <a:t>-teorier), som har domineret de politiske og økonomiske videnskaber.</a:t>
            </a:r>
          </a:p>
          <a:p>
            <a:r>
              <a:rPr lang="da-DK" sz="1100" i="1" dirty="0">
                <a:solidFill>
                  <a:schemeClr val="bg2"/>
                </a:solidFill>
              </a:rPr>
              <a:t>” </a:t>
            </a:r>
            <a:r>
              <a:rPr lang="da-DK" sz="1100" dirty="0"/>
              <a:t>Adfærdsvidenskaben tager udgangspunkt i denne erkendelse af, </a:t>
            </a:r>
            <a:br>
              <a:rPr lang="da-DK" sz="1100" dirty="0"/>
            </a:br>
            <a:r>
              <a:rPr lang="da-DK" sz="1100" dirty="0"/>
              <a:t>at mennesker ofte handler irrationelt, og at vores handlinger meget </a:t>
            </a:r>
            <a:br>
              <a:rPr lang="da-DK" sz="1100" dirty="0"/>
            </a:br>
            <a:r>
              <a:rPr lang="da-DK" sz="1100" dirty="0"/>
              <a:t>ofte er drevet af vaner, følelser, sociale påvirkninger mv. fremfor </a:t>
            </a:r>
            <a:br>
              <a:rPr lang="da-DK" sz="1100" dirty="0"/>
            </a:br>
            <a:r>
              <a:rPr lang="da-DK" sz="1100" dirty="0"/>
              <a:t>rationelle kalkuler.” </a:t>
            </a:r>
          </a:p>
          <a:p>
            <a:r>
              <a:rPr lang="da-DK" sz="1100" dirty="0"/>
              <a:t>Denne grundforståelse har stor betydning for vores måde at tilgå forandringsprocesser. For hvis vi  planlægger vores forandringer og konkrete projekter ud fra antagelsen, at de involverede aktører handler rationelt, er vi dømt til at mislykkes. I stedet må vi tilrettelægge forandringsprocesser og adfærdsændringer med afsæt i, hvordan mennesker i virkeligheden træffer beslutninger, og hvilke faktorer der spiller ind på disse beslutninger. Derfor må vi undersøge, hvilke faktorer der spiller ind på deres beslutninger og arbejde med at ændre dem for at sikre en ønsket adfærd.</a:t>
            </a:r>
          </a:p>
          <a:p>
            <a:endParaRPr lang="da-DK" sz="1100" dirty="0"/>
          </a:p>
        </p:txBody>
      </p:sp>
      <p:sp>
        <p:nvSpPr>
          <p:cNvPr id="4" name="Date Placeholder 3">
            <a:extLst>
              <a:ext uri="{FF2B5EF4-FFF2-40B4-BE49-F238E27FC236}">
                <a16:creationId xmlns:a16="http://schemas.microsoft.com/office/drawing/2014/main" id="{188CD9FF-B76A-F54B-7776-8E61D9D83667}"/>
              </a:ext>
            </a:extLst>
          </p:cNvPr>
          <p:cNvSpPr>
            <a:spLocks noGrp="1"/>
          </p:cNvSpPr>
          <p:nvPr>
            <p:ph type="dt" sz="half" idx="10"/>
          </p:nvPr>
        </p:nvSpPr>
        <p:spPr/>
        <p:txBody>
          <a:bodyPr/>
          <a:lstStyle/>
          <a:p>
            <a:fld id="{8D42509F-D4C1-4180-BF32-F4B5C4E14345}" type="datetime1">
              <a:rPr lang="da-DK" smtClean="0"/>
              <a:t>25-01-2024</a:t>
            </a:fld>
            <a:r>
              <a:rPr lang="da-DK"/>
              <a:t>16-12-2022</a:t>
            </a:r>
            <a:endParaRPr lang="da-DK" dirty="0"/>
          </a:p>
        </p:txBody>
      </p:sp>
      <p:grpSp>
        <p:nvGrpSpPr>
          <p:cNvPr id="40" name="Group 39">
            <a:extLst>
              <a:ext uri="{FF2B5EF4-FFF2-40B4-BE49-F238E27FC236}">
                <a16:creationId xmlns:a16="http://schemas.microsoft.com/office/drawing/2014/main" id="{75C79E62-38F5-79C1-C1CA-3E00465FE2B6}"/>
              </a:ext>
            </a:extLst>
          </p:cNvPr>
          <p:cNvGrpSpPr/>
          <p:nvPr/>
        </p:nvGrpSpPr>
        <p:grpSpPr>
          <a:xfrm>
            <a:off x="5878388" y="3497018"/>
            <a:ext cx="5036564" cy="2092222"/>
            <a:chOff x="5531060" y="2704268"/>
            <a:chExt cx="5580939" cy="2412951"/>
          </a:xfrm>
        </p:grpSpPr>
        <p:pic>
          <p:nvPicPr>
            <p:cNvPr id="37" name="Picture 36">
              <a:extLst>
                <a:ext uri="{FF2B5EF4-FFF2-40B4-BE49-F238E27FC236}">
                  <a16:creationId xmlns:a16="http://schemas.microsoft.com/office/drawing/2014/main" id="{B498448B-13C8-0E27-5D9F-BAFFF81CB590}"/>
                </a:ext>
              </a:extLst>
            </p:cNvPr>
            <p:cNvPicPr>
              <a:picLocks noChangeAspect="1"/>
            </p:cNvPicPr>
            <p:nvPr/>
          </p:nvPicPr>
          <p:blipFill rotWithShape="1">
            <a:blip r:embed="rId2"/>
            <a:srcRect b="14545"/>
            <a:stretch/>
          </p:blipFill>
          <p:spPr>
            <a:xfrm>
              <a:off x="5531060" y="2704268"/>
              <a:ext cx="5548611" cy="2092884"/>
            </a:xfrm>
            <a:prstGeom prst="rect">
              <a:avLst/>
            </a:prstGeom>
          </p:spPr>
        </p:pic>
        <p:pic>
          <p:nvPicPr>
            <p:cNvPr id="39" name="Picture 38">
              <a:extLst>
                <a:ext uri="{FF2B5EF4-FFF2-40B4-BE49-F238E27FC236}">
                  <a16:creationId xmlns:a16="http://schemas.microsoft.com/office/drawing/2014/main" id="{AB6AA23B-FE0F-CBAC-8F5F-4AB67A2CD332}"/>
                </a:ext>
              </a:extLst>
            </p:cNvPr>
            <p:cNvPicPr>
              <a:picLocks noChangeAspect="1"/>
            </p:cNvPicPr>
            <p:nvPr/>
          </p:nvPicPr>
          <p:blipFill>
            <a:blip r:embed="rId3"/>
            <a:stretch>
              <a:fillRect/>
            </a:stretch>
          </p:blipFill>
          <p:spPr>
            <a:xfrm>
              <a:off x="9420215" y="4797152"/>
              <a:ext cx="1691784" cy="320067"/>
            </a:xfrm>
            <a:prstGeom prst="rect">
              <a:avLst/>
            </a:prstGeom>
          </p:spPr>
        </p:pic>
      </p:grpSp>
      <p:grpSp>
        <p:nvGrpSpPr>
          <p:cNvPr id="9" name="Group 8">
            <a:extLst>
              <a:ext uri="{FF2B5EF4-FFF2-40B4-BE49-F238E27FC236}">
                <a16:creationId xmlns:a16="http://schemas.microsoft.com/office/drawing/2014/main" id="{CF98960E-54C9-D9E8-3AC6-6691B47D79B6}"/>
              </a:ext>
            </a:extLst>
          </p:cNvPr>
          <p:cNvGrpSpPr/>
          <p:nvPr/>
        </p:nvGrpSpPr>
        <p:grpSpPr>
          <a:xfrm>
            <a:off x="3722133" y="5994073"/>
            <a:ext cx="5455134" cy="585564"/>
            <a:chOff x="3722133" y="5994073"/>
            <a:chExt cx="5455134" cy="585564"/>
          </a:xfrm>
        </p:grpSpPr>
        <p:sp>
          <p:nvSpPr>
            <p:cNvPr id="10" name="USR_Title">
              <a:extLst>
                <a:ext uri="{FF2B5EF4-FFF2-40B4-BE49-F238E27FC236}">
                  <a16:creationId xmlns:a16="http://schemas.microsoft.com/office/drawing/2014/main" id="{0EEC4572-297B-E5FF-2F88-7776DD593FBD}"/>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2.1. Generel indføring</a:t>
              </a:r>
              <a:endParaRPr lang="da-DK" sz="700" b="0" cap="all" baseline="0" dirty="0">
                <a:solidFill>
                  <a:schemeClr val="tx1"/>
                </a:solidFill>
                <a:latin typeface="+mn-lt"/>
              </a:endParaRPr>
            </a:p>
          </p:txBody>
        </p:sp>
        <p:sp>
          <p:nvSpPr>
            <p:cNvPr id="11" name="Date_DateCustomA">
              <a:extLst>
                <a:ext uri="{FF2B5EF4-FFF2-40B4-BE49-F238E27FC236}">
                  <a16:creationId xmlns:a16="http://schemas.microsoft.com/office/drawing/2014/main" id="{D3ECBE46-DABE-2BF8-7B69-12E829BABBBE}"/>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12" name="Billede streg">
              <a:extLst>
                <a:ext uri="{FF2B5EF4-FFF2-40B4-BE49-F238E27FC236}">
                  <a16:creationId xmlns:a16="http://schemas.microsoft.com/office/drawing/2014/main" id="{FCF39B35-432F-F7DC-7507-0ADAFD26D2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5" name="Content Placeholder 2">
            <a:extLst>
              <a:ext uri="{FF2B5EF4-FFF2-40B4-BE49-F238E27FC236}">
                <a16:creationId xmlns:a16="http://schemas.microsoft.com/office/drawing/2014/main" id="{B3B30ECE-4AC0-BC03-87C3-BD9C2A40DFCA}"/>
              </a:ext>
            </a:extLst>
          </p:cNvPr>
          <p:cNvSpPr txBox="1">
            <a:spLocks/>
          </p:cNvSpPr>
          <p:nvPr/>
        </p:nvSpPr>
        <p:spPr bwMode="auto">
          <a:xfrm>
            <a:off x="5907563" y="1960079"/>
            <a:ext cx="5007389"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14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14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r>
              <a:rPr lang="da-DK" sz="1150" i="1" kern="0" dirty="0">
                <a:solidFill>
                  <a:schemeClr val="bg2"/>
                </a:solidFill>
              </a:rPr>
              <a:t>”Forestillingen om den rationelle aktør er ikke velegnet til at </a:t>
            </a:r>
            <a:br>
              <a:rPr lang="da-DK" sz="1150" i="1" kern="0" dirty="0">
                <a:solidFill>
                  <a:schemeClr val="bg2"/>
                </a:solidFill>
              </a:rPr>
            </a:br>
            <a:r>
              <a:rPr lang="da-DK" sz="1150" i="1" kern="0" dirty="0">
                <a:solidFill>
                  <a:schemeClr val="bg2"/>
                </a:solidFill>
              </a:rPr>
              <a:t>beskrive virkelige mennesker”, </a:t>
            </a:r>
            <a:br>
              <a:rPr lang="da-DK" sz="1150" i="1" kern="0" dirty="0">
                <a:solidFill>
                  <a:schemeClr val="bg2"/>
                </a:solidFill>
              </a:rPr>
            </a:br>
            <a:r>
              <a:rPr lang="da-DK" sz="1150" b="1" kern="0" dirty="0">
                <a:solidFill>
                  <a:schemeClr val="bg2"/>
                </a:solidFill>
              </a:rPr>
              <a:t>Nobelpristager Daniel </a:t>
            </a:r>
            <a:r>
              <a:rPr lang="da-DK" sz="1150" b="1" kern="0" dirty="0" err="1">
                <a:solidFill>
                  <a:schemeClr val="bg2"/>
                </a:solidFill>
              </a:rPr>
              <a:t>Kahnemann</a:t>
            </a:r>
            <a:br>
              <a:rPr lang="da-DK" sz="1150" b="1" kern="0" dirty="0">
                <a:solidFill>
                  <a:schemeClr val="bg2"/>
                </a:solidFill>
              </a:rPr>
            </a:br>
            <a:endParaRPr lang="da-DK" sz="1150" b="1" kern="0" dirty="0">
              <a:solidFill>
                <a:schemeClr val="bg2"/>
              </a:solidFill>
            </a:endParaRPr>
          </a:p>
          <a:p>
            <a:r>
              <a:rPr lang="da-DK" sz="1150" i="1" kern="0" dirty="0">
                <a:solidFill>
                  <a:schemeClr val="bg2"/>
                </a:solidFill>
              </a:rPr>
              <a:t>”Vi vil kun få succes, hvis vi behandler mennesker, som de faktisk er, </a:t>
            </a:r>
            <a:br>
              <a:rPr lang="da-DK" sz="1150" i="1" kern="0" dirty="0">
                <a:solidFill>
                  <a:schemeClr val="bg2"/>
                </a:solidFill>
              </a:rPr>
            </a:br>
            <a:r>
              <a:rPr lang="da-DK" sz="1150" i="1" kern="0" dirty="0">
                <a:solidFill>
                  <a:schemeClr val="bg2"/>
                </a:solidFill>
              </a:rPr>
              <a:t>i modsætning til, hvordan vi gerne vil have, de er.”</a:t>
            </a:r>
            <a:br>
              <a:rPr lang="da-DK" sz="1150" i="1" kern="0" dirty="0">
                <a:solidFill>
                  <a:schemeClr val="bg2"/>
                </a:solidFill>
              </a:rPr>
            </a:br>
            <a:r>
              <a:rPr lang="da-DK" sz="1150" b="1" kern="0" dirty="0">
                <a:solidFill>
                  <a:schemeClr val="bg2"/>
                </a:solidFill>
              </a:rPr>
              <a:t>Premier minister David Cameron </a:t>
            </a:r>
          </a:p>
          <a:p>
            <a:endParaRPr lang="da-DK" sz="1150" kern="0" dirty="0"/>
          </a:p>
        </p:txBody>
      </p:sp>
      <p:sp>
        <p:nvSpPr>
          <p:cNvPr id="6" name="Slide Number Placeholder 3">
            <a:extLst>
              <a:ext uri="{FF2B5EF4-FFF2-40B4-BE49-F238E27FC236}">
                <a16:creationId xmlns:a16="http://schemas.microsoft.com/office/drawing/2014/main" id="{D42AA360-3405-1979-B063-38D2B421A467}"/>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5</a:t>
            </a:fld>
            <a:endParaRPr lang="en-GB" dirty="0"/>
          </a:p>
        </p:txBody>
      </p:sp>
    </p:spTree>
    <p:extLst>
      <p:ext uri="{BB962C8B-B14F-4D97-AF65-F5344CB8AC3E}">
        <p14:creationId xmlns:p14="http://schemas.microsoft.com/office/powerpoint/2010/main" val="47749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99818077-0227-847F-6D51-464D36644800}"/>
              </a:ext>
            </a:extLst>
          </p:cNvPr>
          <p:cNvSpPr>
            <a:spLocks noGrp="1"/>
          </p:cNvSpPr>
          <p:nvPr>
            <p:ph type="title"/>
          </p:nvPr>
        </p:nvSpPr>
        <p:spPr/>
        <p:txBody>
          <a:bodyPr/>
          <a:lstStyle/>
          <a:p>
            <a:r>
              <a:rPr lang="da-DK" dirty="0"/>
              <a:t>System 1 og 2</a:t>
            </a:r>
          </a:p>
        </p:txBody>
      </p:sp>
      <p:sp>
        <p:nvSpPr>
          <p:cNvPr id="3" name="Content Placeholder 2">
            <a:extLst>
              <a:ext uri="{FF2B5EF4-FFF2-40B4-BE49-F238E27FC236}">
                <a16:creationId xmlns:a16="http://schemas.microsoft.com/office/drawing/2014/main" id="{367AC970-2172-B303-D553-961CCF26D60F}"/>
              </a:ext>
            </a:extLst>
          </p:cNvPr>
          <p:cNvSpPr>
            <a:spLocks noGrp="1"/>
          </p:cNvSpPr>
          <p:nvPr>
            <p:ph idx="1"/>
          </p:nvPr>
        </p:nvSpPr>
        <p:spPr>
          <a:xfrm>
            <a:off x="985839" y="1960079"/>
            <a:ext cx="4752269" cy="3937484"/>
          </a:xfrm>
        </p:spPr>
        <p:txBody>
          <a:bodyPr/>
          <a:lstStyle/>
          <a:p>
            <a:r>
              <a:rPr lang="da-DK" sz="1100" dirty="0"/>
              <a:t>Vores adfærd er bestemt af de valg, vi træffer, og derfor er viden om den menneskelige beslutningsproces helt central, når vi ønsker at ændre folks adfærd. Ifølge Nobelpristageren Daniel </a:t>
            </a:r>
            <a:r>
              <a:rPr lang="da-DK" sz="1100" dirty="0" err="1"/>
              <a:t>Kahnemann</a:t>
            </a:r>
            <a:r>
              <a:rPr lang="da-DK" sz="1100" dirty="0"/>
              <a:t> anvender vi som mennesker grundlæggende to systemer: system 1 og system 2, når vi skal træffe en beslutning. System 1 er kendetegnet ved at være hurtigt, automatisk og intuitivt, mens system 2 er langsomt, reflekteret og bevidst. Og mens system 1 kun kræver ganske lidt energi at bruge, så kræver det langt mere mental energi at aktivere system 2. Fordi vores hjerner generelt er ’dovne’, træffer vi langt de fleste beslutninger ved hjælp af det mindre energikrævende system 1. Det hurtigt fungerende system 1 er helt afgørende, for at vi kan fungere i hverdagen, hvor vi hele tiden aflæser situationer og træffer beslutninger. For at spare energi og hurtigt tage beslutninger, anvendes ‘tommelfingerregler’ og mentale genveje til at behandle information. Det er effektivt og helt nødvendigt, men system 1’s effektivitet har også en pris. Den hurtige beslutningsproces betyder nemlig også, at vi ofte træffer uhensigtsmæssige beslutninger.</a:t>
            </a:r>
            <a:br>
              <a:rPr lang="da-DK" sz="1100" dirty="0"/>
            </a:br>
            <a:br>
              <a:rPr lang="da-DK" sz="1100" dirty="0"/>
            </a:br>
            <a:r>
              <a:rPr lang="da-DK" sz="1100" dirty="0"/>
              <a:t>I forandringsprojekter kan vi anvende denne viden, når vi skal tilrettelægge forandringsprocesser og ændre folks adfærd. Da langt de fleste af vores beslutninger træffes af system 1, er vi nødt til at tilrettelægge vores adfærdsændringer på en måde, så de understøtter de hurtige og ’nemme’ system 1-beslutninger frem for de mere reflekterede og langsomme system 2-beslutninger. </a:t>
            </a:r>
          </a:p>
        </p:txBody>
      </p:sp>
      <p:sp>
        <p:nvSpPr>
          <p:cNvPr id="4" name="Date Placeholder 3">
            <a:extLst>
              <a:ext uri="{FF2B5EF4-FFF2-40B4-BE49-F238E27FC236}">
                <a16:creationId xmlns:a16="http://schemas.microsoft.com/office/drawing/2014/main" id="{35387B7B-8EB7-F414-8ACF-D9F711116594}"/>
              </a:ext>
            </a:extLst>
          </p:cNvPr>
          <p:cNvSpPr>
            <a:spLocks noGrp="1"/>
          </p:cNvSpPr>
          <p:nvPr>
            <p:ph type="dt" sz="half" idx="10"/>
          </p:nvPr>
        </p:nvSpPr>
        <p:spPr/>
        <p:txBody>
          <a:bodyPr/>
          <a:lstStyle/>
          <a:p>
            <a:fld id="{55B3F2CD-F1AA-48D6-B5AF-04C1F87F1BC5}" type="datetime1">
              <a:rPr lang="da-DK" smtClean="0"/>
              <a:t>25-01-2024</a:t>
            </a:fld>
            <a:r>
              <a:rPr lang="da-DK"/>
              <a:t>16-12-2022</a:t>
            </a:r>
            <a:endParaRPr lang="da-DK" dirty="0"/>
          </a:p>
        </p:txBody>
      </p:sp>
      <p:grpSp>
        <p:nvGrpSpPr>
          <p:cNvPr id="23" name="Group 22">
            <a:extLst>
              <a:ext uri="{FF2B5EF4-FFF2-40B4-BE49-F238E27FC236}">
                <a16:creationId xmlns:a16="http://schemas.microsoft.com/office/drawing/2014/main" id="{16C8EADF-06F6-4F0E-F95A-3A24DD6048D0}"/>
              </a:ext>
            </a:extLst>
          </p:cNvPr>
          <p:cNvGrpSpPr/>
          <p:nvPr/>
        </p:nvGrpSpPr>
        <p:grpSpPr>
          <a:xfrm>
            <a:off x="6301142" y="2307384"/>
            <a:ext cx="4981407" cy="2243231"/>
            <a:chOff x="2566021" y="2256397"/>
            <a:chExt cx="8346227" cy="3577144"/>
          </a:xfrm>
        </p:grpSpPr>
        <p:sp>
          <p:nvSpPr>
            <p:cNvPr id="24" name="Content Placeholder 3">
              <a:extLst>
                <a:ext uri="{FF2B5EF4-FFF2-40B4-BE49-F238E27FC236}">
                  <a16:creationId xmlns:a16="http://schemas.microsoft.com/office/drawing/2014/main" id="{111318BC-5007-52CF-38BB-976D397D8B7A}"/>
                </a:ext>
              </a:extLst>
            </p:cNvPr>
            <p:cNvSpPr txBox="1">
              <a:spLocks/>
            </p:cNvSpPr>
            <p:nvPr/>
          </p:nvSpPr>
          <p:spPr bwMode="auto">
            <a:xfrm>
              <a:off x="2566021" y="2307419"/>
              <a:ext cx="3725394" cy="29718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2000" indent="-252000" algn="l" defTabSz="457189" rtl="0" eaLnBrk="1" fontAlgn="base" hangingPunct="1">
                <a:lnSpc>
                  <a:spcPct val="100000"/>
                </a:lnSpc>
                <a:spcBef>
                  <a:spcPct val="0"/>
                </a:spcBef>
                <a:spcAft>
                  <a:spcPts val="1200"/>
                </a:spcAft>
                <a:buFont typeface="Verdana" pitchFamily="34" charset="0"/>
                <a:buChar char="•"/>
                <a:defRPr kern="1200" spc="-50" baseline="0">
                  <a:solidFill>
                    <a:schemeClr val="tx1"/>
                  </a:solidFill>
                  <a:latin typeface="Verdana"/>
                  <a:ea typeface="Verdana" pitchFamily="34" charset="0"/>
                  <a:cs typeface="Verdana" pitchFamily="34" charset="0"/>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spc="-50" baseline="0">
                  <a:solidFill>
                    <a:schemeClr val="tx1"/>
                  </a:solidFill>
                  <a:latin typeface="Verdana"/>
                  <a:ea typeface="Verdana" pitchFamily="34" charset="0"/>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spc="-50" baseline="0">
                  <a:solidFill>
                    <a:schemeClr val="tx1"/>
                  </a:solidFill>
                  <a:latin typeface="Verdana"/>
                  <a:ea typeface="Verdana" pitchFamily="34" charset="0"/>
                  <a:cs typeface="+mn-cs"/>
                </a:defRPr>
              </a:lvl3pPr>
              <a:lvl4pPr marL="0" indent="0" algn="l" defTabSz="457189" rtl="0" eaLnBrk="1" fontAlgn="base" hangingPunct="1">
                <a:lnSpc>
                  <a:spcPct val="100000"/>
                </a:lnSpc>
                <a:spcBef>
                  <a:spcPct val="0"/>
                </a:spcBef>
                <a:spcAft>
                  <a:spcPts val="1200"/>
                </a:spcAft>
                <a:buFont typeface="Arial" panose="020B0604020202020204" pitchFamily="34" charset="0"/>
                <a:buChar char="​"/>
                <a:defRPr sz="1800" kern="1200" spc="-50" baseline="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10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0"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a:lstStyle>
            <a:p>
              <a:pPr marL="0" marR="0" lvl="0" indent="0" algn="l" defTabSz="456972" rtl="0" eaLnBrk="1" fontAlgn="base" latinLnBrk="0" hangingPunct="1">
                <a:lnSpc>
                  <a:spcPct val="100000"/>
                </a:lnSpc>
                <a:spcBef>
                  <a:spcPct val="0"/>
                </a:spcBef>
                <a:spcAft>
                  <a:spcPts val="1200"/>
                </a:spcAft>
                <a:buClrTx/>
                <a:buSzTx/>
                <a:buFont typeface="Verdana" pitchFamily="34" charset="0"/>
                <a:buNone/>
                <a:tabLst/>
                <a:defRPr/>
              </a:pPr>
              <a:r>
                <a:rPr kumimoji="0" lang="da-DK" sz="1400" b="1" i="0" u="none" strike="noStrike" kern="1200" cap="none" spc="0" normalizeH="0" baseline="0" noProof="0" dirty="0">
                  <a:ln>
                    <a:noFill/>
                  </a:ln>
                  <a:solidFill>
                    <a:srgbClr val="37A0CB"/>
                  </a:solidFill>
                  <a:effectLst/>
                  <a:uLnTx/>
                  <a:uFillTx/>
                  <a:latin typeface="AU Passata"/>
                  <a:ea typeface="Verdana"/>
                  <a:cs typeface="Verdana"/>
                </a:rPr>
                <a:t>SYSTEM 1</a:t>
              </a:r>
              <a:endParaRPr kumimoji="0" lang="da-DK" sz="1400" b="0" i="0" u="none" strike="noStrike" kern="1200" cap="none" spc="-50" normalizeH="0" baseline="0" noProof="0" dirty="0">
                <a:ln>
                  <a:noFill/>
                </a:ln>
                <a:solidFill>
                  <a:srgbClr val="37A0CB"/>
                </a:solidFill>
                <a:effectLst/>
                <a:uLnTx/>
                <a:uFillTx/>
                <a:latin typeface="AU Passata"/>
                <a:ea typeface="Verdana" pitchFamily="34" charset="0"/>
              </a:endParaRPr>
            </a:p>
            <a:p>
              <a:pPr marL="252000" marR="0" lvl="0" indent="-252000" algn="l" defTabSz="457189" rtl="0" eaLnBrk="1" fontAlgn="base" latinLnBrk="0" hangingPunct="1">
                <a:lnSpc>
                  <a:spcPct val="100000"/>
                </a:lnSpc>
                <a:spcBef>
                  <a:spcPct val="0"/>
                </a:spcBef>
                <a:spcAft>
                  <a:spcPts val="1200"/>
                </a:spcAft>
                <a:buClrTx/>
                <a:buSzTx/>
                <a:buFont typeface="Verdana" pitchFamily="34" charset="0"/>
                <a:buChar char="•"/>
                <a:tabLst/>
                <a:defRPr/>
              </a:pPr>
              <a:r>
                <a:rPr kumimoji="0" lang="da-DK" sz="1200" b="0" i="0" u="none" strike="noStrike" kern="1200" cap="none" spc="-50" normalizeH="0" baseline="0" noProof="0" dirty="0">
                  <a:ln>
                    <a:noFill/>
                  </a:ln>
                  <a:solidFill>
                    <a:srgbClr val="37A0CB"/>
                  </a:solidFill>
                  <a:effectLst/>
                  <a:uLnTx/>
                  <a:uFillTx/>
                  <a:latin typeface="AU Passata"/>
                  <a:ea typeface="Verdana" pitchFamily="34" charset="0"/>
                </a:rPr>
                <a:t>Automatisk </a:t>
              </a:r>
            </a:p>
            <a:p>
              <a:pPr marL="252000" marR="0" lvl="0" indent="-252000" algn="l" defTabSz="457189" rtl="0" eaLnBrk="1" fontAlgn="base" latinLnBrk="0" hangingPunct="1">
                <a:lnSpc>
                  <a:spcPct val="100000"/>
                </a:lnSpc>
                <a:spcBef>
                  <a:spcPct val="0"/>
                </a:spcBef>
                <a:spcAft>
                  <a:spcPts val="1200"/>
                </a:spcAft>
                <a:buClrTx/>
                <a:buSzTx/>
                <a:buFont typeface="Verdana" pitchFamily="34" charset="0"/>
                <a:buChar char="•"/>
                <a:tabLst/>
                <a:defRPr/>
              </a:pPr>
              <a:r>
                <a:rPr kumimoji="0" lang="da-DK" sz="1200" b="0" i="0" u="none" strike="noStrike" kern="1200" cap="none" spc="-50" normalizeH="0" baseline="0" noProof="0" dirty="0">
                  <a:ln>
                    <a:noFill/>
                  </a:ln>
                  <a:solidFill>
                    <a:srgbClr val="37A0CB"/>
                  </a:solidFill>
                  <a:effectLst/>
                  <a:uLnTx/>
                  <a:uFillTx/>
                  <a:latin typeface="AU Passata"/>
                  <a:ea typeface="Verdana" pitchFamily="34" charset="0"/>
                </a:rPr>
                <a:t>Hurtigt</a:t>
              </a:r>
            </a:p>
            <a:p>
              <a:pPr marL="252000" marR="0" lvl="0" indent="-252000" algn="l" defTabSz="457189" rtl="0" eaLnBrk="1" fontAlgn="base" latinLnBrk="0" hangingPunct="1">
                <a:lnSpc>
                  <a:spcPct val="100000"/>
                </a:lnSpc>
                <a:spcBef>
                  <a:spcPct val="0"/>
                </a:spcBef>
                <a:spcAft>
                  <a:spcPts val="1200"/>
                </a:spcAft>
                <a:buClrTx/>
                <a:buSzTx/>
                <a:buFont typeface="Verdana" pitchFamily="34" charset="0"/>
                <a:buChar char="•"/>
                <a:tabLst/>
                <a:defRPr/>
              </a:pPr>
              <a:r>
                <a:rPr kumimoji="0" lang="da-DK" sz="1200" b="0" i="0" u="none" strike="noStrike" kern="1200" cap="none" spc="-50" normalizeH="0" baseline="0" noProof="0" dirty="0">
                  <a:ln>
                    <a:noFill/>
                  </a:ln>
                  <a:solidFill>
                    <a:srgbClr val="37A0CB"/>
                  </a:solidFill>
                  <a:effectLst/>
                  <a:uLnTx/>
                  <a:uFillTx/>
                  <a:latin typeface="AU Passata"/>
                  <a:ea typeface="Verdana" pitchFamily="34" charset="0"/>
                </a:rPr>
                <a:t>Ukontrolleret </a:t>
              </a:r>
            </a:p>
            <a:p>
              <a:pPr marL="252000" marR="0" lvl="0" indent="-252000" algn="l" defTabSz="457189" rtl="0" eaLnBrk="1" fontAlgn="base" latinLnBrk="0" hangingPunct="1">
                <a:lnSpc>
                  <a:spcPct val="100000"/>
                </a:lnSpc>
                <a:spcBef>
                  <a:spcPct val="0"/>
                </a:spcBef>
                <a:spcAft>
                  <a:spcPts val="1200"/>
                </a:spcAft>
                <a:buClrTx/>
                <a:buSzTx/>
                <a:buFont typeface="Verdana" pitchFamily="34" charset="0"/>
                <a:buChar char="•"/>
                <a:tabLst/>
                <a:defRPr/>
              </a:pPr>
              <a:r>
                <a:rPr kumimoji="0" lang="da-DK" sz="1200" b="0" i="0" u="none" strike="noStrike" kern="1200" cap="none" spc="-50" normalizeH="0" baseline="0" noProof="0" dirty="0">
                  <a:ln>
                    <a:noFill/>
                  </a:ln>
                  <a:solidFill>
                    <a:srgbClr val="37A0CB"/>
                  </a:solidFill>
                  <a:effectLst/>
                  <a:uLnTx/>
                  <a:uFillTx/>
                  <a:latin typeface="AU Passata"/>
                  <a:ea typeface="Verdana" pitchFamily="34" charset="0"/>
                </a:rPr>
                <a:t>Intuitivt</a:t>
              </a:r>
            </a:p>
            <a:p>
              <a:pPr marL="252000" marR="0" lvl="0" indent="-252000" algn="l" defTabSz="457189" rtl="0" eaLnBrk="1" fontAlgn="base" latinLnBrk="0" hangingPunct="1">
                <a:lnSpc>
                  <a:spcPct val="100000"/>
                </a:lnSpc>
                <a:spcBef>
                  <a:spcPct val="0"/>
                </a:spcBef>
                <a:spcAft>
                  <a:spcPts val="1200"/>
                </a:spcAft>
                <a:buClrTx/>
                <a:buSzTx/>
                <a:buFont typeface="Verdana" pitchFamily="34" charset="0"/>
                <a:buChar char="•"/>
                <a:tabLst/>
                <a:defRPr/>
              </a:pPr>
              <a:r>
                <a:rPr kumimoji="0" lang="da-DK" sz="1200" b="0" i="0" u="none" strike="noStrike" kern="1200" cap="none" spc="-50" normalizeH="0" baseline="0" noProof="0" dirty="0">
                  <a:ln>
                    <a:noFill/>
                  </a:ln>
                  <a:solidFill>
                    <a:srgbClr val="37A0CB"/>
                  </a:solidFill>
                  <a:effectLst/>
                  <a:uLnTx/>
                  <a:uFillTx/>
                  <a:latin typeface="AU Passata"/>
                  <a:ea typeface="Verdana" pitchFamily="34" charset="0"/>
                </a:rPr>
                <a:t>Associativt </a:t>
              </a:r>
            </a:p>
            <a:p>
              <a:pPr marL="252000" marR="0" lvl="0" indent="-252000" algn="l" defTabSz="457189" rtl="0" eaLnBrk="1" fontAlgn="base" latinLnBrk="0" hangingPunct="1">
                <a:lnSpc>
                  <a:spcPct val="100000"/>
                </a:lnSpc>
                <a:spcBef>
                  <a:spcPct val="0"/>
                </a:spcBef>
                <a:spcAft>
                  <a:spcPts val="1200"/>
                </a:spcAft>
                <a:buClrTx/>
                <a:buSzTx/>
                <a:buFont typeface="Verdana" pitchFamily="34" charset="0"/>
                <a:buChar char="•"/>
                <a:tabLst/>
                <a:defRPr/>
              </a:pPr>
              <a:r>
                <a:rPr kumimoji="0" lang="da-DK" sz="1200" b="0" i="0" u="none" strike="noStrike" kern="1200" cap="none" spc="-50" normalizeH="0" baseline="0" noProof="0" dirty="0">
                  <a:ln>
                    <a:noFill/>
                  </a:ln>
                  <a:solidFill>
                    <a:srgbClr val="37A0CB"/>
                  </a:solidFill>
                  <a:effectLst/>
                  <a:uLnTx/>
                  <a:uFillTx/>
                  <a:latin typeface="AU Passata"/>
                  <a:ea typeface="Verdana" pitchFamily="34" charset="0"/>
                </a:rPr>
                <a:t>Ubevidst</a:t>
              </a:r>
            </a:p>
            <a:p>
              <a:pPr marL="252000" marR="0" lvl="0" indent="-252000" algn="l" defTabSz="457189" rtl="0" eaLnBrk="1" fontAlgn="base" latinLnBrk="0" hangingPunct="1">
                <a:lnSpc>
                  <a:spcPct val="100000"/>
                </a:lnSpc>
                <a:spcBef>
                  <a:spcPct val="0"/>
                </a:spcBef>
                <a:spcAft>
                  <a:spcPts val="1200"/>
                </a:spcAft>
                <a:buClrTx/>
                <a:buSzTx/>
                <a:buFont typeface="Verdana" pitchFamily="34" charset="0"/>
                <a:buChar char="•"/>
                <a:tabLst/>
                <a:defRPr/>
              </a:pPr>
              <a:r>
                <a:rPr kumimoji="0" lang="da-DK" sz="1200" b="0" i="0" u="none" strike="noStrike" kern="1200" cap="none" spc="-50" normalizeH="0" baseline="0" noProof="0" dirty="0">
                  <a:ln>
                    <a:noFill/>
                  </a:ln>
                  <a:solidFill>
                    <a:srgbClr val="37A0CB"/>
                  </a:solidFill>
                  <a:effectLst/>
                  <a:uLnTx/>
                  <a:uFillTx/>
                  <a:latin typeface="AU Passata"/>
                  <a:ea typeface="Verdana" pitchFamily="34" charset="0"/>
                </a:rPr>
                <a:t>Bruger lidt energi </a:t>
              </a:r>
            </a:p>
            <a:p>
              <a:pPr marL="0" marR="0" lvl="0" indent="0" algn="l" defTabSz="457189" rtl="0" eaLnBrk="1" fontAlgn="base" latinLnBrk="0" hangingPunct="1">
                <a:lnSpc>
                  <a:spcPct val="100000"/>
                </a:lnSpc>
                <a:spcBef>
                  <a:spcPct val="0"/>
                </a:spcBef>
                <a:spcAft>
                  <a:spcPts val="1200"/>
                </a:spcAft>
                <a:buClrTx/>
                <a:buSzTx/>
                <a:buFont typeface="Verdana" pitchFamily="34" charset="0"/>
                <a:buNone/>
                <a:tabLst/>
                <a:defRPr/>
              </a:pPr>
              <a:endParaRPr kumimoji="0" lang="da-DK" sz="1200" b="0" i="0" u="none" strike="noStrike" kern="1200" cap="none" spc="-50" normalizeH="0" baseline="0" noProof="0" dirty="0">
                <a:ln>
                  <a:noFill/>
                </a:ln>
                <a:solidFill>
                  <a:srgbClr val="37A0CB"/>
                </a:solidFill>
                <a:effectLst/>
                <a:uLnTx/>
                <a:uFillTx/>
                <a:latin typeface="AU Passata"/>
                <a:ea typeface="Verdana" pitchFamily="34" charset="0"/>
              </a:endParaRPr>
            </a:p>
          </p:txBody>
        </p:sp>
        <p:sp>
          <p:nvSpPr>
            <p:cNvPr id="25" name="Content Placeholder 3">
              <a:extLst>
                <a:ext uri="{FF2B5EF4-FFF2-40B4-BE49-F238E27FC236}">
                  <a16:creationId xmlns:a16="http://schemas.microsoft.com/office/drawing/2014/main" id="{2F6010BA-D1EB-C889-194F-4A804E916B8F}"/>
                </a:ext>
              </a:extLst>
            </p:cNvPr>
            <p:cNvSpPr txBox="1">
              <a:spLocks/>
            </p:cNvSpPr>
            <p:nvPr/>
          </p:nvSpPr>
          <p:spPr bwMode="auto">
            <a:xfrm>
              <a:off x="8550716" y="2636913"/>
              <a:ext cx="2361532" cy="311167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2000" indent="-252000" algn="l" defTabSz="457189" rtl="0" eaLnBrk="1" fontAlgn="base" hangingPunct="1">
                <a:lnSpc>
                  <a:spcPct val="100000"/>
                </a:lnSpc>
                <a:spcBef>
                  <a:spcPct val="0"/>
                </a:spcBef>
                <a:spcAft>
                  <a:spcPts val="1200"/>
                </a:spcAft>
                <a:buFont typeface="Verdana" pitchFamily="34" charset="0"/>
                <a:buChar char="•"/>
                <a:defRPr kern="1200" spc="-50" baseline="0">
                  <a:solidFill>
                    <a:schemeClr val="tx1"/>
                  </a:solidFill>
                  <a:latin typeface="Verdana"/>
                  <a:ea typeface="Verdana" pitchFamily="34" charset="0"/>
                  <a:cs typeface="Verdana" pitchFamily="34" charset="0"/>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spc="-50" baseline="0">
                  <a:solidFill>
                    <a:schemeClr val="tx1"/>
                  </a:solidFill>
                  <a:latin typeface="Verdana"/>
                  <a:ea typeface="Verdana" pitchFamily="34" charset="0"/>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spc="-50" baseline="0">
                  <a:solidFill>
                    <a:schemeClr val="tx1"/>
                  </a:solidFill>
                  <a:latin typeface="Verdana"/>
                  <a:ea typeface="Verdana" pitchFamily="34" charset="0"/>
                  <a:cs typeface="+mn-cs"/>
                </a:defRPr>
              </a:lvl3pPr>
              <a:lvl4pPr marL="0" indent="0" algn="l" defTabSz="457189" rtl="0" eaLnBrk="1" fontAlgn="base" hangingPunct="1">
                <a:lnSpc>
                  <a:spcPct val="100000"/>
                </a:lnSpc>
                <a:spcBef>
                  <a:spcPct val="0"/>
                </a:spcBef>
                <a:spcAft>
                  <a:spcPts val="1200"/>
                </a:spcAft>
                <a:buFont typeface="Arial" panose="020B0604020202020204" pitchFamily="34" charset="0"/>
                <a:buChar char="​"/>
                <a:defRPr sz="1800" kern="1200" spc="-50" baseline="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10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0"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a:lstStyle>
            <a:p>
              <a:pPr marL="252000" marR="0" lvl="0" indent="-252000" algn="l" defTabSz="457189" rtl="0" eaLnBrk="1" fontAlgn="base" latinLnBrk="0" hangingPunct="1">
                <a:lnSpc>
                  <a:spcPct val="100000"/>
                </a:lnSpc>
                <a:spcBef>
                  <a:spcPct val="0"/>
                </a:spcBef>
                <a:spcAft>
                  <a:spcPts val="1200"/>
                </a:spcAft>
                <a:buClrTx/>
                <a:buSzTx/>
                <a:buFont typeface="Verdana" pitchFamily="34" charset="0"/>
                <a:buChar char="•"/>
                <a:tabLst/>
                <a:defRPr/>
              </a:pPr>
              <a:r>
                <a:rPr kumimoji="0" lang="da-DK" sz="1200" b="0" i="0" u="none" strike="noStrike" kern="1200" cap="none" spc="-50" normalizeH="0" baseline="0" noProof="0" dirty="0">
                  <a:ln>
                    <a:noFill/>
                  </a:ln>
                  <a:solidFill>
                    <a:srgbClr val="003E5C"/>
                  </a:solidFill>
                  <a:effectLst/>
                  <a:uLnTx/>
                  <a:uFillTx/>
                  <a:latin typeface="AU Passata"/>
                  <a:ea typeface="Verdana" pitchFamily="34" charset="0"/>
                </a:rPr>
                <a:t>Refleksivt </a:t>
              </a:r>
            </a:p>
            <a:p>
              <a:pPr marL="252000" marR="0" lvl="0" indent="-252000" algn="l" defTabSz="457189" rtl="0" eaLnBrk="1" fontAlgn="base" latinLnBrk="0" hangingPunct="1">
                <a:lnSpc>
                  <a:spcPct val="100000"/>
                </a:lnSpc>
                <a:spcBef>
                  <a:spcPct val="0"/>
                </a:spcBef>
                <a:spcAft>
                  <a:spcPts val="1200"/>
                </a:spcAft>
                <a:buClrTx/>
                <a:buSzTx/>
                <a:buFont typeface="Verdana" pitchFamily="34" charset="0"/>
                <a:buChar char="•"/>
                <a:tabLst/>
                <a:defRPr/>
              </a:pPr>
              <a:r>
                <a:rPr kumimoji="0" lang="da-DK" sz="1200" b="0" i="0" u="none" strike="noStrike" kern="1200" cap="none" spc="-50" normalizeH="0" baseline="0" noProof="0" dirty="0">
                  <a:ln>
                    <a:noFill/>
                  </a:ln>
                  <a:solidFill>
                    <a:srgbClr val="003E5C"/>
                  </a:solidFill>
                  <a:effectLst/>
                  <a:uLnTx/>
                  <a:uFillTx/>
                  <a:latin typeface="AU Passata"/>
                  <a:ea typeface="Verdana" pitchFamily="34" charset="0"/>
                </a:rPr>
                <a:t>Langsomt</a:t>
              </a:r>
            </a:p>
            <a:p>
              <a:pPr marL="252000" marR="0" lvl="0" indent="-252000" algn="l" defTabSz="457189" rtl="0" eaLnBrk="1" fontAlgn="base" latinLnBrk="0" hangingPunct="1">
                <a:lnSpc>
                  <a:spcPct val="100000"/>
                </a:lnSpc>
                <a:spcBef>
                  <a:spcPct val="0"/>
                </a:spcBef>
                <a:spcAft>
                  <a:spcPts val="1200"/>
                </a:spcAft>
                <a:buClrTx/>
                <a:buSzTx/>
                <a:buFont typeface="Verdana" pitchFamily="34" charset="0"/>
                <a:buChar char="•"/>
                <a:tabLst/>
                <a:defRPr/>
              </a:pPr>
              <a:r>
                <a:rPr kumimoji="0" lang="da-DK" sz="1200" b="0" i="0" u="none" strike="noStrike" kern="1200" cap="none" spc="-50" normalizeH="0" baseline="0" noProof="0" dirty="0">
                  <a:ln>
                    <a:noFill/>
                  </a:ln>
                  <a:solidFill>
                    <a:srgbClr val="003E5C"/>
                  </a:solidFill>
                  <a:effectLst/>
                  <a:uLnTx/>
                  <a:uFillTx/>
                  <a:latin typeface="AU Passata"/>
                  <a:ea typeface="Verdana" pitchFamily="34" charset="0"/>
                </a:rPr>
                <a:t>Kontrolleret </a:t>
              </a:r>
            </a:p>
            <a:p>
              <a:pPr marL="252000" marR="0" lvl="0" indent="-252000" algn="l" defTabSz="457189" rtl="0" eaLnBrk="1" fontAlgn="base" latinLnBrk="0" hangingPunct="1">
                <a:lnSpc>
                  <a:spcPct val="100000"/>
                </a:lnSpc>
                <a:spcBef>
                  <a:spcPct val="0"/>
                </a:spcBef>
                <a:spcAft>
                  <a:spcPts val="1200"/>
                </a:spcAft>
                <a:buClrTx/>
                <a:buSzTx/>
                <a:buFont typeface="Verdana" pitchFamily="34" charset="0"/>
                <a:buChar char="•"/>
                <a:tabLst/>
                <a:defRPr/>
              </a:pPr>
              <a:r>
                <a:rPr kumimoji="0" lang="da-DK" sz="1200" b="0" i="0" u="none" strike="noStrike" kern="1200" cap="none" spc="-50" normalizeH="0" baseline="0" noProof="0" dirty="0">
                  <a:ln>
                    <a:noFill/>
                  </a:ln>
                  <a:solidFill>
                    <a:srgbClr val="003E5C"/>
                  </a:solidFill>
                  <a:effectLst/>
                  <a:uLnTx/>
                  <a:uFillTx/>
                  <a:latin typeface="AU Passata"/>
                  <a:ea typeface="Verdana" pitchFamily="34" charset="0"/>
                </a:rPr>
                <a:t>Regelbaseret</a:t>
              </a:r>
            </a:p>
            <a:p>
              <a:pPr marL="252000" marR="0" lvl="0" indent="-252000" algn="l" defTabSz="457189" rtl="0" eaLnBrk="1" fontAlgn="base" latinLnBrk="0" hangingPunct="1">
                <a:lnSpc>
                  <a:spcPct val="100000"/>
                </a:lnSpc>
                <a:spcBef>
                  <a:spcPct val="0"/>
                </a:spcBef>
                <a:spcAft>
                  <a:spcPts val="1200"/>
                </a:spcAft>
                <a:buClrTx/>
                <a:buSzTx/>
                <a:buFont typeface="Verdana" pitchFamily="34" charset="0"/>
                <a:buChar char="•"/>
                <a:tabLst/>
                <a:defRPr/>
              </a:pPr>
              <a:r>
                <a:rPr kumimoji="0" lang="da-DK" sz="1200" b="0" i="0" u="none" strike="noStrike" kern="1200" cap="none" spc="-50" normalizeH="0" baseline="0" noProof="0" dirty="0">
                  <a:ln>
                    <a:noFill/>
                  </a:ln>
                  <a:solidFill>
                    <a:srgbClr val="003E5C"/>
                  </a:solidFill>
                  <a:effectLst/>
                  <a:uLnTx/>
                  <a:uFillTx/>
                  <a:latin typeface="AU Passata"/>
                  <a:ea typeface="Verdana" pitchFamily="34" charset="0"/>
                </a:rPr>
                <a:t>Deduktivt</a:t>
              </a:r>
            </a:p>
            <a:p>
              <a:pPr marL="252000" marR="0" lvl="0" indent="-252000" algn="l" defTabSz="457189" rtl="0" eaLnBrk="1" fontAlgn="base" latinLnBrk="0" hangingPunct="1">
                <a:lnSpc>
                  <a:spcPct val="100000"/>
                </a:lnSpc>
                <a:spcBef>
                  <a:spcPct val="0"/>
                </a:spcBef>
                <a:spcAft>
                  <a:spcPts val="1200"/>
                </a:spcAft>
                <a:buClrTx/>
                <a:buSzTx/>
                <a:buFont typeface="Verdana" pitchFamily="34" charset="0"/>
                <a:buChar char="•"/>
                <a:tabLst/>
                <a:defRPr/>
              </a:pPr>
              <a:r>
                <a:rPr kumimoji="0" lang="da-DK" sz="1200" b="0" i="0" u="none" strike="noStrike" kern="1200" cap="none" spc="-50" normalizeH="0" baseline="0" noProof="0" dirty="0">
                  <a:ln>
                    <a:noFill/>
                  </a:ln>
                  <a:solidFill>
                    <a:srgbClr val="003E5C"/>
                  </a:solidFill>
                  <a:effectLst/>
                  <a:uLnTx/>
                  <a:uFillTx/>
                  <a:latin typeface="AU Passata"/>
                  <a:ea typeface="Verdana" pitchFamily="34" charset="0"/>
                </a:rPr>
                <a:t>Selvbevidst</a:t>
              </a:r>
            </a:p>
            <a:p>
              <a:pPr marL="252000" marR="0" lvl="0" indent="-252000" algn="l" defTabSz="457189" rtl="0" eaLnBrk="1" fontAlgn="base" latinLnBrk="0" hangingPunct="1">
                <a:lnSpc>
                  <a:spcPct val="100000"/>
                </a:lnSpc>
                <a:spcBef>
                  <a:spcPct val="0"/>
                </a:spcBef>
                <a:spcAft>
                  <a:spcPts val="1200"/>
                </a:spcAft>
                <a:buClrTx/>
                <a:buSzTx/>
                <a:buFont typeface="Verdana" pitchFamily="34" charset="0"/>
                <a:buChar char="•"/>
                <a:tabLst/>
                <a:defRPr/>
              </a:pPr>
              <a:r>
                <a:rPr kumimoji="0" lang="da-DK" sz="1200" b="0" i="0" u="none" strike="noStrike" kern="1200" cap="none" spc="-50" normalizeH="0" baseline="0" noProof="0" dirty="0">
                  <a:ln>
                    <a:noFill/>
                  </a:ln>
                  <a:solidFill>
                    <a:srgbClr val="003E5C"/>
                  </a:solidFill>
                  <a:effectLst/>
                  <a:uLnTx/>
                  <a:uFillTx/>
                  <a:latin typeface="AU Passata"/>
                  <a:ea typeface="Verdana" pitchFamily="34" charset="0"/>
                </a:rPr>
                <a:t>Bruger meget energi </a:t>
              </a:r>
            </a:p>
          </p:txBody>
        </p:sp>
        <p:cxnSp>
          <p:nvCxnSpPr>
            <p:cNvPr id="26" name="Straight Connector 25">
              <a:extLst>
                <a:ext uri="{FF2B5EF4-FFF2-40B4-BE49-F238E27FC236}">
                  <a16:creationId xmlns:a16="http://schemas.microsoft.com/office/drawing/2014/main" id="{CDF573C3-BCD3-9C6D-14FE-28EAD9743CDF}"/>
                </a:ext>
              </a:extLst>
            </p:cNvPr>
            <p:cNvCxnSpPr>
              <a:cxnSpLocks/>
            </p:cNvCxnSpPr>
            <p:nvPr/>
          </p:nvCxnSpPr>
          <p:spPr>
            <a:xfrm>
              <a:off x="2566021" y="2564904"/>
              <a:ext cx="2664296" cy="0"/>
            </a:xfrm>
            <a:prstGeom prst="line">
              <a:avLst/>
            </a:prstGeom>
            <a:noFill/>
            <a:ln w="9525" cap="flat" cmpd="sng" algn="ctr">
              <a:solidFill>
                <a:srgbClr val="37A0CB"/>
              </a:solidFill>
              <a:prstDash val="solid"/>
            </a:ln>
            <a:effectLst/>
          </p:spPr>
        </p:cxnSp>
        <p:cxnSp>
          <p:nvCxnSpPr>
            <p:cNvPr id="27" name="Straight Connector 26">
              <a:extLst>
                <a:ext uri="{FF2B5EF4-FFF2-40B4-BE49-F238E27FC236}">
                  <a16:creationId xmlns:a16="http://schemas.microsoft.com/office/drawing/2014/main" id="{6CEFA807-D4A6-6757-A894-DF8FF42DB61B}"/>
                </a:ext>
              </a:extLst>
            </p:cNvPr>
            <p:cNvCxnSpPr>
              <a:cxnSpLocks/>
            </p:cNvCxnSpPr>
            <p:nvPr/>
          </p:nvCxnSpPr>
          <p:spPr>
            <a:xfrm>
              <a:off x="7230431" y="2558282"/>
              <a:ext cx="2392373" cy="0"/>
            </a:xfrm>
            <a:prstGeom prst="line">
              <a:avLst/>
            </a:prstGeom>
            <a:noFill/>
            <a:ln w="9525" cap="flat" cmpd="sng" algn="ctr">
              <a:solidFill>
                <a:srgbClr val="0D1F57"/>
              </a:solidFill>
              <a:prstDash val="solid"/>
            </a:ln>
            <a:effectLst/>
          </p:spPr>
        </p:cxnSp>
        <p:sp>
          <p:nvSpPr>
            <p:cNvPr id="28" name="TextBox 27">
              <a:extLst>
                <a:ext uri="{FF2B5EF4-FFF2-40B4-BE49-F238E27FC236}">
                  <a16:creationId xmlns:a16="http://schemas.microsoft.com/office/drawing/2014/main" id="{FF48A885-ACD5-8623-CB17-79360ED2452C}"/>
                </a:ext>
              </a:extLst>
            </p:cNvPr>
            <p:cNvSpPr txBox="1"/>
            <p:nvPr/>
          </p:nvSpPr>
          <p:spPr>
            <a:xfrm>
              <a:off x="7645129" y="2256397"/>
              <a:ext cx="1977675" cy="430283"/>
            </a:xfrm>
            <a:prstGeom prst="rect">
              <a:avLst/>
            </a:prstGeom>
            <a:noFill/>
            <a:ln>
              <a:noFill/>
            </a:ln>
          </p:spPr>
          <p:txBody>
            <a:bodyPr wrap="square" anchor="b" anchorCtr="0">
              <a:spAutoFit/>
            </a:bodyPr>
            <a:lstStyle/>
            <a:p>
              <a:pPr marL="0" marR="0" lvl="0" indent="0" algn="r" defTabSz="456972" eaLnBrk="1" fontAlgn="auto" latinLnBrk="0" hangingPunct="1">
                <a:lnSpc>
                  <a:spcPct val="100000"/>
                </a:lnSpc>
                <a:spcBef>
                  <a:spcPts val="0"/>
                </a:spcBef>
                <a:spcAft>
                  <a:spcPts val="0"/>
                </a:spcAft>
                <a:buClrTx/>
                <a:buSzTx/>
                <a:buFontTx/>
                <a:buNone/>
                <a:tabLst/>
                <a:defRPr/>
              </a:pPr>
              <a:r>
                <a:rPr kumimoji="0" lang="da-DK" sz="1400" b="1" i="0" u="none" strike="noStrike" kern="0" cap="none" spc="0" normalizeH="0" baseline="0" noProof="0" dirty="0">
                  <a:ln>
                    <a:noFill/>
                  </a:ln>
                  <a:solidFill>
                    <a:srgbClr val="12385A"/>
                  </a:solidFill>
                  <a:effectLst/>
                  <a:uLnTx/>
                  <a:uFillTx/>
                  <a:ea typeface="Verdana"/>
                  <a:cs typeface="Verdana"/>
                </a:rPr>
                <a:t>SYSTEM 2</a:t>
              </a:r>
            </a:p>
          </p:txBody>
        </p:sp>
        <p:pic>
          <p:nvPicPr>
            <p:cNvPr id="29" name="Graphic 28">
              <a:extLst>
                <a:ext uri="{FF2B5EF4-FFF2-40B4-BE49-F238E27FC236}">
                  <a16:creationId xmlns:a16="http://schemas.microsoft.com/office/drawing/2014/main" id="{1EE8140C-283A-F13D-4B4C-71F02562DA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91415" y="2260525"/>
              <a:ext cx="1499935" cy="3573016"/>
            </a:xfrm>
            <a:prstGeom prst="rect">
              <a:avLst/>
            </a:prstGeom>
          </p:spPr>
        </p:pic>
        <p:pic>
          <p:nvPicPr>
            <p:cNvPr id="30" name="Graphic 29">
              <a:extLst>
                <a:ext uri="{FF2B5EF4-FFF2-40B4-BE49-F238E27FC236}">
                  <a16:creationId xmlns:a16="http://schemas.microsoft.com/office/drawing/2014/main" id="{9B98D236-2E29-54D6-A438-8A7CD88C4E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4673729" y="2260525"/>
              <a:ext cx="1499935" cy="3573016"/>
            </a:xfrm>
            <a:prstGeom prst="rect">
              <a:avLst/>
            </a:prstGeom>
          </p:spPr>
        </p:pic>
      </p:grpSp>
      <p:grpSp>
        <p:nvGrpSpPr>
          <p:cNvPr id="9" name="Group 8">
            <a:extLst>
              <a:ext uri="{FF2B5EF4-FFF2-40B4-BE49-F238E27FC236}">
                <a16:creationId xmlns:a16="http://schemas.microsoft.com/office/drawing/2014/main" id="{527EDD50-F406-259A-FEE0-361DA3ABE39D}"/>
              </a:ext>
            </a:extLst>
          </p:cNvPr>
          <p:cNvGrpSpPr/>
          <p:nvPr/>
        </p:nvGrpSpPr>
        <p:grpSpPr>
          <a:xfrm>
            <a:off x="3722133" y="5994073"/>
            <a:ext cx="5455134" cy="585564"/>
            <a:chOff x="3722133" y="5994073"/>
            <a:chExt cx="5455134" cy="585564"/>
          </a:xfrm>
        </p:grpSpPr>
        <p:sp>
          <p:nvSpPr>
            <p:cNvPr id="10" name="USR_Title">
              <a:extLst>
                <a:ext uri="{FF2B5EF4-FFF2-40B4-BE49-F238E27FC236}">
                  <a16:creationId xmlns:a16="http://schemas.microsoft.com/office/drawing/2014/main" id="{C4BCFD72-6792-9EBE-202E-E41E45E9838E}"/>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2.1. Generel indføring</a:t>
              </a:r>
              <a:endParaRPr lang="da-DK" sz="700" b="0" cap="all" baseline="0" dirty="0">
                <a:solidFill>
                  <a:schemeClr val="tx1"/>
                </a:solidFill>
                <a:latin typeface="+mn-lt"/>
              </a:endParaRPr>
            </a:p>
          </p:txBody>
        </p:sp>
        <p:sp>
          <p:nvSpPr>
            <p:cNvPr id="11" name="Date_DateCustomA">
              <a:extLst>
                <a:ext uri="{FF2B5EF4-FFF2-40B4-BE49-F238E27FC236}">
                  <a16:creationId xmlns:a16="http://schemas.microsoft.com/office/drawing/2014/main" id="{1A2678C5-7FAB-F68E-D8BD-A1C2B4F2BFAD}"/>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12" name="Billede streg">
              <a:extLst>
                <a:ext uri="{FF2B5EF4-FFF2-40B4-BE49-F238E27FC236}">
                  <a16:creationId xmlns:a16="http://schemas.microsoft.com/office/drawing/2014/main" id="{4D075D2E-45CE-A5FD-9886-D84B9ACAF0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2" name="Slide Number Placeholder 3">
            <a:extLst>
              <a:ext uri="{FF2B5EF4-FFF2-40B4-BE49-F238E27FC236}">
                <a16:creationId xmlns:a16="http://schemas.microsoft.com/office/drawing/2014/main" id="{E272AC2B-7D79-FCCB-DC8B-0D9D0E6EA9EF}"/>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6</a:t>
            </a:fld>
            <a:endParaRPr lang="en-GB" dirty="0"/>
          </a:p>
        </p:txBody>
      </p:sp>
    </p:spTree>
    <p:extLst>
      <p:ext uri="{BB962C8B-B14F-4D97-AF65-F5344CB8AC3E}">
        <p14:creationId xmlns:p14="http://schemas.microsoft.com/office/powerpoint/2010/main" val="117216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D3F7-F87B-5582-FC9D-947962106DBB}"/>
              </a:ext>
            </a:extLst>
          </p:cNvPr>
          <p:cNvSpPr>
            <a:spLocks noGrp="1"/>
          </p:cNvSpPr>
          <p:nvPr>
            <p:ph type="title"/>
          </p:nvPr>
        </p:nvSpPr>
        <p:spPr/>
        <p:txBody>
          <a:bodyPr/>
          <a:lstStyle/>
          <a:p>
            <a:r>
              <a:rPr lang="da-DK" dirty="0"/>
              <a:t>Nudging og interventionstrappen</a:t>
            </a:r>
          </a:p>
        </p:txBody>
      </p:sp>
      <p:sp>
        <p:nvSpPr>
          <p:cNvPr id="3" name="Content Placeholder 2">
            <a:extLst>
              <a:ext uri="{FF2B5EF4-FFF2-40B4-BE49-F238E27FC236}">
                <a16:creationId xmlns:a16="http://schemas.microsoft.com/office/drawing/2014/main" id="{107E619D-79AA-A43B-C64A-1378796A69D8}"/>
              </a:ext>
            </a:extLst>
          </p:cNvPr>
          <p:cNvSpPr>
            <a:spLocks noGrp="1"/>
          </p:cNvSpPr>
          <p:nvPr>
            <p:ph idx="1"/>
          </p:nvPr>
        </p:nvSpPr>
        <p:spPr/>
        <p:txBody>
          <a:bodyPr/>
          <a:lstStyle/>
          <a:p>
            <a:r>
              <a:rPr lang="da-DK" sz="1600" dirty="0"/>
              <a:t>Nudging tager afsæt i indsigterne om menneskets begrænsede rationalitet og vores mentale beslutningsprocesser. Nudging handler således om at påvirke menneskers valg og adfærd i en ønskværdig retning. Nudging er dermed en tilgang til adfærdsforandring, der arbejder med et konkret uhensigtsmæssigt adfærdsmønster – under den antagelse, at dette mønster er et resultat af kognitive bias, rutiner eller vaner – og ikke et reflekteret rationelt valg. Et nudge er en intervention, der sigter på at forandre det pågældende adfærdsmønster ved at ændre disse kognitive bias, rutiner eller vaner. Derfor fokuserer nudging ofte på at ændre konteksten for vores adfærd, så den tilskynder os til at gøre det rigtige, uden at vi behøver at træffe et aktivt og bevidst valg om det. </a:t>
            </a:r>
            <a:br>
              <a:rPr lang="da-DK" sz="1600" dirty="0"/>
            </a:br>
            <a:br>
              <a:rPr lang="da-DK" sz="1600" dirty="0"/>
            </a:br>
            <a:r>
              <a:rPr lang="da-DK" sz="1600" dirty="0"/>
              <a:t>Et centralt element ved nudging er derfor forarbejdet og den indledende analyse, hvor man kortlægger den eksisterende adfærd og den kontekst, den foregår i, og afdækker, hvorfor de involverede handler, som de gør. </a:t>
            </a:r>
          </a:p>
          <a:p>
            <a:endParaRPr lang="da-DK" sz="1600" dirty="0"/>
          </a:p>
        </p:txBody>
      </p:sp>
      <p:sp>
        <p:nvSpPr>
          <p:cNvPr id="4" name="Date Placeholder 3">
            <a:extLst>
              <a:ext uri="{FF2B5EF4-FFF2-40B4-BE49-F238E27FC236}">
                <a16:creationId xmlns:a16="http://schemas.microsoft.com/office/drawing/2014/main" id="{21D0FC36-7A88-5570-2252-14FEA59442A6}"/>
              </a:ext>
            </a:extLst>
          </p:cNvPr>
          <p:cNvSpPr>
            <a:spLocks noGrp="1"/>
          </p:cNvSpPr>
          <p:nvPr>
            <p:ph type="dt" sz="half" idx="10"/>
          </p:nvPr>
        </p:nvSpPr>
        <p:spPr/>
        <p:txBody>
          <a:bodyPr/>
          <a:lstStyle/>
          <a:p>
            <a:fld id="{489425D5-FF9A-4670-B552-43701078A085}" type="datetime1">
              <a:rPr lang="da-DK" smtClean="0"/>
              <a:t>25-01-2024</a:t>
            </a:fld>
            <a:r>
              <a:rPr lang="da-DK"/>
              <a:t>16-12-2022</a:t>
            </a:r>
            <a:endParaRPr lang="da-DK" dirty="0"/>
          </a:p>
        </p:txBody>
      </p:sp>
      <p:pic>
        <p:nvPicPr>
          <p:cNvPr id="6" name="Content Placeholder 5">
            <a:extLst>
              <a:ext uri="{FF2B5EF4-FFF2-40B4-BE49-F238E27FC236}">
                <a16:creationId xmlns:a16="http://schemas.microsoft.com/office/drawing/2014/main" id="{CC1DF497-BCBF-26F3-AD2C-CBC13F781D95}"/>
              </a:ext>
            </a:extLst>
          </p:cNvPr>
          <p:cNvPicPr>
            <a:picLocks noGrp="1" noChangeAspect="1"/>
          </p:cNvPicPr>
          <p:nvPr>
            <p:ph sz="quarter" idx="13"/>
          </p:nvPr>
        </p:nvPicPr>
        <p:blipFill>
          <a:blip r:embed="rId2"/>
          <a:stretch>
            <a:fillRect/>
          </a:stretch>
        </p:blipFill>
        <p:spPr>
          <a:xfrm>
            <a:off x="8181975" y="1964795"/>
            <a:ext cx="3021013" cy="3928535"/>
          </a:xfrm>
          <a:prstGeom prst="rect">
            <a:avLst/>
          </a:prstGeom>
        </p:spPr>
      </p:pic>
      <p:grpSp>
        <p:nvGrpSpPr>
          <p:cNvPr id="5" name="Group 4">
            <a:extLst>
              <a:ext uri="{FF2B5EF4-FFF2-40B4-BE49-F238E27FC236}">
                <a16:creationId xmlns:a16="http://schemas.microsoft.com/office/drawing/2014/main" id="{9D65E258-0D0E-31FD-FF5E-4B1D72EFBE21}"/>
              </a:ext>
            </a:extLst>
          </p:cNvPr>
          <p:cNvGrpSpPr/>
          <p:nvPr/>
        </p:nvGrpSpPr>
        <p:grpSpPr>
          <a:xfrm>
            <a:off x="3722133" y="5994073"/>
            <a:ext cx="5455134" cy="585564"/>
            <a:chOff x="3722133" y="5994073"/>
            <a:chExt cx="5455134" cy="585564"/>
          </a:xfrm>
        </p:grpSpPr>
        <p:sp>
          <p:nvSpPr>
            <p:cNvPr id="7" name="USR_Title">
              <a:extLst>
                <a:ext uri="{FF2B5EF4-FFF2-40B4-BE49-F238E27FC236}">
                  <a16:creationId xmlns:a16="http://schemas.microsoft.com/office/drawing/2014/main" id="{76BA3250-3A36-513A-C971-8A81DF8615AC}"/>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2.1. Generel indføring</a:t>
              </a:r>
              <a:endParaRPr lang="da-DK" sz="700" b="0" cap="all" baseline="0" dirty="0">
                <a:solidFill>
                  <a:schemeClr val="tx1"/>
                </a:solidFill>
                <a:latin typeface="+mn-lt"/>
              </a:endParaRPr>
            </a:p>
          </p:txBody>
        </p:sp>
        <p:sp>
          <p:nvSpPr>
            <p:cNvPr id="8" name="Date_DateCustomA">
              <a:extLst>
                <a:ext uri="{FF2B5EF4-FFF2-40B4-BE49-F238E27FC236}">
                  <a16:creationId xmlns:a16="http://schemas.microsoft.com/office/drawing/2014/main" id="{36CC66EF-791E-149D-A06A-60C9B2539B0B}"/>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9" name="Billede streg">
              <a:extLst>
                <a:ext uri="{FF2B5EF4-FFF2-40B4-BE49-F238E27FC236}">
                  <a16:creationId xmlns:a16="http://schemas.microsoft.com/office/drawing/2014/main" id="{F0078E46-AB99-813F-8CEC-2BBB5CE1FD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10" name="Slide Number Placeholder 3">
            <a:extLst>
              <a:ext uri="{FF2B5EF4-FFF2-40B4-BE49-F238E27FC236}">
                <a16:creationId xmlns:a16="http://schemas.microsoft.com/office/drawing/2014/main" id="{0D041A8A-2302-4A27-6DC5-7E9FD1163E61}"/>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7</a:t>
            </a:fld>
            <a:endParaRPr lang="en-GB" dirty="0"/>
          </a:p>
        </p:txBody>
      </p:sp>
    </p:spTree>
    <p:extLst>
      <p:ext uri="{BB962C8B-B14F-4D97-AF65-F5344CB8AC3E}">
        <p14:creationId xmlns:p14="http://schemas.microsoft.com/office/powerpoint/2010/main" val="3225654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E746BE-0CE0-93DE-FEC0-FE983E7A7897}"/>
              </a:ext>
            </a:extLst>
          </p:cNvPr>
          <p:cNvSpPr>
            <a:spLocks noGrp="1"/>
          </p:cNvSpPr>
          <p:nvPr>
            <p:ph type="title"/>
          </p:nvPr>
        </p:nvSpPr>
        <p:spPr/>
        <p:txBody>
          <a:bodyPr/>
          <a:lstStyle/>
          <a:p>
            <a:r>
              <a:rPr lang="da-DK" dirty="0"/>
              <a:t>Nudging og interventionstrappen </a:t>
            </a:r>
            <a:r>
              <a:rPr lang="da-DK" sz="2000" dirty="0"/>
              <a:t>(fortsat)</a:t>
            </a:r>
          </a:p>
        </p:txBody>
      </p:sp>
      <p:sp>
        <p:nvSpPr>
          <p:cNvPr id="6" name="Content Placeholder 5">
            <a:extLst>
              <a:ext uri="{FF2B5EF4-FFF2-40B4-BE49-F238E27FC236}">
                <a16:creationId xmlns:a16="http://schemas.microsoft.com/office/drawing/2014/main" id="{7D8EDFB4-F594-69FE-9BCC-4F5024BA9970}"/>
              </a:ext>
            </a:extLst>
          </p:cNvPr>
          <p:cNvSpPr>
            <a:spLocks noGrp="1"/>
          </p:cNvSpPr>
          <p:nvPr>
            <p:ph idx="1"/>
          </p:nvPr>
        </p:nvSpPr>
        <p:spPr/>
        <p:txBody>
          <a:bodyPr/>
          <a:lstStyle/>
          <a:p>
            <a:r>
              <a:rPr lang="da-DK" sz="1600" dirty="0"/>
              <a:t>Nudging er med andre ord en metode til at påvirke menneskers adfærd og valg uden at benytte sig af tvang, regler eller incitamenter. Da man udelukkende ændrer på omgivelserne – og ikke anvender kommunikation, incitamenter eller lovændringer som intervention – kan nudging karakteriseres som en ikke-restriktiv måde at ændre adfærd på – illustreret ved ’interventionstrappen’. </a:t>
            </a:r>
            <a:br>
              <a:rPr lang="da-DK" sz="1600" dirty="0"/>
            </a:br>
            <a:br>
              <a:rPr lang="da-DK" sz="1600" dirty="0"/>
            </a:br>
            <a:r>
              <a:rPr lang="da-DK" sz="1600" dirty="0"/>
              <a:t>Som forandringsleder udgør nudging dermed et ekstra ’redskab’ i værktøjskassen, som kan bruges alene eller i sammenhæng med andre og mere traditionelle interventionsformer. </a:t>
            </a:r>
          </a:p>
        </p:txBody>
      </p:sp>
      <p:sp>
        <p:nvSpPr>
          <p:cNvPr id="4" name="Date Placeholder 3">
            <a:extLst>
              <a:ext uri="{FF2B5EF4-FFF2-40B4-BE49-F238E27FC236}">
                <a16:creationId xmlns:a16="http://schemas.microsoft.com/office/drawing/2014/main" id="{A4F3B7F1-E536-6B4F-11A8-5B13134AE05B}"/>
              </a:ext>
            </a:extLst>
          </p:cNvPr>
          <p:cNvSpPr>
            <a:spLocks noGrp="1"/>
          </p:cNvSpPr>
          <p:nvPr>
            <p:ph type="dt" sz="half" idx="10"/>
          </p:nvPr>
        </p:nvSpPr>
        <p:spPr/>
        <p:txBody>
          <a:bodyPr/>
          <a:lstStyle/>
          <a:p>
            <a:fld id="{E275C9BE-B0F0-406F-BD1A-7D6E32DB941C}" type="datetime1">
              <a:rPr lang="da-DK" smtClean="0"/>
              <a:t>25-01-2024</a:t>
            </a:fld>
            <a:r>
              <a:rPr lang="da-DK"/>
              <a:t>16-12-2022</a:t>
            </a:r>
            <a:endParaRPr lang="da-DK" dirty="0"/>
          </a:p>
        </p:txBody>
      </p:sp>
      <p:sp>
        <p:nvSpPr>
          <p:cNvPr id="9" name="Rectangle 8">
            <a:extLst>
              <a:ext uri="{FF2B5EF4-FFF2-40B4-BE49-F238E27FC236}">
                <a16:creationId xmlns:a16="http://schemas.microsoft.com/office/drawing/2014/main" id="{69B6865C-6200-10B0-1D9A-FB4DB9AD2773}"/>
              </a:ext>
            </a:extLst>
          </p:cNvPr>
          <p:cNvSpPr/>
          <p:nvPr/>
        </p:nvSpPr>
        <p:spPr>
          <a:xfrm>
            <a:off x="7383364" y="4025882"/>
            <a:ext cx="3821467" cy="686996"/>
          </a:xfrm>
          <a:prstGeom prst="rect">
            <a:avLst/>
          </a:prstGeom>
          <a:solidFill>
            <a:srgbClr val="00254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999" b="0" i="0" u="none" strike="noStrike" kern="0" cap="none" spc="0" normalizeH="0" baseline="0" noProof="0">
              <a:ln>
                <a:noFill/>
              </a:ln>
              <a:solidFill>
                <a:srgbClr val="FFFFFF"/>
              </a:solidFill>
              <a:effectLst/>
              <a:uLnTx/>
              <a:uFillTx/>
              <a:latin typeface="AU Passata"/>
              <a:ea typeface="+mn-ea"/>
              <a:cs typeface="K2D" panose="00000500000000000000" pitchFamily="2" charset="-34"/>
            </a:endParaRPr>
          </a:p>
        </p:txBody>
      </p:sp>
      <p:sp>
        <p:nvSpPr>
          <p:cNvPr id="10" name="Rectangle 9">
            <a:extLst>
              <a:ext uri="{FF2B5EF4-FFF2-40B4-BE49-F238E27FC236}">
                <a16:creationId xmlns:a16="http://schemas.microsoft.com/office/drawing/2014/main" id="{F426A2CD-2189-894D-FE6F-4F58AC0986BF}"/>
              </a:ext>
            </a:extLst>
          </p:cNvPr>
          <p:cNvSpPr/>
          <p:nvPr/>
        </p:nvSpPr>
        <p:spPr>
          <a:xfrm>
            <a:off x="8142361" y="3390076"/>
            <a:ext cx="3061605" cy="686996"/>
          </a:xfrm>
          <a:prstGeom prst="rect">
            <a:avLst/>
          </a:prstGeom>
          <a:solidFill>
            <a:srgbClr val="00254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999" b="0" i="0" u="none" strike="noStrike" kern="0" cap="none" spc="0" normalizeH="0" baseline="0" noProof="0">
              <a:ln>
                <a:noFill/>
              </a:ln>
              <a:solidFill>
                <a:srgbClr val="FFFFFF"/>
              </a:solidFill>
              <a:effectLst/>
              <a:uLnTx/>
              <a:uFillTx/>
              <a:latin typeface="AU Passata"/>
              <a:ea typeface="+mn-ea"/>
              <a:cs typeface="K2D" panose="00000500000000000000" pitchFamily="2" charset="-34"/>
            </a:endParaRPr>
          </a:p>
        </p:txBody>
      </p:sp>
      <p:sp>
        <p:nvSpPr>
          <p:cNvPr id="11" name="Rectangle 10">
            <a:extLst>
              <a:ext uri="{FF2B5EF4-FFF2-40B4-BE49-F238E27FC236}">
                <a16:creationId xmlns:a16="http://schemas.microsoft.com/office/drawing/2014/main" id="{E2A9DF99-A9DC-7A16-B9B8-9A39416E33C9}"/>
              </a:ext>
            </a:extLst>
          </p:cNvPr>
          <p:cNvSpPr/>
          <p:nvPr/>
        </p:nvSpPr>
        <p:spPr>
          <a:xfrm>
            <a:off x="8884042" y="2742004"/>
            <a:ext cx="2319923" cy="686996"/>
          </a:xfrm>
          <a:prstGeom prst="rect">
            <a:avLst/>
          </a:prstGeom>
          <a:solidFill>
            <a:srgbClr val="00254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999" b="0" i="0" u="none" strike="noStrike" kern="0" cap="none" spc="0" normalizeH="0" baseline="0" noProof="0">
              <a:ln>
                <a:noFill/>
              </a:ln>
              <a:solidFill>
                <a:srgbClr val="FFFFFF"/>
              </a:solidFill>
              <a:effectLst/>
              <a:uLnTx/>
              <a:uFillTx/>
              <a:latin typeface="AU Passata"/>
              <a:ea typeface="+mn-ea"/>
              <a:cs typeface="K2D" panose="00000500000000000000" pitchFamily="2" charset="-34"/>
            </a:endParaRPr>
          </a:p>
        </p:txBody>
      </p:sp>
      <p:sp>
        <p:nvSpPr>
          <p:cNvPr id="12" name="TextBox 11">
            <a:extLst>
              <a:ext uri="{FF2B5EF4-FFF2-40B4-BE49-F238E27FC236}">
                <a16:creationId xmlns:a16="http://schemas.microsoft.com/office/drawing/2014/main" id="{718A9CC6-6B53-6139-7975-24538B4244C2}"/>
              </a:ext>
            </a:extLst>
          </p:cNvPr>
          <p:cNvSpPr txBox="1"/>
          <p:nvPr/>
        </p:nvSpPr>
        <p:spPr>
          <a:xfrm>
            <a:off x="7466993" y="3933056"/>
            <a:ext cx="2220295" cy="630778"/>
          </a:xfrm>
          <a:prstGeom prst="rect">
            <a:avLst/>
          </a:prstGeom>
          <a:noFill/>
          <a:ln>
            <a:noFill/>
          </a:ln>
        </p:spPr>
        <p:txBody>
          <a:bodyPr wrap="square" rtlCol="0">
            <a:spAutoFit/>
          </a:bodyPr>
          <a:lstStyle/>
          <a:p>
            <a:r>
              <a:rPr lang="da-DK" sz="1999" b="1" dirty="0">
                <a:solidFill>
                  <a:srgbClr val="FFFFFF"/>
                </a:solidFill>
                <a:latin typeface="AU Passata"/>
                <a:cs typeface="K2D" panose="00000500000000000000" pitchFamily="2" charset="-34"/>
              </a:rPr>
              <a:t>Kommunikation</a:t>
            </a:r>
          </a:p>
        </p:txBody>
      </p:sp>
      <p:sp>
        <p:nvSpPr>
          <p:cNvPr id="13" name="TextBox 12">
            <a:extLst>
              <a:ext uri="{FF2B5EF4-FFF2-40B4-BE49-F238E27FC236}">
                <a16:creationId xmlns:a16="http://schemas.microsoft.com/office/drawing/2014/main" id="{E35A4FB9-4D60-206A-B523-2D04FA1C94FE}"/>
              </a:ext>
            </a:extLst>
          </p:cNvPr>
          <p:cNvSpPr txBox="1"/>
          <p:nvPr/>
        </p:nvSpPr>
        <p:spPr>
          <a:xfrm>
            <a:off x="8282468" y="3308497"/>
            <a:ext cx="2220295" cy="630778"/>
          </a:xfrm>
          <a:prstGeom prst="rect">
            <a:avLst/>
          </a:prstGeom>
          <a:noFill/>
          <a:ln>
            <a:noFill/>
          </a:ln>
        </p:spPr>
        <p:txBody>
          <a:bodyPr wrap="square" rtlCol="0">
            <a:spAutoFit/>
          </a:bodyPr>
          <a:lstStyle/>
          <a:p>
            <a:r>
              <a:rPr lang="da-DK" sz="1999" b="1" dirty="0">
                <a:solidFill>
                  <a:srgbClr val="FFFFFF"/>
                </a:solidFill>
                <a:latin typeface="AU Passata"/>
                <a:cs typeface="K2D" panose="00000500000000000000" pitchFamily="2" charset="-34"/>
              </a:rPr>
              <a:t>Incitamenter</a:t>
            </a:r>
          </a:p>
        </p:txBody>
      </p:sp>
      <p:sp>
        <p:nvSpPr>
          <p:cNvPr id="14" name="TextBox 13">
            <a:extLst>
              <a:ext uri="{FF2B5EF4-FFF2-40B4-BE49-F238E27FC236}">
                <a16:creationId xmlns:a16="http://schemas.microsoft.com/office/drawing/2014/main" id="{B2F28A0B-F699-5017-54D9-50F88A995392}"/>
              </a:ext>
            </a:extLst>
          </p:cNvPr>
          <p:cNvSpPr txBox="1"/>
          <p:nvPr/>
        </p:nvSpPr>
        <p:spPr>
          <a:xfrm>
            <a:off x="9046000" y="2636912"/>
            <a:ext cx="2220295" cy="630778"/>
          </a:xfrm>
          <a:prstGeom prst="rect">
            <a:avLst/>
          </a:prstGeom>
          <a:noFill/>
          <a:ln>
            <a:noFill/>
          </a:ln>
        </p:spPr>
        <p:txBody>
          <a:bodyPr wrap="square" rtlCol="0">
            <a:spAutoFit/>
          </a:bodyPr>
          <a:lstStyle/>
          <a:p>
            <a:r>
              <a:rPr lang="da-DK" sz="1999" b="1" dirty="0">
                <a:solidFill>
                  <a:srgbClr val="FFFFFF"/>
                </a:solidFill>
                <a:latin typeface="AU Passata"/>
                <a:cs typeface="K2D" panose="00000500000000000000" pitchFamily="2" charset="-34"/>
              </a:rPr>
              <a:t>Lovgivning</a:t>
            </a:r>
          </a:p>
        </p:txBody>
      </p:sp>
      <p:cxnSp>
        <p:nvCxnSpPr>
          <p:cNvPr id="15" name="Straight Arrow Connector 14">
            <a:extLst>
              <a:ext uri="{FF2B5EF4-FFF2-40B4-BE49-F238E27FC236}">
                <a16:creationId xmlns:a16="http://schemas.microsoft.com/office/drawing/2014/main" id="{F11E0D54-6F12-42A9-1849-59CBD300D7D8}"/>
              </a:ext>
            </a:extLst>
          </p:cNvPr>
          <p:cNvCxnSpPr>
            <a:cxnSpLocks/>
          </p:cNvCxnSpPr>
          <p:nvPr/>
        </p:nvCxnSpPr>
        <p:spPr>
          <a:xfrm flipV="1">
            <a:off x="6358944" y="2716039"/>
            <a:ext cx="2254572" cy="1996315"/>
          </a:xfrm>
          <a:prstGeom prst="straightConnector1">
            <a:avLst/>
          </a:prstGeom>
          <a:noFill/>
          <a:ln w="9525" cap="flat" cmpd="sng" algn="ctr">
            <a:solidFill>
              <a:srgbClr val="002546"/>
            </a:solidFill>
            <a:prstDash val="solid"/>
            <a:tailEnd type="triangle"/>
          </a:ln>
          <a:effectLst/>
        </p:spPr>
      </p:cxnSp>
      <p:sp>
        <p:nvSpPr>
          <p:cNvPr id="16" name="TextBox 15">
            <a:extLst>
              <a:ext uri="{FF2B5EF4-FFF2-40B4-BE49-F238E27FC236}">
                <a16:creationId xmlns:a16="http://schemas.microsoft.com/office/drawing/2014/main" id="{950EA3BF-681A-FBB0-E6B6-14790FE3CF7C}"/>
              </a:ext>
            </a:extLst>
          </p:cNvPr>
          <p:cNvSpPr txBox="1"/>
          <p:nvPr/>
        </p:nvSpPr>
        <p:spPr>
          <a:xfrm>
            <a:off x="6459760" y="2778818"/>
            <a:ext cx="1327674" cy="611258"/>
          </a:xfrm>
          <a:prstGeom prst="rect">
            <a:avLst/>
          </a:prstGeom>
          <a:noFill/>
          <a:ln>
            <a:noFill/>
          </a:ln>
        </p:spPr>
        <p:txBody>
          <a:bodyPr wrap="square" rtlCol="0">
            <a:spAutoFit/>
          </a:bodyPr>
          <a:lstStyle/>
          <a:p>
            <a:r>
              <a:rPr lang="da-DK" sz="2000" dirty="0">
                <a:solidFill>
                  <a:srgbClr val="000000"/>
                </a:solidFill>
                <a:latin typeface="AU Passata"/>
                <a:cs typeface="K2D" panose="00000500000000000000" pitchFamily="2" charset="-34"/>
              </a:rPr>
              <a:t>Restriktiv</a:t>
            </a:r>
          </a:p>
        </p:txBody>
      </p:sp>
      <p:sp>
        <p:nvSpPr>
          <p:cNvPr id="17" name="TextBox 16">
            <a:extLst>
              <a:ext uri="{FF2B5EF4-FFF2-40B4-BE49-F238E27FC236}">
                <a16:creationId xmlns:a16="http://schemas.microsoft.com/office/drawing/2014/main" id="{0754AA7C-3BDD-686F-DFD2-67E7393603B3}"/>
              </a:ext>
            </a:extLst>
          </p:cNvPr>
          <p:cNvSpPr txBox="1"/>
          <p:nvPr/>
        </p:nvSpPr>
        <p:spPr>
          <a:xfrm>
            <a:off x="6668512" y="1764771"/>
            <a:ext cx="4535453" cy="658322"/>
          </a:xfrm>
          <a:prstGeom prst="rect">
            <a:avLst/>
          </a:prstGeom>
          <a:noFill/>
        </p:spPr>
        <p:txBody>
          <a:bodyPr wrap="square" rtlCol="0">
            <a:spAutoFit/>
          </a:bodyPr>
          <a:lstStyle/>
          <a:p>
            <a:pPr algn="r"/>
            <a:r>
              <a:rPr lang="da-DK" sz="2800" b="1" dirty="0">
                <a:solidFill>
                  <a:srgbClr val="002546"/>
                </a:solidFill>
                <a:latin typeface="AU Passata"/>
                <a:cs typeface="K2D" panose="00000500000000000000" pitchFamily="2" charset="-34"/>
              </a:rPr>
              <a:t>Interventions-trappen </a:t>
            </a:r>
          </a:p>
        </p:txBody>
      </p:sp>
      <p:sp>
        <p:nvSpPr>
          <p:cNvPr id="18" name="Rectangle 17">
            <a:extLst>
              <a:ext uri="{FF2B5EF4-FFF2-40B4-BE49-F238E27FC236}">
                <a16:creationId xmlns:a16="http://schemas.microsoft.com/office/drawing/2014/main" id="{10963D27-1604-06C1-7989-1A77A58E5F82}"/>
              </a:ext>
            </a:extLst>
          </p:cNvPr>
          <p:cNvSpPr/>
          <p:nvPr/>
        </p:nvSpPr>
        <p:spPr>
          <a:xfrm>
            <a:off x="6598468" y="4712354"/>
            <a:ext cx="4606082" cy="686996"/>
          </a:xfrm>
          <a:prstGeom prst="rect">
            <a:avLst/>
          </a:prstGeom>
          <a:solidFill>
            <a:srgbClr val="00254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999" b="0" i="0" u="none" strike="noStrike" kern="0" cap="none" spc="0" normalizeH="0" baseline="0" noProof="0">
              <a:ln>
                <a:noFill/>
              </a:ln>
              <a:solidFill>
                <a:srgbClr val="FFFFFF"/>
              </a:solidFill>
              <a:effectLst/>
              <a:uLnTx/>
              <a:uFillTx/>
              <a:latin typeface="AU Passata"/>
              <a:ea typeface="+mn-ea"/>
              <a:cs typeface="K2D" panose="00000500000000000000" pitchFamily="2" charset="-34"/>
            </a:endParaRPr>
          </a:p>
        </p:txBody>
      </p:sp>
      <p:sp>
        <p:nvSpPr>
          <p:cNvPr id="19" name="TextBox 18">
            <a:extLst>
              <a:ext uri="{FF2B5EF4-FFF2-40B4-BE49-F238E27FC236}">
                <a16:creationId xmlns:a16="http://schemas.microsoft.com/office/drawing/2014/main" id="{12EACBD5-204B-05AF-CBFF-339EC473417D}"/>
              </a:ext>
            </a:extLst>
          </p:cNvPr>
          <p:cNvSpPr txBox="1"/>
          <p:nvPr/>
        </p:nvSpPr>
        <p:spPr>
          <a:xfrm>
            <a:off x="6657938" y="4653136"/>
            <a:ext cx="2220295" cy="630778"/>
          </a:xfrm>
          <a:prstGeom prst="rect">
            <a:avLst/>
          </a:prstGeom>
          <a:noFill/>
          <a:ln>
            <a:noFill/>
          </a:ln>
        </p:spPr>
        <p:txBody>
          <a:bodyPr wrap="square" rtlCol="0">
            <a:spAutoFit/>
          </a:bodyPr>
          <a:lstStyle/>
          <a:p>
            <a:r>
              <a:rPr lang="da-DK" sz="1999" b="1">
                <a:solidFill>
                  <a:srgbClr val="FFFFFF"/>
                </a:solidFill>
                <a:latin typeface="AU Passata"/>
                <a:cs typeface="K2D" panose="00000500000000000000" pitchFamily="2" charset="-34"/>
              </a:rPr>
              <a:t>Nudging</a:t>
            </a:r>
          </a:p>
        </p:txBody>
      </p:sp>
      <p:sp>
        <p:nvSpPr>
          <p:cNvPr id="20" name="TextBox 19">
            <a:extLst>
              <a:ext uri="{FF2B5EF4-FFF2-40B4-BE49-F238E27FC236}">
                <a16:creationId xmlns:a16="http://schemas.microsoft.com/office/drawing/2014/main" id="{80158D08-38CA-4E41-FCB0-A83380C06B63}"/>
              </a:ext>
            </a:extLst>
          </p:cNvPr>
          <p:cNvSpPr txBox="1"/>
          <p:nvPr/>
        </p:nvSpPr>
        <p:spPr>
          <a:xfrm>
            <a:off x="8041496" y="5470546"/>
            <a:ext cx="3161490" cy="430887"/>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rPr>
              <a:t>Thaler, R. H., &amp; Sunstein, C. R. Nudge: Improving decisions about health, wealth, and happiness.</a:t>
            </a:r>
          </a:p>
        </p:txBody>
      </p:sp>
      <p:grpSp>
        <p:nvGrpSpPr>
          <p:cNvPr id="2" name="Group 1">
            <a:extLst>
              <a:ext uri="{FF2B5EF4-FFF2-40B4-BE49-F238E27FC236}">
                <a16:creationId xmlns:a16="http://schemas.microsoft.com/office/drawing/2014/main" id="{CB75FFFA-A504-45FF-19E4-F35D74CDC130}"/>
              </a:ext>
            </a:extLst>
          </p:cNvPr>
          <p:cNvGrpSpPr/>
          <p:nvPr/>
        </p:nvGrpSpPr>
        <p:grpSpPr>
          <a:xfrm>
            <a:off x="3722133" y="5994073"/>
            <a:ext cx="5455134" cy="585564"/>
            <a:chOff x="3722133" y="5994073"/>
            <a:chExt cx="5455134" cy="585564"/>
          </a:xfrm>
        </p:grpSpPr>
        <p:sp>
          <p:nvSpPr>
            <p:cNvPr id="3" name="USR_Title">
              <a:extLst>
                <a:ext uri="{FF2B5EF4-FFF2-40B4-BE49-F238E27FC236}">
                  <a16:creationId xmlns:a16="http://schemas.microsoft.com/office/drawing/2014/main" id="{DACFA67B-B121-AC1E-B57A-078AB0A0C2AB}"/>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2.1. Generel indføring</a:t>
              </a:r>
              <a:endParaRPr lang="da-DK" sz="700" b="0" cap="all" baseline="0" dirty="0">
                <a:solidFill>
                  <a:schemeClr val="tx1"/>
                </a:solidFill>
                <a:latin typeface="+mn-lt"/>
              </a:endParaRPr>
            </a:p>
          </p:txBody>
        </p:sp>
        <p:sp>
          <p:nvSpPr>
            <p:cNvPr id="7" name="Date_DateCustomA">
              <a:extLst>
                <a:ext uri="{FF2B5EF4-FFF2-40B4-BE49-F238E27FC236}">
                  <a16:creationId xmlns:a16="http://schemas.microsoft.com/office/drawing/2014/main" id="{C9045CC5-F4B2-0763-6BC5-F0B03F29172A}"/>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2. adfærdsdesign</a:t>
              </a:r>
              <a:endParaRPr lang="da-DK" sz="700" b="0" cap="all" baseline="0" dirty="0">
                <a:solidFill>
                  <a:schemeClr val="tx1"/>
                </a:solidFill>
                <a:latin typeface="+mn-lt"/>
              </a:endParaRPr>
            </a:p>
          </p:txBody>
        </p:sp>
        <p:pic>
          <p:nvPicPr>
            <p:cNvPr id="8" name="Billede streg">
              <a:extLst>
                <a:ext uri="{FF2B5EF4-FFF2-40B4-BE49-F238E27FC236}">
                  <a16:creationId xmlns:a16="http://schemas.microsoft.com/office/drawing/2014/main" id="{3C6431B9-E469-D231-30C9-BF2F3E9620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21" name="Slide Number Placeholder 3">
            <a:extLst>
              <a:ext uri="{FF2B5EF4-FFF2-40B4-BE49-F238E27FC236}">
                <a16:creationId xmlns:a16="http://schemas.microsoft.com/office/drawing/2014/main" id="{32CDC3C1-F06D-2CD5-A22C-3DF3AC022B39}"/>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8</a:t>
            </a:fld>
            <a:endParaRPr lang="en-GB" dirty="0"/>
          </a:p>
        </p:txBody>
      </p:sp>
    </p:spTree>
    <p:extLst>
      <p:ext uri="{BB962C8B-B14F-4D97-AF65-F5344CB8AC3E}">
        <p14:creationId xmlns:p14="http://schemas.microsoft.com/office/powerpoint/2010/main" val="3722102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88DEF5E-C707-47E1-AC32-F0B0E6053C07}"/>
              </a:ext>
            </a:extLst>
          </p:cNvPr>
          <p:cNvSpPr>
            <a:spLocks noGrp="1"/>
          </p:cNvSpPr>
          <p:nvPr>
            <p:ph type="dt" sz="half" idx="12"/>
          </p:nvPr>
        </p:nvSpPr>
        <p:spPr/>
        <p:txBody>
          <a:bodyPr/>
          <a:lstStyle/>
          <a:p>
            <a:fld id="{3B9781E8-43CF-4968-ABF7-854F83B48F00}" type="datetime1">
              <a:rPr lang="da-DK" smtClean="0"/>
              <a:t>25-01-2024</a:t>
            </a:fld>
            <a:r>
              <a:rPr lang="da-DK"/>
              <a:t>16-12-2022</a:t>
            </a:r>
            <a:endParaRPr lang="da-DK" dirty="0"/>
          </a:p>
        </p:txBody>
      </p:sp>
      <p:sp>
        <p:nvSpPr>
          <p:cNvPr id="2" name="Text Placeholder 1">
            <a:extLst>
              <a:ext uri="{FF2B5EF4-FFF2-40B4-BE49-F238E27FC236}">
                <a16:creationId xmlns:a16="http://schemas.microsoft.com/office/drawing/2014/main" id="{42FD478D-58A3-482D-8A14-CF65442AD29C}"/>
              </a:ext>
            </a:extLst>
          </p:cNvPr>
          <p:cNvSpPr>
            <a:spLocks noGrp="1"/>
          </p:cNvSpPr>
          <p:nvPr>
            <p:ph type="body" sz="quarter" idx="15"/>
          </p:nvPr>
        </p:nvSpPr>
        <p:spPr>
          <a:xfrm>
            <a:off x="1000125" y="1340768"/>
            <a:ext cx="10220325" cy="713469"/>
          </a:xfrm>
        </p:spPr>
        <p:txBody>
          <a:bodyPr/>
          <a:lstStyle/>
          <a:p>
            <a:r>
              <a:rPr lang="da-DK" dirty="0">
                <a:solidFill>
                  <a:srgbClr val="FFFFFF"/>
                </a:solidFill>
                <a:latin typeface="+mj-lt"/>
              </a:rPr>
              <a:t>2</a:t>
            </a:r>
            <a:r>
              <a:rPr lang="da-DK" b="1" dirty="0">
                <a:solidFill>
                  <a:srgbClr val="FFFFFF"/>
                </a:solidFill>
                <a:latin typeface="+mj-lt"/>
              </a:rPr>
              <a:t>.2. </a:t>
            </a:r>
          </a:p>
          <a:p>
            <a:r>
              <a:rPr lang="da-DK" sz="7500" b="1" dirty="0">
                <a:solidFill>
                  <a:srgbClr val="FFFFFF"/>
                </a:solidFill>
                <a:latin typeface="+mj-lt"/>
              </a:rPr>
              <a:t>ADFÆRDSLEDELSE</a:t>
            </a:r>
            <a:r>
              <a:rPr lang="da-DK" b="1" dirty="0">
                <a:solidFill>
                  <a:srgbClr val="FFFFFF"/>
                </a:solidFill>
                <a:latin typeface="+mj-lt"/>
              </a:rPr>
              <a:t> OG OMSÆTNING AF STRATEGI/MÅLSÆTNINGER TIL </a:t>
            </a:r>
            <a:r>
              <a:rPr lang="da-DK" sz="7500" b="1" dirty="0">
                <a:solidFill>
                  <a:srgbClr val="FFFFFF"/>
                </a:solidFill>
                <a:latin typeface="+mj-lt"/>
              </a:rPr>
              <a:t>KONKRET ADFÆRD </a:t>
            </a:r>
          </a:p>
        </p:txBody>
      </p:sp>
    </p:spTree>
    <p:extLst>
      <p:ext uri="{BB962C8B-B14F-4D97-AF65-F5344CB8AC3E}">
        <p14:creationId xmlns:p14="http://schemas.microsoft.com/office/powerpoint/2010/main" val="784999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235437374745988"/>
</p:tagLst>
</file>

<file path=ppt/theme/theme1.xml><?xml version="1.0" encoding="utf-8"?>
<a:theme xmlns:a="http://schemas.openxmlformats.org/drawingml/2006/main" name="AU 16:9">
  <a:themeElements>
    <a:clrScheme name="AU_Blue">
      <a:dk1>
        <a:srgbClr val="000000"/>
      </a:dk1>
      <a:lt1>
        <a:srgbClr val="FFFFFF"/>
      </a:lt1>
      <a:dk2>
        <a:srgbClr val="002546"/>
      </a:dk2>
      <a:lt2>
        <a:srgbClr val="002546"/>
      </a:lt2>
      <a:accent1>
        <a:srgbClr val="0A143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000000"/>
    </a:dk1>
    <a:lt1>
      <a:srgbClr val="FFFFFF"/>
    </a:lt1>
    <a:dk2>
      <a:srgbClr val="002546"/>
    </a:dk2>
    <a:lt2>
      <a:srgbClr val="002546"/>
    </a:lt2>
    <a:accent1>
      <a:srgbClr val="37A0CB"/>
    </a:accent1>
    <a:accent2>
      <a:srgbClr val="002546"/>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000000"/>
    </a:dk1>
    <a:lt1>
      <a:srgbClr val="FFFFFF"/>
    </a:lt1>
    <a:dk2>
      <a:srgbClr val="002546"/>
    </a:dk2>
    <a:lt2>
      <a:srgbClr val="002546"/>
    </a:lt2>
    <a:accent1>
      <a:srgbClr val="37A0CB"/>
    </a:accent1>
    <a:accent2>
      <a:srgbClr val="002546"/>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2">
    <a:dk1>
      <a:srgbClr val="000000"/>
    </a:dk1>
    <a:lt1>
      <a:srgbClr val="FFFFFF"/>
    </a:lt1>
    <a:dk2>
      <a:srgbClr val="002546"/>
    </a:dk2>
    <a:lt2>
      <a:srgbClr val="002546"/>
    </a:lt2>
    <a:accent1>
      <a:srgbClr val="37A0CB"/>
    </a:accent1>
    <a:accent2>
      <a:srgbClr val="002546"/>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ktiv_x003f_ xmlns="705e1fcc-d9cd-4f43-a9a3-a414f9dbc763">true</Aktiv_x003f_>
    <Kategori xmlns="705e1fcc-d9cd-4f43-a9a3-a414f9dbc763">Forandringsledelse</Kategori>
    <Involvering xmlns="705e1fcc-d9cd-4f43-a9a3-a414f9dbc763">Udarbejdet af AU UDD i forbindelse med kursus i forandringsledelse</Involvering>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92513D95F75F24AAED1A37F32EB9AD7" ma:contentTypeVersion="12" ma:contentTypeDescription="Opret et nyt dokument." ma:contentTypeScope="" ma:versionID="2cfaccc7ada1fd20819d2087f9eddd64">
  <xsd:schema xmlns:xsd="http://www.w3.org/2001/XMLSchema" xmlns:xs="http://www.w3.org/2001/XMLSchema" xmlns:p="http://schemas.microsoft.com/office/2006/metadata/properties" xmlns:ns2="705e1fcc-d9cd-4f43-a9a3-a414f9dbc763" xmlns:ns3="160a02f7-86ea-4185-93ca-ec166a305c8c" targetNamespace="http://schemas.microsoft.com/office/2006/metadata/properties" ma:root="true" ma:fieldsID="8e3151e778f4aaf1fc442269c5760887" ns2:_="" ns3:_="">
    <xsd:import namespace="705e1fcc-d9cd-4f43-a9a3-a414f9dbc763"/>
    <xsd:import namespace="160a02f7-86ea-4185-93ca-ec166a305c8c"/>
    <xsd:element name="properties">
      <xsd:complexType>
        <xsd:sequence>
          <xsd:element name="documentManagement">
            <xsd:complexType>
              <xsd:all>
                <xsd:element ref="ns2:Aktiv_x003f_" minOccurs="0"/>
                <xsd:element ref="ns2:Kategori" minOccurs="0"/>
                <xsd:element ref="ns2:MediaServiceMetadata" minOccurs="0"/>
                <xsd:element ref="ns2:MediaServiceFastMetadata" minOccurs="0"/>
                <xsd:element ref="ns3:SharedWithUsers" minOccurs="0"/>
                <xsd:element ref="ns3:SharedWithDetails" minOccurs="0"/>
                <xsd:element ref="ns2:Involvering"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5e1fcc-d9cd-4f43-a9a3-a414f9dbc763" elementFormDefault="qualified">
    <xsd:import namespace="http://schemas.microsoft.com/office/2006/documentManagement/types"/>
    <xsd:import namespace="http://schemas.microsoft.com/office/infopath/2007/PartnerControls"/>
    <xsd:element name="Aktiv_x003f_" ma:index="4" nillable="true" ma:displayName="Aktiv?" ma:default="1" ma:description="Fjern markering for aktiv hvis informationerne i dokumentet er forældede." ma:internalName="Aktiv_x003f_" ma:readOnly="false">
      <xsd:simpleType>
        <xsd:restriction base="dms:Boolean"/>
      </xsd:simpleType>
    </xsd:element>
    <xsd:element name="Kategori" ma:index="5" nillable="true" ma:displayName="Kategori" ma:default="Andet" ma:description="Hvordan skal dokumenterne kategoriseres? Skriv selv værdi eller vælg fra listen" ma:format="Dropdown" ma:internalName="Kategori" ma:readOnly="false">
      <xsd:simpleType>
        <xsd:union memberTypes="dms:Text">
          <xsd:simpleType>
            <xsd:restriction base="dms:Choice">
              <xsd:enumeration value="Mødereferat"/>
              <xsd:enumeration value="Andet"/>
            </xsd:restriction>
          </xsd:simpleType>
        </xsd:union>
      </xsd:simple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Involvering" ma:index="14" nillable="true" ma:displayName="Involvering" ma:description="Hvem har været involveret i udarbejdelsen af skabelonen og hvordan?" ma:internalName="Involvering">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0a02f7-86ea-4185-93ca-ec166a305c8c"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dholdstype"/>
        <xsd:element ref="dc:title"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8F6DEF-C3A8-473D-A818-F80482FE4060}">
  <ds:schemaRefs>
    <ds:schemaRef ds:uri="http://www.w3.org/XML/1998/namespace"/>
    <ds:schemaRef ds:uri="http://schemas.microsoft.com/office/2006/metadata/properties"/>
    <ds:schemaRef ds:uri="http://purl.org/dc/dcmitype/"/>
    <ds:schemaRef ds:uri="http://purl.org/dc/term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160a02f7-86ea-4185-93ca-ec166a305c8c"/>
    <ds:schemaRef ds:uri="705e1fcc-d9cd-4f43-a9a3-a414f9dbc763"/>
  </ds:schemaRefs>
</ds:datastoreItem>
</file>

<file path=customXml/itemProps2.xml><?xml version="1.0" encoding="utf-8"?>
<ds:datastoreItem xmlns:ds="http://schemas.openxmlformats.org/officeDocument/2006/customXml" ds:itemID="{90BDF0A0-2423-40D7-BA91-EEA66C339602}">
  <ds:schemaRefs>
    <ds:schemaRef ds:uri="http://schemas.microsoft.com/sharepoint/v3/contenttype/forms"/>
  </ds:schemaRefs>
</ds:datastoreItem>
</file>

<file path=customXml/itemProps3.xml><?xml version="1.0" encoding="utf-8"?>
<ds:datastoreItem xmlns:ds="http://schemas.openxmlformats.org/officeDocument/2006/customXml" ds:itemID="{922656F4-21B8-444E-B87D-53F12298A2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5e1fcc-d9cd-4f43-a9a3-a414f9dbc763"/>
    <ds:schemaRef ds:uri="160a02f7-86ea-4185-93ca-ec166a305c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5566</Words>
  <Application>Microsoft Office PowerPoint</Application>
  <PresentationFormat>Brugerdefineret</PresentationFormat>
  <Paragraphs>553</Paragraphs>
  <Slides>36</Slides>
  <Notes>1</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36</vt:i4>
      </vt:variant>
    </vt:vector>
  </HeadingPairs>
  <TitlesOfParts>
    <vt:vector size="45" baseType="lpstr">
      <vt:lpstr>Verdana</vt:lpstr>
      <vt:lpstr>AU Passata Light</vt:lpstr>
      <vt:lpstr>AU Passata</vt:lpstr>
      <vt:lpstr>Arial</vt:lpstr>
      <vt:lpstr>AU Peto</vt:lpstr>
      <vt:lpstr>Georgia</vt:lpstr>
      <vt:lpstr>K2D</vt:lpstr>
      <vt:lpstr>Calibri</vt:lpstr>
      <vt:lpstr>AU 16:9</vt:lpstr>
      <vt:lpstr>PowerPoint-præsentation</vt:lpstr>
      <vt:lpstr>2. Adfærdsdesign</vt:lpstr>
      <vt:lpstr>PowerPoint-præsentation</vt:lpstr>
      <vt:lpstr>Adfærdsdesign – En introduktion </vt:lpstr>
      <vt:lpstr>Menneskets begrænsede rationalitet</vt:lpstr>
      <vt:lpstr>System 1 og 2</vt:lpstr>
      <vt:lpstr>Nudging og interventionstrappen</vt:lpstr>
      <vt:lpstr>Nudging og interventionstrappen (fortsat)</vt:lpstr>
      <vt:lpstr>PowerPoint-præsentation</vt:lpstr>
      <vt:lpstr>Forandringer på tre ledelsesniveauer </vt:lpstr>
      <vt:lpstr>Adfærdsledelse og omsætning af  strategi til handling (fra intentionernes til handlingens rige)</vt:lpstr>
      <vt:lpstr>Adfærdsledelse og omsætning af  strategi til handling (fra intentionernes til handlingens rige)</vt:lpstr>
      <vt:lpstr>Nedbrydning af vision og strategier  til konkret ønsket adfærd</vt:lpstr>
      <vt:lpstr>PowerPoint-præsentation</vt:lpstr>
      <vt:lpstr>Adfærdsanalyse – en introduktion</vt:lpstr>
      <vt:lpstr> step 1:  Identificer og definer måladfærd  med afsæt i de overordnede visioner og strategiske mål for forandringen</vt:lpstr>
      <vt:lpstr>MODEL 2.A / Step 1 Målhierarkimodellen</vt:lpstr>
      <vt:lpstr>MODEL 2.A / Step 1 Målhierarkimodellen</vt:lpstr>
      <vt:lpstr>MODEL 2.A / Step 1 Målhierarkimodellen</vt:lpstr>
      <vt:lpstr> step 2:  Kortlæg den nuværende  adfærd og barrierer for måladfærd</vt:lpstr>
      <vt:lpstr> step 2:  Kortlæg den nuværende  adfærd og barrierer for måladfærd</vt:lpstr>
      <vt:lpstr>Metoder og data til afdækning af adfærd</vt:lpstr>
      <vt:lpstr>Metoder og data til afdækning af adfærd</vt:lpstr>
      <vt:lpstr>MODEL 2.B / Proces for gennemførsel af  barriereanalyse – barrierehjulet </vt:lpstr>
      <vt:lpstr>MODEL 2.B / Proces for gennemførsel af  barriereanalyse – barrierehjulet </vt:lpstr>
      <vt:lpstr>MODEL 2.B / Proces for gennemførsel af  barriereanalyse – barrierehjulet </vt:lpstr>
      <vt:lpstr>PowerPoint-præsentation</vt:lpstr>
      <vt:lpstr>Adfærdsændringer – en introduktion</vt:lpstr>
      <vt:lpstr> step 3:  Design konkrete indsatser og mikrohandlinger der kan understøtte den ønskede adfærd </vt:lpstr>
      <vt:lpstr>  Step 3 Adfærdshjulet</vt:lpstr>
      <vt:lpstr>Step 3 Adfærdshjulet</vt:lpstr>
      <vt:lpstr>Step 3 Adfærdshjulet</vt:lpstr>
      <vt:lpstr>PowerPoint-præsentation</vt:lpstr>
      <vt:lpstr>MODEL 2.C / Implementeringsintentioner  og ’what-if’-planer</vt:lpstr>
      <vt:lpstr>MODEL 2.C / Implementeringsintentioner  og ’what-if’-planer</vt:lpstr>
      <vt:lpstr>MODEL 2.C / Implementeringsintentioner  og ’what-if’-planer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Barriereanalyse og strategi</dc:title>
  <dc:creator/>
  <cp:lastModifiedBy/>
  <cp:revision>8</cp:revision>
  <dcterms:modified xsi:type="dcterms:W3CDTF">2024-01-25T11:54:36Z</dcterms:modified>
  <cp:category>Adfærdsanalyse, strategi og implementering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636196524199658508</vt:lpwstr>
  </property>
  <property fmtid="{D5CDD505-2E9C-101B-9397-08002B2CF9AE}" pid="59" name="UserProfileId">
    <vt:lpwstr>637455145665277037</vt:lpwstr>
  </property>
  <property fmtid="{D5CDD505-2E9C-101B-9397-08002B2CF9AE}" pid="60" name="TemplafyTimeStamp">
    <vt:lpwstr>2017-02-24T14:35:30.3621506Z</vt:lpwstr>
  </property>
  <property fmtid="{D5CDD505-2E9C-101B-9397-08002B2CF9AE}" pid="61" name="OfficeID">
    <vt:lpwstr>1783</vt:lpwstr>
  </property>
  <property fmtid="{D5CDD505-2E9C-101B-9397-08002B2CF9AE}" pid="62" name="colorthemechange">
    <vt:lpwstr>True</vt:lpwstr>
  </property>
  <property fmtid="{D5CDD505-2E9C-101B-9397-08002B2CF9AE}" pid="63" name="ContentTypeId">
    <vt:lpwstr>0x010100092513D95F75F24AAED1A37F32EB9AD7</vt:lpwstr>
  </property>
</Properties>
</file>