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4"/>
  </p:sldMasterIdLst>
  <p:notesMasterIdLst>
    <p:notesMasterId r:id="rId34"/>
  </p:notesMasterIdLst>
  <p:handoutMasterIdLst>
    <p:handoutMasterId r:id="rId35"/>
  </p:handoutMasterIdLst>
  <p:sldIdLst>
    <p:sldId id="271" r:id="rId5"/>
    <p:sldId id="266" r:id="rId6"/>
    <p:sldId id="281" r:id="rId7"/>
    <p:sldId id="315" r:id="rId8"/>
    <p:sldId id="344" r:id="rId9"/>
    <p:sldId id="317" r:id="rId10"/>
    <p:sldId id="342" r:id="rId11"/>
    <p:sldId id="318" r:id="rId12"/>
    <p:sldId id="319" r:id="rId13"/>
    <p:sldId id="320" r:id="rId14"/>
    <p:sldId id="321" r:id="rId15"/>
    <p:sldId id="322" r:id="rId16"/>
    <p:sldId id="282" r:id="rId17"/>
    <p:sldId id="290" r:id="rId18"/>
    <p:sldId id="327" r:id="rId19"/>
    <p:sldId id="359" r:id="rId20"/>
    <p:sldId id="326" r:id="rId21"/>
    <p:sldId id="323" r:id="rId22"/>
    <p:sldId id="356" r:id="rId23"/>
    <p:sldId id="355" r:id="rId24"/>
    <p:sldId id="331" r:id="rId25"/>
    <p:sldId id="357" r:id="rId26"/>
    <p:sldId id="330" r:id="rId27"/>
    <p:sldId id="284" r:id="rId28"/>
    <p:sldId id="334" r:id="rId29"/>
    <p:sldId id="339" r:id="rId30"/>
    <p:sldId id="358" r:id="rId31"/>
    <p:sldId id="22660" r:id="rId32"/>
    <p:sldId id="338" r:id="rId33"/>
  </p:sldIdLst>
  <p:sldSz cx="12188825" cy="6858000"/>
  <p:notesSz cx="6797675" cy="9926638"/>
  <p:embeddedFontLst>
    <p:embeddedFont>
      <p:font typeface="ＭＳ Ｐゴシック" panose="020B0600070205080204" pitchFamily="34" charset="-128"/>
      <p:regular r:id="rId36"/>
    </p:embeddedFont>
    <p:embeddedFont>
      <p:font typeface="AU Passata" panose="020B0503030502030804" pitchFamily="34" charset="0"/>
      <p:regular r:id="rId37"/>
      <p:bold r:id="rId38"/>
    </p:embeddedFont>
    <p:embeddedFont>
      <p:font typeface="AU Passata Light" panose="020B0303030902030804" pitchFamily="34" charset="0"/>
      <p:regular r:id="rId39"/>
      <p:bold r:id="rId40"/>
    </p:embeddedFont>
    <p:embeddedFont>
      <p:font typeface="AU Peto" panose="040C0B07020602020301" pitchFamily="82" charset="0"/>
      <p:regular r:id="rId41"/>
      <p:bold r:id="rId42"/>
    </p:embeddedFont>
    <p:embeddedFont>
      <p:font typeface="Georgia" panose="02040502050405020303" pitchFamily="18" charset="0"/>
      <p:regular r:id="rId43"/>
      <p:bold r:id="rId44"/>
      <p:italic r:id="rId45"/>
      <p:boldItalic r:id="rId46"/>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424421"/>
    <a:srgbClr val="5B0C0C"/>
    <a:srgbClr val="37A0CB"/>
    <a:srgbClr val="655A9F"/>
    <a:srgbClr val="00ABA4"/>
    <a:srgbClr val="8BAD3F"/>
    <a:srgbClr val="FF99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187BC-6B59-4934-BF29-B85DAF0832AC}" v="1" dt="2024-01-25T11:57:06.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6839" autoAdjust="0"/>
  </p:normalViewPr>
  <p:slideViewPr>
    <p:cSldViewPr snapToObjects="1" showGuides="1">
      <p:cViewPr varScale="1">
        <p:scale>
          <a:sx n="107" d="100"/>
          <a:sy n="107" d="100"/>
        </p:scale>
        <p:origin x="1398" y="102"/>
      </p:cViewPr>
      <p:guideLst>
        <p:guide pos="3839"/>
        <p:guide orient="horz" pos="216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95285423134938"/>
          <c:y val="0.19590951581391022"/>
          <c:w val="0.50609416847375233"/>
          <c:h val="0.75914115928802328"/>
        </c:manualLayout>
      </c:layout>
      <c:radarChart>
        <c:radarStyle val="marker"/>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Sheet1!$A$2:$A$6</c:f>
              <c:strCache>
                <c:ptCount val="5"/>
                <c:pt idx="0">
                  <c:v>Motivation</c:v>
                </c:pt>
                <c:pt idx="1">
                  <c:v>Kompetencer</c:v>
                </c:pt>
                <c:pt idx="2">
                  <c:v>Kapacitet</c:v>
                </c:pt>
                <c:pt idx="3">
                  <c:v>Kultur</c:v>
                </c:pt>
                <c:pt idx="4">
                  <c:v>Organisering</c:v>
                </c:pt>
              </c:strCache>
            </c:str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662F-4AE5-8A11-39062F632E43}"/>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Sheet1!$A$2:$A$6</c:f>
              <c:strCache>
                <c:ptCount val="5"/>
                <c:pt idx="0">
                  <c:v>Motivation</c:v>
                </c:pt>
                <c:pt idx="1">
                  <c:v>Kompetencer</c:v>
                </c:pt>
                <c:pt idx="2">
                  <c:v>Kapacitet</c:v>
                </c:pt>
                <c:pt idx="3">
                  <c:v>Kultur</c:v>
                </c:pt>
                <c:pt idx="4">
                  <c:v>Organisering</c:v>
                </c:pt>
              </c:strCache>
            </c:strRef>
          </c:cat>
          <c:val>
            <c:numRef>
              <c:f>Sheet1!$C$2:$C$6</c:f>
              <c:numCache>
                <c:formatCode>General</c:formatCode>
                <c:ptCount val="5"/>
                <c:pt idx="0">
                  <c:v>0</c:v>
                </c:pt>
              </c:numCache>
            </c:numRef>
          </c:val>
          <c:extLst>
            <c:ext xmlns:c16="http://schemas.microsoft.com/office/drawing/2014/chart" uri="{C3380CC4-5D6E-409C-BE32-E72D297353CC}">
              <c16:uniqueId val="{00000001-662F-4AE5-8A11-39062F632E43}"/>
            </c:ext>
          </c:extLst>
        </c:ser>
        <c:dLbls>
          <c:showLegendKey val="0"/>
          <c:showVal val="0"/>
          <c:showCatName val="0"/>
          <c:showSerName val="0"/>
          <c:showPercent val="0"/>
          <c:showBubbleSize val="0"/>
        </c:dLbls>
        <c:axId val="1400361504"/>
        <c:axId val="1400367736"/>
      </c:radarChart>
      <c:catAx>
        <c:axId val="140036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da-DK"/>
          </a:p>
        </c:txPr>
        <c:crossAx val="1400367736"/>
        <c:crosses val="autoZero"/>
        <c:auto val="1"/>
        <c:lblAlgn val="ctr"/>
        <c:lblOffset val="100"/>
        <c:noMultiLvlLbl val="0"/>
      </c:catAx>
      <c:valAx>
        <c:axId val="1400367736"/>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da-DK"/>
          </a:p>
        </c:txPr>
        <c:crossAx val="140036150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da-DK"/>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695287648070627"/>
          <c:y val="0.19000759386244492"/>
          <c:w val="0.50609416847375233"/>
          <c:h val="0.75914115928802328"/>
        </c:manualLayout>
      </c:layout>
      <c:radarChart>
        <c:radarStyle val="marker"/>
        <c:varyColors val="0"/>
        <c:ser>
          <c:idx val="0"/>
          <c:order val="0"/>
          <c:tx>
            <c:strRef>
              <c:f>Sheet1!$B$1</c:f>
              <c:strCache>
                <c:ptCount val="1"/>
                <c:pt idx="0">
                  <c:v>A</c:v>
                </c:pt>
              </c:strCache>
            </c:strRef>
          </c:tx>
          <c:spPr>
            <a:ln w="28575" cap="rnd">
              <a:solidFill>
                <a:srgbClr val="8BAD3F"/>
              </a:solidFill>
              <a:round/>
            </a:ln>
            <a:effectLst/>
          </c:spPr>
          <c:marker>
            <c:symbol val="none"/>
          </c:marker>
          <c:cat>
            <c:strRef>
              <c:f>Sheet1!$A$2:$A$6</c:f>
              <c:strCache>
                <c:ptCount val="5"/>
                <c:pt idx="0">
                  <c:v>Motivation</c:v>
                </c:pt>
                <c:pt idx="1">
                  <c:v>Kompetencer</c:v>
                </c:pt>
                <c:pt idx="2">
                  <c:v>Kapacitet</c:v>
                </c:pt>
                <c:pt idx="3">
                  <c:v>Kultur</c:v>
                </c:pt>
                <c:pt idx="4">
                  <c:v>Organisering</c:v>
                </c:pt>
              </c:strCache>
            </c:strRef>
          </c:cat>
          <c:val>
            <c:numRef>
              <c:f>Sheet1!$B$2:$B$6</c:f>
              <c:numCache>
                <c:formatCode>General</c:formatCode>
                <c:ptCount val="5"/>
                <c:pt idx="0">
                  <c:v>4.2</c:v>
                </c:pt>
                <c:pt idx="1">
                  <c:v>3.3</c:v>
                </c:pt>
                <c:pt idx="2">
                  <c:v>1.7</c:v>
                </c:pt>
                <c:pt idx="3">
                  <c:v>3.5</c:v>
                </c:pt>
                <c:pt idx="4">
                  <c:v>1.8</c:v>
                </c:pt>
              </c:numCache>
            </c:numRef>
          </c:val>
          <c:extLst>
            <c:ext xmlns:c16="http://schemas.microsoft.com/office/drawing/2014/chart" uri="{C3380CC4-5D6E-409C-BE32-E72D297353CC}">
              <c16:uniqueId val="{00000000-1EDD-41AF-A4BE-FFE26CD5A1AF}"/>
            </c:ext>
          </c:extLst>
        </c:ser>
        <c:ser>
          <c:idx val="1"/>
          <c:order val="1"/>
          <c:tx>
            <c:strRef>
              <c:f>Sheet1!$C$1</c:f>
              <c:strCache>
                <c:ptCount val="1"/>
                <c:pt idx="0">
                  <c:v>B</c:v>
                </c:pt>
              </c:strCache>
            </c:strRef>
          </c:tx>
          <c:spPr>
            <a:ln w="28575" cap="rnd">
              <a:solidFill>
                <a:srgbClr val="FF9900"/>
              </a:solidFill>
              <a:round/>
            </a:ln>
            <a:effectLst/>
          </c:spPr>
          <c:marker>
            <c:symbol val="none"/>
          </c:marker>
          <c:cat>
            <c:strRef>
              <c:f>Sheet1!$A$2:$A$6</c:f>
              <c:strCache>
                <c:ptCount val="5"/>
                <c:pt idx="0">
                  <c:v>Motivation</c:v>
                </c:pt>
                <c:pt idx="1">
                  <c:v>Kompetencer</c:v>
                </c:pt>
                <c:pt idx="2">
                  <c:v>Kapacitet</c:v>
                </c:pt>
                <c:pt idx="3">
                  <c:v>Kultur</c:v>
                </c:pt>
                <c:pt idx="4">
                  <c:v>Organisering</c:v>
                </c:pt>
              </c:strCache>
            </c:strRef>
          </c:cat>
          <c:val>
            <c:numRef>
              <c:f>Sheet1!$C$2:$C$6</c:f>
              <c:numCache>
                <c:formatCode>General</c:formatCode>
                <c:ptCount val="5"/>
                <c:pt idx="0">
                  <c:v>2</c:v>
                </c:pt>
                <c:pt idx="1">
                  <c:v>2</c:v>
                </c:pt>
                <c:pt idx="2">
                  <c:v>3.5</c:v>
                </c:pt>
                <c:pt idx="3">
                  <c:v>3</c:v>
                </c:pt>
                <c:pt idx="4">
                  <c:v>4</c:v>
                </c:pt>
              </c:numCache>
            </c:numRef>
          </c:val>
          <c:extLst>
            <c:ext xmlns:c16="http://schemas.microsoft.com/office/drawing/2014/chart" uri="{C3380CC4-5D6E-409C-BE32-E72D297353CC}">
              <c16:uniqueId val="{00000001-1EDD-41AF-A4BE-FFE26CD5A1AF}"/>
            </c:ext>
          </c:extLst>
        </c:ser>
        <c:dLbls>
          <c:showLegendKey val="0"/>
          <c:showVal val="0"/>
          <c:showCatName val="0"/>
          <c:showSerName val="0"/>
          <c:showPercent val="0"/>
          <c:showBubbleSize val="0"/>
        </c:dLbls>
        <c:axId val="1400361504"/>
        <c:axId val="1400367736"/>
      </c:radarChart>
      <c:catAx>
        <c:axId val="140036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2"/>
                </a:solidFill>
                <a:latin typeface="+mn-lt"/>
                <a:ea typeface="+mn-ea"/>
                <a:cs typeface="+mn-cs"/>
              </a:defRPr>
            </a:pPr>
            <a:endParaRPr lang="da-DK"/>
          </a:p>
        </c:txPr>
        <c:crossAx val="1400367736"/>
        <c:crosses val="autoZero"/>
        <c:auto val="1"/>
        <c:lblAlgn val="ctr"/>
        <c:lblOffset val="100"/>
        <c:noMultiLvlLbl val="0"/>
      </c:catAx>
      <c:valAx>
        <c:axId val="1400367736"/>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a-DK"/>
          </a:p>
        </c:txPr>
        <c:crossAx val="140036150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b="0"/>
      </a:pPr>
      <a:endParaRPr lang="da-DK"/>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cdr:x>
      <cdr:y>0.45903</cdr:y>
    </cdr:from>
    <cdr:to>
      <cdr:x>0.74437</cdr:x>
      <cdr:y>0.57866</cdr:y>
    </cdr:to>
    <cdr:cxnSp macro="">
      <cdr:nvCxnSpPr>
        <cdr:cNvPr id="3" name="Straight Arrow Connector 2">
          <a:extLst xmlns:a="http://schemas.openxmlformats.org/drawingml/2006/main">
            <a:ext uri="{FF2B5EF4-FFF2-40B4-BE49-F238E27FC236}">
              <a16:creationId xmlns:a16="http://schemas.microsoft.com/office/drawing/2014/main" id="{3E680EA0-E1DA-487D-FC71-754294B9821A}"/>
            </a:ext>
          </a:extLst>
        </cdr:cNvPr>
        <cdr:cNvCxnSpPr/>
      </cdr:nvCxnSpPr>
      <cdr:spPr bwMode="auto">
        <a:xfrm xmlns:a="http://schemas.openxmlformats.org/drawingml/2006/main" flipV="1">
          <a:off x="4062941" y="2486691"/>
          <a:ext cx="1985731" cy="648072"/>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cdr:x>
      <cdr:y>0.19318</cdr:y>
    </cdr:from>
    <cdr:to>
      <cdr:x>0.5</cdr:x>
      <cdr:y>0.57866</cdr:y>
    </cdr:to>
    <cdr:cxnSp macro="">
      <cdr:nvCxnSpPr>
        <cdr:cNvPr id="6" name="Straight Arrow Connector 5">
          <a:extLst xmlns:a="http://schemas.openxmlformats.org/drawingml/2006/main">
            <a:ext uri="{FF2B5EF4-FFF2-40B4-BE49-F238E27FC236}">
              <a16:creationId xmlns:a16="http://schemas.microsoft.com/office/drawing/2014/main" id="{D84D04C3-11A8-9023-7213-703E2C13CC9F}"/>
            </a:ext>
          </a:extLst>
        </cdr:cNvPr>
        <cdr:cNvCxnSpPr/>
      </cdr:nvCxnSpPr>
      <cdr:spPr bwMode="auto">
        <a:xfrm xmlns:a="http://schemas.openxmlformats.org/drawingml/2006/main" flipV="1">
          <a:off x="4062941" y="1046531"/>
          <a:ext cx="0" cy="2088232"/>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0.25699</cdr:x>
      <cdr:y>0.45903</cdr:y>
    </cdr:from>
    <cdr:to>
      <cdr:x>0.5</cdr:x>
      <cdr:y>0.57866</cdr:y>
    </cdr:to>
    <cdr:cxnSp macro="">
      <cdr:nvCxnSpPr>
        <cdr:cNvPr id="10" name="Straight Arrow Connector 9">
          <a:extLst xmlns:a="http://schemas.openxmlformats.org/drawingml/2006/main">
            <a:ext uri="{FF2B5EF4-FFF2-40B4-BE49-F238E27FC236}">
              <a16:creationId xmlns:a16="http://schemas.microsoft.com/office/drawing/2014/main" id="{3F83624F-9074-632C-AAF4-9180470A8A51}"/>
            </a:ext>
          </a:extLst>
        </cdr:cNvPr>
        <cdr:cNvCxnSpPr/>
      </cdr:nvCxnSpPr>
      <cdr:spPr bwMode="auto">
        <a:xfrm xmlns:a="http://schemas.openxmlformats.org/drawingml/2006/main" flipH="1" flipV="1">
          <a:off x="2088232" y="2486691"/>
          <a:ext cx="1974709" cy="648072"/>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cdr:x>
      <cdr:y>0.57866</cdr:y>
    </cdr:from>
    <cdr:to>
      <cdr:x>0.64689</cdr:x>
      <cdr:y>0.88439</cdr:y>
    </cdr:to>
    <cdr:cxnSp macro="">
      <cdr:nvCxnSpPr>
        <cdr:cNvPr id="13" name="Straight Arrow Connector 12">
          <a:extLst xmlns:a="http://schemas.openxmlformats.org/drawingml/2006/main">
            <a:ext uri="{FF2B5EF4-FFF2-40B4-BE49-F238E27FC236}">
              <a16:creationId xmlns:a16="http://schemas.microsoft.com/office/drawing/2014/main" id="{41CD34A1-35ED-DC00-D941-B4900BF0E814}"/>
            </a:ext>
          </a:extLst>
        </cdr:cNvPr>
        <cdr:cNvCxnSpPr/>
      </cdr:nvCxnSpPr>
      <cdr:spPr bwMode="auto">
        <a:xfrm xmlns:a="http://schemas.openxmlformats.org/drawingml/2006/main">
          <a:off x="4062941" y="3134763"/>
          <a:ext cx="1193643" cy="1656184"/>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0.3456</cdr:x>
      <cdr:y>0.57866</cdr:y>
    </cdr:from>
    <cdr:to>
      <cdr:x>0.5</cdr:x>
      <cdr:y>0.88439</cdr:y>
    </cdr:to>
    <cdr:cxnSp macro="">
      <cdr:nvCxnSpPr>
        <cdr:cNvPr id="16" name="Straight Arrow Connector 15">
          <a:extLst xmlns:a="http://schemas.openxmlformats.org/drawingml/2006/main">
            <a:ext uri="{FF2B5EF4-FFF2-40B4-BE49-F238E27FC236}">
              <a16:creationId xmlns:a16="http://schemas.microsoft.com/office/drawing/2014/main" id="{4F94B639-736E-8295-B210-5C25C06F4A55}"/>
            </a:ext>
          </a:extLst>
        </cdr:cNvPr>
        <cdr:cNvCxnSpPr/>
      </cdr:nvCxnSpPr>
      <cdr:spPr bwMode="auto">
        <a:xfrm xmlns:a="http://schemas.openxmlformats.org/drawingml/2006/main" flipH="1">
          <a:off x="2808312" y="3134763"/>
          <a:ext cx="1254629" cy="1656184"/>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0.5</cdr:x>
      <cdr:y>0.45903</cdr:y>
    </cdr:from>
    <cdr:to>
      <cdr:x>0.74437</cdr:x>
      <cdr:y>0.57866</cdr:y>
    </cdr:to>
    <cdr:cxnSp macro="">
      <cdr:nvCxnSpPr>
        <cdr:cNvPr id="3" name="Straight Arrow Connector 2">
          <a:extLst xmlns:a="http://schemas.openxmlformats.org/drawingml/2006/main">
            <a:ext uri="{FF2B5EF4-FFF2-40B4-BE49-F238E27FC236}">
              <a16:creationId xmlns:a16="http://schemas.microsoft.com/office/drawing/2014/main" id="{3E680EA0-E1DA-487D-FC71-754294B9821A}"/>
            </a:ext>
          </a:extLst>
        </cdr:cNvPr>
        <cdr:cNvCxnSpPr/>
      </cdr:nvCxnSpPr>
      <cdr:spPr bwMode="auto">
        <a:xfrm xmlns:a="http://schemas.openxmlformats.org/drawingml/2006/main" flipV="1">
          <a:off x="2310089" y="1413867"/>
          <a:ext cx="1129032" cy="368475"/>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cdr:x>
      <cdr:y>0.19318</cdr:y>
    </cdr:from>
    <cdr:to>
      <cdr:x>0.5</cdr:x>
      <cdr:y>0.57866</cdr:y>
    </cdr:to>
    <cdr:cxnSp macro="">
      <cdr:nvCxnSpPr>
        <cdr:cNvPr id="6" name="Straight Arrow Connector 5">
          <a:extLst xmlns:a="http://schemas.openxmlformats.org/drawingml/2006/main">
            <a:ext uri="{FF2B5EF4-FFF2-40B4-BE49-F238E27FC236}">
              <a16:creationId xmlns:a16="http://schemas.microsoft.com/office/drawing/2014/main" id="{D84D04C3-11A8-9023-7213-703E2C13CC9F}"/>
            </a:ext>
          </a:extLst>
        </cdr:cNvPr>
        <cdr:cNvCxnSpPr/>
      </cdr:nvCxnSpPr>
      <cdr:spPr bwMode="auto">
        <a:xfrm xmlns:a="http://schemas.openxmlformats.org/drawingml/2006/main" flipV="1">
          <a:off x="4062941" y="1046531"/>
          <a:ext cx="0" cy="2088232"/>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0.25699</cdr:x>
      <cdr:y>0.45934</cdr:y>
    </cdr:from>
    <cdr:to>
      <cdr:x>0.5</cdr:x>
      <cdr:y>0.57897</cdr:y>
    </cdr:to>
    <cdr:cxnSp macro="">
      <cdr:nvCxnSpPr>
        <cdr:cNvPr id="10" name="Straight Arrow Connector 9">
          <a:extLst xmlns:a="http://schemas.openxmlformats.org/drawingml/2006/main">
            <a:ext uri="{FF2B5EF4-FFF2-40B4-BE49-F238E27FC236}">
              <a16:creationId xmlns:a16="http://schemas.microsoft.com/office/drawing/2014/main" id="{3F83624F-9074-632C-AAF4-9180470A8A51}"/>
            </a:ext>
          </a:extLst>
        </cdr:cNvPr>
        <cdr:cNvCxnSpPr/>
      </cdr:nvCxnSpPr>
      <cdr:spPr bwMode="auto">
        <a:xfrm xmlns:a="http://schemas.openxmlformats.org/drawingml/2006/main" flipH="1" flipV="1">
          <a:off x="1187338" y="1414808"/>
          <a:ext cx="1122750" cy="368475"/>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0.5</cdr:x>
      <cdr:y>0.57623</cdr:y>
    </cdr:from>
    <cdr:to>
      <cdr:x>0.64689</cdr:x>
      <cdr:y>0.88196</cdr:y>
    </cdr:to>
    <cdr:cxnSp macro="">
      <cdr:nvCxnSpPr>
        <cdr:cNvPr id="13" name="Straight Arrow Connector 12">
          <a:extLst xmlns:a="http://schemas.openxmlformats.org/drawingml/2006/main">
            <a:ext uri="{FF2B5EF4-FFF2-40B4-BE49-F238E27FC236}">
              <a16:creationId xmlns:a16="http://schemas.microsoft.com/office/drawing/2014/main" id="{41CD34A1-35ED-DC00-D941-B4900BF0E814}"/>
            </a:ext>
          </a:extLst>
        </cdr:cNvPr>
        <cdr:cNvCxnSpPr/>
      </cdr:nvCxnSpPr>
      <cdr:spPr bwMode="auto">
        <a:xfrm xmlns:a="http://schemas.openxmlformats.org/drawingml/2006/main">
          <a:off x="2310088" y="1774848"/>
          <a:ext cx="678657" cy="941684"/>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0.3456</cdr:x>
      <cdr:y>0.57866</cdr:y>
    </cdr:from>
    <cdr:to>
      <cdr:x>0.5</cdr:x>
      <cdr:y>0.88439</cdr:y>
    </cdr:to>
    <cdr:cxnSp macro="">
      <cdr:nvCxnSpPr>
        <cdr:cNvPr id="16" name="Straight Arrow Connector 15">
          <a:extLst xmlns:a="http://schemas.openxmlformats.org/drawingml/2006/main">
            <a:ext uri="{FF2B5EF4-FFF2-40B4-BE49-F238E27FC236}">
              <a16:creationId xmlns:a16="http://schemas.microsoft.com/office/drawing/2014/main" id="{4F94B639-736E-8295-B210-5C25C06F4A55}"/>
            </a:ext>
          </a:extLst>
        </cdr:cNvPr>
        <cdr:cNvCxnSpPr/>
      </cdr:nvCxnSpPr>
      <cdr:spPr bwMode="auto">
        <a:xfrm xmlns:a="http://schemas.openxmlformats.org/drawingml/2006/main" flipH="1">
          <a:off x="2808312" y="3134763"/>
          <a:ext cx="1254629" cy="1656184"/>
        </a:xfrm>
        <a:prstGeom xmlns:a="http://schemas.openxmlformats.org/drawingml/2006/main" prst="straightConnector1">
          <a:avLst/>
        </a:prstGeom>
        <a:solidFill xmlns:a="http://schemas.openxmlformats.org/drawingml/2006/main">
          <a:schemeClr val="accent2"/>
        </a:solidFill>
        <a:ln xmlns:a="http://schemas.openxmlformats.org/drawingml/2006/main" w="1778" cap="flat" cmpd="sng" algn="ctr">
          <a:solidFill>
            <a:schemeClr val="accent2"/>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197298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326199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13</a:t>
            </a:fld>
            <a:endParaRPr lang="en-GB" dirty="0"/>
          </a:p>
        </p:txBody>
      </p:sp>
    </p:spTree>
    <p:extLst>
      <p:ext uri="{BB962C8B-B14F-4D97-AF65-F5344CB8AC3E}">
        <p14:creationId xmlns:p14="http://schemas.microsoft.com/office/powerpoint/2010/main" val="360633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14</a:t>
            </a:fld>
            <a:endParaRPr lang="en-GB" dirty="0"/>
          </a:p>
        </p:txBody>
      </p:sp>
    </p:spTree>
    <p:extLst>
      <p:ext uri="{BB962C8B-B14F-4D97-AF65-F5344CB8AC3E}">
        <p14:creationId xmlns:p14="http://schemas.microsoft.com/office/powerpoint/2010/main" val="119804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pPr>
              <a:defRPr/>
            </a:pPr>
            <a:fld id="{72C160C3-3AB6-49C1-8001-AFDAD271EB5B}" type="slidenum">
              <a:rPr lang="en-GB" smtClean="0"/>
              <a:pPr>
                <a:defRPr/>
              </a:pPr>
              <a:t>29</a:t>
            </a:fld>
            <a:endParaRPr lang="en-GB" dirty="0"/>
          </a:p>
        </p:txBody>
      </p:sp>
    </p:spTree>
    <p:extLst>
      <p:ext uri="{BB962C8B-B14F-4D97-AF65-F5344CB8AC3E}">
        <p14:creationId xmlns:p14="http://schemas.microsoft.com/office/powerpoint/2010/main" val="81160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5" name="TextBox 14"/>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33"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4"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dato</a:t>
            </a:r>
          </a:p>
        </p:txBody>
      </p:sp>
      <p:sp>
        <p:nvSpPr>
          <p:cNvPr id="36"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titel</a:t>
            </a:r>
          </a:p>
        </p:txBody>
      </p:sp>
      <p:sp>
        <p:nvSpPr>
          <p:cNvPr id="35"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37"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afsender</a:t>
            </a:r>
          </a:p>
        </p:txBody>
      </p:sp>
      <p:sp>
        <p:nvSpPr>
          <p:cNvPr id="39"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pic>
        <p:nvPicPr>
          <p:cNvPr id="16" name="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730978729" name="SecondaryLogo"/>
          <p:cNvPicPr>
            <a:picLocks noChangeAspect="1"/>
          </p:cNvPicPr>
          <p:nvPr/>
        </p:nvPicPr>
        <p:blipFill>
          <a:blip r:embed="rId4"/>
          <a:stretch>
            <a:fillRect/>
          </a:stretch>
        </p:blipFill>
        <p:spPr>
          <a:xfrm>
            <a:off x="10206000" y="5997600"/>
            <a:ext cx="1658237" cy="558000"/>
          </a:xfrm>
          <a:prstGeom prst="rect">
            <a:avLst/>
          </a:prstGeom>
        </p:spPr>
      </p:pic>
      <p:pic>
        <p:nvPicPr>
          <p:cNvPr id="18" name="Billede str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2260751815"/>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a:lstStyle>
            <a:lvl1pPr marL="0" indent="0">
              <a:buFontTx/>
              <a:buNone/>
              <a:defRPr b="0"/>
            </a:lvl1pPr>
          </a:lstStyle>
          <a:p>
            <a:r>
              <a:rPr lang="da-DK" dirty="0"/>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a:lstStyle>
            <a:lvl1pPr marL="0" indent="0">
              <a:buFontTx/>
              <a:buNone/>
              <a:defRPr b="0"/>
            </a:lvl1pPr>
          </a:lstStyle>
          <a:p>
            <a:r>
              <a:rPr lang="da-DK" dirty="0"/>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8" name="Date Placeholder 7" hidden="1"/>
          <p:cNvSpPr>
            <a:spLocks noGrp="1"/>
          </p:cNvSpPr>
          <p:nvPr>
            <p:ph type="dt" sz="half" idx="14"/>
          </p:nvPr>
        </p:nvSpPr>
        <p:spPr/>
        <p:txBody>
          <a:bodyPr/>
          <a:lstStyle/>
          <a:p>
            <a:fld id="{78417F83-4CBA-48F2-BAD0-783AE3701E32}" type="datetimeFigureOut">
              <a:rPr lang="da-DK" smtClean="0"/>
              <a:pPr/>
              <a:t>25-01-2024</a:t>
            </a:fld>
            <a:r>
              <a:rPr lang="da-DK" dirty="0"/>
              <a:t>16-12-2022</a:t>
            </a:r>
          </a:p>
        </p:txBody>
      </p:sp>
      <p:sp>
        <p:nvSpPr>
          <p:cNvPr id="9" name="Footer Placeholder 8" hidden="1"/>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93570263"/>
      </p:ext>
    </p:extLst>
  </p:cSld>
  <p:clrMapOvr>
    <a:masterClrMapping/>
  </p:clrMapOvr>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a:r>
              <a:rPr lang="da-DK" dirty="0"/>
              <a:t>Click to add Quote text, for next level ENTER and TAB</a:t>
            </a:r>
            <a:endParaRPr lang="da-DK"/>
          </a:p>
          <a:p>
            <a:pPr lvl="1"/>
            <a:r>
              <a:rPr lang="da-DK" dirty="0"/>
              <a:t>Second level</a:t>
            </a:r>
            <a:endParaRPr lang="da-DK"/>
          </a:p>
          <a:p>
            <a:pPr lvl="2"/>
            <a:endParaRPr lang="da-DK"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anchor="t" anchorCtr="0"/>
          <a:lstStyle/>
          <a:p>
            <a:r>
              <a:rPr lang="da-DK" dirty="0"/>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a:r>
              <a:rPr lang="da-DK" dirty="0"/>
              <a:t>Click to add Quote text, for next level ENTER and TAB</a:t>
            </a:r>
            <a:endParaRPr lang="da-DK"/>
          </a:p>
          <a:p>
            <a:pPr lvl="1"/>
            <a:r>
              <a:rPr lang="da-DK" dirty="0"/>
              <a:t>Second level</a:t>
            </a:r>
            <a:endParaRPr lang="da-DK"/>
          </a:p>
        </p:txBody>
      </p:sp>
      <p:sp>
        <p:nvSpPr>
          <p:cNvPr id="11" name="Slide Number Placeholder 10"/>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10" name="Footer Placeholder 9"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8" name="Slide Number Placeholder 7"/>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4" name="Footer Placeholder 3" hidden="1"/>
          <p:cNvSpPr>
            <a:spLocks noGrp="1"/>
          </p:cNvSpPr>
          <p:nvPr>
            <p:ph type="ftr" sz="quarter" idx="11"/>
          </p:nvPr>
        </p:nvSpPr>
        <p:spPr/>
        <p:txBody>
          <a:bodyPr/>
          <a:lstStyle/>
          <a:p>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pic>
        <p:nvPicPr>
          <p:cNvPr id="6"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1"/>
          </p:nvPr>
        </p:nvSpPr>
        <p:spPr/>
        <p:txBody>
          <a:bodyPr/>
          <a:lstStyle/>
          <a:p>
            <a:endParaRPr lang="da-DK" dirty="0"/>
          </a:p>
        </p:txBody>
      </p:sp>
      <p:sp>
        <p:nvSpPr>
          <p:cNvPr id="9"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3797440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nSpc>
                <a:spcPct val="85000"/>
              </a:lnSpc>
            </a:pPr>
            <a:r>
              <a:rPr lang="da-DK" sz="10000" kern="0" dirty="0" err="1">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a:lnSpc>
                <a:spcPct val="85000"/>
              </a:lnSpc>
            </a:pPr>
            <a:r>
              <a:rPr lang="da-DK" sz="10000" kern="0" dirty="0" err="1">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9262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anchor="ctr"/>
          <a:lstStyle/>
          <a:p>
            <a:pPr>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anchor="b" anchorCtr="0">
            <a:no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a:lnSpc>
                <a:spcPct val="100000"/>
              </a:lnSpc>
            </a:pPr>
            <a:r>
              <a:rPr lang="da-DK"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da-DK" sz="1000" noProof="1">
                <a:solidFill>
                  <a:schemeClr val="tx1">
                    <a:lumMod val="75000"/>
                    <a:lumOff val="25000"/>
                  </a:schemeClr>
                </a:solidFill>
              </a:rPr>
              <a:t>til AU Passata bold</a:t>
            </a:r>
            <a:endParaRPr lang="da-DK" sz="4799" dirty="0"/>
          </a:p>
        </p:txBody>
      </p:sp>
      <p:sp>
        <p:nvSpPr>
          <p:cNvPr id="38"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43"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39"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41"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40"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42"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stre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1121069022" name="SecondaryLogo"/>
          <p:cNvPicPr>
            <a:picLocks noChangeAspect="1"/>
          </p:cNvPicPr>
          <p:nvPr/>
        </p:nvPicPr>
        <p:blipFill>
          <a:blip r:embed="rId4"/>
          <a:stretch>
            <a:fillRect/>
          </a:stretch>
        </p:blipFill>
        <p:spPr>
          <a:xfrm>
            <a:off x="10206000" y="5997600"/>
            <a:ext cx="1658237" cy="558000"/>
          </a:xfrm>
          <a:prstGeom prst="rect">
            <a:avLst/>
          </a:prstGeom>
        </p:spPr>
      </p:pic>
      <p:sp>
        <p:nvSpPr>
          <p:cNvPr id="5" name="Slide Number Placeholder 4"/>
          <p:cNvSpPr>
            <a:spLocks noGrp="1"/>
          </p:cNvSpPr>
          <p:nvPr>
            <p:ph type="sldNum" sz="quarter" idx="14"/>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4000" b="0" i="0" u="none" strike="noStrike" cap="all" normalizeH="0" baseline="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a:lstStyle/>
          <a:p>
            <a:fld id="{78417F83-4CBA-48F2-BAD0-783AE3701E32}" type="datetimeFigureOut">
              <a:rPr lang="da-DK" smtClean="0"/>
              <a:pPr/>
              <a:t>25-01-2024</a:t>
            </a:fld>
            <a:r>
              <a:rPr lang="da-DK" dirty="0"/>
              <a:t>16-12-2022</a:t>
            </a:r>
          </a:p>
        </p:txBody>
      </p:sp>
      <p:sp>
        <p:nvSpPr>
          <p:cNvPr id="9" name="Footer Placeholder 6" hidden="1"/>
          <p:cNvSpPr>
            <a:spLocks noGrp="1"/>
          </p:cNvSpPr>
          <p:nvPr>
            <p:ph type="ftr" sz="quarter" idx="11"/>
          </p:nvPr>
        </p:nvSpPr>
        <p:spPr>
          <a:xfrm>
            <a:off x="0" y="7020000"/>
            <a:ext cx="0" cy="0"/>
          </a:xfrm>
        </p:spPr>
        <p:txBody>
          <a:bodyPr/>
          <a:lstStyle/>
          <a:p>
            <a:endParaRPr lang="da-DK" dirty="0"/>
          </a:p>
        </p:txBody>
      </p:sp>
      <p:sp>
        <p:nvSpPr>
          <p:cNvPr id="10" name="Slide Number Placeholder 8" hidden="1"/>
          <p:cNvSpPr>
            <a:spLocks noGrp="1"/>
          </p:cNvSpPr>
          <p:nvPr>
            <p:ph type="sldNum" sz="quarter" idx="12"/>
          </p:nvPr>
        </p:nvSpPr>
        <p:spPr>
          <a:xfrm>
            <a:off x="0" y="7020000"/>
            <a:ext cx="0" cy="461665"/>
          </a:xfrm>
        </p:spPr>
        <p:txBody>
          <a:bodyPr/>
          <a:lstStyle>
            <a:lvl1pPr>
              <a:defRPr sz="100">
                <a:noFill/>
              </a:defRPr>
            </a:lvl1pPr>
          </a:lstStyle>
          <a:p>
            <a:pPr>
              <a:defRPr/>
            </a:pPr>
            <a:fld id="{E90C1E0A-682D-40DC-B1EA-26C007FDC330}" type="slidenum">
              <a:rPr lang="da-DK" smtClean="0"/>
              <a:pPr>
                <a:defRPr/>
              </a:pPr>
              <a:t>‹nr.›</a:t>
            </a:fld>
            <a:endParaRPr lang="da-DK" dirty="0"/>
          </a:p>
        </p:txBody>
      </p:sp>
    </p:spTree>
    <p:extLst>
      <p:ext uri="{BB962C8B-B14F-4D97-AF65-F5344CB8AC3E}">
        <p14:creationId xmlns:p14="http://schemas.microsoft.com/office/powerpoint/2010/main" val="412889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ktion_Indholdsfortegnels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976828"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 name="Content Placeholder 2">
            <a:extLst>
              <a:ext uri="{FF2B5EF4-FFF2-40B4-BE49-F238E27FC236}">
                <a16:creationId xmlns:a16="http://schemas.microsoft.com/office/drawing/2014/main" id="{F3C18899-3080-C430-BE2B-68832FE685F3}"/>
              </a:ext>
            </a:extLst>
          </p:cNvPr>
          <p:cNvSpPr>
            <a:spLocks noGrp="1"/>
          </p:cNvSpPr>
          <p:nvPr>
            <p:ph idx="14"/>
          </p:nvPr>
        </p:nvSpPr>
        <p:spPr>
          <a:xfrm>
            <a:off x="6229416" y="1960080"/>
            <a:ext cx="4964558"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Tree>
    <p:extLst>
      <p:ext uri="{BB962C8B-B14F-4D97-AF65-F5344CB8AC3E}">
        <p14:creationId xmlns:p14="http://schemas.microsoft.com/office/powerpoint/2010/main" val="4199442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æsevejlednin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15" name="Content Placeholder 2">
            <a:extLst>
              <a:ext uri="{FF2B5EF4-FFF2-40B4-BE49-F238E27FC236}">
                <a16:creationId xmlns:a16="http://schemas.microsoft.com/office/drawing/2014/main" id="{D4380091-A395-0E84-7F2C-EDB051AD3CC6}"/>
              </a:ext>
            </a:extLst>
          </p:cNvPr>
          <p:cNvSpPr>
            <a:spLocks noGrp="1"/>
          </p:cNvSpPr>
          <p:nvPr>
            <p:ph idx="13"/>
          </p:nvPr>
        </p:nvSpPr>
        <p:spPr>
          <a:xfrm>
            <a:off x="8151421"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Content Placeholder 2">
            <a:extLst>
              <a:ext uri="{FF2B5EF4-FFF2-40B4-BE49-F238E27FC236}">
                <a16:creationId xmlns:a16="http://schemas.microsoft.com/office/drawing/2014/main" id="{0858A996-CC8D-C7D2-B323-E34769BF999B}"/>
              </a:ext>
            </a:extLst>
          </p:cNvPr>
          <p:cNvSpPr>
            <a:spLocks noGrp="1"/>
          </p:cNvSpPr>
          <p:nvPr>
            <p:ph idx="14"/>
          </p:nvPr>
        </p:nvSpPr>
        <p:spPr>
          <a:xfrm>
            <a:off x="4481010" y="3174069"/>
            <a:ext cx="3049332" cy="271989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4" name="Content Placeholder 2">
            <a:extLst>
              <a:ext uri="{FF2B5EF4-FFF2-40B4-BE49-F238E27FC236}">
                <a16:creationId xmlns:a16="http://schemas.microsoft.com/office/drawing/2014/main" id="{82DA3CE5-5F00-858E-9EC5-AB5CAB9FD21C}"/>
              </a:ext>
            </a:extLst>
          </p:cNvPr>
          <p:cNvSpPr>
            <a:spLocks noGrp="1"/>
          </p:cNvSpPr>
          <p:nvPr>
            <p:ph idx="15"/>
          </p:nvPr>
        </p:nvSpPr>
        <p:spPr>
          <a:xfrm>
            <a:off x="985838" y="3174069"/>
            <a:ext cx="3049332" cy="2719900"/>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Content Placeholder 2">
            <a:extLst>
              <a:ext uri="{FF2B5EF4-FFF2-40B4-BE49-F238E27FC236}">
                <a16:creationId xmlns:a16="http://schemas.microsoft.com/office/drawing/2014/main" id="{DD72444A-E4FC-9BB8-012C-B6C5D6AAC742}"/>
              </a:ext>
            </a:extLst>
          </p:cNvPr>
          <p:cNvSpPr>
            <a:spLocks noGrp="1"/>
          </p:cNvSpPr>
          <p:nvPr>
            <p:ph idx="16"/>
          </p:nvPr>
        </p:nvSpPr>
        <p:spPr>
          <a:xfrm>
            <a:off x="985836"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3" name="Content Placeholder 2">
            <a:extLst>
              <a:ext uri="{FF2B5EF4-FFF2-40B4-BE49-F238E27FC236}">
                <a16:creationId xmlns:a16="http://schemas.microsoft.com/office/drawing/2014/main" id="{E937E176-D2C8-3BC6-40B4-04EC66E36496}"/>
              </a:ext>
            </a:extLst>
          </p:cNvPr>
          <p:cNvSpPr>
            <a:spLocks noGrp="1"/>
          </p:cNvSpPr>
          <p:nvPr>
            <p:ph idx="17"/>
          </p:nvPr>
        </p:nvSpPr>
        <p:spPr>
          <a:xfrm>
            <a:off x="448100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14" name="Content Placeholder 2">
            <a:extLst>
              <a:ext uri="{FF2B5EF4-FFF2-40B4-BE49-F238E27FC236}">
                <a16:creationId xmlns:a16="http://schemas.microsoft.com/office/drawing/2014/main" id="{EFC0A553-C3E0-1136-B988-C7F4FC176BD7}"/>
              </a:ext>
            </a:extLst>
          </p:cNvPr>
          <p:cNvSpPr>
            <a:spLocks noGrp="1"/>
          </p:cNvSpPr>
          <p:nvPr>
            <p:ph idx="18"/>
          </p:nvPr>
        </p:nvSpPr>
        <p:spPr>
          <a:xfrm>
            <a:off x="8151419" y="2564904"/>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
        <p:nvSpPr>
          <p:cNvPr id="3" name="Content Placeholder 2">
            <a:extLst>
              <a:ext uri="{FF2B5EF4-FFF2-40B4-BE49-F238E27FC236}">
                <a16:creationId xmlns:a16="http://schemas.microsoft.com/office/drawing/2014/main" id="{AFC84836-89DA-48F8-0834-936596A59766}"/>
              </a:ext>
            </a:extLst>
          </p:cNvPr>
          <p:cNvSpPr>
            <a:spLocks noGrp="1"/>
          </p:cNvSpPr>
          <p:nvPr>
            <p:ph idx="19"/>
          </p:nvPr>
        </p:nvSpPr>
        <p:spPr>
          <a:xfrm>
            <a:off x="985838" y="1955740"/>
            <a:ext cx="3049333" cy="46514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a:t>
            </a:r>
            <a:r>
              <a:rPr lang="da-DK" dirty="0" err="1"/>
              <a:t>text</a:t>
            </a:r>
            <a:r>
              <a:rPr lang="da-DK" dirty="0"/>
              <a:t> styles</a:t>
            </a:r>
          </a:p>
        </p:txBody>
      </p:sp>
    </p:spTree>
    <p:extLst>
      <p:ext uri="{BB962C8B-B14F-4D97-AF65-F5344CB8AC3E}">
        <p14:creationId xmlns:p14="http://schemas.microsoft.com/office/powerpoint/2010/main" val="326428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bg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latin typeface="+mj-lt"/>
              </a:defRPr>
            </a:lvl1pPr>
          </a:lstStyle>
          <a:p>
            <a:pPr lvl="0"/>
            <a:endParaRPr lang="da-DK" dirty="0"/>
          </a:p>
        </p:txBody>
      </p:sp>
    </p:spTree>
    <p:extLst>
      <p:ext uri="{BB962C8B-B14F-4D97-AF65-F5344CB8AC3E}">
        <p14:creationId xmlns:p14="http://schemas.microsoft.com/office/powerpoint/2010/main" val="3094494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ndertema_Forside">
    <p:spTree>
      <p:nvGrpSpPr>
        <p:cNvPr id="1" name=""/>
        <p:cNvGrpSpPr/>
        <p:nvPr/>
      </p:nvGrpSpPr>
      <p:grpSpPr>
        <a:xfrm>
          <a:off x="0" y="0"/>
          <a:ext cx="0" cy="0"/>
          <a:chOff x="0" y="0"/>
          <a:chExt cx="0" cy="0"/>
        </a:xfrm>
      </p:grpSpPr>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
        <p:nvSpPr>
          <p:cNvPr id="2" name="Rectangle 1">
            <a:extLst>
              <a:ext uri="{FF2B5EF4-FFF2-40B4-BE49-F238E27FC236}">
                <a16:creationId xmlns:a16="http://schemas.microsoft.com/office/drawing/2014/main" id="{0237FE23-3947-8CDF-6600-3E55D46553B3}"/>
              </a:ext>
            </a:extLst>
          </p:cNvPr>
          <p:cNvSpPr/>
          <p:nvPr userDrawn="1"/>
        </p:nvSpPr>
        <p:spPr bwMode="auto">
          <a:xfrm>
            <a:off x="315913" y="315913"/>
            <a:ext cx="11557000" cy="5561359"/>
          </a:xfrm>
          <a:prstGeom prst="rect">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Text Placeholder 8">
            <a:extLst>
              <a:ext uri="{FF2B5EF4-FFF2-40B4-BE49-F238E27FC236}">
                <a16:creationId xmlns:a16="http://schemas.microsoft.com/office/drawing/2014/main" id="{62F350F2-8D29-2A2D-28E1-2FE9850E20EC}"/>
              </a:ext>
            </a:extLst>
          </p:cNvPr>
          <p:cNvSpPr>
            <a:spLocks noGrp="1"/>
          </p:cNvSpPr>
          <p:nvPr>
            <p:ph type="body" sz="quarter" idx="15"/>
          </p:nvPr>
        </p:nvSpPr>
        <p:spPr>
          <a:xfrm>
            <a:off x="1000125" y="2608263"/>
            <a:ext cx="10220325" cy="713469"/>
          </a:xfrm>
        </p:spPr>
        <p:txBody>
          <a:bodyPr/>
          <a:lstStyle>
            <a:lvl1pPr>
              <a:defRPr sz="5000" b="1">
                <a:solidFill>
                  <a:schemeClr val="bg1"/>
                </a:solidFill>
              </a:defRPr>
            </a:lvl1pPr>
          </a:lstStyle>
          <a:p>
            <a:pPr lvl="0"/>
            <a:endParaRPr lang="da-DK" dirty="0"/>
          </a:p>
        </p:txBody>
      </p:sp>
    </p:spTree>
    <p:extLst>
      <p:ext uri="{BB962C8B-B14F-4D97-AF65-F5344CB8AC3E}">
        <p14:creationId xmlns:p14="http://schemas.microsoft.com/office/powerpoint/2010/main" val="5093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øttemateriale_Kort tekst + billed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66927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8181975" y="1960563"/>
            <a:ext cx="3021013" cy="3937000"/>
          </a:xfrm>
        </p:spPr>
        <p:txBody>
          <a:bodyPr/>
          <a:lstStyle/>
          <a:p>
            <a:pPr lvl="0"/>
            <a:endParaRPr lang="da-DK" dirty="0"/>
          </a:p>
        </p:txBody>
      </p:sp>
    </p:spTree>
    <p:extLst>
      <p:ext uri="{BB962C8B-B14F-4D97-AF65-F5344CB8AC3E}">
        <p14:creationId xmlns:p14="http://schemas.microsoft.com/office/powerpoint/2010/main" val="983355224"/>
      </p:ext>
    </p:extLst>
  </p:cSld>
  <p:clrMapOvr>
    <a:masterClrMapping/>
  </p:clrMapOvr>
  <p:extLst>
    <p:ext uri="{DCECCB84-F9BA-43D5-87BE-67443E8EF086}">
      <p15:sldGuideLst xmlns:p15="http://schemas.microsoft.com/office/powerpoint/2012/main">
        <p15:guide id="1" pos="3839" userDrawn="1">
          <p15:clr>
            <a:srgbClr val="FBAE40"/>
          </p15:clr>
        </p15:guide>
        <p15:guide id="2"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øttemateriale_Ren teks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10217149"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Tree>
    <p:extLst>
      <p:ext uri="{BB962C8B-B14F-4D97-AF65-F5344CB8AC3E}">
        <p14:creationId xmlns:p14="http://schemas.microsoft.com/office/powerpoint/2010/main" val="119583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øttemateriale_M. 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3937484"/>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Tree>
    <p:extLst>
      <p:ext uri="{BB962C8B-B14F-4D97-AF65-F5344CB8AC3E}">
        <p14:creationId xmlns:p14="http://schemas.microsoft.com/office/powerpoint/2010/main" val="1211455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jledning_intro_om_model">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3" name="Content Placeholder 2"/>
          <p:cNvSpPr>
            <a:spLocks noGrp="1"/>
          </p:cNvSpPr>
          <p:nvPr>
            <p:ph idx="1"/>
          </p:nvPr>
        </p:nvSpPr>
        <p:spPr>
          <a:xfrm>
            <a:off x="985839" y="1960079"/>
            <a:ext cx="4964557" cy="892857"/>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pic>
        <p:nvPicPr>
          <p:cNvPr id="2" name="Content Placeholder 16">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1249992" y="103443"/>
            <a:ext cx="684000" cy="684000"/>
          </a:xfrm>
          <a:prstGeom prst="rect">
            <a:avLst/>
          </a:prstGeom>
          <a:noFill/>
          <a:ln w="9525">
            <a:noFill/>
            <a:miter lim="800000"/>
            <a:headEnd/>
            <a:tailEnd/>
          </a:ln>
        </p:spPr>
      </p:pic>
      <p:sp>
        <p:nvSpPr>
          <p:cNvPr id="10" name="Content Placeholder 9">
            <a:extLst>
              <a:ext uri="{FF2B5EF4-FFF2-40B4-BE49-F238E27FC236}">
                <a16:creationId xmlns:a16="http://schemas.microsoft.com/office/drawing/2014/main" id="{B8955DA2-DFD9-0E7C-9FED-2183D4346CE2}"/>
              </a:ext>
            </a:extLst>
          </p:cNvPr>
          <p:cNvSpPr>
            <a:spLocks noGrp="1"/>
          </p:cNvSpPr>
          <p:nvPr>
            <p:ph sz="quarter" idx="13"/>
          </p:nvPr>
        </p:nvSpPr>
        <p:spPr>
          <a:xfrm>
            <a:off x="6382443" y="1960563"/>
            <a:ext cx="4820545" cy="3937000"/>
          </a:xfrm>
        </p:spPr>
        <p:txBody>
          <a:bodyPr/>
          <a:lstStyle/>
          <a:p>
            <a:pPr lvl="0"/>
            <a:endParaRPr lang="da-DK" dirty="0"/>
          </a:p>
        </p:txBody>
      </p:sp>
      <p:sp>
        <p:nvSpPr>
          <p:cNvPr id="4" name="Content Placeholder 2">
            <a:extLst>
              <a:ext uri="{FF2B5EF4-FFF2-40B4-BE49-F238E27FC236}">
                <a16:creationId xmlns:a16="http://schemas.microsoft.com/office/drawing/2014/main" id="{26EDE29F-B0EC-3FE3-AEB2-D19C884F9D99}"/>
              </a:ext>
            </a:extLst>
          </p:cNvPr>
          <p:cNvSpPr>
            <a:spLocks noGrp="1"/>
          </p:cNvSpPr>
          <p:nvPr>
            <p:ph idx="15"/>
          </p:nvPr>
        </p:nvSpPr>
        <p:spPr>
          <a:xfrm>
            <a:off x="985837" y="3740806"/>
            <a:ext cx="4892549" cy="2156758"/>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1" name="TextBox 10">
            <a:extLst>
              <a:ext uri="{FF2B5EF4-FFF2-40B4-BE49-F238E27FC236}">
                <a16:creationId xmlns:a16="http://schemas.microsoft.com/office/drawing/2014/main" id="{DB49679C-BA2B-0C92-B12A-2013FB6B6592}"/>
              </a:ext>
            </a:extLst>
          </p:cNvPr>
          <p:cNvSpPr txBox="1"/>
          <p:nvPr userDrawn="1"/>
        </p:nvSpPr>
        <p:spPr>
          <a:xfrm>
            <a:off x="985837" y="3364247"/>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12" name="Graphic 4">
            <a:extLst>
              <a:ext uri="{FF2B5EF4-FFF2-40B4-BE49-F238E27FC236}">
                <a16:creationId xmlns:a16="http://schemas.microsoft.com/office/drawing/2014/main" id="{62BDBBC6-732A-8CC1-1AA7-106952663AF7}"/>
              </a:ext>
            </a:extLst>
          </p:cNvPr>
          <p:cNvSpPr/>
          <p:nvPr userDrawn="1"/>
        </p:nvSpPr>
        <p:spPr>
          <a:xfrm rot="473978">
            <a:off x="989672" y="3633339"/>
            <a:ext cx="424811" cy="6233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181943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8337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anchor="ctr" anchorCtr="0">
            <a:spAutoFit/>
          </a:bodyPr>
          <a:lstStyle>
            <a:lvl1pPr>
              <a:lnSpc>
                <a:spcPct val="90000"/>
              </a:lnSpc>
              <a:defRPr sz="6000" baseline="0">
                <a:solidFill>
                  <a:schemeClr val="bg1"/>
                </a:solidFill>
                <a:latin typeface="AU Passata Light" panose="020B0303030902030804" pitchFamily="34" charset="0"/>
              </a:defRPr>
            </a:lvl1pPr>
          </a:lstStyle>
          <a:p>
            <a:r>
              <a:rPr lang="da-DK" dirty="0"/>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a:lnSpc>
                <a:spcPct val="100000"/>
              </a:lnSpc>
            </a:pPr>
            <a:r>
              <a:rPr lang="da-DK" sz="1000" baseline="0" noProof="1">
                <a:solidFill>
                  <a:schemeClr val="tx1">
                    <a:lumMod val="75000"/>
                    <a:lumOff val="25000"/>
                  </a:schemeClr>
                </a:solidFill>
              </a:rPr>
              <a:t>Ændr 2. linje eller ord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bg1"/>
              </a:solidFill>
              <a:latin typeface="AU Passata Light" pitchFamily="34" charset="0"/>
            </a:endParaRPr>
          </a:p>
        </p:txBody>
      </p:sp>
      <p:sp>
        <p:nvSpPr>
          <p:cNvPr id="30"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bg1"/>
                </a:solidFill>
                <a:effectLst/>
                <a:latin typeface="AU Passata" pitchFamily="34" charset="0"/>
              </a:rPr>
              <a:t>Aarhus
Universitet</a:t>
            </a:r>
          </a:p>
        </p:txBody>
      </p:sp>
      <p:sp>
        <p:nvSpPr>
          <p:cNvPr id="26" name="Date_DateCustomA"/>
          <p:cNvSpPr txBox="1">
            <a:spLocks noChangeArrowheads="1"/>
          </p:cNvSpPr>
          <p:nvPr userDrawn="1"/>
        </p:nvSpPr>
        <p:spPr bwMode="auto">
          <a:xfrm>
            <a:off x="3691333" y="5997600"/>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b="0" cap="all" baseline="0" dirty="0">
                <a:solidFill>
                  <a:schemeClr val="bg1"/>
                </a:solidFill>
                <a:latin typeface="+mn-lt"/>
              </a:rPr>
              <a:t>16. december 2022</a:t>
            </a:r>
          </a:p>
        </p:txBody>
      </p:sp>
      <p:sp>
        <p:nvSpPr>
          <p:cNvPr id="28" name="USR_Title"/>
          <p:cNvSpPr txBox="1">
            <a:spLocks noChangeArrowheads="1"/>
          </p:cNvSpPr>
          <p:nvPr userDrawn="1"/>
        </p:nvSpPr>
        <p:spPr bwMode="auto">
          <a:xfrm>
            <a:off x="6240044" y="5997600"/>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b="0" cap="all" baseline="0" dirty="0">
                <a:solidFill>
                  <a:schemeClr val="bg1"/>
                </a:solidFill>
                <a:latin typeface="+mn-lt"/>
              </a:rPr>
              <a:t>Projektkoordinator</a:t>
            </a:r>
          </a:p>
        </p:txBody>
      </p:sp>
      <p:sp>
        <p:nvSpPr>
          <p:cNvPr id="27"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bg1"/>
              </a:solidFill>
              <a:latin typeface="+mn-lt"/>
            </a:endParaRPr>
          </a:p>
        </p:txBody>
      </p:sp>
      <p:sp>
        <p:nvSpPr>
          <p:cNvPr id="29" name="USR_Name"/>
          <p:cNvSpPr txBox="1">
            <a:spLocks noChangeArrowheads="1"/>
          </p:cNvSpPr>
          <p:nvPr userDrawn="1"/>
        </p:nvSpPr>
        <p:spPr bwMode="auto">
          <a:xfrm>
            <a:off x="6240044" y="5997600"/>
            <a:ext cx="2982416" cy="444040"/>
          </a:xfrm>
          <a:prstGeom prst="rect">
            <a:avLst/>
          </a:prstGeom>
          <a:noFill/>
          <a:ln w="1778" algn="ctr">
            <a:noFill/>
            <a:miter lim="800000"/>
            <a:headEnd/>
            <a:tailEnd/>
          </a:ln>
          <a:effectLst/>
        </p:spPr>
        <p:txBody>
          <a:bodyPr lIns="0" tIns="342000" rIns="0" bIns="0" anchor="t" anchorCtr="0">
            <a:spAutoFit/>
          </a:bodyPr>
          <a:lstStyle/>
          <a:p>
            <a:pPr algn="l">
              <a:lnSpc>
                <a:spcPct val="95000"/>
              </a:lnSpc>
              <a:defRPr/>
            </a:pPr>
            <a:r>
              <a:rPr lang="da-DK" sz="700" b="0" cap="all" baseline="0" dirty="0">
                <a:solidFill>
                  <a:schemeClr val="bg1"/>
                </a:solidFill>
                <a:latin typeface="+mn-lt"/>
              </a:rPr>
              <a:t>Camilla Sikjær</a:t>
            </a:r>
          </a:p>
        </p:txBody>
      </p:sp>
      <p:pic>
        <p:nvPicPr>
          <p:cNvPr id="17" name="Au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 y="5997600"/>
            <a:ext cx="557569" cy="558000"/>
          </a:xfrm>
          <a:prstGeom prst="rect">
            <a:avLst/>
          </a:prstGeom>
        </p:spPr>
      </p:pic>
      <p:pic>
        <p:nvPicPr>
          <p:cNvPr id="23" name="Billed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3200" y="5997600"/>
            <a:ext cx="71734" cy="557999"/>
          </a:xfrm>
          <a:prstGeom prst="rect">
            <a:avLst/>
          </a:prstGeom>
        </p:spPr>
      </p:pic>
      <p:pic>
        <p:nvPicPr>
          <p:cNvPr id="785991149" name="SecondaryLogo"/>
          <p:cNvPicPr>
            <a:picLocks noChangeAspect="1"/>
          </p:cNvPicPr>
          <p:nvPr/>
        </p:nvPicPr>
        <p:blipFill>
          <a:blip r:embed="rId4"/>
          <a:stretch>
            <a:fillRect/>
          </a:stretch>
        </p:blipFill>
        <p:spPr>
          <a:xfrm>
            <a:off x="10206000" y="5997600"/>
            <a:ext cx="1658237" cy="558000"/>
          </a:xfrm>
          <a:prstGeom prst="rect">
            <a:avLst/>
          </a:prstGeom>
        </p:spPr>
      </p:pic>
      <p:sp>
        <p:nvSpPr>
          <p:cNvPr id="4" name="Slide Number Placeholder 3"/>
          <p:cNvSpPr>
            <a:spLocks noGrp="1"/>
          </p:cNvSpPr>
          <p:nvPr>
            <p:ph type="sldNum" sz="quarter" idx="12"/>
          </p:nvPr>
        </p:nvSpPr>
        <p:spPr>
          <a:xfrm>
            <a:off x="11807992" y="6581497"/>
            <a:ext cx="252000" cy="153888"/>
          </a:xfrm>
        </p:spPr>
        <p:txBody>
          <a:bodyPr/>
          <a:lstStyle>
            <a:lvl1pPr>
              <a:defRPr>
                <a:solidFill>
                  <a:schemeClr val="bg1"/>
                </a:solidFill>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3" name="Footer Placeholder 2"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00739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skabet_Vejledning_Om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redskabet</a:t>
            </a: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53759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307355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skabet_Vejledning_Anvendelse">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21143"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redskabet </a:t>
            </a:r>
            <a:r>
              <a:rPr lang="da-DK" sz="1200" b="1" dirty="0">
                <a:solidFill>
                  <a:schemeClr val="bg2"/>
                </a:solidFill>
                <a:latin typeface="+mn-lt"/>
              </a:rPr>
              <a:t>(fortsat)</a:t>
            </a:r>
            <a:endParaRPr lang="da-DK" sz="2000" b="1" dirty="0">
              <a:solidFill>
                <a:schemeClr val="bg2"/>
              </a:solidFill>
              <a:latin typeface="+mn-lt"/>
            </a:endParaRP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6161"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841302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jledning_Anvendelse_udfyl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584775"/>
          </a:xfrm>
          <a:prstGeom prst="rect">
            <a:avLst/>
          </a:prstGeom>
          <a:noFill/>
        </p:spPr>
        <p:txBody>
          <a:bodyPr wrap="square" lIns="0" tIns="0" rIns="0" bIns="0" rtlCol="0">
            <a:spAutoFit/>
          </a:bodyPr>
          <a:lstStyle/>
          <a:p>
            <a:pPr marL="0" marR="0" lvl="0" indent="0" algn="l" defTabSz="914400" rtl="0" eaLnBrk="1" fontAlgn="base" latinLnBrk="0" hangingPunct="1">
              <a:lnSpc>
                <a:spcPct val="95000"/>
              </a:lnSpc>
              <a:spcBef>
                <a:spcPct val="0"/>
              </a:spcBef>
              <a:spcAft>
                <a:spcPct val="0"/>
              </a:spcAft>
              <a:buClrTx/>
              <a:buSzTx/>
              <a:buFont typeface="AU Passata" pitchFamily="34" charset="0"/>
              <a:buNone/>
              <a:tabLst/>
              <a:defRPr/>
            </a:pPr>
            <a:r>
              <a:rPr lang="da-DK" sz="2000" b="1" dirty="0">
                <a:solidFill>
                  <a:schemeClr val="bg2"/>
                </a:solidFill>
                <a:latin typeface="+mn-lt"/>
              </a:rPr>
              <a:t>Sådan anvendes modellen </a:t>
            </a:r>
          </a:p>
          <a:p>
            <a:pPr>
              <a:lnSpc>
                <a:spcPct val="95000"/>
              </a:lnSpc>
            </a:pPr>
            <a:endParaRPr lang="da-DK" sz="2000" b="1" dirty="0">
              <a:solidFill>
                <a:schemeClr val="bg2"/>
              </a:solidFill>
              <a:latin typeface="+mn-lt"/>
            </a:endParaRPr>
          </a:p>
        </p:txBody>
      </p:sp>
      <p:sp>
        <p:nvSpPr>
          <p:cNvPr id="26" name="Content Placeholder 2">
            <a:extLst>
              <a:ext uri="{FF2B5EF4-FFF2-40B4-BE49-F238E27FC236}">
                <a16:creationId xmlns:a16="http://schemas.microsoft.com/office/drawing/2014/main" id="{FDF45292-BD16-A290-FCD0-E6FB5DD66607}"/>
              </a:ext>
            </a:extLst>
          </p:cNvPr>
          <p:cNvSpPr>
            <a:spLocks noGrp="1"/>
          </p:cNvSpPr>
          <p:nvPr>
            <p:ph idx="13"/>
          </p:nvPr>
        </p:nvSpPr>
        <p:spPr>
          <a:xfrm>
            <a:off x="6314431" y="2347433"/>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7" name="TextBox 26">
            <a:extLst>
              <a:ext uri="{FF2B5EF4-FFF2-40B4-BE49-F238E27FC236}">
                <a16:creationId xmlns:a16="http://schemas.microsoft.com/office/drawing/2014/main" id="{C0B743C6-3B58-36A5-D6B3-5EA9B27EA6C7}"/>
              </a:ext>
            </a:extLst>
          </p:cNvPr>
          <p:cNvSpPr txBox="1"/>
          <p:nvPr userDrawn="1"/>
        </p:nvSpPr>
        <p:spPr>
          <a:xfrm>
            <a:off x="6314431" y="1970875"/>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3" name="Graphic 4">
            <a:extLst>
              <a:ext uri="{FF2B5EF4-FFF2-40B4-BE49-F238E27FC236}">
                <a16:creationId xmlns:a16="http://schemas.microsoft.com/office/drawing/2014/main" id="{A0041184-102E-2CB7-B9DC-ED6B7C0F0524}"/>
              </a:ext>
            </a:extLst>
          </p:cNvPr>
          <p:cNvSpPr/>
          <p:nvPr userDrawn="1"/>
        </p:nvSpPr>
        <p:spPr>
          <a:xfrm rot="473978">
            <a:off x="7323596"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85375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Vejledning_Om_">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Om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986892"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746590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jledning_Anvendes">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defRPr sz="4000"/>
            </a:lvl1pPr>
          </a:lstStyle>
          <a:p>
            <a:r>
              <a:rPr lang="da-DK" dirty="0"/>
              <a:t>Click to edit Master </a:t>
            </a:r>
            <a:r>
              <a:rPr lang="da-DK" dirty="0" err="1"/>
              <a:t>title</a:t>
            </a:r>
            <a:r>
              <a:rPr lang="da-DK" dirty="0"/>
              <a:t>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13" name="Group 12">
            <a:extLst>
              <a:ext uri="{FF2B5EF4-FFF2-40B4-BE49-F238E27FC236}">
                <a16:creationId xmlns:a16="http://schemas.microsoft.com/office/drawing/2014/main" id="{100F155C-1A8E-A938-5D9B-03103BDE21E8}"/>
              </a:ext>
            </a:extLst>
          </p:cNvPr>
          <p:cNvGrpSpPr/>
          <p:nvPr userDrawn="1"/>
        </p:nvGrpSpPr>
        <p:grpSpPr>
          <a:xfrm>
            <a:off x="11249992" y="103443"/>
            <a:ext cx="684000" cy="684000"/>
            <a:chOff x="11249992" y="103443"/>
            <a:chExt cx="684000" cy="684000"/>
          </a:xfrm>
        </p:grpSpPr>
        <p:pic>
          <p:nvPicPr>
            <p:cNvPr id="2" name="Content Placeholder 16" descr="Information with solid fill">
              <a:extLst>
                <a:ext uri="{FF2B5EF4-FFF2-40B4-BE49-F238E27FC236}">
                  <a16:creationId xmlns:a16="http://schemas.microsoft.com/office/drawing/2014/main" id="{CB8F6131-01F8-388A-EEE3-40D5BFB9D4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11" name="Content Placeholder 10" descr="Harvey Balls 100% with solid fill">
              <a:extLst>
                <a:ext uri="{FF2B5EF4-FFF2-40B4-BE49-F238E27FC236}">
                  <a16:creationId xmlns:a16="http://schemas.microsoft.com/office/drawing/2014/main" id="{8E5B23BA-6AAB-A1E0-4502-EA6615B3610D}"/>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12" name="Content Placeholder 9" descr="Signpost with solid fill">
            <a:extLst>
              <a:ext uri="{FF2B5EF4-FFF2-40B4-BE49-F238E27FC236}">
                <a16:creationId xmlns:a16="http://schemas.microsoft.com/office/drawing/2014/main" id="{9589375F-AA7A-721E-42BD-34DF45EA782A}"/>
              </a:ext>
            </a:extLst>
          </p:cNvPr>
          <p:cNvSpPr/>
          <p:nvPr/>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4" name="Content Placeholder 2">
            <a:extLst>
              <a:ext uri="{FF2B5EF4-FFF2-40B4-BE49-F238E27FC236}">
                <a16:creationId xmlns:a16="http://schemas.microsoft.com/office/drawing/2014/main" id="{1896A00B-B767-32E6-4474-1A25FD95EC19}"/>
              </a:ext>
            </a:extLst>
          </p:cNvPr>
          <p:cNvSpPr>
            <a:spLocks noGrp="1"/>
          </p:cNvSpPr>
          <p:nvPr>
            <p:ph idx="15"/>
          </p:nvPr>
        </p:nvSpPr>
        <p:spPr>
          <a:xfrm>
            <a:off x="985837" y="2341227"/>
            <a:ext cx="10217151"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5" name="TextBox 24">
            <a:extLst>
              <a:ext uri="{FF2B5EF4-FFF2-40B4-BE49-F238E27FC236}">
                <a16:creationId xmlns:a16="http://schemas.microsoft.com/office/drawing/2014/main" id="{88753264-E0FB-89F4-2BE9-2255B3A3C7E8}"/>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anvendes modellen</a:t>
            </a:r>
          </a:p>
        </p:txBody>
      </p:sp>
      <p:sp>
        <p:nvSpPr>
          <p:cNvPr id="4" name="Graphic 4">
            <a:extLst>
              <a:ext uri="{FF2B5EF4-FFF2-40B4-BE49-F238E27FC236}">
                <a16:creationId xmlns:a16="http://schemas.microsoft.com/office/drawing/2014/main" id="{78C0265E-4F28-7C90-7FAA-D50F7DD053BD}"/>
              </a:ext>
            </a:extLst>
          </p:cNvPr>
          <p:cNvSpPr/>
          <p:nvPr userDrawn="1"/>
        </p:nvSpPr>
        <p:spPr>
          <a:xfrm rot="473978">
            <a:off x="2139020" y="2233569"/>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355931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jledning_Modellen_Udfyldes">
    <p:spTree>
      <p:nvGrpSpPr>
        <p:cNvPr id="1" name=""/>
        <p:cNvGrpSpPr/>
        <p:nvPr/>
      </p:nvGrpSpPr>
      <p:grpSpPr>
        <a:xfrm>
          <a:off x="0" y="0"/>
          <a:ext cx="0" cy="0"/>
          <a:chOff x="0" y="0"/>
          <a:chExt cx="0" cy="0"/>
        </a:xfrm>
      </p:grpSpPr>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4" name="TextBox 3">
            <a:extLst>
              <a:ext uri="{FF2B5EF4-FFF2-40B4-BE49-F238E27FC236}">
                <a16:creationId xmlns:a16="http://schemas.microsoft.com/office/drawing/2014/main" id="{5526E1E6-0507-EF92-36A3-13D896FBEA62}"/>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6" name="Content Placeholder 2">
            <a:extLst>
              <a:ext uri="{FF2B5EF4-FFF2-40B4-BE49-F238E27FC236}">
                <a16:creationId xmlns:a16="http://schemas.microsoft.com/office/drawing/2014/main" id="{CAD25A2A-B811-9D70-88A7-8982524C0841}"/>
              </a:ext>
            </a:extLst>
          </p:cNvPr>
          <p:cNvSpPr>
            <a:spLocks noGrp="1"/>
          </p:cNvSpPr>
          <p:nvPr>
            <p:ph idx="13"/>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2" name="Graphic 4">
            <a:extLst>
              <a:ext uri="{FF2B5EF4-FFF2-40B4-BE49-F238E27FC236}">
                <a16:creationId xmlns:a16="http://schemas.microsoft.com/office/drawing/2014/main" id="{D443A989-EE5C-0012-5290-4ECD11897E3E}"/>
              </a:ext>
            </a:extLst>
          </p:cNvPr>
          <p:cNvSpPr/>
          <p:nvPr userDrawn="1"/>
        </p:nvSpPr>
        <p:spPr>
          <a:xfrm rot="473978">
            <a:off x="1995003" y="2254053"/>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22926888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jledning_Modellen_Udfyldes_Fortolknin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8E80B2-D640-980A-1011-E1B971892C99}"/>
              </a:ext>
            </a:extLst>
          </p:cNvPr>
          <p:cNvSpPr txBox="1"/>
          <p:nvPr userDrawn="1"/>
        </p:nvSpPr>
        <p:spPr>
          <a:xfrm>
            <a:off x="985837" y="1964669"/>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udfyldes modellen </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4" name="Content Placeholder 2">
            <a:extLst>
              <a:ext uri="{FF2B5EF4-FFF2-40B4-BE49-F238E27FC236}">
                <a16:creationId xmlns:a16="http://schemas.microsoft.com/office/drawing/2014/main" id="{4E65C182-D9D0-404A-BA36-081B539190D3}"/>
              </a:ext>
            </a:extLst>
          </p:cNvPr>
          <p:cNvSpPr>
            <a:spLocks noGrp="1"/>
          </p:cNvSpPr>
          <p:nvPr>
            <p:ph idx="13"/>
          </p:nvPr>
        </p:nvSpPr>
        <p:spPr>
          <a:xfrm>
            <a:off x="985839" y="3861048"/>
            <a:ext cx="4892549" cy="2036515"/>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3501008"/>
            <a:ext cx="4892549"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8" y="1960563"/>
            <a:ext cx="4892550"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11" name="Content Placeholder 2">
            <a:extLst>
              <a:ext uri="{FF2B5EF4-FFF2-40B4-BE49-F238E27FC236}">
                <a16:creationId xmlns:a16="http://schemas.microsoft.com/office/drawing/2014/main" id="{0AE8402E-A1A5-F61F-B5B9-E5F265057BA3}"/>
              </a:ext>
            </a:extLst>
          </p:cNvPr>
          <p:cNvSpPr>
            <a:spLocks noGrp="1"/>
          </p:cNvSpPr>
          <p:nvPr>
            <p:ph idx="15"/>
          </p:nvPr>
        </p:nvSpPr>
        <p:spPr>
          <a:xfrm>
            <a:off x="985837" y="2341227"/>
            <a:ext cx="4892549" cy="871749"/>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a:t>
            </a:r>
            <a:r>
              <a:rPr lang="da-DK" dirty="0" err="1"/>
              <a:t>level</a:t>
            </a:r>
            <a:endParaRPr lang="da-DK" dirty="0"/>
          </a:p>
        </p:txBody>
      </p:sp>
      <p:sp>
        <p:nvSpPr>
          <p:cNvPr id="2" name="Graphic 4">
            <a:extLst>
              <a:ext uri="{FF2B5EF4-FFF2-40B4-BE49-F238E27FC236}">
                <a16:creationId xmlns:a16="http://schemas.microsoft.com/office/drawing/2014/main" id="{5747C201-C720-3510-EFDC-0F8C0466203A}"/>
              </a:ext>
            </a:extLst>
          </p:cNvPr>
          <p:cNvSpPr/>
          <p:nvPr userDrawn="1"/>
        </p:nvSpPr>
        <p:spPr>
          <a:xfrm rot="473978">
            <a:off x="1995003" y="2247618"/>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
        <p:nvSpPr>
          <p:cNvPr id="3" name="Graphic 4">
            <a:extLst>
              <a:ext uri="{FF2B5EF4-FFF2-40B4-BE49-F238E27FC236}">
                <a16:creationId xmlns:a16="http://schemas.microsoft.com/office/drawing/2014/main" id="{B15FE0FE-A66F-9536-997F-54C6ECE69D61}"/>
              </a:ext>
            </a:extLst>
          </p:cNvPr>
          <p:cNvSpPr/>
          <p:nvPr userDrawn="1"/>
        </p:nvSpPr>
        <p:spPr>
          <a:xfrm rot="473978">
            <a:off x="1995003" y="3771601"/>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17072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jledning_Sådan fortilkes modell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1C4F7-7710-ACE6-4C65-001DD4F1B8D3}"/>
              </a:ext>
            </a:extLst>
          </p:cNvPr>
          <p:cNvSpPr>
            <a:spLocks noGrp="1"/>
          </p:cNvSpPr>
          <p:nvPr>
            <p:ph idx="15"/>
          </p:nvPr>
        </p:nvSpPr>
        <p:spPr>
          <a:xfrm>
            <a:off x="985837" y="2341227"/>
            <a:ext cx="4892549" cy="3556336"/>
          </a:xfrm>
        </p:spPr>
        <p:txBody>
          <a:bodyPr/>
          <a:lstStyle>
            <a:lvl1pPr marL="0" indent="0">
              <a:buFont typeface="Calibri" panose="020F0502020204030204" pitchFamily="34" charset="0"/>
              <a:buChar char="​"/>
              <a:defRPr sz="1400"/>
            </a:lvl1pPr>
            <a:lvl2pPr>
              <a:defRPr sz="1400"/>
            </a:lvl2pPr>
            <a:lvl3pPr>
              <a:defRPr sz="1400"/>
            </a:lvl3pPr>
            <a:lvl4pPr>
              <a:defRPr sz="1400"/>
            </a:lvl4pPr>
            <a:lvl5pPr>
              <a:defRPr sz="1400"/>
            </a:lvl5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10" name="TextBox 9">
            <a:extLst>
              <a:ext uri="{FF2B5EF4-FFF2-40B4-BE49-F238E27FC236}">
                <a16:creationId xmlns:a16="http://schemas.microsoft.com/office/drawing/2014/main" id="{51465FB4-2E4D-2DAE-6232-D511FD432765}"/>
              </a:ext>
            </a:extLst>
          </p:cNvPr>
          <p:cNvSpPr txBox="1"/>
          <p:nvPr userDrawn="1"/>
        </p:nvSpPr>
        <p:spPr>
          <a:xfrm>
            <a:off x="985839" y="1966371"/>
            <a:ext cx="5108573" cy="292388"/>
          </a:xfrm>
          <a:prstGeom prst="rect">
            <a:avLst/>
          </a:prstGeom>
          <a:noFill/>
        </p:spPr>
        <p:txBody>
          <a:bodyPr wrap="square" lIns="0" tIns="0" rIns="0" bIns="0" rtlCol="0">
            <a:spAutoFit/>
          </a:bodyPr>
          <a:lstStyle/>
          <a:p>
            <a:pPr>
              <a:lnSpc>
                <a:spcPct val="95000"/>
              </a:lnSpc>
            </a:pPr>
            <a:r>
              <a:rPr lang="da-DK" sz="2000" b="1" dirty="0">
                <a:solidFill>
                  <a:schemeClr val="bg2"/>
                </a:solidFill>
                <a:latin typeface="+mn-lt"/>
              </a:rPr>
              <a:t>Sådan fortolkes modellen</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
        <p:nvSpPr>
          <p:cNvPr id="14" name="Content Placeholder 9">
            <a:extLst>
              <a:ext uri="{FF2B5EF4-FFF2-40B4-BE49-F238E27FC236}">
                <a16:creationId xmlns:a16="http://schemas.microsoft.com/office/drawing/2014/main" id="{824EF791-EE5A-4632-4AEA-9D0AE7EAC1FB}"/>
              </a:ext>
            </a:extLst>
          </p:cNvPr>
          <p:cNvSpPr>
            <a:spLocks noGrp="1"/>
          </p:cNvSpPr>
          <p:nvPr>
            <p:ph sz="quarter" idx="14"/>
          </p:nvPr>
        </p:nvSpPr>
        <p:spPr>
          <a:xfrm>
            <a:off x="6310437" y="1960563"/>
            <a:ext cx="4892551" cy="3937000"/>
          </a:xfrm>
        </p:spPr>
        <p:txBody>
          <a:bodyPr/>
          <a:lstStyle/>
          <a:p>
            <a:pPr lvl="0"/>
            <a:endParaRPr lang="da-DK" dirty="0"/>
          </a:p>
        </p:txBody>
      </p:sp>
      <p:grpSp>
        <p:nvGrpSpPr>
          <p:cNvPr id="18" name="Group 17">
            <a:extLst>
              <a:ext uri="{FF2B5EF4-FFF2-40B4-BE49-F238E27FC236}">
                <a16:creationId xmlns:a16="http://schemas.microsoft.com/office/drawing/2014/main" id="{BD891D74-EF36-CC46-A41E-EBB7ACD4BE7B}"/>
              </a:ext>
            </a:extLst>
          </p:cNvPr>
          <p:cNvGrpSpPr/>
          <p:nvPr userDrawn="1"/>
        </p:nvGrpSpPr>
        <p:grpSpPr>
          <a:xfrm>
            <a:off x="11249992" y="103443"/>
            <a:ext cx="684000" cy="684000"/>
            <a:chOff x="11249992" y="103443"/>
            <a:chExt cx="684000" cy="684000"/>
          </a:xfrm>
        </p:grpSpPr>
        <p:pic>
          <p:nvPicPr>
            <p:cNvPr id="19" name="Content Placeholder 16" descr="Information with solid fill">
              <a:extLst>
                <a:ext uri="{FF2B5EF4-FFF2-40B4-BE49-F238E27FC236}">
                  <a16:creationId xmlns:a16="http://schemas.microsoft.com/office/drawing/2014/main" id="{983A9DAE-9D0B-8392-7A31-954EDF0350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11249992" y="103443"/>
              <a:ext cx="684000" cy="684000"/>
            </a:xfrm>
            <a:prstGeom prst="rect">
              <a:avLst/>
            </a:prstGeom>
            <a:noFill/>
            <a:ln w="9525">
              <a:noFill/>
              <a:miter lim="800000"/>
              <a:headEnd/>
              <a:tailEnd/>
            </a:ln>
          </p:spPr>
        </p:pic>
        <p:sp>
          <p:nvSpPr>
            <p:cNvPr id="20" name="Content Placeholder 10" descr="Harvey Balls 100% with solid fill">
              <a:extLst>
                <a:ext uri="{FF2B5EF4-FFF2-40B4-BE49-F238E27FC236}">
                  <a16:creationId xmlns:a16="http://schemas.microsoft.com/office/drawing/2014/main" id="{9CC29D48-C15F-B6B1-A5E5-7E7B7BA8BC90}"/>
                </a:ext>
              </a:extLst>
            </p:cNvPr>
            <p:cNvSpPr/>
            <p:nvPr/>
          </p:nvSpPr>
          <p:spPr>
            <a:xfrm>
              <a:off x="11375992" y="229443"/>
              <a:ext cx="432000" cy="432000"/>
            </a:xfrm>
            <a:custGeom>
              <a:avLst/>
              <a:gdLst>
                <a:gd name="connsiteX0" fmla="*/ 723900 w 723900"/>
                <a:gd name="connsiteY0" fmla="*/ 361950 h 723900"/>
                <a:gd name="connsiteX1" fmla="*/ 361950 w 723900"/>
                <a:gd name="connsiteY1" fmla="*/ 723900 h 723900"/>
                <a:gd name="connsiteX2" fmla="*/ 0 w 723900"/>
                <a:gd name="connsiteY2" fmla="*/ 361950 h 723900"/>
                <a:gd name="connsiteX3" fmla="*/ 361950 w 723900"/>
                <a:gd name="connsiteY3" fmla="*/ 0 h 723900"/>
                <a:gd name="connsiteX4" fmla="*/ 723900 w 723900"/>
                <a:gd name="connsiteY4" fmla="*/ 36195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3900">
                  <a:moveTo>
                    <a:pt x="723900" y="361950"/>
                  </a:moveTo>
                  <a:cubicBezTo>
                    <a:pt x="723900" y="561850"/>
                    <a:pt x="561850" y="723900"/>
                    <a:pt x="361950" y="723900"/>
                  </a:cubicBezTo>
                  <a:cubicBezTo>
                    <a:pt x="162051" y="723900"/>
                    <a:pt x="0" y="561850"/>
                    <a:pt x="0" y="361950"/>
                  </a:cubicBezTo>
                  <a:cubicBezTo>
                    <a:pt x="0" y="162051"/>
                    <a:pt x="162051" y="0"/>
                    <a:pt x="361950" y="0"/>
                  </a:cubicBezTo>
                  <a:cubicBezTo>
                    <a:pt x="561850" y="0"/>
                    <a:pt x="723900" y="162051"/>
                    <a:pt x="723900" y="361950"/>
                  </a:cubicBezTo>
                  <a:close/>
                </a:path>
              </a:pathLst>
            </a:custGeom>
            <a:solidFill>
              <a:srgbClr val="8BAD3F"/>
            </a:solidFill>
            <a:ln w="9525" cap="flat">
              <a:noFill/>
              <a:prstDash val="solid"/>
              <a:miter/>
            </a:ln>
          </p:spPr>
          <p:txBody>
            <a:bodyPr rtlCol="0" anchor="ctr"/>
            <a:lstStyle/>
            <a:p>
              <a:endParaRPr lang="da-DK"/>
            </a:p>
          </p:txBody>
        </p:sp>
      </p:grpSp>
      <p:sp>
        <p:nvSpPr>
          <p:cNvPr id="21" name="Content Placeholder 9" descr="Signpost with solid fill">
            <a:extLst>
              <a:ext uri="{FF2B5EF4-FFF2-40B4-BE49-F238E27FC236}">
                <a16:creationId xmlns:a16="http://schemas.microsoft.com/office/drawing/2014/main" id="{08DACCDE-4768-ADE2-2FAE-6B4937D79B46}"/>
              </a:ext>
            </a:extLst>
          </p:cNvPr>
          <p:cNvSpPr/>
          <p:nvPr userDrawn="1"/>
        </p:nvSpPr>
        <p:spPr>
          <a:xfrm>
            <a:off x="11401942" y="235443"/>
            <a:ext cx="380100" cy="420000"/>
          </a:xfrm>
          <a:custGeom>
            <a:avLst/>
            <a:gdLst>
              <a:gd name="connsiteX0" fmla="*/ 346710 w 402272"/>
              <a:gd name="connsiteY0" fmla="*/ 200025 h 444500"/>
              <a:gd name="connsiteX1" fmla="*/ 217805 w 402272"/>
              <a:gd name="connsiteY1" fmla="*/ 200025 h 444500"/>
              <a:gd name="connsiteX2" fmla="*/ 217805 w 402272"/>
              <a:gd name="connsiteY2" fmla="*/ 16669 h 444500"/>
              <a:gd name="connsiteX3" fmla="*/ 201136 w 402272"/>
              <a:gd name="connsiteY3" fmla="*/ 0 h 444500"/>
              <a:gd name="connsiteX4" fmla="*/ 184468 w 402272"/>
              <a:gd name="connsiteY4" fmla="*/ 16669 h 444500"/>
              <a:gd name="connsiteX5" fmla="*/ 184468 w 402272"/>
              <a:gd name="connsiteY5" fmla="*/ 66675 h 444500"/>
              <a:gd name="connsiteX6" fmla="*/ 56674 w 402272"/>
              <a:gd name="connsiteY6" fmla="*/ 66675 h 444500"/>
              <a:gd name="connsiteX7" fmla="*/ 0 w 402272"/>
              <a:gd name="connsiteY7" fmla="*/ 122238 h 444500"/>
              <a:gd name="connsiteX8" fmla="*/ 55562 w 402272"/>
              <a:gd name="connsiteY8" fmla="*/ 177800 h 444500"/>
              <a:gd name="connsiteX9" fmla="*/ 184468 w 402272"/>
              <a:gd name="connsiteY9" fmla="*/ 177800 h 444500"/>
              <a:gd name="connsiteX10" fmla="*/ 184468 w 402272"/>
              <a:gd name="connsiteY10" fmla="*/ 444500 h 444500"/>
              <a:gd name="connsiteX11" fmla="*/ 217805 w 402272"/>
              <a:gd name="connsiteY11" fmla="*/ 444500 h 444500"/>
              <a:gd name="connsiteX12" fmla="*/ 217805 w 402272"/>
              <a:gd name="connsiteY12" fmla="*/ 311150 h 444500"/>
              <a:gd name="connsiteX13" fmla="*/ 345599 w 402272"/>
              <a:gd name="connsiteY13" fmla="*/ 311150 h 444500"/>
              <a:gd name="connsiteX14" fmla="*/ 402272 w 402272"/>
              <a:gd name="connsiteY14" fmla="*/ 255588 h 444500"/>
              <a:gd name="connsiteX15" fmla="*/ 346710 w 402272"/>
              <a:gd name="connsiteY15" fmla="*/ 200025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272" h="444500">
                <a:moveTo>
                  <a:pt x="346710" y="200025"/>
                </a:moveTo>
                <a:lnTo>
                  <a:pt x="217805" y="200025"/>
                </a:lnTo>
                <a:lnTo>
                  <a:pt x="217805" y="16669"/>
                </a:lnTo>
                <a:cubicBezTo>
                  <a:pt x="217805" y="7223"/>
                  <a:pt x="210582" y="0"/>
                  <a:pt x="201136" y="0"/>
                </a:cubicBezTo>
                <a:cubicBezTo>
                  <a:pt x="191691" y="0"/>
                  <a:pt x="184468" y="7223"/>
                  <a:pt x="184468" y="16669"/>
                </a:cubicBezTo>
                <a:lnTo>
                  <a:pt x="184468" y="66675"/>
                </a:lnTo>
                <a:lnTo>
                  <a:pt x="56674" y="66675"/>
                </a:lnTo>
                <a:cubicBezTo>
                  <a:pt x="27226" y="96679"/>
                  <a:pt x="556" y="122793"/>
                  <a:pt x="0" y="122238"/>
                </a:cubicBezTo>
                <a:lnTo>
                  <a:pt x="55562" y="177800"/>
                </a:lnTo>
                <a:lnTo>
                  <a:pt x="184468" y="177800"/>
                </a:lnTo>
                <a:lnTo>
                  <a:pt x="184468" y="444500"/>
                </a:lnTo>
                <a:lnTo>
                  <a:pt x="217805" y="444500"/>
                </a:lnTo>
                <a:lnTo>
                  <a:pt x="217805" y="311150"/>
                </a:lnTo>
                <a:lnTo>
                  <a:pt x="345599" y="311150"/>
                </a:lnTo>
                <a:cubicBezTo>
                  <a:pt x="375047" y="281146"/>
                  <a:pt x="401717" y="255032"/>
                  <a:pt x="402272" y="255588"/>
                </a:cubicBezTo>
                <a:lnTo>
                  <a:pt x="346710" y="200025"/>
                </a:lnTo>
                <a:close/>
              </a:path>
            </a:pathLst>
          </a:custGeom>
          <a:solidFill>
            <a:schemeClr val="bg1"/>
          </a:solidFill>
          <a:ln w="5556" cap="flat">
            <a:noFill/>
            <a:prstDash val="solid"/>
            <a:miter/>
          </a:ln>
        </p:spPr>
        <p:txBody>
          <a:bodyPr rtlCol="0" anchor="ctr"/>
          <a:lstStyle/>
          <a:p>
            <a:endParaRPr lang="da-DK"/>
          </a:p>
        </p:txBody>
      </p:sp>
      <p:sp>
        <p:nvSpPr>
          <p:cNvPr id="22" name="Title 1">
            <a:extLst>
              <a:ext uri="{FF2B5EF4-FFF2-40B4-BE49-F238E27FC236}">
                <a16:creationId xmlns:a16="http://schemas.microsoft.com/office/drawing/2014/main" id="{1DEF1628-195D-BEC2-FB08-1C33EA03DF99}"/>
              </a:ext>
            </a:extLst>
          </p:cNvPr>
          <p:cNvSpPr>
            <a:spLocks noGrp="1"/>
          </p:cNvSpPr>
          <p:nvPr>
            <p:ph type="title"/>
          </p:nvPr>
        </p:nvSpPr>
        <p:spPr>
          <a:xfrm>
            <a:off x="315913" y="149115"/>
            <a:ext cx="11557000" cy="1309328"/>
          </a:xfrm>
        </p:spPr>
        <p:txBody>
          <a:bodyPr/>
          <a:lstStyle>
            <a:lvl1pPr>
              <a:defRPr sz="4000"/>
            </a:lvl1pPr>
          </a:lstStyle>
          <a:p>
            <a:r>
              <a:rPr lang="da-DK" dirty="0"/>
              <a:t>Click to edit Master </a:t>
            </a:r>
            <a:r>
              <a:rPr lang="da-DK" dirty="0" err="1"/>
              <a:t>title</a:t>
            </a:r>
            <a:r>
              <a:rPr lang="da-DK" dirty="0"/>
              <a:t> style</a:t>
            </a:r>
          </a:p>
        </p:txBody>
      </p:sp>
      <p:sp>
        <p:nvSpPr>
          <p:cNvPr id="2" name="Graphic 4">
            <a:extLst>
              <a:ext uri="{FF2B5EF4-FFF2-40B4-BE49-F238E27FC236}">
                <a16:creationId xmlns:a16="http://schemas.microsoft.com/office/drawing/2014/main" id="{968283F2-DF64-ACD7-2261-1BB5610053D8}"/>
              </a:ext>
            </a:extLst>
          </p:cNvPr>
          <p:cNvSpPr/>
          <p:nvPr userDrawn="1"/>
        </p:nvSpPr>
        <p:spPr>
          <a:xfrm rot="473978">
            <a:off x="1922996" y="2209740"/>
            <a:ext cx="424811" cy="102783"/>
          </a:xfrm>
          <a:custGeom>
            <a:avLst/>
            <a:gdLst>
              <a:gd name="connsiteX0" fmla="*/ 95 w 1550288"/>
              <a:gd name="connsiteY0" fmla="*/ 146597 h 191110"/>
              <a:gd name="connsiteX1" fmla="*/ 85535 w 1550288"/>
              <a:gd name="connsiteY1" fmla="*/ 76970 h 191110"/>
              <a:gd name="connsiteX2" fmla="*/ 183547 w 1550288"/>
              <a:gd name="connsiteY2" fmla="*/ 65730 h 191110"/>
              <a:gd name="connsiteX3" fmla="*/ 281083 w 1550288"/>
              <a:gd name="connsiteY3" fmla="*/ 52871 h 191110"/>
              <a:gd name="connsiteX4" fmla="*/ 968407 w 1550288"/>
              <a:gd name="connsiteY4" fmla="*/ 3532 h 191110"/>
              <a:gd name="connsiteX5" fmla="*/ 1406366 w 1550288"/>
              <a:gd name="connsiteY5" fmla="*/ 59063 h 191110"/>
              <a:gd name="connsiteX6" fmla="*/ 1503617 w 1550288"/>
              <a:gd name="connsiteY6" fmla="*/ 70397 h 191110"/>
              <a:gd name="connsiteX7" fmla="*/ 1550289 w 1550288"/>
              <a:gd name="connsiteY7" fmla="*/ 88400 h 191110"/>
              <a:gd name="connsiteX8" fmla="*/ 1548194 w 1550288"/>
              <a:gd name="connsiteY8" fmla="*/ 100306 h 191110"/>
              <a:gd name="connsiteX9" fmla="*/ 1498473 w 1550288"/>
              <a:gd name="connsiteY9" fmla="*/ 102497 h 191110"/>
              <a:gd name="connsiteX10" fmla="*/ 1402652 w 1550288"/>
              <a:gd name="connsiteY10" fmla="*/ 84685 h 191110"/>
              <a:gd name="connsiteX11" fmla="*/ 774287 w 1550288"/>
              <a:gd name="connsiteY11" fmla="*/ 63063 h 191110"/>
              <a:gd name="connsiteX12" fmla="*/ 201549 w 1550288"/>
              <a:gd name="connsiteY12" fmla="*/ 159837 h 191110"/>
              <a:gd name="connsiteX13" fmla="*/ 108109 w 1550288"/>
              <a:gd name="connsiteY13" fmla="*/ 186793 h 191110"/>
              <a:gd name="connsiteX14" fmla="*/ 18479 w 1550288"/>
              <a:gd name="connsiteY14" fmla="*/ 173172 h 191110"/>
              <a:gd name="connsiteX15" fmla="*/ 2667 w 1550288"/>
              <a:gd name="connsiteY15" fmla="*/ 158218 h 191110"/>
              <a:gd name="connsiteX16" fmla="*/ 0 w 1550288"/>
              <a:gd name="connsiteY16" fmla="*/ 146407 h 191110"/>
              <a:gd name="connsiteX17" fmla="*/ 95 w 1550288"/>
              <a:gd name="connsiteY17" fmla="*/ 146407 h 1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0288" h="191110">
                <a:moveTo>
                  <a:pt x="95" y="146597"/>
                </a:moveTo>
                <a:cubicBezTo>
                  <a:pt x="16288" y="94305"/>
                  <a:pt x="44196" y="87733"/>
                  <a:pt x="85535" y="76970"/>
                </a:cubicBezTo>
                <a:cubicBezTo>
                  <a:pt x="117443" y="69159"/>
                  <a:pt x="150686" y="68207"/>
                  <a:pt x="183547" y="65730"/>
                </a:cubicBezTo>
                <a:cubicBezTo>
                  <a:pt x="216503" y="63825"/>
                  <a:pt x="248698" y="57634"/>
                  <a:pt x="281083" y="52871"/>
                </a:cubicBezTo>
                <a:cubicBezTo>
                  <a:pt x="508064" y="19915"/>
                  <a:pt x="738378" y="-10565"/>
                  <a:pt x="968407" y="3532"/>
                </a:cubicBezTo>
                <a:cubicBezTo>
                  <a:pt x="1115473" y="13152"/>
                  <a:pt x="1261301" y="34488"/>
                  <a:pt x="1406366" y="59063"/>
                </a:cubicBezTo>
                <a:cubicBezTo>
                  <a:pt x="1438466" y="66016"/>
                  <a:pt x="1471041" y="67635"/>
                  <a:pt x="1503617" y="70397"/>
                </a:cubicBezTo>
                <a:cubicBezTo>
                  <a:pt x="1519714" y="72969"/>
                  <a:pt x="1536097" y="74112"/>
                  <a:pt x="1550289" y="88400"/>
                </a:cubicBezTo>
                <a:cubicBezTo>
                  <a:pt x="1550289" y="88400"/>
                  <a:pt x="1548194" y="100306"/>
                  <a:pt x="1548194" y="100306"/>
                </a:cubicBezTo>
                <a:cubicBezTo>
                  <a:pt x="1530287" y="109069"/>
                  <a:pt x="1514570" y="104973"/>
                  <a:pt x="1498473" y="102497"/>
                </a:cubicBezTo>
                <a:cubicBezTo>
                  <a:pt x="1466850" y="94972"/>
                  <a:pt x="1435322" y="86971"/>
                  <a:pt x="1402652" y="84685"/>
                </a:cubicBezTo>
                <a:cubicBezTo>
                  <a:pt x="1194245" y="62111"/>
                  <a:pt x="983456" y="43537"/>
                  <a:pt x="774287" y="63063"/>
                </a:cubicBezTo>
                <a:cubicBezTo>
                  <a:pt x="582454" y="82780"/>
                  <a:pt x="389001" y="112498"/>
                  <a:pt x="201549" y="159837"/>
                </a:cubicBezTo>
                <a:cubicBezTo>
                  <a:pt x="170498" y="169838"/>
                  <a:pt x="139922" y="181459"/>
                  <a:pt x="108109" y="186793"/>
                </a:cubicBezTo>
                <a:cubicBezTo>
                  <a:pt x="77438" y="192317"/>
                  <a:pt x="44387" y="196508"/>
                  <a:pt x="18479" y="173172"/>
                </a:cubicBezTo>
                <a:cubicBezTo>
                  <a:pt x="13430" y="169362"/>
                  <a:pt x="8287" y="164600"/>
                  <a:pt x="2667" y="158218"/>
                </a:cubicBezTo>
                <a:lnTo>
                  <a:pt x="0" y="146407"/>
                </a:lnTo>
                <a:lnTo>
                  <a:pt x="95" y="146407"/>
                </a:lnTo>
                <a:close/>
              </a:path>
            </a:pathLst>
          </a:custGeom>
          <a:solidFill>
            <a:schemeClr val="accent2"/>
          </a:solidFill>
          <a:ln w="9525" cap="flat">
            <a:noFill/>
            <a:prstDash val="solid"/>
            <a:miter/>
          </a:ln>
        </p:spPr>
        <p:txBody>
          <a:bodyPr rtlCol="0" anchor="ctr"/>
          <a:lstStyle/>
          <a:p>
            <a:endParaRPr lang="da-DK"/>
          </a:p>
        </p:txBody>
      </p:sp>
    </p:spTree>
    <p:extLst>
      <p:ext uri="{BB962C8B-B14F-4D97-AF65-F5344CB8AC3E}">
        <p14:creationId xmlns:p14="http://schemas.microsoft.com/office/powerpoint/2010/main" val="3954608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mplate/Skabelon">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2EBBCC84-FC82-9FFB-8F41-BE4CC6CEC42F}"/>
              </a:ext>
            </a:extLst>
          </p:cNvPr>
          <p:cNvSpPr>
            <a:spLocks noGrp="1"/>
          </p:cNvSpPr>
          <p:nvPr userDrawn="1">
            <p:ph idx="1"/>
          </p:nvPr>
        </p:nvSpPr>
        <p:spPr>
          <a:xfrm>
            <a:off x="985839" y="1960079"/>
            <a:ext cx="10217149" cy="3937484"/>
          </a:xfrm>
        </p:spPr>
        <p:txBody>
          <a:bodyPr/>
          <a:lstStyle>
            <a:lvl1pPr marL="0" indent="0">
              <a:buFont typeface="Calibri" panose="020F0502020204030204" pitchFamily="34" charset="0"/>
              <a:buChar char="​"/>
              <a:defRPr/>
            </a:lvl1pPr>
          </a:lstStyle>
          <a:p>
            <a:pPr lvl="0"/>
            <a:endParaRPr lang="da-DK" dirty="0"/>
          </a:p>
        </p:txBody>
      </p:sp>
      <p:grpSp>
        <p:nvGrpSpPr>
          <p:cNvPr id="13" name="Group 12">
            <a:extLst>
              <a:ext uri="{FF2B5EF4-FFF2-40B4-BE49-F238E27FC236}">
                <a16:creationId xmlns:a16="http://schemas.microsoft.com/office/drawing/2014/main" id="{585CFDA9-C3FE-F66C-B5A8-F18AD3E6C024}"/>
              </a:ext>
            </a:extLst>
          </p:cNvPr>
          <p:cNvGrpSpPr/>
          <p:nvPr userDrawn="1"/>
        </p:nvGrpSpPr>
        <p:grpSpPr>
          <a:xfrm>
            <a:off x="10554827" y="355971"/>
            <a:ext cx="231546" cy="298770"/>
            <a:chOff x="9076226" y="2664822"/>
            <a:chExt cx="231546" cy="298770"/>
          </a:xfrm>
        </p:grpSpPr>
        <p:sp>
          <p:nvSpPr>
            <p:cNvPr id="10" name="Graphic 11" descr="Paper with solid fill">
              <a:extLst>
                <a:ext uri="{FF2B5EF4-FFF2-40B4-BE49-F238E27FC236}">
                  <a16:creationId xmlns:a16="http://schemas.microsoft.com/office/drawing/2014/main" id="{E72168C5-1122-BEA3-5BA9-BDA61FB8BCEC}"/>
                </a:ext>
              </a:extLst>
            </p:cNvPr>
            <p:cNvSpPr/>
            <p:nvPr/>
          </p:nvSpPr>
          <p:spPr>
            <a:xfrm>
              <a:off x="9076226" y="2664822"/>
              <a:ext cx="231546" cy="298770"/>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1" name="Graphic 12" descr="Radar Chart with solid fill">
              <a:extLst>
                <a:ext uri="{FF2B5EF4-FFF2-40B4-BE49-F238E27FC236}">
                  <a16:creationId xmlns:a16="http://schemas.microsoft.com/office/drawing/2014/main" id="{58E80143-3021-8601-F3C3-8DB1570CA988}"/>
                </a:ext>
              </a:extLst>
            </p:cNvPr>
            <p:cNvSpPr/>
            <p:nvPr/>
          </p:nvSpPr>
          <p:spPr>
            <a:xfrm>
              <a:off x="9122194" y="2780180"/>
              <a:ext cx="138433" cy="132092"/>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a:p>
          </p:txBody>
        </p:sp>
      </p:grpSp>
      <p:sp>
        <p:nvSpPr>
          <p:cNvPr id="6" name="Title 1"/>
          <p:cNvSpPr>
            <a:spLocks noGrp="1"/>
          </p:cNvSpPr>
          <p:nvPr>
            <p:ph type="title"/>
          </p:nvPr>
        </p:nvSpPr>
        <p:spPr/>
        <p:txBody>
          <a:bodyPr/>
          <a:lstStyle>
            <a:lvl1pPr>
              <a:defRPr sz="4000"/>
            </a:lvl1pPr>
          </a:lstStyle>
          <a:p>
            <a:r>
              <a:rPr lang="da-DK" dirty="0"/>
              <a:t>Click to edit Master title style</a:t>
            </a:r>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grpSp>
        <p:nvGrpSpPr>
          <p:cNvPr id="4" name="Group 3">
            <a:extLst>
              <a:ext uri="{FF2B5EF4-FFF2-40B4-BE49-F238E27FC236}">
                <a16:creationId xmlns:a16="http://schemas.microsoft.com/office/drawing/2014/main" id="{0E64A4BB-093A-8EAF-F6C5-D8593413C8FF}"/>
              </a:ext>
            </a:extLst>
          </p:cNvPr>
          <p:cNvGrpSpPr/>
          <p:nvPr userDrawn="1"/>
        </p:nvGrpSpPr>
        <p:grpSpPr>
          <a:xfrm>
            <a:off x="11249992" y="103443"/>
            <a:ext cx="684000" cy="684000"/>
            <a:chOff x="8953081" y="5227977"/>
            <a:chExt cx="684000" cy="684000"/>
          </a:xfrm>
        </p:grpSpPr>
        <p:grpSp>
          <p:nvGrpSpPr>
            <p:cNvPr id="2" name="Group 1">
              <a:extLst>
                <a:ext uri="{FF2B5EF4-FFF2-40B4-BE49-F238E27FC236}">
                  <a16:creationId xmlns:a16="http://schemas.microsoft.com/office/drawing/2014/main" id="{327DE1AB-7453-D1CA-62B0-0CA4574251E7}"/>
                </a:ext>
              </a:extLst>
            </p:cNvPr>
            <p:cNvGrpSpPr/>
            <p:nvPr userDrawn="1"/>
          </p:nvGrpSpPr>
          <p:grpSpPr>
            <a:xfrm>
              <a:off x="8953081" y="5227977"/>
              <a:ext cx="684000" cy="684000"/>
              <a:chOff x="8953081" y="5227977"/>
              <a:chExt cx="684000" cy="684000"/>
            </a:xfrm>
          </p:grpSpPr>
          <p:pic>
            <p:nvPicPr>
              <p:cNvPr id="12" name="Content Placeholder 16" descr="Information with solid fill">
                <a:extLst>
                  <a:ext uri="{FF2B5EF4-FFF2-40B4-BE49-F238E27FC236}">
                    <a16:creationId xmlns:a16="http://schemas.microsoft.com/office/drawing/2014/main" id="{84BB276C-5081-B3C0-7108-BBF925A885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8953081" y="5227977"/>
                <a:ext cx="684000" cy="684000"/>
              </a:xfrm>
              <a:prstGeom prst="rect">
                <a:avLst/>
              </a:prstGeom>
              <a:noFill/>
              <a:ln w="9525">
                <a:noFill/>
                <a:miter lim="800000"/>
                <a:headEnd/>
                <a:tailEnd/>
              </a:ln>
            </p:spPr>
          </p:pic>
          <p:sp>
            <p:nvSpPr>
              <p:cNvPr id="15" name="Flowchart: Connector 14">
                <a:extLst>
                  <a:ext uri="{FF2B5EF4-FFF2-40B4-BE49-F238E27FC236}">
                    <a16:creationId xmlns:a16="http://schemas.microsoft.com/office/drawing/2014/main" id="{532A20BE-DF78-ADC8-3950-F5D8A9ACA621}"/>
                  </a:ext>
                </a:extLst>
              </p:cNvPr>
              <p:cNvSpPr/>
              <p:nvPr userDrawn="1"/>
            </p:nvSpPr>
            <p:spPr bwMode="auto">
              <a:xfrm>
                <a:off x="9039366" y="5301208"/>
                <a:ext cx="511430" cy="506122"/>
              </a:xfrm>
              <a:prstGeom prst="flowChartConnector">
                <a:avLst/>
              </a:prstGeom>
              <a:solidFill>
                <a:srgbClr val="FABB00"/>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grpSp>
        <p:grpSp>
          <p:nvGrpSpPr>
            <p:cNvPr id="3" name="Group 2">
              <a:extLst>
                <a:ext uri="{FF2B5EF4-FFF2-40B4-BE49-F238E27FC236}">
                  <a16:creationId xmlns:a16="http://schemas.microsoft.com/office/drawing/2014/main" id="{92C07D21-5C06-403E-64DD-63AB32267406}"/>
                </a:ext>
              </a:extLst>
            </p:cNvPr>
            <p:cNvGrpSpPr/>
            <p:nvPr userDrawn="1"/>
          </p:nvGrpSpPr>
          <p:grpSpPr>
            <a:xfrm>
              <a:off x="9172554" y="5404263"/>
              <a:ext cx="245053" cy="331425"/>
              <a:chOff x="9172554" y="5404263"/>
              <a:chExt cx="245053" cy="331425"/>
            </a:xfrm>
          </p:grpSpPr>
          <p:sp>
            <p:nvSpPr>
              <p:cNvPr id="17" name="Graphic 11" descr="Paper with solid fill">
                <a:extLst>
                  <a:ext uri="{FF2B5EF4-FFF2-40B4-BE49-F238E27FC236}">
                    <a16:creationId xmlns:a16="http://schemas.microsoft.com/office/drawing/2014/main" id="{F47FE8B9-9159-6B11-4897-AE1B55497C70}"/>
                  </a:ext>
                </a:extLst>
              </p:cNvPr>
              <p:cNvSpPr/>
              <p:nvPr userDrawn="1"/>
            </p:nvSpPr>
            <p:spPr>
              <a:xfrm>
                <a:off x="9172554" y="5404263"/>
                <a:ext cx="245053" cy="331425"/>
              </a:xfrm>
              <a:custGeom>
                <a:avLst/>
                <a:gdLst>
                  <a:gd name="connsiteX0" fmla="*/ 23715 w 245053"/>
                  <a:gd name="connsiteY0" fmla="*/ 292483 h 316198"/>
                  <a:gd name="connsiteX1" fmla="*/ 23715 w 245053"/>
                  <a:gd name="connsiteY1" fmla="*/ 23715 h 316198"/>
                  <a:gd name="connsiteX2" fmla="*/ 134384 w 245053"/>
                  <a:gd name="connsiteY2" fmla="*/ 23715 h 316198"/>
                  <a:gd name="connsiteX3" fmla="*/ 134384 w 245053"/>
                  <a:gd name="connsiteY3" fmla="*/ 106717 h 316198"/>
                  <a:gd name="connsiteX4" fmla="*/ 221339 w 245053"/>
                  <a:gd name="connsiteY4" fmla="*/ 106717 h 316198"/>
                  <a:gd name="connsiteX5" fmla="*/ 221339 w 245053"/>
                  <a:gd name="connsiteY5" fmla="*/ 292483 h 316198"/>
                  <a:gd name="connsiteX6" fmla="*/ 23715 w 245053"/>
                  <a:gd name="connsiteY6" fmla="*/ 292483 h 316198"/>
                  <a:gd name="connsiteX7" fmla="*/ 158099 w 245053"/>
                  <a:gd name="connsiteY7" fmla="*/ 33596 h 316198"/>
                  <a:gd name="connsiteX8" fmla="*/ 207505 w 245053"/>
                  <a:gd name="connsiteY8" fmla="*/ 83002 h 316198"/>
                  <a:gd name="connsiteX9" fmla="*/ 158099 w 245053"/>
                  <a:gd name="connsiteY9" fmla="*/ 83002 h 316198"/>
                  <a:gd name="connsiteX10" fmla="*/ 158099 w 245053"/>
                  <a:gd name="connsiteY10" fmla="*/ 33596 h 316198"/>
                  <a:gd name="connsiteX11" fmla="*/ 158099 w 245053"/>
                  <a:gd name="connsiteY11" fmla="*/ 0 h 316198"/>
                  <a:gd name="connsiteX12" fmla="*/ 0 w 245053"/>
                  <a:gd name="connsiteY12" fmla="*/ 0 h 316198"/>
                  <a:gd name="connsiteX13" fmla="*/ 0 w 245053"/>
                  <a:gd name="connsiteY13" fmla="*/ 316198 h 316198"/>
                  <a:gd name="connsiteX14" fmla="*/ 245054 w 245053"/>
                  <a:gd name="connsiteY14" fmla="*/ 316198 h 316198"/>
                  <a:gd name="connsiteX15" fmla="*/ 245054 w 245053"/>
                  <a:gd name="connsiteY15" fmla="*/ 86955 h 316198"/>
                  <a:gd name="connsiteX16" fmla="*/ 158099 w 245053"/>
                  <a:gd name="connsiteY16" fmla="*/ 0 h 3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53" h="316198">
                    <a:moveTo>
                      <a:pt x="23715" y="292483"/>
                    </a:moveTo>
                    <a:lnTo>
                      <a:pt x="23715" y="23715"/>
                    </a:lnTo>
                    <a:lnTo>
                      <a:pt x="134384" y="23715"/>
                    </a:lnTo>
                    <a:lnTo>
                      <a:pt x="134384" y="106717"/>
                    </a:lnTo>
                    <a:lnTo>
                      <a:pt x="221339" y="106717"/>
                    </a:lnTo>
                    <a:lnTo>
                      <a:pt x="221339" y="292483"/>
                    </a:lnTo>
                    <a:lnTo>
                      <a:pt x="23715" y="292483"/>
                    </a:lnTo>
                    <a:close/>
                    <a:moveTo>
                      <a:pt x="158099" y="33596"/>
                    </a:moveTo>
                    <a:lnTo>
                      <a:pt x="207505" y="83002"/>
                    </a:lnTo>
                    <a:lnTo>
                      <a:pt x="158099" y="83002"/>
                    </a:lnTo>
                    <a:lnTo>
                      <a:pt x="158099" y="33596"/>
                    </a:lnTo>
                    <a:close/>
                    <a:moveTo>
                      <a:pt x="158099" y="0"/>
                    </a:moveTo>
                    <a:lnTo>
                      <a:pt x="0" y="0"/>
                    </a:lnTo>
                    <a:lnTo>
                      <a:pt x="0" y="316198"/>
                    </a:lnTo>
                    <a:lnTo>
                      <a:pt x="245054" y="316198"/>
                    </a:lnTo>
                    <a:lnTo>
                      <a:pt x="245054" y="86955"/>
                    </a:lnTo>
                    <a:lnTo>
                      <a:pt x="158099" y="0"/>
                    </a:lnTo>
                    <a:close/>
                  </a:path>
                </a:pathLst>
              </a:custGeom>
              <a:solidFill>
                <a:schemeClr val="bg1"/>
              </a:solidFill>
              <a:ln w="3870" cap="flat">
                <a:noFill/>
                <a:prstDash val="solid"/>
                <a:miter/>
              </a:ln>
            </p:spPr>
            <p:txBody>
              <a:bodyPr rtlCol="0" anchor="ctr"/>
              <a:lstStyle/>
              <a:p>
                <a:endParaRPr lang="da-DK"/>
              </a:p>
            </p:txBody>
          </p:sp>
          <p:sp>
            <p:nvSpPr>
              <p:cNvPr id="18" name="Graphic 12" descr="Radar Chart with solid fill">
                <a:extLst>
                  <a:ext uri="{FF2B5EF4-FFF2-40B4-BE49-F238E27FC236}">
                    <a16:creationId xmlns:a16="http://schemas.microsoft.com/office/drawing/2014/main" id="{F9C14556-A7D2-6370-6A20-7B5CC105D056}"/>
                  </a:ext>
                </a:extLst>
              </p:cNvPr>
              <p:cNvSpPr/>
              <p:nvPr userDrawn="1"/>
            </p:nvSpPr>
            <p:spPr>
              <a:xfrm>
                <a:off x="9221827" y="5500078"/>
                <a:ext cx="146508" cy="139797"/>
              </a:xfrm>
              <a:custGeom>
                <a:avLst/>
                <a:gdLst>
                  <a:gd name="connsiteX0" fmla="*/ 120554 w 146508"/>
                  <a:gd name="connsiteY0" fmla="*/ 62009 h 139797"/>
                  <a:gd name="connsiteX1" fmla="*/ 146509 w 146508"/>
                  <a:gd name="connsiteY1" fmla="*/ 56182 h 139797"/>
                  <a:gd name="connsiteX2" fmla="*/ 144917 w 146508"/>
                  <a:gd name="connsiteY2" fmla="*/ 49101 h 139797"/>
                  <a:gd name="connsiteX3" fmla="*/ 119091 w 146508"/>
                  <a:gd name="connsiteY3" fmla="*/ 54897 h 139797"/>
                  <a:gd name="connsiteX4" fmla="*/ 76886 w 146508"/>
                  <a:gd name="connsiteY4" fmla="*/ 13894 h 139797"/>
                  <a:gd name="connsiteX5" fmla="*/ 76886 w 146508"/>
                  <a:gd name="connsiteY5" fmla="*/ 0 h 139797"/>
                  <a:gd name="connsiteX6" fmla="*/ 69623 w 146508"/>
                  <a:gd name="connsiteY6" fmla="*/ 0 h 139797"/>
                  <a:gd name="connsiteX7" fmla="*/ 69623 w 146508"/>
                  <a:gd name="connsiteY7" fmla="*/ 13994 h 139797"/>
                  <a:gd name="connsiteX8" fmla="*/ 21539 w 146508"/>
                  <a:gd name="connsiteY8" fmla="*/ 53566 h 139797"/>
                  <a:gd name="connsiteX9" fmla="*/ 1592 w 146508"/>
                  <a:gd name="connsiteY9" fmla="*/ 49097 h 139797"/>
                  <a:gd name="connsiteX10" fmla="*/ 0 w 146508"/>
                  <a:gd name="connsiteY10" fmla="*/ 56179 h 139797"/>
                  <a:gd name="connsiteX11" fmla="*/ 19948 w 146508"/>
                  <a:gd name="connsiteY11" fmla="*/ 60660 h 139797"/>
                  <a:gd name="connsiteX12" fmla="*/ 38422 w 146508"/>
                  <a:gd name="connsiteY12" fmla="*/ 115848 h 139797"/>
                  <a:gd name="connsiteX13" fmla="*/ 25428 w 146508"/>
                  <a:gd name="connsiteY13" fmla="*/ 135839 h 139797"/>
                  <a:gd name="connsiteX14" fmla="*/ 31519 w 146508"/>
                  <a:gd name="connsiteY14" fmla="*/ 139798 h 139797"/>
                  <a:gd name="connsiteX15" fmla="*/ 44480 w 146508"/>
                  <a:gd name="connsiteY15" fmla="*/ 119851 h 139797"/>
                  <a:gd name="connsiteX16" fmla="*/ 93904 w 146508"/>
                  <a:gd name="connsiteY16" fmla="*/ 107346 h 139797"/>
                  <a:gd name="connsiteX17" fmla="*/ 114992 w 146508"/>
                  <a:gd name="connsiteY17" fmla="*/ 139798 h 139797"/>
                  <a:gd name="connsiteX18" fmla="*/ 121088 w 146508"/>
                  <a:gd name="connsiteY18" fmla="*/ 135839 h 139797"/>
                  <a:gd name="connsiteX19" fmla="*/ 99843 w 146508"/>
                  <a:gd name="connsiteY19" fmla="*/ 103168 h 139797"/>
                  <a:gd name="connsiteX20" fmla="*/ 92976 w 146508"/>
                  <a:gd name="connsiteY20" fmla="*/ 92589 h 139797"/>
                  <a:gd name="connsiteX21" fmla="*/ 79143 w 146508"/>
                  <a:gd name="connsiteY21" fmla="*/ 71306 h 139797"/>
                  <a:gd name="connsiteX22" fmla="*/ 106805 w 146508"/>
                  <a:gd name="connsiteY22" fmla="*/ 65096 h 139797"/>
                  <a:gd name="connsiteX23" fmla="*/ 106380 w 146508"/>
                  <a:gd name="connsiteY23" fmla="*/ 57742 h 139797"/>
                  <a:gd name="connsiteX24" fmla="*/ 76886 w 146508"/>
                  <a:gd name="connsiteY24" fmla="*/ 64370 h 139797"/>
                  <a:gd name="connsiteX25" fmla="*/ 76886 w 146508"/>
                  <a:gd name="connsiteY25" fmla="*/ 29087 h 139797"/>
                  <a:gd name="connsiteX26" fmla="*/ 69623 w 146508"/>
                  <a:gd name="connsiteY26" fmla="*/ 28103 h 139797"/>
                  <a:gd name="connsiteX27" fmla="*/ 69623 w 146508"/>
                  <a:gd name="connsiteY27" fmla="*/ 64370 h 139797"/>
                  <a:gd name="connsiteX28" fmla="*/ 35008 w 146508"/>
                  <a:gd name="connsiteY28" fmla="*/ 56598 h 139797"/>
                  <a:gd name="connsiteX29" fmla="*/ 32363 w 146508"/>
                  <a:gd name="connsiteY29" fmla="*/ 63447 h 139797"/>
                  <a:gd name="connsiteX30" fmla="*/ 67364 w 146508"/>
                  <a:gd name="connsiteY30" fmla="*/ 71306 h 139797"/>
                  <a:gd name="connsiteX31" fmla="*/ 46003 w 146508"/>
                  <a:gd name="connsiteY31" fmla="*/ 104172 h 139797"/>
                  <a:gd name="connsiteX32" fmla="*/ 53221 w 146508"/>
                  <a:gd name="connsiteY32" fmla="*/ 106405 h 139797"/>
                  <a:gd name="connsiteX33" fmla="*/ 73254 w 146508"/>
                  <a:gd name="connsiteY33" fmla="*/ 75571 h 139797"/>
                  <a:gd name="connsiteX34" fmla="*/ 87630 w 146508"/>
                  <a:gd name="connsiteY34" fmla="*/ 97690 h 13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508" h="139797">
                    <a:moveTo>
                      <a:pt x="120554" y="62009"/>
                    </a:moveTo>
                    <a:lnTo>
                      <a:pt x="146509" y="56182"/>
                    </a:lnTo>
                    <a:lnTo>
                      <a:pt x="144917" y="49101"/>
                    </a:lnTo>
                    <a:lnTo>
                      <a:pt x="119091" y="54897"/>
                    </a:lnTo>
                    <a:lnTo>
                      <a:pt x="76886" y="13894"/>
                    </a:lnTo>
                    <a:lnTo>
                      <a:pt x="76886" y="0"/>
                    </a:lnTo>
                    <a:lnTo>
                      <a:pt x="69623" y="0"/>
                    </a:lnTo>
                    <a:lnTo>
                      <a:pt x="69623" y="13994"/>
                    </a:lnTo>
                    <a:lnTo>
                      <a:pt x="21539" y="53566"/>
                    </a:lnTo>
                    <a:lnTo>
                      <a:pt x="1592" y="49097"/>
                    </a:lnTo>
                    <a:lnTo>
                      <a:pt x="0" y="56179"/>
                    </a:lnTo>
                    <a:lnTo>
                      <a:pt x="19948" y="60660"/>
                    </a:lnTo>
                    <a:lnTo>
                      <a:pt x="38422" y="115848"/>
                    </a:lnTo>
                    <a:lnTo>
                      <a:pt x="25428" y="135839"/>
                    </a:lnTo>
                    <a:lnTo>
                      <a:pt x="31519" y="139798"/>
                    </a:lnTo>
                    <a:lnTo>
                      <a:pt x="44480" y="119851"/>
                    </a:lnTo>
                    <a:lnTo>
                      <a:pt x="93904" y="107346"/>
                    </a:lnTo>
                    <a:lnTo>
                      <a:pt x="114992" y="139798"/>
                    </a:lnTo>
                    <a:lnTo>
                      <a:pt x="121088" y="135839"/>
                    </a:lnTo>
                    <a:lnTo>
                      <a:pt x="99843" y="103168"/>
                    </a:lnTo>
                    <a:close/>
                    <a:moveTo>
                      <a:pt x="92976" y="92589"/>
                    </a:moveTo>
                    <a:lnTo>
                      <a:pt x="79143" y="71306"/>
                    </a:lnTo>
                    <a:lnTo>
                      <a:pt x="106805" y="65096"/>
                    </a:lnTo>
                    <a:close/>
                    <a:moveTo>
                      <a:pt x="106380" y="57742"/>
                    </a:moveTo>
                    <a:lnTo>
                      <a:pt x="76886" y="64370"/>
                    </a:lnTo>
                    <a:lnTo>
                      <a:pt x="76886" y="29087"/>
                    </a:lnTo>
                    <a:close/>
                    <a:moveTo>
                      <a:pt x="69623" y="28103"/>
                    </a:moveTo>
                    <a:lnTo>
                      <a:pt x="69623" y="64370"/>
                    </a:lnTo>
                    <a:lnTo>
                      <a:pt x="35008" y="56598"/>
                    </a:lnTo>
                    <a:close/>
                    <a:moveTo>
                      <a:pt x="32363" y="63447"/>
                    </a:moveTo>
                    <a:lnTo>
                      <a:pt x="67364" y="71306"/>
                    </a:lnTo>
                    <a:lnTo>
                      <a:pt x="46003" y="104172"/>
                    </a:lnTo>
                    <a:close/>
                    <a:moveTo>
                      <a:pt x="53221" y="106405"/>
                    </a:moveTo>
                    <a:lnTo>
                      <a:pt x="73254" y="75571"/>
                    </a:lnTo>
                    <a:lnTo>
                      <a:pt x="87630" y="97690"/>
                    </a:lnTo>
                    <a:close/>
                  </a:path>
                </a:pathLst>
              </a:custGeom>
              <a:solidFill>
                <a:schemeClr val="bg1"/>
              </a:solidFill>
              <a:ln w="1786" cap="flat">
                <a:noFill/>
                <a:prstDash val="solid"/>
                <a:miter/>
              </a:ln>
            </p:spPr>
            <p:txBody>
              <a:bodyPr rtlCol="0" anchor="ctr"/>
              <a:lstStyle/>
              <a:p>
                <a:endParaRPr lang="da-DK" dirty="0"/>
              </a:p>
            </p:txBody>
          </p:sp>
        </p:grpSp>
      </p:grpSp>
    </p:spTree>
    <p:extLst>
      <p:ext uri="{BB962C8B-B14F-4D97-AF65-F5344CB8AC3E}">
        <p14:creationId xmlns:p14="http://schemas.microsoft.com/office/powerpoint/2010/main" val="337667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da-DK" dirty="0"/>
              <a:t>Click to edit Master title style</a:t>
            </a:r>
          </a:p>
        </p:txBody>
      </p:sp>
      <p:sp>
        <p:nvSpPr>
          <p:cNvPr id="3" name="Content Placeholder 2"/>
          <p:cNvSpPr>
            <a:spLocks noGrp="1"/>
          </p:cNvSpPr>
          <p:nvPr>
            <p:ph idx="1"/>
          </p:nvPr>
        </p:nvSpPr>
        <p:spPr>
          <a:xfrm>
            <a:off x="985838" y="1960079"/>
            <a:ext cx="10220325" cy="3937484"/>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 </a:t>
            </a:r>
            <a:endParaRPr lang="da-DK"/>
          </a:p>
          <a:p>
            <a:pPr algn="r">
              <a:lnSpc>
                <a:spcPct val="100000"/>
              </a:lnSpc>
            </a:pPr>
            <a:r>
              <a:rPr lang="da-DK" sz="1000" baseline="0" noProof="1">
                <a:solidFill>
                  <a:schemeClr val="tx1">
                    <a:lumMod val="75000"/>
                    <a:lumOff val="25000"/>
                  </a:schemeClr>
                </a:solidFill>
              </a:rPr>
              <a:t>ændr 2. linje til</a:t>
            </a:r>
            <a:endParaRPr lang="da-DK"/>
          </a:p>
          <a:p>
            <a:pPr algn="r">
              <a:lnSpc>
                <a:spcPct val="100000"/>
              </a:lnSpc>
            </a:pPr>
            <a:r>
              <a:rPr lang="da-DK"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4" name="Title 1"/>
          <p:cNvSpPr>
            <a:spLocks noGrp="1"/>
          </p:cNvSpPr>
          <p:nvPr>
            <p:ph type="title"/>
          </p:nvPr>
        </p:nvSpPr>
        <p:spPr>
          <a:xfrm>
            <a:off x="315913" y="228627"/>
            <a:ext cx="11556000" cy="752101"/>
          </a:xfrm>
        </p:spPr>
        <p:txBody>
          <a:bodyPr anchor="t" anchorCtr="0"/>
          <a:lstStyle/>
          <a:p>
            <a:r>
              <a:rPr lang="da-DK" dirty="0"/>
              <a:t>Click to edit Master title style</a:t>
            </a:r>
          </a:p>
        </p:txBody>
      </p:sp>
      <p:sp>
        <p:nvSpPr>
          <p:cNvPr id="3" name="Content Placeholder 2"/>
          <p:cNvSpPr>
            <a:spLocks noGrp="1"/>
          </p:cNvSpPr>
          <p:nvPr>
            <p:ph idx="1"/>
          </p:nvPr>
        </p:nvSpPr>
        <p:spPr>
          <a:xfrm>
            <a:off x="985838" y="1373021"/>
            <a:ext cx="10220325" cy="4521366"/>
          </a:xfrm>
        </p:spPr>
        <p:txBody>
          <a:bodyPr/>
          <a:lstStyle>
            <a:lvl1pPr marL="0" indent="0">
              <a:buFont typeface="Calibri" panose="020F0502020204030204" pitchFamily="34" charset="0"/>
              <a:buChar char="​"/>
              <a:defRPr/>
            </a:lvl1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0"/>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7128513"/>
      </p:ext>
    </p:extLst>
  </p:cSld>
  <p:clrMapOvr>
    <a:masterClrMapping/>
  </p:clrMapOvr>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hasCustomPrompt="1"/>
          </p:nvPr>
        </p:nvSpPr>
        <p:spPr>
          <a:xfrm>
            <a:off x="316800" y="230400"/>
            <a:ext cx="5644263" cy="752400"/>
          </a:xfrm>
        </p:spPr>
        <p:txBody>
          <a:bodyPr anchor="t" anchorCtr="0"/>
          <a:lstStyle>
            <a:lvl1pPr>
              <a:defRPr/>
            </a:lvl1pPr>
          </a:lstStyle>
          <a:p>
            <a:r>
              <a:rPr lang="da-DK" dirty="0"/>
              <a:t>Insert title</a:t>
            </a:r>
            <a:endParaRPr lang="da-DK"/>
          </a:p>
        </p:txBody>
      </p:sp>
      <p:sp>
        <p:nvSpPr>
          <p:cNvPr id="10" name="Text Placeholder 2"/>
          <p:cNvSpPr>
            <a:spLocks noGrp="1"/>
          </p:cNvSpPr>
          <p:nvPr>
            <p:ph type="body" sz="quarter" idx="14"/>
          </p:nvPr>
        </p:nvSpPr>
        <p:spPr>
          <a:xfrm>
            <a:off x="985838" y="1371600"/>
            <a:ext cx="4975225" cy="4525964"/>
          </a:xfrm>
        </p:spPr>
        <p:txBody>
          <a:bodyPr/>
          <a:lstStyle>
            <a:lvl1pPr marL="0" indent="0">
              <a:buFont typeface="Calibri" panose="020F0502020204030204" pitchFamily="34" charset="0"/>
              <a:buChar char="​"/>
              <a:defRPr/>
            </a:lvl1pPr>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7" name="Picture Placeholder 3"/>
          <p:cNvSpPr>
            <a:spLocks noGrp="1"/>
          </p:cNvSpPr>
          <p:nvPr>
            <p:ph type="pic" sz="quarter" idx="13" hasCustomPrompt="1"/>
          </p:nvPr>
        </p:nvSpPr>
        <p:spPr>
          <a:xfrm>
            <a:off x="6230198" y="315913"/>
            <a:ext cx="5644110" cy="558165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én linje</a:t>
            </a:r>
            <a:endParaRPr lang="da-DK"/>
          </a:p>
          <a:p>
            <a:pPr algn="r">
              <a:lnSpc>
                <a:spcPct val="100000"/>
              </a:lnSpc>
            </a:pPr>
            <a:r>
              <a:rPr lang="da-DK"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3999787102"/>
      </p:ext>
    </p:extLst>
  </p:cSld>
  <p:clrMapOvr>
    <a:masterClrMapping/>
  </p:clrMapOvr>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2" name="Title 1"/>
          <p:cNvSpPr>
            <a:spLocks noGrp="1"/>
          </p:cNvSpPr>
          <p:nvPr>
            <p:ph type="title"/>
          </p:nvPr>
        </p:nvSpPr>
        <p:spPr>
          <a:xfrm>
            <a:off x="985838" y="1484784"/>
            <a:ext cx="4975225" cy="971980"/>
          </a:xfrm>
        </p:spPr>
        <p:txBody>
          <a:bodyPr anchor="b" anchorCtr="0"/>
          <a:lstStyle>
            <a:lvl1pPr>
              <a:lnSpc>
                <a:spcPct val="95000"/>
              </a:lnSpc>
              <a:defRPr sz="3000">
                <a:latin typeface="+mn-lt"/>
              </a:defRPr>
            </a:lvl1pPr>
          </a:lstStyle>
          <a:p>
            <a:r>
              <a:rPr lang="da-DK" dirty="0"/>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a:lstStyle>
            <a:lvl1pPr marL="0" indent="0">
              <a:buFont typeface="Calibri" panose="020F0502020204030204" pitchFamily="34" charset="0"/>
              <a:buChar char="​"/>
              <a:defRPr/>
            </a:lvl1pPr>
            <a:lvl5pPr>
              <a:defRPr/>
            </a:lvl5pPr>
          </a:lstStyle>
          <a:p>
            <a:pPr lvl="0"/>
            <a:r>
              <a:rPr lang="da-DK" dirty="0"/>
              <a:t>Click to edit Master text styles</a:t>
            </a:r>
            <a:endParaRPr lang="da-DK"/>
          </a:p>
          <a:p>
            <a:pPr lvl="1"/>
            <a:r>
              <a:rPr lang="da-DK" dirty="0"/>
              <a:t>Second level</a:t>
            </a:r>
            <a:endParaRPr lang="da-DK"/>
          </a:p>
          <a:p>
            <a:pPr lvl="2"/>
            <a:r>
              <a:rPr lang="da-DK" dirty="0"/>
              <a:t>Third level</a:t>
            </a:r>
            <a:endParaRPr lang="da-DK"/>
          </a:p>
          <a:p>
            <a:pPr lvl="3"/>
            <a:r>
              <a:rPr lang="da-DK" dirty="0"/>
              <a:t>Fourth level</a:t>
            </a:r>
            <a:endParaRPr lang="da-DK"/>
          </a:p>
          <a:p>
            <a:pPr lvl="4"/>
            <a:r>
              <a:rPr lang="da-DK" dirty="0"/>
              <a:t>Fifth level</a:t>
            </a:r>
            <a:endParaRPr lang="da-DK"/>
          </a:p>
          <a:p>
            <a:pPr lvl="5"/>
            <a:r>
              <a:rPr lang="da-DK" dirty="0"/>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a:lstStyle>
            <a:lvl1pPr marL="0" indent="0">
              <a:buNone/>
              <a:defRPr b="0"/>
            </a:lvl1pPr>
          </a:lstStyle>
          <a:p>
            <a:r>
              <a:rPr lang="da-DK" dirty="0"/>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a:lnSpc>
                <a:spcPct val="100000"/>
              </a:lnSpc>
            </a:pPr>
            <a:r>
              <a:rPr lang="da-DK" sz="1000" noProof="1">
                <a:solidFill>
                  <a:schemeClr val="tx1">
                    <a:lumMod val="75000"/>
                    <a:lumOff val="25000"/>
                  </a:schemeClr>
                </a:solidFill>
              </a:rPr>
              <a:t>Overskrift to</a:t>
            </a:r>
            <a:r>
              <a:rPr lang="da-DK" sz="1000" baseline="0" noProof="1">
                <a:solidFill>
                  <a:schemeClr val="tx1">
                    <a:lumMod val="75000"/>
                    <a:lumOff val="25000"/>
                  </a:schemeClr>
                </a:solidFill>
              </a:rPr>
              <a:t> linjer</a:t>
            </a:r>
            <a:endParaRPr lang="da-DK"/>
          </a:p>
        </p:txBody>
      </p:sp>
      <p:sp>
        <p:nvSpPr>
          <p:cNvPr id="8" name="Slide Number Placeholder 7"/>
          <p:cNvSpPr>
            <a:spLocks noGrp="1"/>
          </p:cNvSpPr>
          <p:nvPr>
            <p:ph type="sldNum" sz="quarter" idx="17"/>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5" name="Date Placeholder 4" hidden="1"/>
          <p:cNvSpPr>
            <a:spLocks noGrp="1"/>
          </p:cNvSpPr>
          <p:nvPr>
            <p:ph type="dt" sz="half" idx="15"/>
          </p:nvPr>
        </p:nvSpPr>
        <p:spPr/>
        <p:txBody>
          <a:bodyPr/>
          <a:lstStyle/>
          <a:p>
            <a:fld id="{78417F83-4CBA-48F2-BAD0-783AE3701E32}" type="datetimeFigureOut">
              <a:rPr lang="da-DK" smtClean="0"/>
              <a:pPr/>
              <a:t>25-01-2024</a:t>
            </a:fld>
            <a:r>
              <a:rPr lang="da-DK" dirty="0"/>
              <a:t>16-12-2022</a:t>
            </a:r>
          </a:p>
        </p:txBody>
      </p:sp>
      <p:sp>
        <p:nvSpPr>
          <p:cNvPr id="6" name="Footer Placeholder 5" hidden="1"/>
          <p:cNvSpPr>
            <a:spLocks noGrp="1"/>
          </p:cNvSpPr>
          <p:nvPr>
            <p:ph type="ftr" sz="quarter" idx="16"/>
          </p:nvPr>
        </p:nvSpPr>
        <p:spPr/>
        <p:txBody>
          <a:bodyPr/>
          <a:lstStyle/>
          <a:p>
            <a:endParaRPr lang="da-DK" dirty="0"/>
          </a:p>
        </p:txBody>
      </p:sp>
    </p:spTree>
    <p:extLst>
      <p:ext uri="{BB962C8B-B14F-4D97-AF65-F5344CB8AC3E}">
        <p14:creationId xmlns:p14="http://schemas.microsoft.com/office/powerpoint/2010/main" val="4270316488"/>
      </p:ext>
    </p:extLst>
  </p:cSld>
  <p:clrMapOvr>
    <a:masterClrMapping/>
  </p:clrMapOvr>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6" name="Date Placeholder 5" hidden="1"/>
          <p:cNvSpPr>
            <a:spLocks noGrp="1"/>
          </p:cNvSpPr>
          <p:nvPr>
            <p:ph type="dt" sz="half" idx="12"/>
          </p:nvPr>
        </p:nvSpPr>
        <p:spPr/>
        <p:txBody>
          <a:bodyPr/>
          <a:lstStyle/>
          <a:p>
            <a:fld id="{78417F83-4CBA-48F2-BAD0-783AE3701E32}" type="datetimeFigureOut">
              <a:rPr lang="da-DK" smtClean="0"/>
              <a:pPr/>
              <a:t>25-01-2024</a:t>
            </a:fld>
            <a:r>
              <a:rPr lang="da-DK" dirty="0"/>
              <a:t>16-12-2022</a:t>
            </a:r>
          </a:p>
        </p:txBody>
      </p:sp>
      <p:sp>
        <p:nvSpPr>
          <p:cNvPr id="7" name="Footer Placeholder 6" hidden="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a:lstStyle>
            <a:lvl1pPr marL="0" indent="0">
              <a:buFontTx/>
              <a:buNone/>
              <a:defRPr b="0"/>
            </a:lvl1pPr>
          </a:lstStyle>
          <a:p>
            <a:r>
              <a:rPr lang="da-DK" dirty="0"/>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a:lstStyle>
            <a:lvl1pPr marL="0" indent="0">
              <a:buFontTx/>
              <a:buNone/>
              <a:defRPr b="0"/>
            </a:lvl1pPr>
          </a:lstStyle>
          <a:p>
            <a:r>
              <a:rPr lang="da-DK" dirty="0"/>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p:spPr>
        <p:txBody>
          <a:bodyPr/>
          <a:lstStyle/>
          <a:p>
            <a:pPr>
              <a:defRPr/>
            </a:pPr>
            <a:fld id="{E90C1E0A-682D-40DC-B1EA-26C007FDC330}" type="slidenum">
              <a:rPr lang="da-DK" smtClean="0"/>
              <a:pPr>
                <a:defRPr/>
              </a:pPr>
              <a:t>‹nr.›</a:t>
            </a:fld>
            <a:endParaRPr lang="da-DK" dirty="0"/>
          </a:p>
        </p:txBody>
      </p:sp>
      <p:sp>
        <p:nvSpPr>
          <p:cNvPr id="7" name="Date Placeholder 6" hidden="1"/>
          <p:cNvSpPr>
            <a:spLocks noGrp="1"/>
          </p:cNvSpPr>
          <p:nvPr>
            <p:ph type="dt" sz="half" idx="13"/>
          </p:nvPr>
        </p:nvSpPr>
        <p:spPr/>
        <p:txBody>
          <a:bodyPr/>
          <a:lstStyle/>
          <a:p>
            <a:fld id="{78417F83-4CBA-48F2-BAD0-783AE3701E32}" type="datetimeFigureOut">
              <a:rPr lang="da-DK" smtClean="0"/>
              <a:pPr/>
              <a:t>25-01-2024</a:t>
            </a:fld>
            <a:r>
              <a:rPr lang="da-DK" dirty="0"/>
              <a:t>16-12-2022</a:t>
            </a:r>
          </a:p>
        </p:txBody>
      </p:sp>
      <p:sp>
        <p:nvSpPr>
          <p:cNvPr id="8" name="Footer Placeholder 7" hidden="1"/>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2087004173"/>
      </p:ext>
    </p:extLst>
  </p:cSld>
  <p:clrMapOvr>
    <a:masterClrMapping/>
  </p:clrMapOvr>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noProof="0" dirty="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Click to edit Master text styles</a:t>
            </a:r>
            <a:endParaRPr lang="da-DK"/>
          </a:p>
          <a:p>
            <a:pPr lvl="1"/>
            <a:r>
              <a:rPr lang="da-DK" noProof="0" dirty="0"/>
              <a:t>Second level</a:t>
            </a:r>
            <a:endParaRPr lang="da-DK"/>
          </a:p>
          <a:p>
            <a:pPr lvl="2"/>
            <a:r>
              <a:rPr lang="da-DK" noProof="0" dirty="0"/>
              <a:t>Third level</a:t>
            </a:r>
            <a:endParaRPr lang="da-DK"/>
          </a:p>
          <a:p>
            <a:pPr lvl="3"/>
            <a:r>
              <a:rPr lang="da-DK" noProof="0" dirty="0"/>
              <a:t>Fourth level</a:t>
            </a:r>
            <a:endParaRPr lang="da-DK"/>
          </a:p>
          <a:p>
            <a:pPr lvl="4"/>
            <a:r>
              <a:rPr lang="da-DK" noProof="0" dirty="0"/>
              <a:t>Fifth level</a:t>
            </a:r>
            <a:endParaRPr lang="da-DK"/>
          </a:p>
          <a:p>
            <a:pPr lvl="5"/>
            <a:r>
              <a:rPr lang="da-DK" noProof="0" dirty="0"/>
              <a:t>6 level</a:t>
            </a:r>
            <a:endParaRPr lang="da-DK"/>
          </a:p>
          <a:p>
            <a:pPr lvl="6"/>
            <a:r>
              <a:rPr lang="da-DK" noProof="0" dirty="0"/>
              <a:t>7 level</a:t>
            </a:r>
            <a:endParaRPr lang="da-DK"/>
          </a:p>
          <a:p>
            <a:pPr lvl="7"/>
            <a:r>
              <a:rPr lang="da-DK" noProof="0" dirty="0"/>
              <a:t>8 level</a:t>
            </a:r>
            <a:endParaRPr lang="da-DK"/>
          </a:p>
          <a:p>
            <a:pPr lvl="8"/>
            <a:r>
              <a:rPr lang="da-DK" noProof="0" dirty="0"/>
              <a:t>9 level</a:t>
            </a:r>
            <a:endParaRPr lang="da-DK"/>
          </a:p>
        </p:txBody>
      </p:sp>
      <p:pic>
        <p:nvPicPr>
          <p:cNvPr id="173645195" name="SecondaryLogo_sort"/>
          <p:cNvPicPr>
            <a:picLocks noChangeAspect="1"/>
          </p:cNvPicPr>
          <p:nvPr/>
        </p:nvPicPr>
        <p:blipFill>
          <a:blip r:embed="rId40"/>
          <a:stretch>
            <a:fillRect/>
          </a:stretch>
        </p:blipFill>
        <p:spPr>
          <a:xfrm>
            <a:off x="10206000" y="5997600"/>
            <a:ext cx="1658237" cy="558000"/>
          </a:xfrm>
          <a:prstGeom prst="rect">
            <a:avLst/>
          </a:prstGeom>
        </p:spPr>
      </p:pic>
      <p:sp>
        <p:nvSpPr>
          <p:cNvPr id="23" name="Black Rectangle"/>
          <p:cNvSpPr/>
          <p:nvPr userDrawn="1"/>
        </p:nvSpPr>
        <p:spPr>
          <a:xfrm>
            <a:off x="989440" y="1663088"/>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4799" dirty="0"/>
          </a:p>
          <a:p>
            <a:pPr algn="ctr"/>
            <a:endParaRPr lang="da-DK" sz="4799" dirty="0"/>
          </a:p>
        </p:txBody>
      </p:sp>
      <p:sp>
        <p:nvSpPr>
          <p:cNvPr id="19" name="FLD_Event"/>
          <p:cNvSpPr txBox="1">
            <a:spLocks noChangeArrowheads="1"/>
          </p:cNvSpPr>
          <p:nvPr userDrawn="1"/>
        </p:nvSpPr>
        <p:spPr bwMode="auto">
          <a:xfrm>
            <a:off x="3691333" y="5997600"/>
            <a:ext cx="2271840" cy="447676"/>
          </a:xfrm>
          <a:prstGeom prst="rect">
            <a:avLst/>
          </a:prstGeom>
          <a:noFill/>
          <a:ln w="1778" algn="ctr">
            <a:noFill/>
            <a:miter lim="800000"/>
            <a:headEnd/>
            <a:tailEnd/>
          </a:ln>
          <a:effectLst/>
        </p:spPr>
        <p:txBody>
          <a:bodyPr wrap="square" lIns="0" tIns="342000" rIns="0" bIns="0" anchor="t" anchorCtr="0">
            <a:spAutoFit/>
          </a:bodyPr>
          <a:lstStyle/>
          <a:p>
            <a:pPr algn="r">
              <a:lnSpc>
                <a:spcPct val="95000"/>
              </a:lnSpc>
              <a:defRPr/>
            </a:pPr>
            <a:endParaRPr lang="da-DK" sz="700" b="0" cap="all" baseline="0" dirty="0">
              <a:solidFill>
                <a:schemeClr val="tx1"/>
              </a:solidFill>
              <a:latin typeface="+mn-lt"/>
            </a:endParaRPr>
          </a:p>
        </p:txBody>
      </p:sp>
      <p:pic>
        <p:nvPicPr>
          <p:cNvPr id="7" name="Au logo"/>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302400" y="5999002"/>
            <a:ext cx="557570" cy="558000"/>
          </a:xfrm>
          <a:prstGeom prst="rect">
            <a:avLst/>
          </a:prstGeom>
        </p:spPr>
      </p:pic>
      <p:sp>
        <p:nvSpPr>
          <p:cNvPr id="25" name="OFF_logo2Computed"/>
          <p:cNvSpPr txBox="1">
            <a:spLocks noChangeArrowheads="1"/>
          </p:cNvSpPr>
          <p:nvPr userDrawn="1"/>
        </p:nvSpPr>
        <p:spPr bwMode="auto">
          <a:xfrm>
            <a:off x="972000" y="5997600"/>
            <a:ext cx="2350045" cy="676612"/>
          </a:xfrm>
          <a:prstGeom prst="rect">
            <a:avLst/>
          </a:prstGeom>
          <a:noFill/>
          <a:ln w="1778" algn="ctr">
            <a:noFill/>
            <a:miter lim="800000"/>
            <a:headEnd/>
            <a:tailEnd/>
          </a:ln>
          <a:effectLst/>
        </p:spPr>
        <p:txBody>
          <a:bodyPr wrap="square" lIns="0" tIns="583200" rIns="0" bIns="0">
            <a:spAutoFit/>
          </a:bodyPr>
          <a:lstStyle/>
          <a:p>
            <a:pPr>
              <a:lnSpc>
                <a:spcPct val="95000"/>
              </a:lnSpc>
              <a:defRPr/>
            </a:pPr>
            <a:endParaRPr lang="da-DK" sz="600" cap="all" spc="40" baseline="0" dirty="0">
              <a:solidFill>
                <a:schemeClr val="tx1"/>
              </a:solidFill>
              <a:latin typeface="AU Passata Light" pitchFamily="34" charset="0"/>
            </a:endParaRPr>
          </a:p>
        </p:txBody>
      </p:sp>
      <p:sp>
        <p:nvSpPr>
          <p:cNvPr id="26" name="OFF_logo1Computed"/>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kumimoji="0" lang="da-DK" sz="1000" b="0" i="0" u="none" strike="noStrike" cap="all" normalizeH="0" baseline="0" noProof="1">
                <a:ln>
                  <a:noFill/>
                </a:ln>
                <a:solidFill>
                  <a:schemeClr val="tx1"/>
                </a:solidFill>
                <a:effectLst/>
                <a:latin typeface="AU Passata" pitchFamily="34" charset="0"/>
              </a:rPr>
              <a:t>Aarhus
Universitet</a:t>
            </a:r>
          </a:p>
        </p:txBody>
      </p:sp>
      <p:sp>
        <p:nvSpPr>
          <p:cNvPr id="1030" name="Sidetal"/>
          <p:cNvSpPr>
            <a:spLocks noGrp="1" noChangeArrowheads="1"/>
          </p:cNvSpPr>
          <p:nvPr>
            <p:ph type="sldNum" sz="quarter" idx="4"/>
          </p:nvPr>
        </p:nvSpPr>
        <p:spPr bwMode="auto">
          <a:xfrm>
            <a:off x="11807992" y="6581497"/>
            <a:ext cx="252000" cy="13542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1200"/>
              </a:lnSpc>
              <a:buFontTx/>
              <a:buNone/>
              <a:defRPr sz="700" spc="40" baseline="0">
                <a:solidFill>
                  <a:schemeClr val="tx1"/>
                </a:solidFill>
                <a:latin typeface="+mn-lt"/>
              </a:defRPr>
            </a:lvl1pPr>
          </a:lstStyle>
          <a:p>
            <a:pPr>
              <a:defRPr/>
            </a:pPr>
            <a:fld id="{E90C1E0A-682D-40DC-B1EA-26C007FDC330}" type="slidenum">
              <a:rPr lang="da-DK" smtClean="0"/>
              <a:pPr>
                <a:defRPr/>
              </a:pPr>
              <a:t>‹nr.›</a:t>
            </a:fld>
            <a:endParaRPr lang="da-DK"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78417F83-4CBA-48F2-BAD0-783AE3701E32}" type="datetimeFigureOut">
              <a:rPr lang="da-DK" smtClean="0"/>
              <a:pPr/>
              <a:t>25-01-2024</a:t>
            </a:fld>
            <a:r>
              <a:rPr lang="da-DK"/>
              <a:t>16-12-2022</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 id="2147483695" r:id="rId21"/>
    <p:sldLayoutId id="2147483694" r:id="rId22"/>
    <p:sldLayoutId id="2147483688" r:id="rId23"/>
    <p:sldLayoutId id="2147483692" r:id="rId24"/>
    <p:sldLayoutId id="2147483680" r:id="rId25"/>
    <p:sldLayoutId id="2147483683" r:id="rId26"/>
    <p:sldLayoutId id="2147483682" r:id="rId27"/>
    <p:sldLayoutId id="2147483710" r:id="rId28"/>
    <p:sldLayoutId id="2147483699" r:id="rId29"/>
    <p:sldLayoutId id="2147483707" r:id="rId30"/>
    <p:sldLayoutId id="2147483708" r:id="rId31"/>
    <p:sldLayoutId id="2147483706" r:id="rId32"/>
    <p:sldLayoutId id="2147483704" r:id="rId33"/>
    <p:sldLayoutId id="2147483705" r:id="rId34"/>
    <p:sldLayoutId id="2147483702" r:id="rId35"/>
    <p:sldLayoutId id="2147483701" r:id="rId36"/>
    <p:sldLayoutId id="2147483698" r:id="rId37"/>
    <p:sldLayoutId id="2147483681" r:id="rId38"/>
  </p:sldLayoutIdLs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38.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1.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18.emf"/><Relationship Id="rId1" Type="http://schemas.openxmlformats.org/officeDocument/2006/relationships/slideLayout" Target="../slideLayouts/slideLayout38.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3.sv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image" Target="../media/image29.png"/><Relationship Id="rId11" Type="http://schemas.openxmlformats.org/officeDocument/2006/relationships/image" Target="../media/image21.png"/><Relationship Id="rId5" Type="http://schemas.openxmlformats.org/officeDocument/2006/relationships/image" Target="../media/image28.svg"/><Relationship Id="rId10" Type="http://schemas.openxmlformats.org/officeDocument/2006/relationships/image" Target="../media/image18.emf"/><Relationship Id="rId4" Type="http://schemas.openxmlformats.org/officeDocument/2006/relationships/image" Target="../media/image27.png"/><Relationship Id="rId9"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7.svg"/><Relationship Id="rId2" Type="http://schemas.openxmlformats.org/officeDocument/2006/relationships/image" Target="../media/image18.emf"/><Relationship Id="rId1" Type="http://schemas.openxmlformats.org/officeDocument/2006/relationships/slideLayout" Target="../slideLayouts/slideLayout38.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3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3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chart" Target="../charts/char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7056B2-91F4-8982-8DF9-BF12FEC48317}"/>
              </a:ext>
            </a:extLst>
          </p:cNvPr>
          <p:cNvSpPr>
            <a:spLocks noGrp="1"/>
          </p:cNvSpPr>
          <p:nvPr>
            <p:ph type="body" sz="quarter" idx="15"/>
          </p:nvPr>
        </p:nvSpPr>
        <p:spPr/>
        <p:txBody>
          <a:bodyPr/>
          <a:lstStyle/>
          <a:p>
            <a:r>
              <a:rPr lang="en-US" dirty="0"/>
              <a:t>1. </a:t>
            </a:r>
          </a:p>
          <a:p>
            <a:r>
              <a:rPr lang="en-US" sz="7500" dirty="0"/>
              <a:t>FORANDRINGSLEDELSE</a:t>
            </a:r>
            <a:endParaRPr lang="da-DK" sz="7500" dirty="0"/>
          </a:p>
        </p:txBody>
      </p:sp>
    </p:spTree>
    <p:custDataLst>
      <p:tags r:id="rId1"/>
    </p:custDataLst>
    <p:extLst>
      <p:ext uri="{BB962C8B-B14F-4D97-AF65-F5344CB8AC3E}">
        <p14:creationId xmlns:p14="http://schemas.microsoft.com/office/powerpoint/2010/main" val="360842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5F1A-B255-AAD2-C20A-B18C3B323FC8}"/>
              </a:ext>
            </a:extLst>
          </p:cNvPr>
          <p:cNvSpPr>
            <a:spLocks noGrp="1"/>
          </p:cNvSpPr>
          <p:nvPr>
            <p:ph type="title"/>
          </p:nvPr>
        </p:nvSpPr>
        <p:spPr/>
        <p:txBody>
          <a:bodyPr/>
          <a:lstStyle/>
          <a:p>
            <a:r>
              <a:rPr lang="da-DK" dirty="0"/>
              <a:t>Kotters otte trin </a:t>
            </a:r>
            <a:r>
              <a:rPr lang="da-DK" sz="2000" dirty="0"/>
              <a:t>til succesfulde forandringer</a:t>
            </a:r>
          </a:p>
        </p:txBody>
      </p:sp>
      <p:sp>
        <p:nvSpPr>
          <p:cNvPr id="3" name="Content Placeholder 2">
            <a:extLst>
              <a:ext uri="{FF2B5EF4-FFF2-40B4-BE49-F238E27FC236}">
                <a16:creationId xmlns:a16="http://schemas.microsoft.com/office/drawing/2014/main" id="{71EE64EC-7036-4701-3ED8-CFE2292B9D44}"/>
              </a:ext>
            </a:extLst>
          </p:cNvPr>
          <p:cNvSpPr>
            <a:spLocks noGrp="1"/>
          </p:cNvSpPr>
          <p:nvPr>
            <p:ph idx="1"/>
          </p:nvPr>
        </p:nvSpPr>
        <p:spPr/>
        <p:txBody>
          <a:bodyPr/>
          <a:lstStyle/>
          <a:p>
            <a:r>
              <a:rPr lang="da-DK" sz="1600" dirty="0"/>
              <a:t>At gennemføre forandringer i organisationer er vanskeligt, og alt for ofte slår det fejl. John </a:t>
            </a:r>
            <a:r>
              <a:rPr lang="da-DK" sz="1600" dirty="0" err="1"/>
              <a:t>Kotter</a:t>
            </a:r>
            <a:r>
              <a:rPr lang="da-DK" sz="1600" dirty="0"/>
              <a:t> – professor på Harvard Business School og en central figur inden for forandringsteorilitteraturen - har forsket i, hvorfor så mange forandringer mislykkes, og hvad der kendetegner succesfulde forandringer. På baggrund af sin forskning definerede </a:t>
            </a:r>
            <a:r>
              <a:rPr lang="da-DK" sz="1600" dirty="0" err="1"/>
              <a:t>Kotter</a:t>
            </a:r>
            <a:r>
              <a:rPr lang="da-DK" sz="1600" dirty="0"/>
              <a:t> otte vigtige trin, man som leder eller forandringsagent bør forholde sig til og forberede sig godt på, hvis forandringen skal lykkes.</a:t>
            </a:r>
          </a:p>
          <a:p>
            <a:r>
              <a:rPr lang="da-DK" sz="1600" dirty="0"/>
              <a:t>Kotters otte trin er ikke tænkt som en ‘</a:t>
            </a:r>
            <a:r>
              <a:rPr lang="da-DK" sz="1600" dirty="0" err="1"/>
              <a:t>trin-for-trin’-guide</a:t>
            </a:r>
            <a:r>
              <a:rPr lang="da-DK" sz="1600" dirty="0"/>
              <a:t> til forandringsledelse. Den indeholder dog nogle centrale punkter, som det er vigtigt at have for øje for at lykkes med i sin forandring. Er der etableret en ‘</a:t>
            </a:r>
            <a:r>
              <a:rPr lang="da-DK" sz="1600" dirty="0" err="1"/>
              <a:t>guiding</a:t>
            </a:r>
            <a:r>
              <a:rPr lang="da-DK" sz="1600" dirty="0"/>
              <a:t> </a:t>
            </a:r>
            <a:r>
              <a:rPr lang="da-DK" sz="1600" dirty="0" err="1"/>
              <a:t>coalition</a:t>
            </a:r>
            <a:r>
              <a:rPr lang="da-DK" sz="1600" dirty="0"/>
              <a:t>’ i projektet? Er der formuleret en stærk vision for forandringen? Er den formidlet til de rette i organisationen? osv.</a:t>
            </a:r>
          </a:p>
          <a:p>
            <a:endParaRPr lang="da-DK" sz="1600" dirty="0"/>
          </a:p>
        </p:txBody>
      </p:sp>
      <p:sp>
        <p:nvSpPr>
          <p:cNvPr id="4" name="Date Placeholder 3">
            <a:extLst>
              <a:ext uri="{FF2B5EF4-FFF2-40B4-BE49-F238E27FC236}">
                <a16:creationId xmlns:a16="http://schemas.microsoft.com/office/drawing/2014/main" id="{188CD9FF-B76A-F54B-7776-8E61D9D83667}"/>
              </a:ext>
            </a:extLst>
          </p:cNvPr>
          <p:cNvSpPr>
            <a:spLocks noGrp="1"/>
          </p:cNvSpPr>
          <p:nvPr>
            <p:ph type="dt" sz="half" idx="10"/>
          </p:nvPr>
        </p:nvSpPr>
        <p:spPr/>
        <p:txBody>
          <a:bodyPr/>
          <a:lstStyle/>
          <a:p>
            <a:fld id="{8D42509F-D4C1-4180-BF32-F4B5C4E14345}" type="datetime1">
              <a:rPr lang="da-DK" smtClean="0"/>
              <a:t>25-01-2024</a:t>
            </a:fld>
            <a:r>
              <a:rPr lang="da-DK"/>
              <a:t>16-12-2022</a:t>
            </a:r>
            <a:endParaRPr lang="da-DK" dirty="0"/>
          </a:p>
        </p:txBody>
      </p:sp>
      <p:grpSp>
        <p:nvGrpSpPr>
          <p:cNvPr id="15" name="Group 14">
            <a:extLst>
              <a:ext uri="{FF2B5EF4-FFF2-40B4-BE49-F238E27FC236}">
                <a16:creationId xmlns:a16="http://schemas.microsoft.com/office/drawing/2014/main" id="{B899BAF0-DB76-1233-5941-68E57A821EFE}"/>
              </a:ext>
            </a:extLst>
          </p:cNvPr>
          <p:cNvGrpSpPr/>
          <p:nvPr/>
        </p:nvGrpSpPr>
        <p:grpSpPr>
          <a:xfrm>
            <a:off x="3722133" y="5994073"/>
            <a:ext cx="5455134" cy="585564"/>
            <a:chOff x="3722133" y="5994073"/>
            <a:chExt cx="5455134" cy="585564"/>
          </a:xfrm>
        </p:grpSpPr>
        <p:sp>
          <p:nvSpPr>
            <p:cNvPr id="16" name="USR_Title">
              <a:extLst>
                <a:ext uri="{FF2B5EF4-FFF2-40B4-BE49-F238E27FC236}">
                  <a16:creationId xmlns:a16="http://schemas.microsoft.com/office/drawing/2014/main" id="{28EB2DC3-A8A3-49D1-29D4-7F93F840B352}"/>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7" name="Date_DateCustomA">
              <a:extLst>
                <a:ext uri="{FF2B5EF4-FFF2-40B4-BE49-F238E27FC236}">
                  <a16:creationId xmlns:a16="http://schemas.microsoft.com/office/drawing/2014/main" id="{CFD90810-74FD-A25C-ABBB-6716D1F8B363}"/>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8" name="Billede streg">
              <a:extLst>
                <a:ext uri="{FF2B5EF4-FFF2-40B4-BE49-F238E27FC236}">
                  <a16:creationId xmlns:a16="http://schemas.microsoft.com/office/drawing/2014/main" id="{30B304A4-F5B4-0910-9D27-48FD448B21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6" name="Rectangle: Rounded Corners 5">
            <a:extLst>
              <a:ext uri="{FF2B5EF4-FFF2-40B4-BE49-F238E27FC236}">
                <a16:creationId xmlns:a16="http://schemas.microsoft.com/office/drawing/2014/main" id="{71B8680E-BB36-49D3-FDC0-42961F8CC0AB}"/>
              </a:ext>
            </a:extLst>
          </p:cNvPr>
          <p:cNvSpPr/>
          <p:nvPr/>
        </p:nvSpPr>
        <p:spPr bwMode="auto">
          <a:xfrm>
            <a:off x="2601888" y="4149080"/>
            <a:ext cx="6985048" cy="2088232"/>
          </a:xfrm>
          <a:prstGeom prst="roundRect">
            <a:avLst>
              <a:gd name="adj" fmla="val 9808"/>
            </a:avLst>
          </a:prstGeom>
          <a:solidFill>
            <a:srgbClr val="002546"/>
          </a:solidFill>
          <a:ln w="1778" cap="flat" cmpd="sng" algn="ctr">
            <a:solidFill>
              <a:srgbClr val="002546"/>
            </a:solidFill>
            <a:prstDash val="solid"/>
            <a:round/>
            <a:headEnd type="none" w="med" len="med"/>
            <a:tailEnd type="none" w="med" len="med"/>
          </a:ln>
          <a:effectLst/>
        </p:spPr>
        <p:txBody>
          <a:bodyPr vert="horz" wrap="square" lIns="144000" tIns="72000" rIns="91440" bIns="72000" numCol="1" rtlCol="0" anchor="t" anchorCtr="0" compatLnSpc="1">
            <a:prstTxWarp prst="textNoShape">
              <a:avLst/>
            </a:prstTxWarp>
            <a:noAutofit/>
          </a:bodyPr>
          <a:lstStyle/>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Establishing a sense of urgency</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Forming a powerful guiding coalition</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Creating a vision</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Communicating a vision</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Empowering others and act on the vision</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Planning for and creating short-term sins</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Consolidating improvements and producing still more changes</a:t>
            </a:r>
          </a:p>
          <a:p>
            <a:pPr marL="342900" marR="0" lvl="0" indent="-342900" defTabSz="914400" eaLnBrk="1" fontAlgn="auto" latinLnBrk="0" hangingPunct="1">
              <a:lnSpc>
                <a:spcPct val="95000"/>
              </a:lnSpc>
              <a:spcBef>
                <a:spcPts val="0"/>
              </a:spcBef>
              <a:spcAft>
                <a:spcPts val="0"/>
              </a:spcAft>
              <a:buClrTx/>
              <a:buSzTx/>
              <a:buFont typeface="AU Passata" pitchFamily="34" charset="0"/>
              <a:buAutoNum type="arabicPeriod"/>
              <a:tabLst/>
              <a:defRPr/>
            </a:pPr>
            <a:r>
              <a:rPr kumimoji="0" lang="en-US" sz="1600" b="0" i="0" u="none" strike="noStrike" kern="0" cap="none" spc="0" normalizeH="0" baseline="0" noProof="0" dirty="0">
                <a:ln>
                  <a:noFill/>
                </a:ln>
                <a:solidFill>
                  <a:srgbClr val="FFFFFF"/>
                </a:solidFill>
                <a:effectLst/>
                <a:uLnTx/>
                <a:uFillTx/>
              </a:rPr>
              <a:t>Institutionalizing new approaches </a:t>
            </a:r>
          </a:p>
        </p:txBody>
      </p:sp>
      <p:sp>
        <p:nvSpPr>
          <p:cNvPr id="5" name="Slide Number Placeholder 3">
            <a:extLst>
              <a:ext uri="{FF2B5EF4-FFF2-40B4-BE49-F238E27FC236}">
                <a16:creationId xmlns:a16="http://schemas.microsoft.com/office/drawing/2014/main" id="{BD559F8B-220F-908F-7BF2-18B50EC5B8C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10</a:t>
            </a:fld>
            <a:endParaRPr lang="en-GB" dirty="0"/>
          </a:p>
        </p:txBody>
      </p:sp>
    </p:spTree>
    <p:extLst>
      <p:ext uri="{BB962C8B-B14F-4D97-AF65-F5344CB8AC3E}">
        <p14:creationId xmlns:p14="http://schemas.microsoft.com/office/powerpoint/2010/main" val="263260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3D8008-A08E-6C53-937E-707A3EC0C303}"/>
              </a:ext>
            </a:extLst>
          </p:cNvPr>
          <p:cNvSpPr>
            <a:spLocks noGrp="1"/>
          </p:cNvSpPr>
          <p:nvPr>
            <p:ph type="title"/>
          </p:nvPr>
        </p:nvSpPr>
        <p:spPr/>
        <p:txBody>
          <a:bodyPr/>
          <a:lstStyle/>
          <a:p>
            <a:r>
              <a:rPr lang="da-DK" dirty="0"/>
              <a:t>Kotters otte trin </a:t>
            </a:r>
            <a:r>
              <a:rPr lang="da-DK" sz="2000" dirty="0"/>
              <a:t>(fortsat)</a:t>
            </a:r>
            <a:endParaRPr lang="da-DK" dirty="0"/>
          </a:p>
        </p:txBody>
      </p:sp>
      <p:sp>
        <p:nvSpPr>
          <p:cNvPr id="7" name="Content Placeholder 6">
            <a:extLst>
              <a:ext uri="{FF2B5EF4-FFF2-40B4-BE49-F238E27FC236}">
                <a16:creationId xmlns:a16="http://schemas.microsoft.com/office/drawing/2014/main" id="{EC67E254-D3EA-1ECB-A972-9D93AC894D89}"/>
              </a:ext>
            </a:extLst>
          </p:cNvPr>
          <p:cNvSpPr>
            <a:spLocks noGrp="1"/>
          </p:cNvSpPr>
          <p:nvPr>
            <p:ph idx="1"/>
          </p:nvPr>
        </p:nvSpPr>
        <p:spPr/>
        <p:txBody>
          <a:bodyPr/>
          <a:lstStyle/>
          <a:p>
            <a:r>
              <a:rPr lang="da-DK" sz="1300" dirty="0"/>
              <a:t>Kotters otte  trin kan oversættes til dansk og uddybes således:</a:t>
            </a:r>
            <a:br>
              <a:rPr lang="da-DK" sz="1300" dirty="0"/>
            </a:br>
            <a:endParaRPr lang="da-DK" sz="1300" dirty="0"/>
          </a:p>
          <a:p>
            <a:r>
              <a:rPr lang="da-DK" sz="1300" b="1" dirty="0">
                <a:solidFill>
                  <a:schemeClr val="bg2"/>
                </a:solidFill>
              </a:rPr>
              <a:t>1. Etablering af en oplevelse af, at forandringen er nødvendig (en brændende platform)</a:t>
            </a:r>
          </a:p>
          <a:p>
            <a:r>
              <a:rPr lang="da-DK" sz="1300" dirty="0"/>
              <a:t>Det kan være vanskeligt at få medarbejdere til at forlade deres tryghedszone i forbindelse med forandringer. Hvis ikke forandringen opleves som nødvendig, er medarbejderne sjældent indstillede på at yde den ekstra indsats, der ofte har afgørende betydning.</a:t>
            </a:r>
            <a:br>
              <a:rPr lang="da-DK" sz="1300" dirty="0"/>
            </a:br>
            <a:endParaRPr lang="da-DK" sz="1300" dirty="0"/>
          </a:p>
          <a:p>
            <a:r>
              <a:rPr lang="da-DK" sz="1300" b="1" dirty="0">
                <a:solidFill>
                  <a:schemeClr val="bg2"/>
                </a:solidFill>
              </a:rPr>
              <a:t>2. Etablering af en styrende koalition (forandringsgruppe)</a:t>
            </a:r>
          </a:p>
          <a:p>
            <a:r>
              <a:rPr lang="da-DK" sz="1300" dirty="0"/>
              <a:t>Det er essentielt at samle et kompetent team, der kan vise vejen og styre forandringen. Det kan være en fordel med et team, der både besidder ledelsesfærdigheder, troværdighed, kommunikative evner, autoritet og analytiske evner.</a:t>
            </a:r>
            <a:br>
              <a:rPr lang="da-DK" sz="1300" dirty="0"/>
            </a:br>
            <a:endParaRPr lang="da-DK" sz="1300" dirty="0"/>
          </a:p>
          <a:p>
            <a:r>
              <a:rPr lang="da-DK" sz="1300" b="1" dirty="0">
                <a:solidFill>
                  <a:schemeClr val="bg2"/>
                </a:solidFill>
              </a:rPr>
              <a:t>3. Udvikling af en vision og en strategi</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lang="da-DK" sz="1300" dirty="0"/>
              <a:t>Der skal skabes en vision for den ønskede forandring. Visionen kan styre forandringsarbejdet og er vigtig, fordi den motiverer og inspirerer medarbejderne undervejs. Hvis ikke alle kender til og er indstillede på visionen, kan selv de mindste beslutninger føre til konflikter.</a:t>
            </a:r>
            <a:br>
              <a:rPr lang="da-DK" sz="1300" dirty="0"/>
            </a:br>
            <a:br>
              <a:rPr lang="da-DK" sz="1300" dirty="0"/>
            </a:br>
            <a:r>
              <a:rPr kumimoji="0" lang="da-DK" sz="1300" b="1" i="0" u="none" strike="noStrike" kern="0" cap="none" spc="0" normalizeH="0" baseline="0" noProof="0" dirty="0">
                <a:ln>
                  <a:noFill/>
                </a:ln>
                <a:solidFill>
                  <a:srgbClr val="002546"/>
                </a:solidFill>
                <a:effectLst/>
                <a:uLnTx/>
                <a:uFillTx/>
                <a:ea typeface="+mn-ea"/>
                <a:cs typeface="+mn-cs"/>
              </a:rPr>
              <a:t>4. Klar kommunikation af visionen </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300" b="0" i="0" u="none" strike="noStrike" kern="0" cap="none" spc="0" normalizeH="0" baseline="0" noProof="0" dirty="0">
                <a:ln>
                  <a:noFill/>
                </a:ln>
                <a:solidFill>
                  <a:srgbClr val="000000"/>
                </a:solidFill>
                <a:effectLst/>
                <a:uLnTx/>
                <a:uFillTx/>
                <a:ea typeface="+mn-ea"/>
                <a:cs typeface="+mn-cs"/>
              </a:rPr>
              <a:t>Det er afgørende, at så mange medarbejdere som muligt forstår og accepterer visionen. Det er derfor vigtigt, at visionen kommunikeres klart og overbevisende til alle relevante dele af organisationen.</a:t>
            </a:r>
          </a:p>
          <a:p>
            <a:endParaRPr lang="da-DK" sz="1300" dirty="0"/>
          </a:p>
          <a:p>
            <a:endParaRPr lang="da-DK" sz="1300" dirty="0"/>
          </a:p>
        </p:txBody>
      </p:sp>
      <p:sp>
        <p:nvSpPr>
          <p:cNvPr id="4" name="Date Placeholder 3">
            <a:extLst>
              <a:ext uri="{FF2B5EF4-FFF2-40B4-BE49-F238E27FC236}">
                <a16:creationId xmlns:a16="http://schemas.microsoft.com/office/drawing/2014/main" id="{3B5710C4-1D97-BBC5-4368-47025129B3C8}"/>
              </a:ext>
            </a:extLst>
          </p:cNvPr>
          <p:cNvSpPr>
            <a:spLocks noGrp="1"/>
          </p:cNvSpPr>
          <p:nvPr>
            <p:ph type="dt" sz="half" idx="10"/>
          </p:nvPr>
        </p:nvSpPr>
        <p:spPr/>
        <p:txBody>
          <a:bodyPr/>
          <a:lstStyle/>
          <a:p>
            <a:fld id="{7EF25217-4F73-4930-92B4-90EF07E0C39B}" type="datetime1">
              <a:rPr lang="da-DK" smtClean="0"/>
              <a:t>25-01-2024</a:t>
            </a:fld>
            <a:r>
              <a:rPr lang="da-DK"/>
              <a:t>16-12-2022</a:t>
            </a:r>
            <a:endParaRPr lang="da-DK" dirty="0"/>
          </a:p>
        </p:txBody>
      </p:sp>
      <p:grpSp>
        <p:nvGrpSpPr>
          <p:cNvPr id="12" name="Group 11">
            <a:extLst>
              <a:ext uri="{FF2B5EF4-FFF2-40B4-BE49-F238E27FC236}">
                <a16:creationId xmlns:a16="http://schemas.microsoft.com/office/drawing/2014/main" id="{ABB816E4-C173-1337-B502-CD68BC5D4AA3}"/>
              </a:ext>
            </a:extLst>
          </p:cNvPr>
          <p:cNvGrpSpPr/>
          <p:nvPr/>
        </p:nvGrpSpPr>
        <p:grpSpPr>
          <a:xfrm>
            <a:off x="3722133" y="5994073"/>
            <a:ext cx="5455134" cy="585564"/>
            <a:chOff x="3722133" y="5994073"/>
            <a:chExt cx="5455134" cy="585564"/>
          </a:xfrm>
        </p:grpSpPr>
        <p:sp>
          <p:nvSpPr>
            <p:cNvPr id="13" name="USR_Title">
              <a:extLst>
                <a:ext uri="{FF2B5EF4-FFF2-40B4-BE49-F238E27FC236}">
                  <a16:creationId xmlns:a16="http://schemas.microsoft.com/office/drawing/2014/main" id="{2E61C809-7688-B0A6-F1DA-F58E2018EC0E}"/>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4" name="Date_DateCustomA">
              <a:extLst>
                <a:ext uri="{FF2B5EF4-FFF2-40B4-BE49-F238E27FC236}">
                  <a16:creationId xmlns:a16="http://schemas.microsoft.com/office/drawing/2014/main" id="{C4133EDE-9BA9-7281-9628-A2C1D18CAC8E}"/>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5" name="Billede streg">
              <a:extLst>
                <a:ext uri="{FF2B5EF4-FFF2-40B4-BE49-F238E27FC236}">
                  <a16:creationId xmlns:a16="http://schemas.microsoft.com/office/drawing/2014/main" id="{CF3A84A3-49D7-5B96-BF13-65FFAF531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 name="Slide Number Placeholder 3">
            <a:extLst>
              <a:ext uri="{FF2B5EF4-FFF2-40B4-BE49-F238E27FC236}">
                <a16:creationId xmlns:a16="http://schemas.microsoft.com/office/drawing/2014/main" id="{3E4F2274-A0C6-9E78-3D45-57066CE1FA8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11</a:t>
            </a:fld>
            <a:endParaRPr lang="en-GB" dirty="0"/>
          </a:p>
        </p:txBody>
      </p:sp>
    </p:spTree>
    <p:extLst>
      <p:ext uri="{BB962C8B-B14F-4D97-AF65-F5344CB8AC3E}">
        <p14:creationId xmlns:p14="http://schemas.microsoft.com/office/powerpoint/2010/main" val="37389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3D8008-A08E-6C53-937E-707A3EC0C303}"/>
              </a:ext>
            </a:extLst>
          </p:cNvPr>
          <p:cNvSpPr>
            <a:spLocks noGrp="1"/>
          </p:cNvSpPr>
          <p:nvPr>
            <p:ph type="title"/>
          </p:nvPr>
        </p:nvSpPr>
        <p:spPr/>
        <p:txBody>
          <a:bodyPr/>
          <a:lstStyle/>
          <a:p>
            <a:r>
              <a:rPr lang="da-DK" dirty="0"/>
              <a:t>Kotters otte trin </a:t>
            </a:r>
            <a:r>
              <a:rPr lang="da-DK" sz="2000" dirty="0"/>
              <a:t>(fortsat)</a:t>
            </a:r>
          </a:p>
        </p:txBody>
      </p:sp>
      <p:sp>
        <p:nvSpPr>
          <p:cNvPr id="7" name="Content Placeholder 6">
            <a:extLst>
              <a:ext uri="{FF2B5EF4-FFF2-40B4-BE49-F238E27FC236}">
                <a16:creationId xmlns:a16="http://schemas.microsoft.com/office/drawing/2014/main" id="{EC67E254-D3EA-1ECB-A972-9D93AC894D89}"/>
              </a:ext>
            </a:extLst>
          </p:cNvPr>
          <p:cNvSpPr>
            <a:spLocks noGrp="1"/>
          </p:cNvSpPr>
          <p:nvPr>
            <p:ph idx="1"/>
          </p:nvPr>
        </p:nvSpPr>
        <p:spPr>
          <a:xfrm>
            <a:off x="985839" y="1960078"/>
            <a:ext cx="10217149" cy="4349241"/>
          </a:xfrm>
        </p:spPr>
        <p:txBody>
          <a:bodyPr/>
          <a:lstStyle/>
          <a:p>
            <a:r>
              <a:rPr lang="da-DK" sz="1300" b="1" dirty="0">
                <a:solidFill>
                  <a:schemeClr val="bg2"/>
                </a:solidFill>
              </a:rPr>
              <a:t>5. Etablering af grundlag for handling på bred basis</a:t>
            </a:r>
          </a:p>
          <a:p>
            <a:r>
              <a:rPr lang="da-DK" sz="1300" dirty="0"/>
              <a:t>For at skabe grundlag for handling er man nødt til at fjerne den modstand, der kan forhindre visionen. Det kan man gøre ved at ændre på systemer og strukturer, der underminerer forandringsprocessen, samt ved at opmuntre medarbejderne til at komme med utraditionelle idéer og initiativer.</a:t>
            </a:r>
            <a:br>
              <a:rPr lang="da-DK" sz="1300" dirty="0"/>
            </a:br>
            <a:endParaRPr lang="da-DK" sz="1300" dirty="0"/>
          </a:p>
          <a:p>
            <a:r>
              <a:rPr lang="da-DK" sz="1300" b="1" dirty="0">
                <a:solidFill>
                  <a:schemeClr val="bg2"/>
                </a:solidFill>
              </a:rPr>
              <a:t>6. Planlægning og opnåelse af kortsigtede resultater</a:t>
            </a:r>
          </a:p>
          <a:p>
            <a:r>
              <a:rPr lang="da-DK" sz="1300" dirty="0"/>
              <a:t>At kunne se resultaterne af forandringen, er med til at fastholde motivation og en oplevelse af, at forandringen er nødvendig. Sørg derfor for at skabe synlige, overkommelige resultater og succeser så hurtigt som muligt og sørg for at belønne medarbejderne for deres indsats. </a:t>
            </a:r>
            <a:br>
              <a:rPr lang="da-DK" sz="1300" dirty="0"/>
            </a:br>
            <a:endParaRPr lang="da-DK" sz="1300" dirty="0"/>
          </a:p>
          <a:p>
            <a:r>
              <a:rPr lang="da-DK" sz="1300" b="1" dirty="0">
                <a:solidFill>
                  <a:schemeClr val="bg2"/>
                </a:solidFill>
              </a:rPr>
              <a:t>7. Konsolidering af resultater og produktion af mere forandring</a:t>
            </a:r>
          </a:p>
          <a:p>
            <a:r>
              <a:rPr lang="da-DK" sz="1300" dirty="0"/>
              <a:t>Fremskridt skal fejres, men arbejdet er ikke færdigt, før forandringen er indlejret i kulturen. Efter første succes er der plads til at køre hårdere og hurtigere frem. Undgå at fejre succesen for hurtigt, da det kan lægge en dæmper på oplevelsen af nødvendighed og dermed sætte en stopper for forandringsprocessen. </a:t>
            </a:r>
            <a:br>
              <a:rPr lang="da-DK" sz="1300" dirty="0"/>
            </a:br>
            <a:endParaRPr lang="da-DK" sz="1300" dirty="0"/>
          </a:p>
          <a:p>
            <a:r>
              <a:rPr lang="da-DK" sz="1300" b="1" dirty="0">
                <a:solidFill>
                  <a:schemeClr val="bg2"/>
                </a:solidFill>
              </a:rPr>
              <a:t>8. Forankring af forandringen i organisationens kultur</a:t>
            </a:r>
          </a:p>
          <a:p>
            <a:r>
              <a:rPr lang="da-DK" sz="1300" dirty="0"/>
              <a:t>Indtil forandringerne er implementeret i organisationens kultur, er de i fare. Derfor skal den ledende koalition sikre, at forandringerne er kommet for at blive. Det kan gøres ved at vise medarbejderne, hvordan deres specifikke adfærdsmønstre og holdninger har medvirket til at nå forandringen samt ved at sørge for, at nye medarbejdere bliver indlemmet i den nye kultur.</a:t>
            </a:r>
          </a:p>
          <a:p>
            <a:endParaRPr lang="da-DK" sz="1300" dirty="0"/>
          </a:p>
        </p:txBody>
      </p:sp>
      <p:sp>
        <p:nvSpPr>
          <p:cNvPr id="4" name="Date Placeholder 3">
            <a:extLst>
              <a:ext uri="{FF2B5EF4-FFF2-40B4-BE49-F238E27FC236}">
                <a16:creationId xmlns:a16="http://schemas.microsoft.com/office/drawing/2014/main" id="{3B5710C4-1D97-BBC5-4368-47025129B3C8}"/>
              </a:ext>
            </a:extLst>
          </p:cNvPr>
          <p:cNvSpPr>
            <a:spLocks noGrp="1"/>
          </p:cNvSpPr>
          <p:nvPr>
            <p:ph type="dt" sz="half" idx="10"/>
          </p:nvPr>
        </p:nvSpPr>
        <p:spPr/>
        <p:txBody>
          <a:bodyPr/>
          <a:lstStyle/>
          <a:p>
            <a:fld id="{7EF25217-4F73-4930-92B4-90EF07E0C39B}" type="datetime1">
              <a:rPr lang="da-DK" smtClean="0"/>
              <a:t>25-01-2024</a:t>
            </a:fld>
            <a:r>
              <a:rPr lang="da-DK"/>
              <a:t>16-12-2022</a:t>
            </a:r>
            <a:endParaRPr lang="da-DK" dirty="0"/>
          </a:p>
        </p:txBody>
      </p:sp>
      <p:grpSp>
        <p:nvGrpSpPr>
          <p:cNvPr id="9" name="Group 8">
            <a:extLst>
              <a:ext uri="{FF2B5EF4-FFF2-40B4-BE49-F238E27FC236}">
                <a16:creationId xmlns:a16="http://schemas.microsoft.com/office/drawing/2014/main" id="{2DCB2CBE-7AF3-0ECE-8441-3A93F7122F3C}"/>
              </a:ext>
            </a:extLst>
          </p:cNvPr>
          <p:cNvGrpSpPr/>
          <p:nvPr/>
        </p:nvGrpSpPr>
        <p:grpSpPr>
          <a:xfrm>
            <a:off x="3722133" y="5994073"/>
            <a:ext cx="5455134" cy="585564"/>
            <a:chOff x="3722133" y="5994073"/>
            <a:chExt cx="5455134" cy="585564"/>
          </a:xfrm>
        </p:grpSpPr>
        <p:sp>
          <p:nvSpPr>
            <p:cNvPr id="10" name="USR_Title">
              <a:extLst>
                <a:ext uri="{FF2B5EF4-FFF2-40B4-BE49-F238E27FC236}">
                  <a16:creationId xmlns:a16="http://schemas.microsoft.com/office/drawing/2014/main" id="{A6E78382-BDB2-0A9A-8754-01A05719B20D}"/>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1" name="Date_DateCustomA">
              <a:extLst>
                <a:ext uri="{FF2B5EF4-FFF2-40B4-BE49-F238E27FC236}">
                  <a16:creationId xmlns:a16="http://schemas.microsoft.com/office/drawing/2014/main" id="{020A08A7-B1F2-AF6B-FAEA-81940E31A139}"/>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AA0565C4-7108-BD8C-DE10-F9155969E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 name="Slide Number Placeholder 3">
            <a:extLst>
              <a:ext uri="{FF2B5EF4-FFF2-40B4-BE49-F238E27FC236}">
                <a16:creationId xmlns:a16="http://schemas.microsoft.com/office/drawing/2014/main" id="{FCCFDE87-A0F4-D1C9-3F91-55128FBD12B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12</a:t>
            </a:fld>
            <a:endParaRPr lang="en-GB" dirty="0"/>
          </a:p>
        </p:txBody>
      </p:sp>
    </p:spTree>
    <p:extLst>
      <p:ext uri="{BB962C8B-B14F-4D97-AF65-F5344CB8AC3E}">
        <p14:creationId xmlns:p14="http://schemas.microsoft.com/office/powerpoint/2010/main" val="15258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7" name="Text Placeholder 6">
            <a:extLst>
              <a:ext uri="{FF2B5EF4-FFF2-40B4-BE49-F238E27FC236}">
                <a16:creationId xmlns:a16="http://schemas.microsoft.com/office/drawing/2014/main" id="{F70A698D-ADBF-4F34-0CAD-49E0CB48A106}"/>
              </a:ext>
            </a:extLst>
          </p:cNvPr>
          <p:cNvSpPr>
            <a:spLocks noGrp="1"/>
          </p:cNvSpPr>
          <p:nvPr>
            <p:ph type="body" sz="quarter" idx="15"/>
          </p:nvPr>
        </p:nvSpPr>
        <p:spPr/>
        <p:txBody>
          <a:bodyPr/>
          <a:lstStyle/>
          <a:p>
            <a:r>
              <a:rPr lang="da-DK" dirty="0">
                <a:solidFill>
                  <a:srgbClr val="FFFFFF"/>
                </a:solidFill>
                <a:latin typeface="+mj-lt"/>
              </a:rPr>
              <a:t>1</a:t>
            </a:r>
            <a:r>
              <a:rPr lang="da-DK" b="1" dirty="0">
                <a:solidFill>
                  <a:srgbClr val="FFFFFF"/>
                </a:solidFill>
                <a:latin typeface="+mj-lt"/>
              </a:rPr>
              <a:t>.2. </a:t>
            </a:r>
          </a:p>
          <a:p>
            <a:r>
              <a:rPr lang="da-DK" sz="7500" b="1" dirty="0">
                <a:solidFill>
                  <a:srgbClr val="FFFFFF"/>
                </a:solidFill>
                <a:latin typeface="+mj-lt"/>
              </a:rPr>
              <a:t>MODELLER</a:t>
            </a:r>
            <a:r>
              <a:rPr lang="da-DK" sz="7200" b="1" dirty="0">
                <a:solidFill>
                  <a:srgbClr val="FFFFFF"/>
                </a:solidFill>
                <a:latin typeface="+mj-lt"/>
              </a:rPr>
              <a:t> </a:t>
            </a:r>
            <a:r>
              <a:rPr lang="da-DK" b="1" dirty="0">
                <a:solidFill>
                  <a:srgbClr val="FFFFFF"/>
                </a:solidFill>
                <a:latin typeface="+mj-lt"/>
              </a:rPr>
              <a:t>TIL INDLEDENDE ANALYSE AF FORANDRINGER</a:t>
            </a:r>
            <a:endParaRPr kumimoji="0" lang="da-DK" b="1" i="0" u="none" strike="noStrike" cap="none" normalizeH="0" baseline="0" dirty="0">
              <a:ln>
                <a:noFill/>
              </a:ln>
              <a:solidFill>
                <a:srgbClr val="FFFFFF"/>
              </a:solidFill>
              <a:effectLst/>
              <a:latin typeface="+mj-lt"/>
            </a:endParaRPr>
          </a:p>
          <a:p>
            <a:pPr>
              <a:buNone/>
            </a:pPr>
            <a:endParaRPr lang="da-DK" dirty="0">
              <a:latin typeface="+mj-lt"/>
            </a:endParaRPr>
          </a:p>
        </p:txBody>
      </p:sp>
      <p:sp>
        <p:nvSpPr>
          <p:cNvPr id="6" name="Title 1">
            <a:extLst>
              <a:ext uri="{FF2B5EF4-FFF2-40B4-BE49-F238E27FC236}">
                <a16:creationId xmlns:a16="http://schemas.microsoft.com/office/drawing/2014/main" id="{55CE1789-C9F2-6B1A-49F0-6622BE7BB81C}"/>
              </a:ext>
            </a:extLst>
          </p:cNvPr>
          <p:cNvSpPr txBox="1">
            <a:spLocks/>
          </p:cNvSpPr>
          <p:nvPr/>
        </p:nvSpPr>
        <p:spPr>
          <a:xfrm>
            <a:off x="984249" y="2598003"/>
            <a:ext cx="10220325" cy="830997"/>
          </a:xfrm>
          <a:prstGeom prst="rect">
            <a:avLst/>
          </a:prstGeom>
        </p:spPr>
        <p:txBody>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4000" b="1" i="0" u="none" strike="noStrike" cap="none" normalizeH="0" baseline="0" dirty="0">
              <a:ln>
                <a:noFill/>
              </a:ln>
              <a:solidFill>
                <a:srgbClr val="FFFFFF"/>
              </a:solidFill>
              <a:effectLst/>
              <a:latin typeface="AU Passata Light" panose="020B0604020202020204" charset="0"/>
            </a:endParaRPr>
          </a:p>
        </p:txBody>
      </p:sp>
    </p:spTree>
    <p:extLst>
      <p:ext uri="{BB962C8B-B14F-4D97-AF65-F5344CB8AC3E}">
        <p14:creationId xmlns:p14="http://schemas.microsoft.com/office/powerpoint/2010/main" val="251304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504D3B-9EC0-DB77-C232-EEC8BB523CEE}"/>
              </a:ext>
            </a:extLst>
          </p:cNvPr>
          <p:cNvSpPr>
            <a:spLocks noGrp="1"/>
          </p:cNvSpPr>
          <p:nvPr>
            <p:ph type="title"/>
          </p:nvPr>
        </p:nvSpPr>
        <p:spPr>
          <a:xfrm>
            <a:off x="315913" y="149115"/>
            <a:ext cx="11557000" cy="1309328"/>
          </a:xfrm>
        </p:spPr>
        <p:txBody>
          <a:bodyPr wrap="square" anchor="b">
            <a:normAutofit/>
          </a:bodyPr>
          <a:lstStyle/>
          <a:p>
            <a:r>
              <a:rPr lang="da-DK" sz="2000" dirty="0">
                <a:solidFill>
                  <a:schemeClr val="bg2"/>
                </a:solidFill>
              </a:rPr>
              <a:t>Modeller</a:t>
            </a:r>
            <a:r>
              <a:rPr lang="da-DK" dirty="0">
                <a:solidFill>
                  <a:schemeClr val="bg2"/>
                </a:solidFill>
              </a:rPr>
              <a:t> </a:t>
            </a:r>
            <a:br>
              <a:rPr lang="da-DK" dirty="0"/>
            </a:br>
            <a:r>
              <a:rPr lang="da-DK" dirty="0"/>
              <a:t>til indledende analyse af forandringer</a:t>
            </a:r>
          </a:p>
        </p:txBody>
      </p:sp>
      <p:sp>
        <p:nvSpPr>
          <p:cNvPr id="14" name="Content Placeholder 2">
            <a:extLst>
              <a:ext uri="{FF2B5EF4-FFF2-40B4-BE49-F238E27FC236}">
                <a16:creationId xmlns:a16="http://schemas.microsoft.com/office/drawing/2014/main" id="{706593EF-5EE4-992E-C28D-07EE45ED4479}"/>
              </a:ext>
            </a:extLst>
          </p:cNvPr>
          <p:cNvSpPr>
            <a:spLocks noGrp="1"/>
          </p:cNvSpPr>
          <p:nvPr>
            <p:ph idx="1"/>
          </p:nvPr>
        </p:nvSpPr>
        <p:spPr>
          <a:xfrm>
            <a:off x="985839" y="1960079"/>
            <a:ext cx="6908773" cy="3937484"/>
          </a:xfrm>
        </p:spPr>
        <p:txBody>
          <a:bodyPr wrap="square" anchor="t">
            <a:normAutofit fontScale="92500" lnSpcReduction="20000"/>
          </a:bodyPr>
          <a:lstStyle/>
          <a:p>
            <a:r>
              <a:rPr lang="da-DK" dirty="0"/>
              <a:t>Forandringer er forskellige i deres omfang og i deres implikationer for den berørte organisation. Vil man sikre sig, at forandringer får den ønskede effekt, er det vigtigt forinden - som en del af </a:t>
            </a:r>
            <a:r>
              <a:rPr lang="da-DK" dirty="0" err="1"/>
              <a:t>foranalysen</a:t>
            </a:r>
            <a:r>
              <a:rPr lang="da-DK" dirty="0"/>
              <a:t> - at gøre sig klart, hvad der skal forandres, og hvordan det vil påvirke organisationen. </a:t>
            </a:r>
            <a:br>
              <a:rPr lang="da-DK" dirty="0"/>
            </a:br>
            <a:endParaRPr lang="da-DK" dirty="0"/>
          </a:p>
          <a:p>
            <a:r>
              <a:rPr lang="da-DK" dirty="0"/>
              <a:t>Her præsenteres tre forskellige modeller, du som projektleder kan bruge i projektets indledende </a:t>
            </a:r>
            <a:r>
              <a:rPr lang="da-DK" dirty="0" err="1"/>
              <a:t>foranalyse</a:t>
            </a:r>
            <a:r>
              <a:rPr lang="da-DK" dirty="0"/>
              <a:t>. De hjælper dig til på forskellige måder at analysere den forandring, som skal gennemføres som en del af dit projekt, og giver dig værdifulde input til dit videre arbejde med at tilrettelægge og gennemføre den planlagte forandringsproces. </a:t>
            </a:r>
          </a:p>
          <a:p>
            <a:pPr>
              <a:buNone/>
            </a:pPr>
            <a:endParaRPr lang="da-DK" dirty="0"/>
          </a:p>
          <a:p>
            <a:pPr>
              <a:buNone/>
            </a:pPr>
            <a:r>
              <a:rPr lang="da-DK" dirty="0"/>
              <a:t>Resultaterne fra de gennemførte analyser med modellerne skal indgå som en del af projektets PID og skal på den måde hjælpe projektets styregruppe til at skabe overblik over omfanget og karakteren af den forandring, projektet vil medføre - og dermed styrke beslutningsgrundlaget for projektets tilrettelæggelse og organisering.</a:t>
            </a:r>
          </a:p>
          <a:p>
            <a:endParaRPr lang="da-DK" dirty="0"/>
          </a:p>
          <a:p>
            <a:r>
              <a:rPr lang="da-DK" b="1" dirty="0">
                <a:solidFill>
                  <a:schemeClr val="bg2"/>
                </a:solidFill>
              </a:rPr>
              <a:t>De tre modeller er:</a:t>
            </a:r>
          </a:p>
          <a:p>
            <a:r>
              <a:rPr lang="da-DK" dirty="0"/>
              <a:t>Model 1: Buchanans og </a:t>
            </a:r>
            <a:r>
              <a:rPr lang="da-DK" dirty="0" err="1"/>
              <a:t>Boddys</a:t>
            </a:r>
            <a:r>
              <a:rPr lang="da-DK" dirty="0"/>
              <a:t> forandringsmodel</a:t>
            </a:r>
          </a:p>
          <a:p>
            <a:r>
              <a:rPr lang="da-DK" dirty="0"/>
              <a:t>Model 2: Forandringens domæner/dimensioner</a:t>
            </a:r>
          </a:p>
          <a:p>
            <a:r>
              <a:rPr lang="da-DK" dirty="0"/>
              <a:t>Model 3: Analytisk rammeværktøj til forandringsaspekter</a:t>
            </a:r>
            <a:endParaRPr lang="da-DK" dirty="0">
              <a:highlight>
                <a:srgbClr val="FFFF00"/>
              </a:highlight>
            </a:endParaRPr>
          </a:p>
        </p:txBody>
      </p:sp>
      <p:pic>
        <p:nvPicPr>
          <p:cNvPr id="9" name="Content Placeholder 8">
            <a:extLst>
              <a:ext uri="{FF2B5EF4-FFF2-40B4-BE49-F238E27FC236}">
                <a16:creationId xmlns:a16="http://schemas.microsoft.com/office/drawing/2014/main" id="{F462D75A-50C9-ABD9-2917-495755CA1E7E}"/>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48781" r="-2" b="-2"/>
          <a:stretch/>
        </p:blipFill>
        <p:spPr>
          <a:xfrm>
            <a:off x="8181975" y="1960563"/>
            <a:ext cx="3021013" cy="3937000"/>
          </a:xfrm>
          <a:noFill/>
        </p:spPr>
      </p:pic>
      <p:sp>
        <p:nvSpPr>
          <p:cNvPr id="4" name="Date Placeholder 3">
            <a:extLst>
              <a:ext uri="{FF2B5EF4-FFF2-40B4-BE49-F238E27FC236}">
                <a16:creationId xmlns:a16="http://schemas.microsoft.com/office/drawing/2014/main" id="{FE594FA0-5A20-D207-5CFB-EB1778BB2835}"/>
              </a:ext>
            </a:extLst>
          </p:cNvPr>
          <p:cNvSpPr>
            <a:spLocks noGrp="1"/>
          </p:cNvSpPr>
          <p:nvPr>
            <p:ph type="dt" sz="half" idx="10"/>
          </p:nvPr>
        </p:nvSpPr>
        <p:spPr/>
        <p:txBody>
          <a:bodyPr/>
          <a:lstStyle/>
          <a:p>
            <a:pPr>
              <a:spcAft>
                <a:spcPts val="600"/>
              </a:spcAft>
            </a:pPr>
            <a:fld id="{28690F47-B1A8-4507-9CC4-051BDFCEDD2E}" type="datetime1">
              <a:rPr lang="da-DK" smtClean="0"/>
              <a:pPr>
                <a:spcAft>
                  <a:spcPts val="600"/>
                </a:spcAft>
              </a:pPr>
              <a:t>25-01-2024</a:t>
            </a:fld>
            <a:r>
              <a:rPr lang="da-DK"/>
              <a:t>16-12-2022</a:t>
            </a:r>
          </a:p>
        </p:txBody>
      </p:sp>
      <p:grpSp>
        <p:nvGrpSpPr>
          <p:cNvPr id="2" name="Group 1">
            <a:extLst>
              <a:ext uri="{FF2B5EF4-FFF2-40B4-BE49-F238E27FC236}">
                <a16:creationId xmlns:a16="http://schemas.microsoft.com/office/drawing/2014/main" id="{767E737E-B122-0638-F6D0-8C62D22A7AFE}"/>
              </a:ext>
            </a:extLst>
          </p:cNvPr>
          <p:cNvGrpSpPr/>
          <p:nvPr/>
        </p:nvGrpSpPr>
        <p:grpSpPr>
          <a:xfrm>
            <a:off x="3722133" y="5994073"/>
            <a:ext cx="5455134" cy="585564"/>
            <a:chOff x="3722133" y="5994073"/>
            <a:chExt cx="5455134" cy="585564"/>
          </a:xfrm>
        </p:grpSpPr>
        <p:sp>
          <p:nvSpPr>
            <p:cNvPr id="3" name="USR_Title">
              <a:extLst>
                <a:ext uri="{FF2B5EF4-FFF2-40B4-BE49-F238E27FC236}">
                  <a16:creationId xmlns:a16="http://schemas.microsoft.com/office/drawing/2014/main" id="{08222348-CF67-5423-F1F2-426518AC728F}"/>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6" name="Date_DateCustomA">
              <a:extLst>
                <a:ext uri="{FF2B5EF4-FFF2-40B4-BE49-F238E27FC236}">
                  <a16:creationId xmlns:a16="http://schemas.microsoft.com/office/drawing/2014/main" id="{19A66834-69A8-128D-E923-F879ED1936D1}"/>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7" name="Billede streg">
              <a:extLst>
                <a:ext uri="{FF2B5EF4-FFF2-40B4-BE49-F238E27FC236}">
                  <a16:creationId xmlns:a16="http://schemas.microsoft.com/office/drawing/2014/main" id="{6345A9AE-B470-3C29-081E-1D4DBF01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D1264A4B-70AA-7428-5FDD-8DD420C561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8" name="Slide Number Placeholder 3">
            <a:extLst>
              <a:ext uri="{FF2B5EF4-FFF2-40B4-BE49-F238E27FC236}">
                <a16:creationId xmlns:a16="http://schemas.microsoft.com/office/drawing/2014/main" id="{07FDD59B-571E-9506-69D5-0132BC7D45E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14</a:t>
            </a:fld>
            <a:endParaRPr lang="en-GB" dirty="0"/>
          </a:p>
        </p:txBody>
      </p:sp>
    </p:spTree>
    <p:extLst>
      <p:ext uri="{BB962C8B-B14F-4D97-AF65-F5344CB8AC3E}">
        <p14:creationId xmlns:p14="http://schemas.microsoft.com/office/powerpoint/2010/main" val="257261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1B0765-487C-CCC3-A50A-9CC7BB097C2F}"/>
              </a:ext>
            </a:extLst>
          </p:cNvPr>
          <p:cNvSpPr>
            <a:spLocks noGrp="1"/>
          </p:cNvSpPr>
          <p:nvPr>
            <p:ph type="title"/>
          </p:nvPr>
        </p:nvSpPr>
        <p:spPr/>
        <p:txBody>
          <a:bodyPr/>
          <a:lstStyle/>
          <a:p>
            <a:r>
              <a:rPr lang="da-DK" sz="2000" dirty="0">
                <a:solidFill>
                  <a:schemeClr val="bg2"/>
                </a:solidFill>
              </a:rPr>
              <a:t>Model 1.A </a:t>
            </a:r>
            <a:br>
              <a:rPr lang="da-DK" sz="2000" dirty="0">
                <a:solidFill>
                  <a:schemeClr val="bg2"/>
                </a:solidFill>
              </a:rPr>
            </a:br>
            <a:r>
              <a:rPr lang="da-DK" dirty="0"/>
              <a:t>Buchanans og </a:t>
            </a:r>
            <a:r>
              <a:rPr lang="da-DK" dirty="0" err="1"/>
              <a:t>Boddys</a:t>
            </a:r>
            <a:r>
              <a:rPr lang="da-DK" dirty="0"/>
              <a:t> forandringsmodel </a:t>
            </a:r>
          </a:p>
        </p:txBody>
      </p:sp>
      <p:sp>
        <p:nvSpPr>
          <p:cNvPr id="3" name="Date Placeholder 2">
            <a:extLst>
              <a:ext uri="{FF2B5EF4-FFF2-40B4-BE49-F238E27FC236}">
                <a16:creationId xmlns:a16="http://schemas.microsoft.com/office/drawing/2014/main" id="{4C2C8D29-FDCE-6DFE-ADCB-631F49C24ABA}"/>
              </a:ext>
            </a:extLst>
          </p:cNvPr>
          <p:cNvSpPr>
            <a:spLocks noGrp="1"/>
          </p:cNvSpPr>
          <p:nvPr>
            <p:ph type="dt" sz="half" idx="10"/>
          </p:nvPr>
        </p:nvSpPr>
        <p:spPr/>
        <p:txBody>
          <a:bodyPr/>
          <a:lstStyle/>
          <a:p>
            <a:fld id="{F2AFFC15-3790-4D8C-8C46-64E8785DC7CB}" type="datetime1">
              <a:rPr lang="da-DK" smtClean="0"/>
              <a:t>25-01-2024</a:t>
            </a:fld>
            <a:r>
              <a:rPr lang="da-DK"/>
              <a:t>16-12-2022</a:t>
            </a:r>
            <a:endParaRPr lang="da-DK" dirty="0"/>
          </a:p>
        </p:txBody>
      </p:sp>
      <p:grpSp>
        <p:nvGrpSpPr>
          <p:cNvPr id="10" name="Group 9">
            <a:extLst>
              <a:ext uri="{FF2B5EF4-FFF2-40B4-BE49-F238E27FC236}">
                <a16:creationId xmlns:a16="http://schemas.microsoft.com/office/drawing/2014/main" id="{645C7F2A-9A25-F782-0B75-8D4131AC66DC}"/>
              </a:ext>
            </a:extLst>
          </p:cNvPr>
          <p:cNvGrpSpPr/>
          <p:nvPr/>
        </p:nvGrpSpPr>
        <p:grpSpPr>
          <a:xfrm>
            <a:off x="3722133" y="5994073"/>
            <a:ext cx="5455134" cy="585564"/>
            <a:chOff x="3722133" y="5994073"/>
            <a:chExt cx="5455134" cy="585564"/>
          </a:xfrm>
        </p:grpSpPr>
        <p:sp>
          <p:nvSpPr>
            <p:cNvPr id="11" name="USR_Title">
              <a:extLst>
                <a:ext uri="{FF2B5EF4-FFF2-40B4-BE49-F238E27FC236}">
                  <a16:creationId xmlns:a16="http://schemas.microsoft.com/office/drawing/2014/main" id="{790BCB73-8452-8B77-8035-0EB0DCB8CF2D}"/>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077AD40F-C896-EBFA-9CD7-8A7FCF8C2F98}"/>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65BABEA2-281C-4E21-4F66-064B15F55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4" name="Rectangle 3">
            <a:extLst>
              <a:ext uri="{FF2B5EF4-FFF2-40B4-BE49-F238E27FC236}">
                <a16:creationId xmlns:a16="http://schemas.microsoft.com/office/drawing/2014/main" id="{034D4EAA-625C-9BCB-85A9-DCC8B1FD83F0}"/>
              </a:ext>
            </a:extLst>
          </p:cNvPr>
          <p:cNvSpPr/>
          <p:nvPr/>
        </p:nvSpPr>
        <p:spPr bwMode="auto">
          <a:xfrm>
            <a:off x="8758708" y="149115"/>
            <a:ext cx="503963" cy="661008"/>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pic>
        <p:nvPicPr>
          <p:cNvPr id="2" name="Picture 1">
            <a:extLst>
              <a:ext uri="{FF2B5EF4-FFF2-40B4-BE49-F238E27FC236}">
                <a16:creationId xmlns:a16="http://schemas.microsoft.com/office/drawing/2014/main" id="{7CDF6823-1891-85BF-9335-23E2024B87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graphicFrame>
        <p:nvGraphicFramePr>
          <p:cNvPr id="8" name="Table 13">
            <a:extLst>
              <a:ext uri="{FF2B5EF4-FFF2-40B4-BE49-F238E27FC236}">
                <a16:creationId xmlns:a16="http://schemas.microsoft.com/office/drawing/2014/main" id="{5243F23A-7A5B-C286-33C4-4893F90D2ADD}"/>
              </a:ext>
            </a:extLst>
          </p:cNvPr>
          <p:cNvGraphicFramePr>
            <a:graphicFrameLocks noGrp="1"/>
          </p:cNvGraphicFramePr>
          <p:nvPr>
            <p:extLst>
              <p:ext uri="{D42A27DB-BD31-4B8C-83A1-F6EECF244321}">
                <p14:modId xmlns:p14="http://schemas.microsoft.com/office/powerpoint/2010/main" val="2314856337"/>
              </p:ext>
            </p:extLst>
          </p:nvPr>
        </p:nvGraphicFramePr>
        <p:xfrm>
          <a:off x="2362508" y="1717618"/>
          <a:ext cx="7463807" cy="4519694"/>
        </p:xfrm>
        <a:graphic>
          <a:graphicData uri="http://schemas.openxmlformats.org/drawingml/2006/table">
            <a:tbl>
              <a:tblPr firstRow="1" bandRow="1"/>
              <a:tblGrid>
                <a:gridCol w="1017687">
                  <a:extLst>
                    <a:ext uri="{9D8B030D-6E8A-4147-A177-3AD203B41FA5}">
                      <a16:colId xmlns:a16="http://schemas.microsoft.com/office/drawing/2014/main" val="3964156162"/>
                    </a:ext>
                  </a:extLst>
                </a:gridCol>
                <a:gridCol w="2714601">
                  <a:extLst>
                    <a:ext uri="{9D8B030D-6E8A-4147-A177-3AD203B41FA5}">
                      <a16:colId xmlns:a16="http://schemas.microsoft.com/office/drawing/2014/main" val="1634849647"/>
                    </a:ext>
                  </a:extLst>
                </a:gridCol>
                <a:gridCol w="2713832">
                  <a:extLst>
                    <a:ext uri="{9D8B030D-6E8A-4147-A177-3AD203B41FA5}">
                      <a16:colId xmlns:a16="http://schemas.microsoft.com/office/drawing/2014/main" val="710857718"/>
                    </a:ext>
                  </a:extLst>
                </a:gridCol>
                <a:gridCol w="1017687">
                  <a:extLst>
                    <a:ext uri="{9D8B030D-6E8A-4147-A177-3AD203B41FA5}">
                      <a16:colId xmlns:a16="http://schemas.microsoft.com/office/drawing/2014/main" val="2767611571"/>
                    </a:ext>
                  </a:extLst>
                </a:gridCol>
              </a:tblGrid>
              <a:tr h="448851">
                <a:tc rowSpan="4">
                  <a:txBody>
                    <a:bodyPr/>
                    <a:lstStyle>
                      <a:lvl1pPr marL="0" algn="l" defTabSz="914400" rtl="0" eaLnBrk="1" latinLnBrk="0" hangingPunct="1">
                        <a:defRPr sz="1800" b="1" kern="1200">
                          <a:solidFill>
                            <a:schemeClr val="lt1"/>
                          </a:solidFill>
                          <a:latin typeface="AU Passata"/>
                        </a:defRPr>
                      </a:lvl1pPr>
                      <a:lvl2pPr marL="457200" algn="l" defTabSz="914400" rtl="0" eaLnBrk="1" latinLnBrk="0" hangingPunct="1">
                        <a:defRPr sz="1800" b="1" kern="1200">
                          <a:solidFill>
                            <a:schemeClr val="lt1"/>
                          </a:solidFill>
                          <a:latin typeface="AU Passata"/>
                        </a:defRPr>
                      </a:lvl2pPr>
                      <a:lvl3pPr marL="914400" algn="l" defTabSz="914400" rtl="0" eaLnBrk="1" latinLnBrk="0" hangingPunct="1">
                        <a:defRPr sz="1800" b="1" kern="1200">
                          <a:solidFill>
                            <a:schemeClr val="lt1"/>
                          </a:solidFill>
                          <a:latin typeface="AU Passata"/>
                        </a:defRPr>
                      </a:lvl3pPr>
                      <a:lvl4pPr marL="1371600" algn="l" defTabSz="914400" rtl="0" eaLnBrk="1" latinLnBrk="0" hangingPunct="1">
                        <a:defRPr sz="1800" b="1" kern="1200">
                          <a:solidFill>
                            <a:schemeClr val="lt1"/>
                          </a:solidFill>
                          <a:latin typeface="AU Passata"/>
                        </a:defRPr>
                      </a:lvl4pPr>
                      <a:lvl5pPr marL="1828800" algn="l" defTabSz="914400" rtl="0" eaLnBrk="1" latinLnBrk="0" hangingPunct="1">
                        <a:defRPr sz="1800" b="1" kern="1200">
                          <a:solidFill>
                            <a:schemeClr val="lt1"/>
                          </a:solidFill>
                          <a:latin typeface="AU Passata"/>
                        </a:defRPr>
                      </a:lvl5pPr>
                      <a:lvl6pPr marL="2286000" algn="l" defTabSz="914400" rtl="0" eaLnBrk="1" latinLnBrk="0" hangingPunct="1">
                        <a:defRPr sz="1800" b="1" kern="1200">
                          <a:solidFill>
                            <a:schemeClr val="lt1"/>
                          </a:solidFill>
                          <a:latin typeface="AU Passata"/>
                        </a:defRPr>
                      </a:lvl6pPr>
                      <a:lvl7pPr marL="2743200" algn="l" defTabSz="914400" rtl="0" eaLnBrk="1" latinLnBrk="0" hangingPunct="1">
                        <a:defRPr sz="1800" b="1" kern="1200">
                          <a:solidFill>
                            <a:schemeClr val="lt1"/>
                          </a:solidFill>
                          <a:latin typeface="AU Passata"/>
                        </a:defRPr>
                      </a:lvl7pPr>
                      <a:lvl8pPr marL="3200400" algn="l" defTabSz="914400" rtl="0" eaLnBrk="1" latinLnBrk="0" hangingPunct="1">
                        <a:defRPr sz="1800" b="1" kern="1200">
                          <a:solidFill>
                            <a:schemeClr val="lt1"/>
                          </a:solidFill>
                          <a:latin typeface="AU Passata"/>
                        </a:defRPr>
                      </a:lvl8pPr>
                      <a:lvl9pPr marL="3657600" algn="l" defTabSz="914400" rtl="0" eaLnBrk="1" latinLnBrk="0" hangingPunct="1">
                        <a:defRPr sz="1800" b="1" kern="1200">
                          <a:solidFill>
                            <a:schemeClr val="lt1"/>
                          </a:solidFill>
                          <a:latin typeface="AU Passata"/>
                        </a:defRPr>
                      </a:lvl9pPr>
                    </a:lstStyle>
                    <a:p>
                      <a:r>
                        <a:rPr lang="da-DK" sz="1900" b="0" dirty="0">
                          <a:solidFill>
                            <a:schemeClr val="tx1"/>
                          </a:solidFill>
                        </a:rPr>
                        <a:t>Kerne</a:t>
                      </a:r>
                    </a:p>
                  </a:txBody>
                  <a:tcPr marL="86474" marR="86474" marT="43237" marB="4323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lt1"/>
                          </a:solidFill>
                          <a:latin typeface="AU Passata"/>
                        </a:defRPr>
                      </a:lvl1pPr>
                      <a:lvl2pPr marL="457200" algn="l" defTabSz="914400" rtl="0" eaLnBrk="1" latinLnBrk="0" hangingPunct="1">
                        <a:defRPr sz="1800" b="1" kern="1200">
                          <a:solidFill>
                            <a:schemeClr val="lt1"/>
                          </a:solidFill>
                          <a:latin typeface="AU Passata"/>
                        </a:defRPr>
                      </a:lvl2pPr>
                      <a:lvl3pPr marL="914400" algn="l" defTabSz="914400" rtl="0" eaLnBrk="1" latinLnBrk="0" hangingPunct="1">
                        <a:defRPr sz="1800" b="1" kern="1200">
                          <a:solidFill>
                            <a:schemeClr val="lt1"/>
                          </a:solidFill>
                          <a:latin typeface="AU Passata"/>
                        </a:defRPr>
                      </a:lvl3pPr>
                      <a:lvl4pPr marL="1371600" algn="l" defTabSz="914400" rtl="0" eaLnBrk="1" latinLnBrk="0" hangingPunct="1">
                        <a:defRPr sz="1800" b="1" kern="1200">
                          <a:solidFill>
                            <a:schemeClr val="lt1"/>
                          </a:solidFill>
                          <a:latin typeface="AU Passata"/>
                        </a:defRPr>
                      </a:lvl4pPr>
                      <a:lvl5pPr marL="1828800" algn="l" defTabSz="914400" rtl="0" eaLnBrk="1" latinLnBrk="0" hangingPunct="1">
                        <a:defRPr sz="1800" b="1" kern="1200">
                          <a:solidFill>
                            <a:schemeClr val="lt1"/>
                          </a:solidFill>
                          <a:latin typeface="AU Passata"/>
                        </a:defRPr>
                      </a:lvl5pPr>
                      <a:lvl6pPr marL="2286000" algn="l" defTabSz="914400" rtl="0" eaLnBrk="1" latinLnBrk="0" hangingPunct="1">
                        <a:defRPr sz="1800" b="1" kern="1200">
                          <a:solidFill>
                            <a:schemeClr val="lt1"/>
                          </a:solidFill>
                          <a:latin typeface="AU Passata"/>
                        </a:defRPr>
                      </a:lvl6pPr>
                      <a:lvl7pPr marL="2743200" algn="l" defTabSz="914400" rtl="0" eaLnBrk="1" latinLnBrk="0" hangingPunct="1">
                        <a:defRPr sz="1800" b="1" kern="1200">
                          <a:solidFill>
                            <a:schemeClr val="lt1"/>
                          </a:solidFill>
                          <a:latin typeface="AU Passata"/>
                        </a:defRPr>
                      </a:lvl7pPr>
                      <a:lvl8pPr marL="3200400" algn="l" defTabSz="914400" rtl="0" eaLnBrk="1" latinLnBrk="0" hangingPunct="1">
                        <a:defRPr sz="1800" b="1" kern="1200">
                          <a:solidFill>
                            <a:schemeClr val="lt1"/>
                          </a:solidFill>
                          <a:latin typeface="AU Passata"/>
                        </a:defRPr>
                      </a:lvl8pPr>
                      <a:lvl9pPr marL="3657600" algn="l" defTabSz="914400" rtl="0" eaLnBrk="1" latinLnBrk="0" hangingPunct="1">
                        <a:defRPr sz="1800" b="1" kern="1200">
                          <a:solidFill>
                            <a:schemeClr val="lt1"/>
                          </a:solidFill>
                          <a:latin typeface="AU Passata"/>
                        </a:defRPr>
                      </a:lvl9pPr>
                    </a:lstStyle>
                    <a:p>
                      <a:pPr algn="ctr"/>
                      <a:r>
                        <a:rPr lang="da-DK" sz="1900" b="0" dirty="0">
                          <a:solidFill>
                            <a:schemeClr val="tx1"/>
                          </a:solidFill>
                        </a:rPr>
                        <a:t>Radikal</a:t>
                      </a:r>
                    </a:p>
                  </a:txBody>
                  <a:tcPr marL="86474" marR="86474" marT="43237" marB="4323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da-DK" dirty="0"/>
                    </a:p>
                  </a:txBody>
                  <a:tcPr/>
                </a:tc>
                <a:tc rowSpan="4">
                  <a:txBody>
                    <a:bodyPr/>
                    <a:lstStyle>
                      <a:lvl1pPr marL="0" algn="l" defTabSz="914400" rtl="0" eaLnBrk="1" latinLnBrk="0" hangingPunct="1">
                        <a:defRPr sz="1800" b="1" kern="1200">
                          <a:solidFill>
                            <a:schemeClr val="lt1"/>
                          </a:solidFill>
                          <a:latin typeface="AU Passata"/>
                        </a:defRPr>
                      </a:lvl1pPr>
                      <a:lvl2pPr marL="457200" algn="l" defTabSz="914400" rtl="0" eaLnBrk="1" latinLnBrk="0" hangingPunct="1">
                        <a:defRPr sz="1800" b="1" kern="1200">
                          <a:solidFill>
                            <a:schemeClr val="lt1"/>
                          </a:solidFill>
                          <a:latin typeface="AU Passata"/>
                        </a:defRPr>
                      </a:lvl2pPr>
                      <a:lvl3pPr marL="914400" algn="l" defTabSz="914400" rtl="0" eaLnBrk="1" latinLnBrk="0" hangingPunct="1">
                        <a:defRPr sz="1800" b="1" kern="1200">
                          <a:solidFill>
                            <a:schemeClr val="lt1"/>
                          </a:solidFill>
                          <a:latin typeface="AU Passata"/>
                        </a:defRPr>
                      </a:lvl3pPr>
                      <a:lvl4pPr marL="1371600" algn="l" defTabSz="914400" rtl="0" eaLnBrk="1" latinLnBrk="0" hangingPunct="1">
                        <a:defRPr sz="1800" b="1" kern="1200">
                          <a:solidFill>
                            <a:schemeClr val="lt1"/>
                          </a:solidFill>
                          <a:latin typeface="AU Passata"/>
                        </a:defRPr>
                      </a:lvl4pPr>
                      <a:lvl5pPr marL="1828800" algn="l" defTabSz="914400" rtl="0" eaLnBrk="1" latinLnBrk="0" hangingPunct="1">
                        <a:defRPr sz="1800" b="1" kern="1200">
                          <a:solidFill>
                            <a:schemeClr val="lt1"/>
                          </a:solidFill>
                          <a:latin typeface="AU Passata"/>
                        </a:defRPr>
                      </a:lvl5pPr>
                      <a:lvl6pPr marL="2286000" algn="l" defTabSz="914400" rtl="0" eaLnBrk="1" latinLnBrk="0" hangingPunct="1">
                        <a:defRPr sz="1800" b="1" kern="1200">
                          <a:solidFill>
                            <a:schemeClr val="lt1"/>
                          </a:solidFill>
                          <a:latin typeface="AU Passata"/>
                        </a:defRPr>
                      </a:lvl6pPr>
                      <a:lvl7pPr marL="2743200" algn="l" defTabSz="914400" rtl="0" eaLnBrk="1" latinLnBrk="0" hangingPunct="1">
                        <a:defRPr sz="1800" b="1" kern="1200">
                          <a:solidFill>
                            <a:schemeClr val="lt1"/>
                          </a:solidFill>
                          <a:latin typeface="AU Passata"/>
                        </a:defRPr>
                      </a:lvl7pPr>
                      <a:lvl8pPr marL="3200400" algn="l" defTabSz="914400" rtl="0" eaLnBrk="1" latinLnBrk="0" hangingPunct="1">
                        <a:defRPr sz="1800" b="1" kern="1200">
                          <a:solidFill>
                            <a:schemeClr val="lt1"/>
                          </a:solidFill>
                          <a:latin typeface="AU Passata"/>
                        </a:defRPr>
                      </a:lvl8pPr>
                      <a:lvl9pPr marL="3657600" algn="l" defTabSz="914400" rtl="0" eaLnBrk="1" latinLnBrk="0" hangingPunct="1">
                        <a:defRPr sz="1800" b="1" kern="1200">
                          <a:solidFill>
                            <a:schemeClr val="lt1"/>
                          </a:solidFill>
                          <a:latin typeface="AU Passata"/>
                        </a:defRPr>
                      </a:lvl9pPr>
                    </a:lstStyle>
                    <a:p>
                      <a:r>
                        <a:rPr lang="da-DK" sz="1900" b="0" dirty="0">
                          <a:solidFill>
                            <a:schemeClr val="tx1"/>
                          </a:solidFill>
                        </a:rPr>
                        <a:t>Perifer</a:t>
                      </a:r>
                    </a:p>
                  </a:txBody>
                  <a:tcPr marL="86474" marR="86474" marT="43237" marB="4323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4590113"/>
                  </a:ext>
                </a:extLst>
              </a:tr>
              <a:tr h="1810996">
                <a:tc vMerge="1">
                  <a:txBody>
                    <a:bodyPr/>
                    <a:lstStyle/>
                    <a:p>
                      <a:endParaRPr lang="da-DK" dirty="0"/>
                    </a:p>
                  </a:txBody>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pPr algn="ctr"/>
                      <a:r>
                        <a:rPr lang="da-DK" sz="1900" b="0" dirty="0">
                          <a:solidFill>
                            <a:schemeClr val="bg1"/>
                          </a:solidFill>
                        </a:rPr>
                        <a:t>Høj konflikt</a:t>
                      </a:r>
                    </a:p>
                  </a:txBody>
                  <a:tcPr marL="86474" marR="86474" marT="43237" marB="43237" anchor="ctr">
                    <a:lnL w="38100" cmpd="sng">
                      <a:noFill/>
                    </a:lnL>
                    <a:lnR w="12700" cap="flat" cmpd="sng" algn="ctr">
                      <a:solidFill>
                        <a:srgbClr val="FFFFFF"/>
                      </a:solidFill>
                      <a:prstDash val="solid"/>
                      <a:round/>
                      <a:headEnd type="none" w="med" len="med"/>
                      <a:tailEnd type="none" w="med" len="med"/>
                    </a:lnR>
                    <a:lnT w="381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BA4"/>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pPr algn="ctr"/>
                      <a:r>
                        <a:rPr lang="da-DK" sz="1900" b="0" dirty="0">
                          <a:solidFill>
                            <a:schemeClr val="bg1"/>
                          </a:solidFill>
                        </a:rPr>
                        <a:t>Moderat konflikt</a:t>
                      </a:r>
                    </a:p>
                  </a:txBody>
                  <a:tcPr marL="86474" marR="86474" marT="43237" marB="43237" anchor="ctr">
                    <a:lnL w="12700" cap="flat" cmpd="sng" algn="ctr">
                      <a:solidFill>
                        <a:srgbClr val="FFFFFF"/>
                      </a:solidFill>
                      <a:prstDash val="solid"/>
                      <a:round/>
                      <a:headEnd type="none" w="med" len="med"/>
                      <a:tailEnd type="none" w="med" len="med"/>
                    </a:lnL>
                    <a:lnR w="38100" cmpd="sng">
                      <a:noFill/>
                    </a:lnR>
                    <a:lnT w="381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BAD3F"/>
                    </a:solidFill>
                  </a:tcPr>
                </a:tc>
                <a:tc vMerge="1">
                  <a:txBody>
                    <a:bodyPr/>
                    <a:lstStyle/>
                    <a:p>
                      <a:endParaRPr lang="da-DK"/>
                    </a:p>
                  </a:txBody>
                  <a:tcPr/>
                </a:tc>
                <a:extLst>
                  <a:ext uri="{0D108BD9-81ED-4DB2-BD59-A6C34878D82A}">
                    <a16:rowId xmlns:a16="http://schemas.microsoft.com/office/drawing/2014/main" val="2371604529"/>
                  </a:ext>
                </a:extLst>
              </a:tr>
              <a:tr h="1810996">
                <a:tc vMerge="1">
                  <a:txBody>
                    <a:bodyPr/>
                    <a:lstStyle/>
                    <a:p>
                      <a:endParaRPr lang="da-DK" dirty="0"/>
                    </a:p>
                  </a:txBody>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pPr algn="ctr"/>
                      <a:r>
                        <a:rPr lang="da-DK" sz="1900" b="0" dirty="0">
                          <a:solidFill>
                            <a:schemeClr val="bg1"/>
                          </a:solidFill>
                        </a:rPr>
                        <a:t>Lille konflikt </a:t>
                      </a:r>
                    </a:p>
                  </a:txBody>
                  <a:tcPr marL="86474" marR="86474" marT="43237" marB="43237" anchor="ctr">
                    <a:lnL w="38100" cmpd="sng">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9900"/>
                    </a:solidFill>
                  </a:tcPr>
                </a:tc>
                <a:tc>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pPr algn="ctr"/>
                      <a:r>
                        <a:rPr lang="da-DK" sz="1900" b="0" dirty="0">
                          <a:solidFill>
                            <a:schemeClr val="bg1"/>
                          </a:solidFill>
                        </a:rPr>
                        <a:t>Lille konflikt</a:t>
                      </a:r>
                    </a:p>
                  </a:txBody>
                  <a:tcPr marL="86474" marR="86474" marT="43237" marB="43237" anchor="ctr">
                    <a:lnL w="12700" cap="flat" cmpd="sng" algn="ctr">
                      <a:solidFill>
                        <a:srgbClr val="FFFFFF"/>
                      </a:solidFill>
                      <a:prstDash val="solid"/>
                      <a:round/>
                      <a:headEnd type="none" w="med" len="med"/>
                      <a:tailEnd type="none" w="med" len="med"/>
                    </a:lnL>
                    <a:lnR w="38100" cmpd="sng">
                      <a:noFill/>
                    </a:lnR>
                    <a:lnT w="12700" cap="flat" cmpd="sng" algn="ctr">
                      <a:solidFill>
                        <a:srgbClr val="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ABB00"/>
                    </a:solidFill>
                  </a:tcPr>
                </a:tc>
                <a:tc vMerge="1">
                  <a:txBody>
                    <a:bodyPr/>
                    <a:lstStyle/>
                    <a:p>
                      <a:endParaRPr lang="da-DK"/>
                    </a:p>
                  </a:txBody>
                  <a:tcPr/>
                </a:tc>
                <a:extLst>
                  <a:ext uri="{0D108BD9-81ED-4DB2-BD59-A6C34878D82A}">
                    <a16:rowId xmlns:a16="http://schemas.microsoft.com/office/drawing/2014/main" val="536184402"/>
                  </a:ext>
                </a:extLst>
              </a:tr>
              <a:tr h="448851">
                <a:tc vMerge="1">
                  <a:txBody>
                    <a:bodyPr/>
                    <a:lstStyle/>
                    <a:p>
                      <a:endParaRPr lang="da-DK" dirty="0"/>
                    </a:p>
                  </a:txBody>
                  <a:tcPr/>
                </a:tc>
                <a:tc gridSpan="2">
                  <a:txBody>
                    <a:bodyPr/>
                    <a:lstStyle>
                      <a:lvl1pPr marL="0" algn="l" defTabSz="914400" rtl="0" eaLnBrk="1" latinLnBrk="0" hangingPunct="1">
                        <a:defRPr sz="1800" kern="1200">
                          <a:solidFill>
                            <a:schemeClr val="dk1"/>
                          </a:solidFill>
                          <a:latin typeface="AU Passata"/>
                        </a:defRPr>
                      </a:lvl1pPr>
                      <a:lvl2pPr marL="457200" algn="l" defTabSz="914400" rtl="0" eaLnBrk="1" latinLnBrk="0" hangingPunct="1">
                        <a:defRPr sz="1800" kern="1200">
                          <a:solidFill>
                            <a:schemeClr val="dk1"/>
                          </a:solidFill>
                          <a:latin typeface="AU Passata"/>
                        </a:defRPr>
                      </a:lvl2pPr>
                      <a:lvl3pPr marL="914400" algn="l" defTabSz="914400" rtl="0" eaLnBrk="1" latinLnBrk="0" hangingPunct="1">
                        <a:defRPr sz="1800" kern="1200">
                          <a:solidFill>
                            <a:schemeClr val="dk1"/>
                          </a:solidFill>
                          <a:latin typeface="AU Passata"/>
                        </a:defRPr>
                      </a:lvl3pPr>
                      <a:lvl4pPr marL="1371600" algn="l" defTabSz="914400" rtl="0" eaLnBrk="1" latinLnBrk="0" hangingPunct="1">
                        <a:defRPr sz="1800" kern="1200">
                          <a:solidFill>
                            <a:schemeClr val="dk1"/>
                          </a:solidFill>
                          <a:latin typeface="AU Passata"/>
                        </a:defRPr>
                      </a:lvl4pPr>
                      <a:lvl5pPr marL="1828800" algn="l" defTabSz="914400" rtl="0" eaLnBrk="1" latinLnBrk="0" hangingPunct="1">
                        <a:defRPr sz="1800" kern="1200">
                          <a:solidFill>
                            <a:schemeClr val="dk1"/>
                          </a:solidFill>
                          <a:latin typeface="AU Passata"/>
                        </a:defRPr>
                      </a:lvl5pPr>
                      <a:lvl6pPr marL="2286000" algn="l" defTabSz="914400" rtl="0" eaLnBrk="1" latinLnBrk="0" hangingPunct="1">
                        <a:defRPr sz="1800" kern="1200">
                          <a:solidFill>
                            <a:schemeClr val="dk1"/>
                          </a:solidFill>
                          <a:latin typeface="AU Passata"/>
                        </a:defRPr>
                      </a:lvl6pPr>
                      <a:lvl7pPr marL="2743200" algn="l" defTabSz="914400" rtl="0" eaLnBrk="1" latinLnBrk="0" hangingPunct="1">
                        <a:defRPr sz="1800" kern="1200">
                          <a:solidFill>
                            <a:schemeClr val="dk1"/>
                          </a:solidFill>
                          <a:latin typeface="AU Passata"/>
                        </a:defRPr>
                      </a:lvl7pPr>
                      <a:lvl8pPr marL="3200400" algn="l" defTabSz="914400" rtl="0" eaLnBrk="1" latinLnBrk="0" hangingPunct="1">
                        <a:defRPr sz="1800" kern="1200">
                          <a:solidFill>
                            <a:schemeClr val="dk1"/>
                          </a:solidFill>
                          <a:latin typeface="AU Passata"/>
                        </a:defRPr>
                      </a:lvl8pPr>
                      <a:lvl9pPr marL="3657600" algn="l" defTabSz="914400" rtl="0" eaLnBrk="1" latinLnBrk="0" hangingPunct="1">
                        <a:defRPr sz="1800" kern="1200">
                          <a:solidFill>
                            <a:schemeClr val="dk1"/>
                          </a:solidFill>
                          <a:latin typeface="AU Passata"/>
                        </a:defRPr>
                      </a:lvl9pPr>
                    </a:lstStyle>
                    <a:p>
                      <a:pPr algn="ctr"/>
                      <a:r>
                        <a:rPr lang="da-DK" sz="1900" b="0" dirty="0">
                          <a:solidFill>
                            <a:schemeClr val="tx1"/>
                          </a:solidFill>
                        </a:rPr>
                        <a:t>Inkrementel</a:t>
                      </a:r>
                    </a:p>
                  </a:txBody>
                  <a:tcPr marL="86474" marR="86474" marT="43237" marB="43237">
                    <a:lnL w="38100" cmpd="sng">
                      <a:noFill/>
                    </a:lnL>
                    <a:lnR w="381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da-DK" dirty="0"/>
                    </a:p>
                  </a:txBody>
                  <a:tcPr/>
                </a:tc>
                <a:tc vMerge="1">
                  <a:txBody>
                    <a:bodyPr/>
                    <a:lstStyle/>
                    <a:p>
                      <a:endParaRPr lang="da-DK" dirty="0"/>
                    </a:p>
                  </a:txBody>
                  <a:tcPr/>
                </a:tc>
                <a:extLst>
                  <a:ext uri="{0D108BD9-81ED-4DB2-BD59-A6C34878D82A}">
                    <a16:rowId xmlns:a16="http://schemas.microsoft.com/office/drawing/2014/main" val="2161075490"/>
                  </a:ext>
                </a:extLst>
              </a:tr>
            </a:tbl>
          </a:graphicData>
        </a:graphic>
      </p:graphicFrame>
      <p:sp>
        <p:nvSpPr>
          <p:cNvPr id="14" name="Oval 13">
            <a:extLst>
              <a:ext uri="{FF2B5EF4-FFF2-40B4-BE49-F238E27FC236}">
                <a16:creationId xmlns:a16="http://schemas.microsoft.com/office/drawing/2014/main" id="{C8D2AF28-6EA4-C20B-6CDC-89212C6479BD}"/>
              </a:ext>
            </a:extLst>
          </p:cNvPr>
          <p:cNvSpPr/>
          <p:nvPr/>
        </p:nvSpPr>
        <p:spPr bwMode="auto">
          <a:xfrm>
            <a:off x="3214092" y="1971995"/>
            <a:ext cx="379344" cy="379344"/>
          </a:xfrm>
          <a:prstGeom prst="ellipse">
            <a:avLst/>
          </a:prstGeom>
          <a:solidFill>
            <a:srgbClr val="002546"/>
          </a:solidFill>
          <a:ln w="1778" cap="flat" cmpd="sng" algn="ctr">
            <a:solidFill>
              <a:srgbClr val="002546"/>
            </a:solidFill>
            <a:prstDash val="solid"/>
            <a:round/>
            <a:headEnd type="none" w="med" len="med"/>
            <a:tailEnd type="none" w="med" len="med"/>
          </a:ln>
          <a:effectLst/>
        </p:spPr>
        <p:txBody>
          <a:bodyPr vert="horz" wrap="square" lIns="36000" tIns="0" rIns="0" bIns="180000" numCol="1" rtlCol="0" anchor="t"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endParaRPr kumimoji="0" lang="da-DK" sz="2400" b="1" i="0" u="none" strike="noStrike" kern="0" cap="none" spc="0" normalizeH="0" baseline="0" noProof="0" dirty="0">
              <a:ln>
                <a:noFill/>
              </a:ln>
              <a:solidFill>
                <a:srgbClr val="FFFFFF"/>
              </a:solidFill>
              <a:effectLst/>
              <a:uLnTx/>
              <a:uFillTx/>
            </a:endParaRPr>
          </a:p>
        </p:txBody>
      </p:sp>
      <p:sp>
        <p:nvSpPr>
          <p:cNvPr id="15" name="Oval 14">
            <a:extLst>
              <a:ext uri="{FF2B5EF4-FFF2-40B4-BE49-F238E27FC236}">
                <a16:creationId xmlns:a16="http://schemas.microsoft.com/office/drawing/2014/main" id="{A58EAC03-193B-408B-6990-652CACC5149D}"/>
              </a:ext>
            </a:extLst>
          </p:cNvPr>
          <p:cNvSpPr/>
          <p:nvPr/>
        </p:nvSpPr>
        <p:spPr bwMode="auto">
          <a:xfrm>
            <a:off x="8595390" y="1971995"/>
            <a:ext cx="379344" cy="379344"/>
          </a:xfrm>
          <a:prstGeom prst="ellipse">
            <a:avLst/>
          </a:prstGeom>
          <a:solidFill>
            <a:srgbClr val="002546"/>
          </a:solidFill>
          <a:ln w="1778" cap="flat" cmpd="sng" algn="ctr">
            <a:solidFill>
              <a:srgbClr val="002546"/>
            </a:solidFill>
            <a:prstDash val="solid"/>
            <a:round/>
            <a:headEnd type="none" w="med" len="med"/>
            <a:tailEnd type="none" w="med" len="med"/>
          </a:ln>
          <a:effectLst/>
        </p:spPr>
        <p:txBody>
          <a:bodyPr vert="horz" wrap="square" lIns="36000" tIns="0" rIns="0" bIns="180000" numCol="1" rtlCol="0" anchor="t"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endParaRPr kumimoji="0" lang="da-DK" sz="2400" b="1" i="0" u="none" strike="noStrike" kern="0" cap="none" spc="0" normalizeH="0" baseline="0" noProof="0" dirty="0">
              <a:ln>
                <a:noFill/>
              </a:ln>
              <a:solidFill>
                <a:srgbClr val="FFFFFF"/>
              </a:solidFill>
              <a:effectLst/>
              <a:uLnTx/>
              <a:uFillTx/>
            </a:endParaRPr>
          </a:p>
        </p:txBody>
      </p:sp>
      <p:sp>
        <p:nvSpPr>
          <p:cNvPr id="16" name="Oval 15">
            <a:extLst>
              <a:ext uri="{FF2B5EF4-FFF2-40B4-BE49-F238E27FC236}">
                <a16:creationId xmlns:a16="http://schemas.microsoft.com/office/drawing/2014/main" id="{F0B85BC6-7A1F-A59D-730B-BF103157C059}"/>
              </a:ext>
            </a:extLst>
          </p:cNvPr>
          <p:cNvSpPr/>
          <p:nvPr/>
        </p:nvSpPr>
        <p:spPr bwMode="auto">
          <a:xfrm>
            <a:off x="8595390" y="5567056"/>
            <a:ext cx="379344" cy="379344"/>
          </a:xfrm>
          <a:prstGeom prst="ellipse">
            <a:avLst/>
          </a:prstGeom>
          <a:solidFill>
            <a:srgbClr val="002546"/>
          </a:solidFill>
          <a:ln w="1778" cap="flat" cmpd="sng" algn="ctr">
            <a:solidFill>
              <a:srgbClr val="002546"/>
            </a:solidFill>
            <a:prstDash val="solid"/>
            <a:round/>
            <a:headEnd type="none" w="med" len="med"/>
            <a:tailEnd type="none" w="med" len="med"/>
          </a:ln>
          <a:effectLst/>
        </p:spPr>
        <p:txBody>
          <a:bodyPr vert="horz" wrap="square" lIns="36000" tIns="0" rIns="0" bIns="180000" numCol="1" rtlCol="0" anchor="t"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endParaRPr kumimoji="0" lang="da-DK" sz="2400" b="1" i="0" u="none" strike="noStrike" kern="0" cap="none" spc="0" normalizeH="0" baseline="0" noProof="0" dirty="0">
              <a:ln>
                <a:noFill/>
              </a:ln>
              <a:solidFill>
                <a:srgbClr val="FFFFFF"/>
              </a:solidFill>
              <a:effectLst/>
              <a:uLnTx/>
              <a:uFillTx/>
            </a:endParaRPr>
          </a:p>
        </p:txBody>
      </p:sp>
      <p:sp>
        <p:nvSpPr>
          <p:cNvPr id="17" name="Oval 16">
            <a:extLst>
              <a:ext uri="{FF2B5EF4-FFF2-40B4-BE49-F238E27FC236}">
                <a16:creationId xmlns:a16="http://schemas.microsoft.com/office/drawing/2014/main" id="{0BABA6F3-1C1E-A9D1-E5BE-868B765AA2A7}"/>
              </a:ext>
            </a:extLst>
          </p:cNvPr>
          <p:cNvSpPr/>
          <p:nvPr/>
        </p:nvSpPr>
        <p:spPr bwMode="auto">
          <a:xfrm>
            <a:off x="3214091" y="5567056"/>
            <a:ext cx="379344" cy="379344"/>
          </a:xfrm>
          <a:prstGeom prst="ellipse">
            <a:avLst/>
          </a:prstGeom>
          <a:solidFill>
            <a:srgbClr val="002546"/>
          </a:solidFill>
          <a:ln w="1778" cap="flat" cmpd="sng" algn="ctr">
            <a:solidFill>
              <a:srgbClr val="002546"/>
            </a:solidFill>
            <a:prstDash val="solid"/>
            <a:round/>
            <a:headEnd type="none" w="med" len="med"/>
            <a:tailEnd type="none" w="med" len="med"/>
          </a:ln>
          <a:effectLst/>
        </p:spPr>
        <p:txBody>
          <a:bodyPr vert="horz" wrap="square" lIns="36000" tIns="0" rIns="0" bIns="72000" numCol="1" rtlCol="0" anchor="t"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endParaRPr kumimoji="0" lang="da-DK" sz="2400" b="1" i="0" u="none" strike="noStrike" kern="0" cap="none" spc="0" normalizeH="0" baseline="0" noProof="0" dirty="0">
              <a:ln>
                <a:noFill/>
              </a:ln>
              <a:solidFill>
                <a:srgbClr val="FFFFFF"/>
              </a:solidFill>
              <a:effectLst/>
              <a:uLnTx/>
              <a:uFillTx/>
            </a:endParaRPr>
          </a:p>
        </p:txBody>
      </p:sp>
      <p:sp>
        <p:nvSpPr>
          <p:cNvPr id="18" name="TextBox 17">
            <a:extLst>
              <a:ext uri="{FF2B5EF4-FFF2-40B4-BE49-F238E27FC236}">
                <a16:creationId xmlns:a16="http://schemas.microsoft.com/office/drawing/2014/main" id="{5700099F-F878-4853-621C-768F66A40403}"/>
              </a:ext>
            </a:extLst>
          </p:cNvPr>
          <p:cNvSpPr txBox="1"/>
          <p:nvPr/>
        </p:nvSpPr>
        <p:spPr>
          <a:xfrm>
            <a:off x="8615743" y="1971995"/>
            <a:ext cx="338638" cy="443198"/>
          </a:xfrm>
          <a:prstGeom prst="rect">
            <a:avLst/>
          </a:prstGeom>
          <a:noFill/>
        </p:spPr>
        <p:txBody>
          <a:bodyPr wrap="squar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rPr>
              <a:t>1</a:t>
            </a:r>
          </a:p>
        </p:txBody>
      </p:sp>
      <p:sp>
        <p:nvSpPr>
          <p:cNvPr id="19" name="TextBox 18">
            <a:extLst>
              <a:ext uri="{FF2B5EF4-FFF2-40B4-BE49-F238E27FC236}">
                <a16:creationId xmlns:a16="http://schemas.microsoft.com/office/drawing/2014/main" id="{2A0D6B08-255E-D3B0-0E8B-264073824533}"/>
              </a:ext>
            </a:extLst>
          </p:cNvPr>
          <p:cNvSpPr txBox="1"/>
          <p:nvPr/>
        </p:nvSpPr>
        <p:spPr>
          <a:xfrm>
            <a:off x="8600533" y="5535129"/>
            <a:ext cx="338638" cy="443198"/>
          </a:xfrm>
          <a:prstGeom prst="rect">
            <a:avLst/>
          </a:prstGeom>
          <a:noFill/>
        </p:spPr>
        <p:txBody>
          <a:bodyPr wrap="squar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rPr>
              <a:t>2</a:t>
            </a:r>
          </a:p>
        </p:txBody>
      </p:sp>
      <p:sp>
        <p:nvSpPr>
          <p:cNvPr id="20" name="TextBox 19">
            <a:extLst>
              <a:ext uri="{FF2B5EF4-FFF2-40B4-BE49-F238E27FC236}">
                <a16:creationId xmlns:a16="http://schemas.microsoft.com/office/drawing/2014/main" id="{0DD84DF5-322C-AA9E-F766-669F7D4BCFDF}"/>
              </a:ext>
            </a:extLst>
          </p:cNvPr>
          <p:cNvSpPr txBox="1"/>
          <p:nvPr/>
        </p:nvSpPr>
        <p:spPr>
          <a:xfrm>
            <a:off x="3219924" y="5535129"/>
            <a:ext cx="338638" cy="443198"/>
          </a:xfrm>
          <a:prstGeom prst="rect">
            <a:avLst/>
          </a:prstGeom>
          <a:noFill/>
        </p:spPr>
        <p:txBody>
          <a:bodyPr wrap="squar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rPr>
              <a:t>3</a:t>
            </a:r>
          </a:p>
        </p:txBody>
      </p:sp>
      <p:sp>
        <p:nvSpPr>
          <p:cNvPr id="21" name="TextBox 20">
            <a:extLst>
              <a:ext uri="{FF2B5EF4-FFF2-40B4-BE49-F238E27FC236}">
                <a16:creationId xmlns:a16="http://schemas.microsoft.com/office/drawing/2014/main" id="{7A12A52A-9081-FDFA-2A85-03693E7DF72C}"/>
              </a:ext>
            </a:extLst>
          </p:cNvPr>
          <p:cNvSpPr txBox="1"/>
          <p:nvPr/>
        </p:nvSpPr>
        <p:spPr>
          <a:xfrm>
            <a:off x="3226846" y="1958033"/>
            <a:ext cx="338638" cy="443198"/>
          </a:xfrm>
          <a:prstGeom prst="rect">
            <a:avLst/>
          </a:prstGeom>
          <a:noFill/>
        </p:spPr>
        <p:txBody>
          <a:bodyPr wrap="square">
            <a:sp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2400" b="1" i="0" u="none" strike="noStrike" kern="0" cap="none" spc="0" normalizeH="0" baseline="0" noProof="0" dirty="0">
                <a:ln>
                  <a:noFill/>
                </a:ln>
                <a:solidFill>
                  <a:srgbClr val="FFFFFF"/>
                </a:solidFill>
                <a:effectLst/>
                <a:uLnTx/>
                <a:uFillTx/>
              </a:rPr>
              <a:t>4</a:t>
            </a:r>
          </a:p>
        </p:txBody>
      </p:sp>
      <p:sp>
        <p:nvSpPr>
          <p:cNvPr id="5" name="Slide Number Placeholder 3">
            <a:extLst>
              <a:ext uri="{FF2B5EF4-FFF2-40B4-BE49-F238E27FC236}">
                <a16:creationId xmlns:a16="http://schemas.microsoft.com/office/drawing/2014/main" id="{4320FE2E-02D9-22E2-28C7-4F0C2C93C8D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15</a:t>
            </a:fld>
            <a:endParaRPr lang="en-GB" dirty="0"/>
          </a:p>
        </p:txBody>
      </p:sp>
      <p:grpSp>
        <p:nvGrpSpPr>
          <p:cNvPr id="24" name="Group 23">
            <a:extLst>
              <a:ext uri="{FF2B5EF4-FFF2-40B4-BE49-F238E27FC236}">
                <a16:creationId xmlns:a16="http://schemas.microsoft.com/office/drawing/2014/main" id="{A5B4CD1D-F7AC-D504-CB07-AD2D4590CBE5}"/>
              </a:ext>
            </a:extLst>
          </p:cNvPr>
          <p:cNvGrpSpPr/>
          <p:nvPr/>
        </p:nvGrpSpPr>
        <p:grpSpPr>
          <a:xfrm>
            <a:off x="10054816" y="4128303"/>
            <a:ext cx="1818097" cy="1818097"/>
            <a:chOff x="11646453" y="3187279"/>
            <a:chExt cx="2379777" cy="2379777"/>
          </a:xfrm>
        </p:grpSpPr>
        <p:sp>
          <p:nvSpPr>
            <p:cNvPr id="9" name="Oval 8">
              <a:extLst>
                <a:ext uri="{FF2B5EF4-FFF2-40B4-BE49-F238E27FC236}">
                  <a16:creationId xmlns:a16="http://schemas.microsoft.com/office/drawing/2014/main" id="{77B77453-C967-8F62-AA3E-0AFC9EDD80AD}"/>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6" name="Graphic 5" descr="Printer with solid fill">
              <a:extLst>
                <a:ext uri="{FF2B5EF4-FFF2-40B4-BE49-F238E27FC236}">
                  <a16:creationId xmlns:a16="http://schemas.microsoft.com/office/drawing/2014/main" id="{6340D551-C044-A536-D2C9-0DBA4E936E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80307" y="4676617"/>
              <a:ext cx="704222" cy="704222"/>
            </a:xfrm>
            <a:prstGeom prst="rect">
              <a:avLst/>
            </a:prstGeom>
          </p:spPr>
        </p:pic>
      </p:grpSp>
    </p:spTree>
    <p:extLst>
      <p:ext uri="{BB962C8B-B14F-4D97-AF65-F5344CB8AC3E}">
        <p14:creationId xmlns:p14="http://schemas.microsoft.com/office/powerpoint/2010/main" val="141025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1512-BEA7-3E68-FC4C-3B3F504CC7AD}"/>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1.A </a:t>
            </a:r>
            <a:r>
              <a:rPr lang="da-DK" sz="2000" dirty="0"/>
              <a:t>(fortsat)</a:t>
            </a:r>
            <a:br>
              <a:rPr kumimoji="0" lang="da-DK" sz="2000" b="1" i="0" u="none" strike="noStrike" kern="0" cap="all" spc="0" normalizeH="0" baseline="0" noProof="0" dirty="0">
                <a:ln>
                  <a:noFill/>
                </a:ln>
                <a:solidFill>
                  <a:srgbClr val="002546"/>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Buchanans og </a:t>
            </a:r>
            <a:r>
              <a:rPr kumimoji="0" lang="da-DK" sz="4000" b="1" i="0" u="none" strike="noStrike" kern="0" cap="all" spc="0" normalizeH="0" baseline="0" noProof="0" dirty="0" err="1">
                <a:ln>
                  <a:noFill/>
                </a:ln>
                <a:solidFill>
                  <a:srgbClr val="000000"/>
                </a:solidFill>
                <a:effectLst/>
                <a:uLnTx/>
                <a:uFillTx/>
                <a:latin typeface="AU Passata"/>
                <a:ea typeface="+mj-ea"/>
                <a:cs typeface="+mj-cs"/>
              </a:rPr>
              <a:t>Boddys</a:t>
            </a:r>
            <a:r>
              <a:rPr kumimoji="0" lang="da-DK" sz="4000" b="1" i="0" u="none" strike="noStrike" kern="0" cap="all" spc="0" normalizeH="0" baseline="0" noProof="0" dirty="0">
                <a:ln>
                  <a:noFill/>
                </a:ln>
                <a:solidFill>
                  <a:srgbClr val="000000"/>
                </a:solidFill>
                <a:effectLst/>
                <a:uLnTx/>
                <a:uFillTx/>
                <a:latin typeface="AU Passata"/>
                <a:ea typeface="+mj-ea"/>
                <a:cs typeface="+mj-cs"/>
              </a:rPr>
              <a:t> forandringsmodel</a:t>
            </a:r>
            <a:endParaRPr lang="da-DK" sz="2000" dirty="0"/>
          </a:p>
        </p:txBody>
      </p:sp>
      <p:sp>
        <p:nvSpPr>
          <p:cNvPr id="3" name="Date Placeholder 2">
            <a:extLst>
              <a:ext uri="{FF2B5EF4-FFF2-40B4-BE49-F238E27FC236}">
                <a16:creationId xmlns:a16="http://schemas.microsoft.com/office/drawing/2014/main" id="{8D7051DD-C6F8-858F-9AA4-AB8601EC99A2}"/>
              </a:ext>
            </a:extLst>
          </p:cNvPr>
          <p:cNvSpPr>
            <a:spLocks noGrp="1"/>
          </p:cNvSpPr>
          <p:nvPr>
            <p:ph type="dt" sz="half" idx="10"/>
          </p:nvPr>
        </p:nvSpPr>
        <p:spPr/>
        <p:txBody>
          <a:bodyPr/>
          <a:lstStyle/>
          <a:p>
            <a:fld id="{1D0A08A6-8022-4806-BCFD-E832BBCD2834}" type="datetime1">
              <a:rPr lang="da-DK" smtClean="0"/>
              <a:t>25-01-2024</a:t>
            </a:fld>
            <a:r>
              <a:rPr lang="da-DK"/>
              <a:t>16-12-2022</a:t>
            </a:r>
            <a:endParaRPr lang="da-DK" dirty="0"/>
          </a:p>
        </p:txBody>
      </p:sp>
      <p:sp>
        <p:nvSpPr>
          <p:cNvPr id="4" name="Content Placeholder 3">
            <a:extLst>
              <a:ext uri="{FF2B5EF4-FFF2-40B4-BE49-F238E27FC236}">
                <a16:creationId xmlns:a16="http://schemas.microsoft.com/office/drawing/2014/main" id="{3FD22D2D-2437-9C3A-283A-55314C100487}"/>
              </a:ext>
            </a:extLst>
          </p:cNvPr>
          <p:cNvSpPr>
            <a:spLocks noGrp="1"/>
          </p:cNvSpPr>
          <p:nvPr>
            <p:ph idx="15"/>
          </p:nvPr>
        </p:nvSpPr>
        <p:spPr/>
        <p:txBody>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Buchanans og </a:t>
            </a:r>
            <a:r>
              <a:rPr kumimoji="0" lang="da-DK" sz="1050" b="0" i="0" u="none" strike="noStrike" kern="0" cap="none" spc="0" normalizeH="0" baseline="0" noProof="0" dirty="0" err="1">
                <a:ln>
                  <a:noFill/>
                </a:ln>
                <a:solidFill>
                  <a:srgbClr val="000000"/>
                </a:solidFill>
                <a:effectLst/>
                <a:uLnTx/>
                <a:uFillTx/>
                <a:latin typeface="AU Passata"/>
                <a:ea typeface="+mn-ea"/>
                <a:cs typeface="+mn-cs"/>
              </a:rPr>
              <a:t>Boddys</a:t>
            </a:r>
            <a:r>
              <a:rPr kumimoji="0" lang="da-DK" sz="1050" b="0" i="0" u="none" strike="noStrike" kern="0" cap="none" spc="0" normalizeH="0" baseline="0" noProof="0" dirty="0">
                <a:ln>
                  <a:noFill/>
                </a:ln>
                <a:solidFill>
                  <a:srgbClr val="000000"/>
                </a:solidFill>
                <a:effectLst/>
                <a:uLnTx/>
                <a:uFillTx/>
                <a:latin typeface="AU Passata"/>
                <a:ea typeface="+mn-ea"/>
                <a:cs typeface="+mn-cs"/>
              </a:rPr>
              <a:t> forandringsmodel bruges når du skal lave en indledende vurdering af den forandring, organisationen står over for. Modellen kan hjælpe dig med at vurdere karakteren af den kommende forandring og med at forudsige organisationens reaktioner på de ændringer og forandringer, du implementerer. Modellen er et generisk værktøj og kan bruges i alle typer af projekter. Den kan bruges på hele organisationen eller på udvalgte dele. Modellen består af fire kvadranter, der klassificerer selve forandringens natur set fra de berørte individers synspunkt. Modellen anvendes i forbindelse med projektets </a:t>
            </a:r>
            <a:r>
              <a:rPr kumimoji="0" lang="da-DK" sz="1050" b="0" i="0" u="none" strike="noStrike" kern="0" cap="none" spc="0" normalizeH="0" baseline="0" noProof="0" dirty="0" err="1">
                <a:ln>
                  <a:noFill/>
                </a:ln>
                <a:solidFill>
                  <a:srgbClr val="000000"/>
                </a:solidFill>
                <a:effectLst/>
                <a:uLnTx/>
                <a:uFillTx/>
                <a:latin typeface="AU Passata"/>
                <a:ea typeface="+mn-ea"/>
                <a:cs typeface="+mn-cs"/>
              </a:rPr>
              <a:t>foranalyse</a:t>
            </a:r>
            <a:r>
              <a:rPr kumimoji="0" lang="da-DK" sz="1050" b="0" i="0" u="none" strike="noStrike" kern="0" cap="none" spc="0" normalizeH="0" baseline="0" noProof="0" dirty="0">
                <a:ln>
                  <a:noFill/>
                </a:ln>
                <a:solidFill>
                  <a:srgbClr val="000000"/>
                </a:solidFill>
                <a:effectLst/>
                <a:uLnTx/>
                <a:uFillTx/>
                <a:latin typeface="AU Passata"/>
                <a:ea typeface="+mn-ea"/>
                <a:cs typeface="+mn-cs"/>
              </a:rPr>
              <a:t> og indgår som en del af </a:t>
            </a:r>
            <a:r>
              <a:rPr kumimoji="0" lang="da-DK" sz="1050" b="0" i="0" u="none" strike="noStrike" kern="0" cap="none" spc="0" normalizeH="0" baseline="0" noProof="0" dirty="0" err="1">
                <a:ln>
                  <a:noFill/>
                </a:ln>
                <a:solidFill>
                  <a:srgbClr val="000000"/>
                </a:solidFill>
                <a:effectLst/>
                <a:uLnTx/>
                <a:uFillTx/>
                <a:latin typeface="AU Passata"/>
                <a:ea typeface="+mn-ea"/>
                <a:cs typeface="+mn-cs"/>
              </a:rPr>
              <a:t>PID’en</a:t>
            </a:r>
            <a:r>
              <a:rPr kumimoji="0" lang="da-DK" sz="1050" b="0" i="0" u="none" strike="noStrike" kern="0" cap="none" spc="0" normalizeH="0" baseline="0" noProof="0" dirty="0">
                <a:ln>
                  <a:noFill/>
                </a:ln>
                <a:solidFill>
                  <a:srgbClr val="000000"/>
                </a:solidFill>
                <a:effectLst/>
                <a:uLnTx/>
                <a:uFillTx/>
                <a:latin typeface="AU Passata"/>
                <a:ea typeface="+mn-ea"/>
                <a:cs typeface="+mn-cs"/>
              </a:rPr>
              <a:t>. </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1" i="0" u="none" strike="noStrike" kern="0" cap="none" spc="0" normalizeH="0" baseline="0" noProof="0" dirty="0">
                <a:ln>
                  <a:noFill/>
                </a:ln>
                <a:solidFill>
                  <a:srgbClr val="002546"/>
                </a:solidFill>
                <a:effectLst/>
                <a:uLnTx/>
                <a:uFillTx/>
                <a:latin typeface="AU Passata"/>
                <a:ea typeface="+mn-ea"/>
                <a:cs typeface="+mn-cs"/>
              </a:rPr>
              <a:t>Modellen forholder sig til to parametre/dimensioner i relation til forandringen:</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050" b="1" i="0" u="none" strike="noStrike" kern="0" cap="none" spc="0" normalizeH="0" baseline="0" noProof="0" dirty="0">
                <a:ln>
                  <a:noFill/>
                </a:ln>
                <a:solidFill>
                  <a:srgbClr val="002546"/>
                </a:solidFill>
                <a:effectLst/>
                <a:uLnTx/>
                <a:uFillTx/>
                <a:latin typeface="AU Passata"/>
                <a:ea typeface="+mn-ea"/>
                <a:cs typeface="+mn-cs"/>
              </a:rPr>
              <a:t>Hvor central er forandringen for organisationens kerneopgave? Påvirker den organisationens kerneopgaver, eller berører den et mere perifert område?</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050" b="1" i="0" u="none" strike="noStrike" kern="0" cap="none" spc="0" normalizeH="0" baseline="0" noProof="0" dirty="0">
                <a:ln>
                  <a:noFill/>
                </a:ln>
                <a:solidFill>
                  <a:srgbClr val="002546"/>
                </a:solidFill>
                <a:effectLst/>
                <a:uLnTx/>
                <a:uFillTx/>
                <a:latin typeface="AU Passata"/>
                <a:ea typeface="+mn-ea"/>
                <a:cs typeface="+mn-cs"/>
              </a:rPr>
              <a:t>Hvor vidtgående forandringen er for organisationen? Indebærer den radikale ændringer eller mindre inkrementelle ændringer? </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Med afsæt i de to parametre/dimensioner afdækker modellen niveauet af den konflikt/modstand og det besvær (fx tidskrævende processer) mv., man som forandringsagent vil møde som følge af forandringen.</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Modellen er simpel og kan med fordel kombineres med andre værktøjer fx interessentanalysen (se slide </a:t>
            </a:r>
            <a:r>
              <a:rPr lang="da-DK" sz="1050" dirty="0">
                <a:solidFill>
                  <a:srgbClr val="000000"/>
                </a:solidFill>
                <a:latin typeface="AU Passata"/>
              </a:rPr>
              <a:t>72</a:t>
            </a:r>
            <a:r>
              <a:rPr kumimoji="0" lang="da-DK" sz="1050" b="0" i="0" u="none" strike="noStrike" kern="0" cap="none" spc="0" normalizeH="0" baseline="0" noProof="0" dirty="0">
                <a:ln>
                  <a:noFill/>
                </a:ln>
                <a:solidFill>
                  <a:srgbClr val="000000"/>
                </a:solidFill>
                <a:effectLst/>
                <a:uLnTx/>
                <a:uFillTx/>
                <a:latin typeface="AU Passata"/>
                <a:ea typeface="+mn-ea"/>
                <a:cs typeface="+mn-cs"/>
              </a:rPr>
              <a:t>), hvor man kan bruge modellen på hver af de centrale påvirkede interessenter.</a:t>
            </a:r>
          </a:p>
          <a:p>
            <a:endParaRPr lang="da-DK" sz="1600" dirty="0"/>
          </a:p>
        </p:txBody>
      </p:sp>
      <p:sp>
        <p:nvSpPr>
          <p:cNvPr id="5" name="Content Placeholder 4">
            <a:extLst>
              <a:ext uri="{FF2B5EF4-FFF2-40B4-BE49-F238E27FC236}">
                <a16:creationId xmlns:a16="http://schemas.microsoft.com/office/drawing/2014/main" id="{B217D87E-4CD6-85CD-5105-0719FC9720A9}"/>
              </a:ext>
            </a:extLst>
          </p:cNvPr>
          <p:cNvSpPr>
            <a:spLocks noGrp="1"/>
          </p:cNvSpPr>
          <p:nvPr>
            <p:ph idx="13"/>
          </p:nvPr>
        </p:nvSpPr>
        <p:spPr/>
        <p:txBody>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Modellen kan både bruges som et analytisk værktøj og som et procesværktøj.</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1" i="0" u="none" strike="noStrike" kern="0" cap="none" spc="0" normalizeH="0" baseline="0" noProof="0" dirty="0">
                <a:ln>
                  <a:noFill/>
                </a:ln>
                <a:solidFill>
                  <a:srgbClr val="002546"/>
                </a:solidFill>
                <a:effectLst/>
                <a:uLnTx/>
                <a:uFillTx/>
                <a:latin typeface="AU Passata"/>
                <a:ea typeface="+mn-ea"/>
                <a:cs typeface="+mn-cs"/>
              </a:rPr>
              <a:t>Som analytisk værktøj  </a:t>
            </a:r>
            <a:r>
              <a:rPr kumimoji="0" lang="da-DK" sz="1050" b="0" i="0" u="none" strike="noStrike" kern="0" cap="none" spc="0" normalizeH="0" baseline="0" noProof="0" dirty="0">
                <a:ln>
                  <a:noFill/>
                </a:ln>
                <a:solidFill>
                  <a:srgbClr val="000000"/>
                </a:solidFill>
                <a:effectLst/>
                <a:uLnTx/>
                <a:uFillTx/>
                <a:latin typeface="AU Passata"/>
                <a:ea typeface="+mn-ea"/>
                <a:cs typeface="+mn-cs"/>
              </a:rPr>
              <a:t>anvendes modellen i den indledende analyse af den organisatoriske respons på den foreslåede forandring – og som en del af udarbejdelsen af projektets PID.</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1" i="0" u="none" strike="noStrike" kern="0" cap="none" spc="0" normalizeH="0" baseline="0" noProof="0" dirty="0">
                <a:ln>
                  <a:noFill/>
                </a:ln>
                <a:solidFill>
                  <a:srgbClr val="002546"/>
                </a:solidFill>
                <a:effectLst/>
                <a:uLnTx/>
                <a:uFillTx/>
                <a:latin typeface="AU Passata"/>
                <a:ea typeface="+mn-ea"/>
                <a:cs typeface="+mn-cs"/>
              </a:rPr>
              <a:t>Som procesværktøj </a:t>
            </a:r>
            <a:r>
              <a:rPr kumimoji="0" lang="da-DK" sz="1050" b="0" i="0" u="none" strike="noStrike" kern="0" cap="none" spc="0" normalizeH="0" baseline="0" noProof="0" dirty="0">
                <a:ln>
                  <a:noFill/>
                </a:ln>
                <a:solidFill>
                  <a:srgbClr val="000000"/>
                </a:solidFill>
                <a:effectLst/>
                <a:uLnTx/>
                <a:uFillTx/>
                <a:latin typeface="AU Passata"/>
                <a:ea typeface="+mn-ea"/>
                <a:cs typeface="+mn-cs"/>
              </a:rPr>
              <a:t>anvendes modellen ligeledes i den indledende analyse, men her arbejder man i en større gruppe (fx i et projektteam eller i en kreds af relevante aktører i organisationen) og bruger modellen (planche eller tegning) til med post-</a:t>
            </a:r>
            <a:r>
              <a:rPr kumimoji="0" lang="da-DK" sz="1050" b="0" i="0" u="none" strike="noStrike" kern="0" cap="none" spc="0" normalizeH="0" baseline="0" noProof="0" dirty="0" err="1">
                <a:ln>
                  <a:noFill/>
                </a:ln>
                <a:solidFill>
                  <a:srgbClr val="000000"/>
                </a:solidFill>
                <a:effectLst/>
                <a:uLnTx/>
                <a:uFillTx/>
                <a:latin typeface="AU Passata"/>
                <a:ea typeface="+mn-ea"/>
                <a:cs typeface="+mn-cs"/>
              </a:rPr>
              <a:t>its</a:t>
            </a:r>
            <a:r>
              <a:rPr kumimoji="0" lang="da-DK" sz="1050" b="0" i="0" u="none" strike="noStrike" kern="0" cap="none" spc="0" normalizeH="0" baseline="0" noProof="0" dirty="0">
                <a:ln>
                  <a:noFill/>
                </a:ln>
                <a:solidFill>
                  <a:srgbClr val="000000"/>
                </a:solidFill>
                <a:effectLst/>
                <a:uLnTx/>
                <a:uFillTx/>
                <a:latin typeface="AU Passata"/>
                <a:ea typeface="+mn-ea"/>
                <a:cs typeface="+mn-cs"/>
              </a:rPr>
              <a:t> at indplacere deltagernes forskellige vurderinger i matrixen. Hvis der er tale om forskellige afdelinger eller dele af organisationen, indplaceres de enkelte afdelinger i matrixen, alt efter hvordan de på forskellig vis vil blive påvirket af den planlagte forandring. Ved at bruge modellen som procesværktøj får man som forandringsagent en mere kvalificeret og nuanceret analyse af den organisatoriske reaktion på den foreslåede forandring.</a:t>
            </a:r>
          </a:p>
          <a:p>
            <a:endParaRPr lang="da-DK" sz="1600" dirty="0"/>
          </a:p>
        </p:txBody>
      </p:sp>
      <p:grpSp>
        <p:nvGrpSpPr>
          <p:cNvPr id="7" name="Group 6">
            <a:extLst>
              <a:ext uri="{FF2B5EF4-FFF2-40B4-BE49-F238E27FC236}">
                <a16:creationId xmlns:a16="http://schemas.microsoft.com/office/drawing/2014/main" id="{E6DE03CC-0E3D-9261-55A5-3F1A0D0D1BBF}"/>
              </a:ext>
            </a:extLst>
          </p:cNvPr>
          <p:cNvGrpSpPr/>
          <p:nvPr/>
        </p:nvGrpSpPr>
        <p:grpSpPr>
          <a:xfrm>
            <a:off x="8801529" y="149115"/>
            <a:ext cx="2024768" cy="661008"/>
            <a:chOff x="2638028" y="1802047"/>
            <a:chExt cx="2024768" cy="661008"/>
          </a:xfrm>
        </p:grpSpPr>
        <p:sp>
          <p:nvSpPr>
            <p:cNvPr id="9" name="Rectangle 8">
              <a:extLst>
                <a:ext uri="{FF2B5EF4-FFF2-40B4-BE49-F238E27FC236}">
                  <a16:creationId xmlns:a16="http://schemas.microsoft.com/office/drawing/2014/main" id="{DD3DF4FC-DFEA-F74B-E4F4-EFE6014528BF}"/>
                </a:ext>
              </a:extLst>
            </p:cNvPr>
            <p:cNvSpPr/>
            <p:nvPr/>
          </p:nvSpPr>
          <p:spPr bwMode="auto">
            <a:xfrm>
              <a:off x="2638028" y="1802047"/>
              <a:ext cx="503963" cy="661008"/>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TextBox 9">
              <a:extLst>
                <a:ext uri="{FF2B5EF4-FFF2-40B4-BE49-F238E27FC236}">
                  <a16:creationId xmlns:a16="http://schemas.microsoft.com/office/drawing/2014/main" id="{CC2BBFFF-4C96-3689-B01D-AFCA35272B40}"/>
                </a:ext>
              </a:extLst>
            </p:cNvPr>
            <p:cNvSpPr txBox="1"/>
            <p:nvPr/>
          </p:nvSpPr>
          <p:spPr bwMode="auto">
            <a:xfrm>
              <a:off x="3188970" y="2010131"/>
              <a:ext cx="1473826" cy="226605"/>
            </a:xfrm>
            <a:prstGeom prst="homePlate">
              <a:avLst/>
            </a:prstGeom>
            <a:noFill/>
            <a:ln w="9525">
              <a:noFill/>
              <a:miter lim="800000"/>
              <a:headEnd/>
              <a:tailEnd/>
            </a:ln>
            <a:effectLst/>
          </p:spPr>
          <p:txBody>
            <a:bodyPr vert="horz" wrap="square" lIns="35991" tIns="0" rIns="0" bIns="0" numCol="1" rtlCol="0" anchor="t" anchorCtr="0" compatLnSpc="1">
              <a:prstTxWarp prst="textNoShape">
                <a:avLst/>
              </a:prstTxWarp>
              <a:spAutoFit/>
            </a:bodyPr>
            <a:lstStyle/>
            <a:p>
              <a:pPr marL="12696" indent="-25392" algn="ctr" defTabSz="457063" eaLnBrk="0" hangingPunct="0">
                <a:lnSpc>
                  <a:spcPct val="112000"/>
                </a:lnSpc>
                <a:spcAft>
                  <a:spcPts val="1500"/>
                </a:spcAft>
              </a:pPr>
              <a:r>
                <a:rPr lang="da-DK" sz="1400" b="1" noProof="1">
                  <a:solidFill>
                    <a:schemeClr val="bg1"/>
                  </a:solidFill>
                  <a:ea typeface="ＭＳ Ｐゴシック" pitchFamily="-111" charset="-128"/>
                  <a:cs typeface="ＭＳ Ｐゴシック" pitchFamily="-111" charset="-128"/>
                </a:rPr>
                <a:t>Initiering</a:t>
              </a:r>
            </a:p>
          </p:txBody>
        </p:sp>
      </p:grpSp>
      <p:grpSp>
        <p:nvGrpSpPr>
          <p:cNvPr id="11" name="Group 10">
            <a:extLst>
              <a:ext uri="{FF2B5EF4-FFF2-40B4-BE49-F238E27FC236}">
                <a16:creationId xmlns:a16="http://schemas.microsoft.com/office/drawing/2014/main" id="{EC8F682D-364C-DE3F-677C-DDE329090A3C}"/>
              </a:ext>
            </a:extLst>
          </p:cNvPr>
          <p:cNvGrpSpPr/>
          <p:nvPr/>
        </p:nvGrpSpPr>
        <p:grpSpPr>
          <a:xfrm>
            <a:off x="3722133" y="5994073"/>
            <a:ext cx="5455134" cy="585564"/>
            <a:chOff x="3722133" y="5994073"/>
            <a:chExt cx="5455134" cy="585564"/>
          </a:xfrm>
        </p:grpSpPr>
        <p:sp>
          <p:nvSpPr>
            <p:cNvPr id="12" name="USR_Title">
              <a:extLst>
                <a:ext uri="{FF2B5EF4-FFF2-40B4-BE49-F238E27FC236}">
                  <a16:creationId xmlns:a16="http://schemas.microsoft.com/office/drawing/2014/main" id="{18538E98-9F80-AB5A-389C-94093482A972}"/>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3" name="Date_DateCustomA">
              <a:extLst>
                <a:ext uri="{FF2B5EF4-FFF2-40B4-BE49-F238E27FC236}">
                  <a16:creationId xmlns:a16="http://schemas.microsoft.com/office/drawing/2014/main" id="{BA5245D1-AC75-7FF0-5AE1-0A33D5B2D936}"/>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4" name="Billede streg">
              <a:extLst>
                <a:ext uri="{FF2B5EF4-FFF2-40B4-BE49-F238E27FC236}">
                  <a16:creationId xmlns:a16="http://schemas.microsoft.com/office/drawing/2014/main" id="{1B04999E-D3DA-D1B8-A4E0-285C04DB0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17B5AC12-6003-8135-E9FA-6B9CB7135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pic>
        <p:nvPicPr>
          <p:cNvPr id="8" name="Picture 7">
            <a:extLst>
              <a:ext uri="{FF2B5EF4-FFF2-40B4-BE49-F238E27FC236}">
                <a16:creationId xmlns:a16="http://schemas.microsoft.com/office/drawing/2014/main" id="{6F21C5F9-EFF8-D773-6239-03549420432E}"/>
              </a:ext>
            </a:extLst>
          </p:cNvPr>
          <p:cNvPicPr>
            <a:picLocks noChangeAspect="1"/>
          </p:cNvPicPr>
          <p:nvPr/>
        </p:nvPicPr>
        <p:blipFill>
          <a:blip r:embed="rId4"/>
          <a:stretch>
            <a:fillRect/>
          </a:stretch>
        </p:blipFill>
        <p:spPr>
          <a:xfrm>
            <a:off x="8216551" y="4704282"/>
            <a:ext cx="2271840" cy="1396486"/>
          </a:xfrm>
          <a:prstGeom prst="rect">
            <a:avLst/>
          </a:prstGeom>
        </p:spPr>
      </p:pic>
      <p:sp>
        <p:nvSpPr>
          <p:cNvPr id="6" name="Slide Number Placeholder 3">
            <a:extLst>
              <a:ext uri="{FF2B5EF4-FFF2-40B4-BE49-F238E27FC236}">
                <a16:creationId xmlns:a16="http://schemas.microsoft.com/office/drawing/2014/main" id="{B1E25DFF-2E7B-11D3-2D72-2C1C783A4149}"/>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16</a:t>
            </a:fld>
            <a:endParaRPr lang="en-GB" dirty="0"/>
          </a:p>
        </p:txBody>
      </p:sp>
    </p:spTree>
    <p:extLst>
      <p:ext uri="{BB962C8B-B14F-4D97-AF65-F5344CB8AC3E}">
        <p14:creationId xmlns:p14="http://schemas.microsoft.com/office/powerpoint/2010/main" val="19074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EE5CC-5135-0AAC-B84C-664BEF4DB3A6}"/>
              </a:ext>
            </a:extLst>
          </p:cNvPr>
          <p:cNvSpPr>
            <a:spLocks noGrp="1"/>
          </p:cNvSpPr>
          <p:nvPr>
            <p:ph idx="4294967295"/>
          </p:nvPr>
        </p:nvSpPr>
        <p:spPr>
          <a:xfrm>
            <a:off x="982847" y="2348880"/>
            <a:ext cx="4892549" cy="864096"/>
          </a:xfrm>
        </p:spPr>
        <p:txBody>
          <a:bodyPr/>
          <a:lstStyle/>
          <a:p>
            <a:r>
              <a:rPr lang="da-DK" sz="1200" dirty="0"/>
              <a:t>Forandringen placeres med et punkt i koordinatsystemet. Ud for punktet noteres kort, hvilke faktorer/elementer i projektet der har særlig betydning for indplaceringen på de to parametre.</a:t>
            </a:r>
          </a:p>
        </p:txBody>
      </p:sp>
      <p:sp>
        <p:nvSpPr>
          <p:cNvPr id="3" name="Date Placeholder 2">
            <a:extLst>
              <a:ext uri="{FF2B5EF4-FFF2-40B4-BE49-F238E27FC236}">
                <a16:creationId xmlns:a16="http://schemas.microsoft.com/office/drawing/2014/main" id="{F160149B-3C4F-D0F1-18F2-92A166BD5E8A}"/>
              </a:ext>
            </a:extLst>
          </p:cNvPr>
          <p:cNvSpPr>
            <a:spLocks noGrp="1"/>
          </p:cNvSpPr>
          <p:nvPr>
            <p:ph type="dt" sz="half" idx="10"/>
          </p:nvPr>
        </p:nvSpPr>
        <p:spPr/>
        <p:txBody>
          <a:bodyPr/>
          <a:lstStyle/>
          <a:p>
            <a:fld id="{D4FD8744-94BE-461B-901E-FAB1C2361894}" type="datetime1">
              <a:rPr lang="da-DK" smtClean="0"/>
              <a:t>25-01-2024</a:t>
            </a:fld>
            <a:r>
              <a:rPr lang="da-DK"/>
              <a:t>16-12-2022</a:t>
            </a:r>
            <a:endParaRPr lang="da-DK" dirty="0"/>
          </a:p>
        </p:txBody>
      </p:sp>
      <p:sp>
        <p:nvSpPr>
          <p:cNvPr id="4" name="Content Placeholder 3">
            <a:extLst>
              <a:ext uri="{FF2B5EF4-FFF2-40B4-BE49-F238E27FC236}">
                <a16:creationId xmlns:a16="http://schemas.microsoft.com/office/drawing/2014/main" id="{AC0C1BA2-3CF9-392E-29E1-9AE2E965BF88}"/>
              </a:ext>
            </a:extLst>
          </p:cNvPr>
          <p:cNvSpPr>
            <a:spLocks noGrp="1"/>
          </p:cNvSpPr>
          <p:nvPr>
            <p:ph idx="13"/>
          </p:nvPr>
        </p:nvSpPr>
        <p:spPr/>
        <p:txBody>
          <a:bodyPr/>
          <a:lstStyle/>
          <a:p>
            <a:r>
              <a:rPr lang="da-DK" sz="1200" dirty="0"/>
              <a:t>Modellen består af fire kvadranter, som forandringen kan placeres inden for:</a:t>
            </a:r>
          </a:p>
          <a:p>
            <a:pPr marL="228600" indent="-228600">
              <a:buFont typeface="+mj-lt"/>
              <a:buAutoNum type="arabicPeriod"/>
            </a:pPr>
            <a:r>
              <a:rPr lang="da-DK" sz="1200" dirty="0"/>
              <a:t>Kvadrant: Forandringen er radikal men vedrører ikke organisationens kerneopgaver. Forandringen giver anledning til moderat konflikt.</a:t>
            </a:r>
          </a:p>
          <a:p>
            <a:pPr marL="228600" indent="-228600">
              <a:buFont typeface="+mj-lt"/>
              <a:buAutoNum type="arabicPeriod"/>
            </a:pPr>
            <a:r>
              <a:rPr lang="da-DK" sz="1200" dirty="0"/>
              <a:t>Kvadrant: Forandringen er lille og vedrører ikke organisationens kerneopgaver. Forandringen giver kun anledning til lille konflikt.</a:t>
            </a:r>
          </a:p>
          <a:p>
            <a:pPr marL="228600" indent="-228600">
              <a:buFont typeface="+mj-lt"/>
              <a:buAutoNum type="arabicPeriod"/>
            </a:pPr>
            <a:r>
              <a:rPr lang="da-DK" sz="1200" dirty="0"/>
              <a:t>Kvadrant: Forandringen er lille, men vedrører organisationens kerneopgaver. Forandringen giver anledning til lille konflikt.</a:t>
            </a:r>
          </a:p>
          <a:p>
            <a:pPr marL="228600" indent="-228600">
              <a:buFont typeface="+mj-lt"/>
              <a:buAutoNum type="arabicPeriod"/>
            </a:pPr>
            <a:r>
              <a:rPr lang="da-DK" sz="1200" dirty="0"/>
              <a:t>Kvadrant: Forandringen er stor og vedrører organisationens kerneopgaver. Forandringen giver anledning til høj grad af konflikt.</a:t>
            </a:r>
          </a:p>
          <a:p>
            <a:endParaRPr lang="da-DK" dirty="0"/>
          </a:p>
        </p:txBody>
      </p:sp>
      <p:sp>
        <p:nvSpPr>
          <p:cNvPr id="6" name="Title 5">
            <a:extLst>
              <a:ext uri="{FF2B5EF4-FFF2-40B4-BE49-F238E27FC236}">
                <a16:creationId xmlns:a16="http://schemas.microsoft.com/office/drawing/2014/main" id="{89193C48-0652-E9B2-2E94-2942E7AA5265}"/>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1.A </a:t>
            </a:r>
            <a:r>
              <a:rPr lang="da-DK" sz="2000" dirty="0"/>
              <a:t>(fortsat)</a:t>
            </a:r>
            <a:br>
              <a:rPr kumimoji="0" lang="da-DK" sz="2000" b="1" i="0" u="none" strike="noStrike" kern="0" cap="all" spc="0" normalizeH="0" baseline="0" noProof="0" dirty="0">
                <a:ln>
                  <a:noFill/>
                </a:ln>
                <a:solidFill>
                  <a:srgbClr val="002546"/>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Buchanans og </a:t>
            </a:r>
            <a:r>
              <a:rPr kumimoji="0" lang="da-DK" sz="4000" b="1" i="0" u="none" strike="noStrike" kern="0" cap="all" spc="0" normalizeH="0" baseline="0" noProof="0" dirty="0" err="1">
                <a:ln>
                  <a:noFill/>
                </a:ln>
                <a:solidFill>
                  <a:srgbClr val="000000"/>
                </a:solidFill>
                <a:effectLst/>
                <a:uLnTx/>
                <a:uFillTx/>
                <a:latin typeface="AU Passata"/>
                <a:ea typeface="+mj-ea"/>
                <a:cs typeface="+mj-cs"/>
              </a:rPr>
              <a:t>Boddys</a:t>
            </a:r>
            <a:r>
              <a:rPr kumimoji="0" lang="da-DK" sz="4000" b="1" i="0" u="none" strike="noStrike" kern="0" cap="all" spc="0" normalizeH="0" baseline="0" noProof="0" dirty="0">
                <a:ln>
                  <a:noFill/>
                </a:ln>
                <a:solidFill>
                  <a:srgbClr val="000000"/>
                </a:solidFill>
                <a:effectLst/>
                <a:uLnTx/>
                <a:uFillTx/>
                <a:latin typeface="AU Passata"/>
                <a:ea typeface="+mj-ea"/>
                <a:cs typeface="+mj-cs"/>
              </a:rPr>
              <a:t> forandringsmodel </a:t>
            </a:r>
            <a:endParaRPr lang="da-DK" sz="2000" dirty="0"/>
          </a:p>
        </p:txBody>
      </p:sp>
      <p:grpSp>
        <p:nvGrpSpPr>
          <p:cNvPr id="8" name="Group 7">
            <a:extLst>
              <a:ext uri="{FF2B5EF4-FFF2-40B4-BE49-F238E27FC236}">
                <a16:creationId xmlns:a16="http://schemas.microsoft.com/office/drawing/2014/main" id="{639FB543-F68B-626B-E7E9-01C65E1E54A6}"/>
              </a:ext>
            </a:extLst>
          </p:cNvPr>
          <p:cNvGrpSpPr/>
          <p:nvPr/>
        </p:nvGrpSpPr>
        <p:grpSpPr>
          <a:xfrm>
            <a:off x="3722133" y="5994073"/>
            <a:ext cx="5455134" cy="585564"/>
            <a:chOff x="3722133" y="5994073"/>
            <a:chExt cx="5455134" cy="585564"/>
          </a:xfrm>
        </p:grpSpPr>
        <p:sp>
          <p:nvSpPr>
            <p:cNvPr id="9" name="USR_Title">
              <a:extLst>
                <a:ext uri="{FF2B5EF4-FFF2-40B4-BE49-F238E27FC236}">
                  <a16:creationId xmlns:a16="http://schemas.microsoft.com/office/drawing/2014/main" id="{BAB3B55F-6A91-81AA-C869-179470FFB94B}"/>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0" name="Date_DateCustomA">
              <a:extLst>
                <a:ext uri="{FF2B5EF4-FFF2-40B4-BE49-F238E27FC236}">
                  <a16:creationId xmlns:a16="http://schemas.microsoft.com/office/drawing/2014/main" id="{4D7E72E4-30C8-CB81-2BDB-F6E1B3C3EB27}"/>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1" name="Billede streg">
              <a:extLst>
                <a:ext uri="{FF2B5EF4-FFF2-40B4-BE49-F238E27FC236}">
                  <a16:creationId xmlns:a16="http://schemas.microsoft.com/office/drawing/2014/main" id="{DA2AC588-1101-D093-20C7-5DDEDA351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19A18263-F019-2DDC-3D2A-B3B7AFF94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pic>
        <p:nvPicPr>
          <p:cNvPr id="13" name="Content Placeholder 12">
            <a:extLst>
              <a:ext uri="{FF2B5EF4-FFF2-40B4-BE49-F238E27FC236}">
                <a16:creationId xmlns:a16="http://schemas.microsoft.com/office/drawing/2014/main" id="{B893D8D6-79BA-0E97-24E7-CC2E28F9F5FE}"/>
              </a:ext>
            </a:extLst>
          </p:cNvPr>
          <p:cNvPicPr>
            <a:picLocks noGrp="1" noChangeAspect="1"/>
          </p:cNvPicPr>
          <p:nvPr>
            <p:ph sz="quarter" idx="14"/>
          </p:nvPr>
        </p:nvPicPr>
        <p:blipFill>
          <a:blip r:embed="rId4"/>
          <a:stretch>
            <a:fillRect/>
          </a:stretch>
        </p:blipFill>
        <p:spPr>
          <a:xfrm>
            <a:off x="6310313" y="2425314"/>
            <a:ext cx="4892675" cy="3007497"/>
          </a:xfrm>
          <a:prstGeom prst="rect">
            <a:avLst/>
          </a:prstGeom>
        </p:spPr>
      </p:pic>
      <p:sp>
        <p:nvSpPr>
          <p:cNvPr id="5" name="Slide Number Placeholder 3">
            <a:extLst>
              <a:ext uri="{FF2B5EF4-FFF2-40B4-BE49-F238E27FC236}">
                <a16:creationId xmlns:a16="http://schemas.microsoft.com/office/drawing/2014/main" id="{8F81F812-5605-7044-5FCF-1DF87F3A3B7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17</a:t>
            </a:fld>
            <a:endParaRPr lang="en-GB" dirty="0"/>
          </a:p>
        </p:txBody>
      </p:sp>
    </p:spTree>
    <p:extLst>
      <p:ext uri="{BB962C8B-B14F-4D97-AF65-F5344CB8AC3E}">
        <p14:creationId xmlns:p14="http://schemas.microsoft.com/office/powerpoint/2010/main" val="404655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2CF28B-3422-0B4E-2DE2-02988F545CD6}"/>
              </a:ext>
            </a:extLst>
          </p:cNvPr>
          <p:cNvSpPr>
            <a:spLocks noGrp="1"/>
          </p:cNvSpPr>
          <p:nvPr>
            <p:ph type="title"/>
          </p:nvPr>
        </p:nvSpPr>
        <p:spPr/>
        <p:txBody>
          <a:bodyPr/>
          <a:lstStyle/>
          <a:p>
            <a:r>
              <a:rPr lang="da-DK" sz="2000" dirty="0">
                <a:solidFill>
                  <a:schemeClr val="bg2"/>
                </a:solidFill>
              </a:rPr>
              <a:t>Model </a:t>
            </a:r>
            <a:r>
              <a:rPr lang="da-DK" sz="2000">
                <a:solidFill>
                  <a:schemeClr val="bg2"/>
                </a:solidFill>
              </a:rPr>
              <a:t>1.B</a:t>
            </a:r>
            <a:br>
              <a:rPr lang="da-DK" sz="2000" dirty="0">
                <a:solidFill>
                  <a:schemeClr val="bg2"/>
                </a:solidFill>
              </a:rPr>
            </a:br>
            <a:r>
              <a:rPr lang="da-DK" dirty="0"/>
              <a:t>Forandringens domæner/dimensioner</a:t>
            </a:r>
          </a:p>
        </p:txBody>
      </p:sp>
      <p:sp>
        <p:nvSpPr>
          <p:cNvPr id="3" name="Date Placeholder 2">
            <a:extLst>
              <a:ext uri="{FF2B5EF4-FFF2-40B4-BE49-F238E27FC236}">
                <a16:creationId xmlns:a16="http://schemas.microsoft.com/office/drawing/2014/main" id="{A41D5151-B948-369A-FE12-B30A8005B24D}"/>
              </a:ext>
            </a:extLst>
          </p:cNvPr>
          <p:cNvSpPr>
            <a:spLocks noGrp="1"/>
          </p:cNvSpPr>
          <p:nvPr>
            <p:ph type="dt" sz="half" idx="10"/>
          </p:nvPr>
        </p:nvSpPr>
        <p:spPr/>
        <p:txBody>
          <a:bodyPr/>
          <a:lstStyle/>
          <a:p>
            <a:fld id="{C9BB3C23-6414-4E81-91C1-54C1A64B8FE5}" type="datetime1">
              <a:rPr lang="da-DK" smtClean="0"/>
              <a:t>25-01-2024</a:t>
            </a:fld>
            <a:r>
              <a:rPr lang="da-DK"/>
              <a:t>16-12-2022</a:t>
            </a:r>
            <a:endParaRPr lang="da-DK" dirty="0"/>
          </a:p>
        </p:txBody>
      </p:sp>
      <p:grpSp>
        <p:nvGrpSpPr>
          <p:cNvPr id="10" name="Group 9">
            <a:extLst>
              <a:ext uri="{FF2B5EF4-FFF2-40B4-BE49-F238E27FC236}">
                <a16:creationId xmlns:a16="http://schemas.microsoft.com/office/drawing/2014/main" id="{27CD4B91-D2C7-E20B-1294-C42523FAE73C}"/>
              </a:ext>
            </a:extLst>
          </p:cNvPr>
          <p:cNvGrpSpPr/>
          <p:nvPr/>
        </p:nvGrpSpPr>
        <p:grpSpPr>
          <a:xfrm>
            <a:off x="3722133" y="5994073"/>
            <a:ext cx="5455134" cy="585564"/>
            <a:chOff x="3722133" y="5994073"/>
            <a:chExt cx="5455134" cy="585564"/>
          </a:xfrm>
        </p:grpSpPr>
        <p:sp>
          <p:nvSpPr>
            <p:cNvPr id="11" name="USR_Title">
              <a:extLst>
                <a:ext uri="{FF2B5EF4-FFF2-40B4-BE49-F238E27FC236}">
                  <a16:creationId xmlns:a16="http://schemas.microsoft.com/office/drawing/2014/main" id="{BF17B571-3CC9-B10D-70D5-AC68A0B798DE}"/>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A0F513E7-A513-0B70-CE23-A2A09A703A53}"/>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1A48BDED-36AB-4D30-AC14-4F0C1847F0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9" name="Picture 8">
            <a:extLst>
              <a:ext uri="{FF2B5EF4-FFF2-40B4-BE49-F238E27FC236}">
                <a16:creationId xmlns:a16="http://schemas.microsoft.com/office/drawing/2014/main" id="{D3E1DF80-381A-7F1E-CF4E-499B38170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21" name="Slide Number Placeholder 3">
            <a:extLst>
              <a:ext uri="{FF2B5EF4-FFF2-40B4-BE49-F238E27FC236}">
                <a16:creationId xmlns:a16="http://schemas.microsoft.com/office/drawing/2014/main" id="{3EEAF3A4-9E45-0581-3502-C91F7BEAEC1D}"/>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18</a:t>
            </a:fld>
            <a:endParaRPr lang="en-GB" dirty="0"/>
          </a:p>
        </p:txBody>
      </p:sp>
      <p:grpSp>
        <p:nvGrpSpPr>
          <p:cNvPr id="5" name="Group 4">
            <a:extLst>
              <a:ext uri="{FF2B5EF4-FFF2-40B4-BE49-F238E27FC236}">
                <a16:creationId xmlns:a16="http://schemas.microsoft.com/office/drawing/2014/main" id="{07048281-A61E-3F05-28C8-E8AD27DAEF4A}"/>
              </a:ext>
            </a:extLst>
          </p:cNvPr>
          <p:cNvGrpSpPr/>
          <p:nvPr/>
        </p:nvGrpSpPr>
        <p:grpSpPr>
          <a:xfrm>
            <a:off x="10054816" y="4128303"/>
            <a:ext cx="1818097" cy="1818097"/>
            <a:chOff x="11646453" y="3187279"/>
            <a:chExt cx="2379777" cy="2379777"/>
          </a:xfrm>
        </p:grpSpPr>
        <p:sp>
          <p:nvSpPr>
            <p:cNvPr id="20" name="Oval 19">
              <a:extLst>
                <a:ext uri="{FF2B5EF4-FFF2-40B4-BE49-F238E27FC236}">
                  <a16:creationId xmlns:a16="http://schemas.microsoft.com/office/drawing/2014/main" id="{DBC7BC06-7C1D-1859-CFD4-B7A8F85A5BE4}"/>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22" name="Graphic 21" descr="Printer with solid fill">
              <a:extLst>
                <a:ext uri="{FF2B5EF4-FFF2-40B4-BE49-F238E27FC236}">
                  <a16:creationId xmlns:a16="http://schemas.microsoft.com/office/drawing/2014/main" id="{98C0D1CB-E3F2-0E1F-92F5-0645379F9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80307" y="4676617"/>
              <a:ext cx="704222" cy="704222"/>
            </a:xfrm>
            <a:prstGeom prst="rect">
              <a:avLst/>
            </a:prstGeom>
          </p:spPr>
        </p:pic>
      </p:grpSp>
      <p:grpSp>
        <p:nvGrpSpPr>
          <p:cNvPr id="2" name="Group 1">
            <a:extLst>
              <a:ext uri="{FF2B5EF4-FFF2-40B4-BE49-F238E27FC236}">
                <a16:creationId xmlns:a16="http://schemas.microsoft.com/office/drawing/2014/main" id="{26CD1207-58FA-D287-D4B3-6C368E1342C4}"/>
              </a:ext>
            </a:extLst>
          </p:cNvPr>
          <p:cNvGrpSpPr/>
          <p:nvPr/>
        </p:nvGrpSpPr>
        <p:grpSpPr>
          <a:xfrm>
            <a:off x="959721" y="1578436"/>
            <a:ext cx="9453499" cy="4536860"/>
            <a:chOff x="4908478" y="1620654"/>
            <a:chExt cx="9453499" cy="4536860"/>
          </a:xfrm>
        </p:grpSpPr>
        <p:sp>
          <p:nvSpPr>
            <p:cNvPr id="4" name="TextBox 3">
              <a:extLst>
                <a:ext uri="{FF2B5EF4-FFF2-40B4-BE49-F238E27FC236}">
                  <a16:creationId xmlns:a16="http://schemas.microsoft.com/office/drawing/2014/main" id="{62671664-5A3D-1ED4-3DC2-7370EB7081FC}"/>
                </a:ext>
              </a:extLst>
            </p:cNvPr>
            <p:cNvSpPr txBox="1"/>
            <p:nvPr/>
          </p:nvSpPr>
          <p:spPr>
            <a:xfrm>
              <a:off x="4908478" y="3929062"/>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0" i="0" u="none" strike="noStrike" kern="0" cap="none" spc="0" normalizeH="0" baseline="0" noProof="0" dirty="0">
                  <a:ln>
                    <a:noFill/>
                  </a:ln>
                  <a:solidFill>
                    <a:srgbClr val="FFFFFF"/>
                  </a:solidFill>
                  <a:effectLst/>
                  <a:uLnTx/>
                  <a:uFillTx/>
                </a:rPr>
                <a:t>Kultur</a:t>
              </a:r>
            </a:p>
          </p:txBody>
        </p:sp>
        <p:cxnSp>
          <p:nvCxnSpPr>
            <p:cNvPr id="23" name="Straight Arrow Connector 22">
              <a:extLst>
                <a:ext uri="{FF2B5EF4-FFF2-40B4-BE49-F238E27FC236}">
                  <a16:creationId xmlns:a16="http://schemas.microsoft.com/office/drawing/2014/main" id="{D384CADF-37C2-52A7-0909-129C1B2BA36B}"/>
                </a:ext>
              </a:extLst>
            </p:cNvPr>
            <p:cNvCxnSpPr>
              <a:cxnSpLocks/>
            </p:cNvCxnSpPr>
            <p:nvPr/>
          </p:nvCxnSpPr>
          <p:spPr bwMode="auto">
            <a:xfrm flipH="1">
              <a:off x="7861891" y="4116371"/>
              <a:ext cx="3672408" cy="0"/>
            </a:xfrm>
            <a:prstGeom prst="straightConnector1">
              <a:avLst/>
            </a:prstGeom>
            <a:solidFill>
              <a:srgbClr val="002546"/>
            </a:solidFill>
            <a:ln w="1778" cap="flat" cmpd="sng" algn="ctr">
              <a:solidFill>
                <a:srgbClr val="002546"/>
              </a:solidFill>
              <a:prstDash val="solid"/>
              <a:round/>
              <a:headEnd type="triangle"/>
              <a:tailEnd type="triangle"/>
            </a:ln>
            <a:effectLst/>
          </p:spPr>
        </p:cxnSp>
        <p:cxnSp>
          <p:nvCxnSpPr>
            <p:cNvPr id="29" name="Straight Arrow Connector 28">
              <a:extLst>
                <a:ext uri="{FF2B5EF4-FFF2-40B4-BE49-F238E27FC236}">
                  <a16:creationId xmlns:a16="http://schemas.microsoft.com/office/drawing/2014/main" id="{5DB41ACF-FCC3-C22A-3937-2E9A9E8F180A}"/>
                </a:ext>
              </a:extLst>
            </p:cNvPr>
            <p:cNvCxnSpPr>
              <a:cxnSpLocks/>
            </p:cNvCxnSpPr>
            <p:nvPr/>
          </p:nvCxnSpPr>
          <p:spPr bwMode="auto">
            <a:xfrm flipV="1">
              <a:off x="9694812" y="2224195"/>
              <a:ext cx="3283" cy="3672408"/>
            </a:xfrm>
            <a:prstGeom prst="straightConnector1">
              <a:avLst/>
            </a:prstGeom>
            <a:solidFill>
              <a:srgbClr val="002546"/>
            </a:solidFill>
            <a:ln w="1778" cap="flat" cmpd="sng" algn="ctr">
              <a:solidFill>
                <a:srgbClr val="002546"/>
              </a:solidFill>
              <a:prstDash val="solid"/>
              <a:round/>
              <a:headEnd type="triangle"/>
              <a:tailEnd type="triangle"/>
            </a:ln>
            <a:effectLst/>
          </p:spPr>
        </p:cxnSp>
        <p:pic>
          <p:nvPicPr>
            <p:cNvPr id="30" name="Graphic 29">
              <a:extLst>
                <a:ext uri="{FF2B5EF4-FFF2-40B4-BE49-F238E27FC236}">
                  <a16:creationId xmlns:a16="http://schemas.microsoft.com/office/drawing/2014/main" id="{C9B56A66-9505-1CBC-72C0-B231333F39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79893" y="2075229"/>
              <a:ext cx="1236403" cy="2051305"/>
            </a:xfrm>
            <a:prstGeom prst="rect">
              <a:avLst/>
            </a:prstGeom>
            <a:effectLst>
              <a:innerShdw blurRad="520700" dist="203200" dir="9120000">
                <a:prstClr val="black">
                  <a:alpha val="14000"/>
                </a:prstClr>
              </a:innerShdw>
            </a:effectLst>
          </p:spPr>
        </p:pic>
        <p:pic>
          <p:nvPicPr>
            <p:cNvPr id="31" name="Graphic 30">
              <a:extLst>
                <a:ext uri="{FF2B5EF4-FFF2-40B4-BE49-F238E27FC236}">
                  <a16:creationId xmlns:a16="http://schemas.microsoft.com/office/drawing/2014/main" id="{64F91A64-44C1-EE77-5B13-E0562C033E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10102263" y="3090719"/>
              <a:ext cx="1236403" cy="2051305"/>
            </a:xfrm>
            <a:prstGeom prst="rect">
              <a:avLst/>
            </a:prstGeom>
            <a:effectLst>
              <a:innerShdw blurRad="520700" dist="203200" dir="9120000">
                <a:prstClr val="black">
                  <a:alpha val="14000"/>
                </a:prstClr>
              </a:innerShdw>
            </a:effectLst>
          </p:spPr>
        </p:pic>
        <p:pic>
          <p:nvPicPr>
            <p:cNvPr id="32" name="Graphic 31">
              <a:extLst>
                <a:ext uri="{FF2B5EF4-FFF2-40B4-BE49-F238E27FC236}">
                  <a16:creationId xmlns:a16="http://schemas.microsoft.com/office/drawing/2014/main" id="{C0BDC371-FBC0-4B67-3A9F-558CAA8D92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9079893" y="4106208"/>
              <a:ext cx="1236403" cy="2051305"/>
            </a:xfrm>
            <a:prstGeom prst="rect">
              <a:avLst/>
            </a:prstGeom>
            <a:effectLst>
              <a:innerShdw blurRad="520700" dist="203200" dir="9120000">
                <a:prstClr val="black">
                  <a:alpha val="14000"/>
                </a:prstClr>
              </a:innerShdw>
            </a:effectLst>
          </p:spPr>
        </p:pic>
        <p:pic>
          <p:nvPicPr>
            <p:cNvPr id="33" name="Graphic 32">
              <a:extLst>
                <a:ext uri="{FF2B5EF4-FFF2-40B4-BE49-F238E27FC236}">
                  <a16:creationId xmlns:a16="http://schemas.microsoft.com/office/drawing/2014/main" id="{9F426D69-A532-360D-CB45-6B596ECAA3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200000">
              <a:off x="8057523" y="3093386"/>
              <a:ext cx="1236403" cy="2051305"/>
            </a:xfrm>
            <a:prstGeom prst="rect">
              <a:avLst/>
            </a:prstGeom>
            <a:effectLst>
              <a:innerShdw blurRad="520700" dist="203200" dir="9120000">
                <a:prstClr val="black">
                  <a:alpha val="14000"/>
                </a:prstClr>
              </a:innerShdw>
            </a:effectLst>
          </p:spPr>
        </p:pic>
        <p:sp>
          <p:nvSpPr>
            <p:cNvPr id="34" name="Rectangle 33">
              <a:extLst>
                <a:ext uri="{FF2B5EF4-FFF2-40B4-BE49-F238E27FC236}">
                  <a16:creationId xmlns:a16="http://schemas.microsoft.com/office/drawing/2014/main" id="{C7DB01E2-9C63-DE8F-9505-32730E69F5C7}"/>
                </a:ext>
              </a:extLst>
            </p:cNvPr>
            <p:cNvSpPr/>
            <p:nvPr/>
          </p:nvSpPr>
          <p:spPr bwMode="auto">
            <a:xfrm>
              <a:off x="5750082" y="3562267"/>
              <a:ext cx="1715128" cy="949555"/>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kultur</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Kulturelle forandringer</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Bedre vidensdeling</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Aktivering af værdisæt</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Styrket trivsel</a:t>
              </a:r>
            </a:p>
          </p:txBody>
        </p:sp>
        <p:sp>
          <p:nvSpPr>
            <p:cNvPr id="35" name="Rectangle 34">
              <a:extLst>
                <a:ext uri="{FF2B5EF4-FFF2-40B4-BE49-F238E27FC236}">
                  <a16:creationId xmlns:a16="http://schemas.microsoft.com/office/drawing/2014/main" id="{8380D86A-4D9B-618A-0C69-619BCB38F91E}"/>
                </a:ext>
              </a:extLst>
            </p:cNvPr>
            <p:cNvSpPr/>
            <p:nvPr/>
          </p:nvSpPr>
          <p:spPr bwMode="auto">
            <a:xfrm>
              <a:off x="10464546" y="2192416"/>
              <a:ext cx="1715128" cy="976776"/>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forretningen</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Fremdriftsreformen</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Højere tilfredshed blandt studerende</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Indsamle og bruge data</a:t>
              </a:r>
            </a:p>
          </p:txBody>
        </p:sp>
        <p:sp>
          <p:nvSpPr>
            <p:cNvPr id="36" name="Rectangle 35">
              <a:extLst>
                <a:ext uri="{FF2B5EF4-FFF2-40B4-BE49-F238E27FC236}">
                  <a16:creationId xmlns:a16="http://schemas.microsoft.com/office/drawing/2014/main" id="{CA44F517-40E9-9493-4856-13B1E1F736FE}"/>
                </a:ext>
              </a:extLst>
            </p:cNvPr>
            <p:cNvSpPr/>
            <p:nvPr/>
          </p:nvSpPr>
          <p:spPr bwMode="auto">
            <a:xfrm>
              <a:off x="10386142" y="5297746"/>
              <a:ext cx="1715128" cy="859768"/>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teknologi</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Nyt HR-system</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Timeregistrering</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Nyt journalsystem</a:t>
              </a:r>
            </a:p>
          </p:txBody>
        </p:sp>
        <p:sp>
          <p:nvSpPr>
            <p:cNvPr id="37" name="Rectangle 36">
              <a:extLst>
                <a:ext uri="{FF2B5EF4-FFF2-40B4-BE49-F238E27FC236}">
                  <a16:creationId xmlns:a16="http://schemas.microsoft.com/office/drawing/2014/main" id="{F2D31D0D-EE41-937C-2CB5-02216AD9A073}"/>
                </a:ext>
              </a:extLst>
            </p:cNvPr>
            <p:cNvSpPr/>
            <p:nvPr/>
          </p:nvSpPr>
          <p:spPr bwMode="auto">
            <a:xfrm>
              <a:off x="11846561" y="3719561"/>
              <a:ext cx="1816122" cy="827583"/>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processer</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Omlægning af arbejdsgange</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Nye samarbejdsrelationer</a:t>
              </a:r>
            </a:p>
          </p:txBody>
        </p:sp>
        <p:sp>
          <p:nvSpPr>
            <p:cNvPr id="38" name="TextBox 37">
              <a:extLst>
                <a:ext uri="{FF2B5EF4-FFF2-40B4-BE49-F238E27FC236}">
                  <a16:creationId xmlns:a16="http://schemas.microsoft.com/office/drawing/2014/main" id="{3D99FB44-88D3-C4CB-1783-C1C400090312}"/>
                </a:ext>
              </a:extLst>
            </p:cNvPr>
            <p:cNvSpPr txBox="1"/>
            <p:nvPr/>
          </p:nvSpPr>
          <p:spPr>
            <a:xfrm>
              <a:off x="7280347" y="1620654"/>
              <a:ext cx="4899327"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002546"/>
                  </a:solidFill>
                  <a:effectLst/>
                  <a:uLnTx/>
                  <a:uFillTx/>
                </a:rPr>
                <a:t>Forandring i fire domæner</a:t>
              </a:r>
            </a:p>
          </p:txBody>
        </p:sp>
        <p:sp>
          <p:nvSpPr>
            <p:cNvPr id="39" name="TextBox 38">
              <a:extLst>
                <a:ext uri="{FF2B5EF4-FFF2-40B4-BE49-F238E27FC236}">
                  <a16:creationId xmlns:a16="http://schemas.microsoft.com/office/drawing/2014/main" id="{951C164E-6AE0-3527-10BF-4B7A4F977519}"/>
                </a:ext>
              </a:extLst>
            </p:cNvPr>
            <p:cNvSpPr txBox="1"/>
            <p:nvPr/>
          </p:nvSpPr>
          <p:spPr>
            <a:xfrm>
              <a:off x="7280347" y="3929062"/>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Processer</a:t>
              </a:r>
            </a:p>
          </p:txBody>
        </p:sp>
        <p:sp>
          <p:nvSpPr>
            <p:cNvPr id="40" name="TextBox 39">
              <a:extLst>
                <a:ext uri="{FF2B5EF4-FFF2-40B4-BE49-F238E27FC236}">
                  <a16:creationId xmlns:a16="http://schemas.microsoft.com/office/drawing/2014/main" id="{3A61C9CE-80E6-9BEC-E78D-B8E12EF9EE06}"/>
                </a:ext>
              </a:extLst>
            </p:cNvPr>
            <p:cNvSpPr txBox="1"/>
            <p:nvPr/>
          </p:nvSpPr>
          <p:spPr>
            <a:xfrm>
              <a:off x="5134909" y="3929062"/>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Kultur</a:t>
              </a:r>
            </a:p>
          </p:txBody>
        </p:sp>
        <p:sp>
          <p:nvSpPr>
            <p:cNvPr id="41" name="TextBox 40">
              <a:extLst>
                <a:ext uri="{FF2B5EF4-FFF2-40B4-BE49-F238E27FC236}">
                  <a16:creationId xmlns:a16="http://schemas.microsoft.com/office/drawing/2014/main" id="{F3254ABB-F39E-B73D-66D9-7D9485A7047E}"/>
                </a:ext>
              </a:extLst>
            </p:cNvPr>
            <p:cNvSpPr txBox="1"/>
            <p:nvPr/>
          </p:nvSpPr>
          <p:spPr>
            <a:xfrm>
              <a:off x="6153997" y="2639266"/>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Forretning</a:t>
              </a:r>
            </a:p>
          </p:txBody>
        </p:sp>
        <p:sp>
          <p:nvSpPr>
            <p:cNvPr id="42" name="TextBox 41">
              <a:extLst>
                <a:ext uri="{FF2B5EF4-FFF2-40B4-BE49-F238E27FC236}">
                  <a16:creationId xmlns:a16="http://schemas.microsoft.com/office/drawing/2014/main" id="{9D58070A-0390-A4BB-5B6C-91FC2FBBF606}"/>
                </a:ext>
              </a:extLst>
            </p:cNvPr>
            <p:cNvSpPr txBox="1"/>
            <p:nvPr/>
          </p:nvSpPr>
          <p:spPr>
            <a:xfrm>
              <a:off x="8642515" y="5243922"/>
              <a:ext cx="208921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Teknologi</a:t>
              </a:r>
            </a:p>
          </p:txBody>
        </p:sp>
      </p:grpSp>
    </p:spTree>
    <p:extLst>
      <p:ext uri="{BB962C8B-B14F-4D97-AF65-F5344CB8AC3E}">
        <p14:creationId xmlns:p14="http://schemas.microsoft.com/office/powerpoint/2010/main" val="1937437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493C-BD87-F76C-2881-5745ED16A5D9}"/>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1.B </a:t>
            </a:r>
            <a:r>
              <a:rPr lang="da-DK" sz="2000" dirty="0"/>
              <a:t>(fortsat)</a:t>
            </a:r>
            <a:br>
              <a:rPr kumimoji="0" lang="da-DK" sz="2000" b="1" i="0" u="none" strike="noStrike" kern="0" cap="all" spc="0" normalizeH="0" baseline="0" noProof="0" dirty="0">
                <a:ln>
                  <a:noFill/>
                </a:ln>
                <a:solidFill>
                  <a:srgbClr val="002546"/>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Forandringens domæner/dimensioner</a:t>
            </a:r>
            <a:endParaRPr lang="da-DK" dirty="0"/>
          </a:p>
        </p:txBody>
      </p:sp>
      <p:sp>
        <p:nvSpPr>
          <p:cNvPr id="3" name="Date Placeholder 2">
            <a:extLst>
              <a:ext uri="{FF2B5EF4-FFF2-40B4-BE49-F238E27FC236}">
                <a16:creationId xmlns:a16="http://schemas.microsoft.com/office/drawing/2014/main" id="{6FE5A672-777D-C458-FAF2-355530BAC537}"/>
              </a:ext>
            </a:extLst>
          </p:cNvPr>
          <p:cNvSpPr>
            <a:spLocks noGrp="1"/>
          </p:cNvSpPr>
          <p:nvPr>
            <p:ph type="dt" sz="half" idx="10"/>
          </p:nvPr>
        </p:nvSpPr>
        <p:spPr/>
        <p:txBody>
          <a:bodyPr/>
          <a:lstStyle/>
          <a:p>
            <a:fld id="{A17C2072-52EA-422D-9A69-C32B0A4E492D}" type="datetime1">
              <a:rPr lang="da-DK" smtClean="0"/>
              <a:t>25-01-2024</a:t>
            </a:fld>
            <a:r>
              <a:rPr lang="da-DK"/>
              <a:t>16-12-2022</a:t>
            </a:r>
            <a:endParaRPr lang="da-DK" dirty="0"/>
          </a:p>
        </p:txBody>
      </p:sp>
      <p:sp>
        <p:nvSpPr>
          <p:cNvPr id="4" name="Content Placeholder 3">
            <a:extLst>
              <a:ext uri="{FF2B5EF4-FFF2-40B4-BE49-F238E27FC236}">
                <a16:creationId xmlns:a16="http://schemas.microsoft.com/office/drawing/2014/main" id="{8D4DB4FF-0C95-133A-6B0E-499672CDAA3D}"/>
              </a:ext>
            </a:extLst>
          </p:cNvPr>
          <p:cNvSpPr>
            <a:spLocks noGrp="1"/>
          </p:cNvSpPr>
          <p:nvPr>
            <p:ph idx="15"/>
          </p:nvPr>
        </p:nvSpPr>
        <p:spPr/>
        <p:txBody>
          <a:bodyPr/>
          <a:lstStyle/>
          <a:p>
            <a:r>
              <a:rPr lang="da-DK" sz="1300" dirty="0"/>
              <a:t>Forandringer kan påvirke mange</a:t>
            </a:r>
            <a:br>
              <a:rPr lang="da-DK" sz="1300" dirty="0"/>
            </a:br>
            <a:r>
              <a:rPr lang="da-DK" sz="1300" dirty="0"/>
              <a:t>forskellige dele af en organisation.</a:t>
            </a:r>
            <a:br>
              <a:rPr lang="da-DK" sz="1300" dirty="0"/>
            </a:br>
            <a:r>
              <a:rPr lang="da-DK" sz="1300" dirty="0"/>
              <a:t>Det er derfor væsentligt at gøre sig </a:t>
            </a:r>
            <a:br>
              <a:rPr lang="da-DK" sz="1300" dirty="0"/>
            </a:br>
            <a:r>
              <a:rPr lang="da-DK" sz="1300" dirty="0"/>
              <a:t>klart, hvordan og i hvilket omfang </a:t>
            </a:r>
            <a:br>
              <a:rPr lang="da-DK" sz="1300" dirty="0"/>
            </a:br>
            <a:r>
              <a:rPr lang="da-DK" sz="1300" dirty="0"/>
              <a:t>en forandring vil udspille sig inden </a:t>
            </a:r>
            <a:br>
              <a:rPr lang="da-DK" sz="1300" dirty="0"/>
            </a:br>
            <a:r>
              <a:rPr lang="da-DK" sz="1300" dirty="0"/>
              <a:t>for forskellige ’domæner’ i </a:t>
            </a:r>
            <a:br>
              <a:rPr lang="da-DK" sz="1300" dirty="0"/>
            </a:br>
            <a:r>
              <a:rPr lang="da-DK" sz="1300" dirty="0"/>
              <a:t>organisationen. Er det primært en </a:t>
            </a:r>
            <a:br>
              <a:rPr lang="da-DK" sz="1300" dirty="0"/>
            </a:br>
            <a:r>
              <a:rPr lang="da-DK" sz="1300" dirty="0"/>
              <a:t>teknisk forandring, eller fordrer dit </a:t>
            </a:r>
            <a:br>
              <a:rPr lang="da-DK" sz="1300" dirty="0"/>
            </a:br>
            <a:r>
              <a:rPr lang="da-DK" sz="1300" dirty="0"/>
              <a:t>projekt også, at processer og arbejdsgange skal ændres? Og er det måske endda noget, som vil påvirke kulturen i organisationen?</a:t>
            </a:r>
            <a:br>
              <a:rPr lang="da-DK" sz="1300" dirty="0"/>
            </a:br>
            <a:endParaRPr lang="da-DK" sz="1300" dirty="0"/>
          </a:p>
          <a:p>
            <a:r>
              <a:rPr lang="da-DK" sz="1300" dirty="0"/>
              <a:t>Denne model anskueliggør, hvilke ’domæner’ forandringen kommer til at foregå inden for og påvirke. Modellen kan dermed give et billede af omfanget og typen af forandring, der er tale om, og den kan dermed hjælpe til at klarlægge både fokus i implementeringsprocessen og dens omfang. </a:t>
            </a:r>
          </a:p>
          <a:p>
            <a:endParaRPr lang="da-DK" sz="1300" dirty="0"/>
          </a:p>
        </p:txBody>
      </p:sp>
      <p:sp>
        <p:nvSpPr>
          <p:cNvPr id="5" name="Content Placeholder 4">
            <a:extLst>
              <a:ext uri="{FF2B5EF4-FFF2-40B4-BE49-F238E27FC236}">
                <a16:creationId xmlns:a16="http://schemas.microsoft.com/office/drawing/2014/main" id="{3245F0ED-9EDE-1EAE-9B67-E3177EE253F9}"/>
              </a:ext>
            </a:extLst>
          </p:cNvPr>
          <p:cNvSpPr>
            <a:spLocks noGrp="1"/>
          </p:cNvSpPr>
          <p:nvPr>
            <p:ph idx="13"/>
          </p:nvPr>
        </p:nvSpPr>
        <p:spPr/>
        <p:txBody>
          <a:bodyPr/>
          <a:lstStyle/>
          <a:p>
            <a:r>
              <a:rPr lang="da-DK" sz="1300" dirty="0"/>
              <a:t>Modellen bruges primært som et analytisk værktøj men kan også bruges som et procesværktøj.</a:t>
            </a:r>
          </a:p>
          <a:p>
            <a:r>
              <a:rPr lang="da-DK" sz="1300" dirty="0"/>
              <a:t>Som analytisk værktøj anvendes modellen indledningsvist til at udarbejde den indledende analyse af den organisatoriske respons på den foreslåede forandring – og som en del af udarbejdelsen af projektets PID.</a:t>
            </a:r>
          </a:p>
          <a:p>
            <a:r>
              <a:rPr lang="da-DK" sz="1300" dirty="0"/>
              <a:t>Som procesværktøj anvendes modellen med inddragelse af relevante interessenter i organisationen – fx på en workshop el. lign. Modellen udfyldes på baggrund af drøftelser mellem de deltagende interessenter, og eventuelle forskelligheder og nuancer mellem de forskellige interessenter noteres ned i modellen. På den måde anvendes modellen til at skabe en overordnet eller gennemsnitlig vurdering, ift. hvilke domæner forandringen vil omfatte. Den vil også synliggøre variationen og de forskellige perspektiver, der kan ligge bag vurderingerne (fx fordi projektet vil ’ramme’ forskellige dele af organisationen på forskellige måder). </a:t>
            </a:r>
          </a:p>
          <a:p>
            <a:endParaRPr lang="da-DK" sz="1300" dirty="0"/>
          </a:p>
        </p:txBody>
      </p:sp>
      <p:grpSp>
        <p:nvGrpSpPr>
          <p:cNvPr id="11" name="Group 10">
            <a:extLst>
              <a:ext uri="{FF2B5EF4-FFF2-40B4-BE49-F238E27FC236}">
                <a16:creationId xmlns:a16="http://schemas.microsoft.com/office/drawing/2014/main" id="{7529065F-316F-FFE5-50C4-B298FB01C97C}"/>
              </a:ext>
            </a:extLst>
          </p:cNvPr>
          <p:cNvGrpSpPr/>
          <p:nvPr/>
        </p:nvGrpSpPr>
        <p:grpSpPr>
          <a:xfrm>
            <a:off x="3722133" y="5994073"/>
            <a:ext cx="5455134" cy="585564"/>
            <a:chOff x="3722133" y="5994073"/>
            <a:chExt cx="5455134" cy="585564"/>
          </a:xfrm>
        </p:grpSpPr>
        <p:sp>
          <p:nvSpPr>
            <p:cNvPr id="12" name="USR_Title">
              <a:extLst>
                <a:ext uri="{FF2B5EF4-FFF2-40B4-BE49-F238E27FC236}">
                  <a16:creationId xmlns:a16="http://schemas.microsoft.com/office/drawing/2014/main" id="{B08B0395-48DD-B065-9E23-6AC548EBF3D2}"/>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3" name="Date_DateCustomA">
              <a:extLst>
                <a:ext uri="{FF2B5EF4-FFF2-40B4-BE49-F238E27FC236}">
                  <a16:creationId xmlns:a16="http://schemas.microsoft.com/office/drawing/2014/main" id="{5422E4DD-F4DC-1997-FBF5-364E87B19A43}"/>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4" name="Billede streg">
              <a:extLst>
                <a:ext uri="{FF2B5EF4-FFF2-40B4-BE49-F238E27FC236}">
                  <a16:creationId xmlns:a16="http://schemas.microsoft.com/office/drawing/2014/main" id="{FD649268-2FAF-79CE-62E7-51B8F6EEF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2A3894B9-4269-30F4-3FFB-789B5A716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7" name="Slide Number Placeholder 3">
            <a:extLst>
              <a:ext uri="{FF2B5EF4-FFF2-40B4-BE49-F238E27FC236}">
                <a16:creationId xmlns:a16="http://schemas.microsoft.com/office/drawing/2014/main" id="{0A10C391-8100-2C67-B7BC-F11B20346C77}"/>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19</a:t>
            </a:fld>
            <a:endParaRPr lang="en-GB" dirty="0"/>
          </a:p>
        </p:txBody>
      </p:sp>
      <p:pic>
        <p:nvPicPr>
          <p:cNvPr id="27" name="Picture 26">
            <a:extLst>
              <a:ext uri="{FF2B5EF4-FFF2-40B4-BE49-F238E27FC236}">
                <a16:creationId xmlns:a16="http://schemas.microsoft.com/office/drawing/2014/main" id="{3EE8A63A-50D8-675C-277E-B6EC8D23753C}"/>
              </a:ext>
            </a:extLst>
          </p:cNvPr>
          <p:cNvPicPr>
            <a:picLocks noChangeAspect="1"/>
          </p:cNvPicPr>
          <p:nvPr/>
        </p:nvPicPr>
        <p:blipFill>
          <a:blip r:embed="rId4"/>
          <a:stretch>
            <a:fillRect/>
          </a:stretch>
        </p:blipFill>
        <p:spPr>
          <a:xfrm>
            <a:off x="3574132" y="2341227"/>
            <a:ext cx="2016222" cy="1510566"/>
          </a:xfrm>
          <a:prstGeom prst="rect">
            <a:avLst/>
          </a:prstGeom>
        </p:spPr>
      </p:pic>
    </p:spTree>
    <p:extLst>
      <p:ext uri="{BB962C8B-B14F-4D97-AF65-F5344CB8AC3E}">
        <p14:creationId xmlns:p14="http://schemas.microsoft.com/office/powerpoint/2010/main" val="212477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8AB100A-68B6-EAFB-7293-C9497F6D8850}"/>
              </a:ext>
            </a:extLst>
          </p:cNvPr>
          <p:cNvSpPr>
            <a:spLocks noGrp="1"/>
          </p:cNvSpPr>
          <p:nvPr>
            <p:ph idx="14"/>
          </p:nvPr>
        </p:nvSpPr>
        <p:spPr>
          <a:xfrm>
            <a:off x="6229416" y="2119463"/>
            <a:ext cx="4964558" cy="1093513"/>
          </a:xfrm>
        </p:spPr>
        <p:txBody>
          <a:bodyPr/>
          <a:lstStyle/>
          <a:p>
            <a:pPr lvl="2" indent="0">
              <a:buNone/>
            </a:pPr>
            <a:r>
              <a:rPr lang="da-DK" sz="1500" b="1" dirty="0">
                <a:solidFill>
                  <a:schemeClr val="bg2"/>
                </a:solidFill>
              </a:rPr>
              <a:t>1.3 Forandringsparathed – analysemodel</a:t>
            </a:r>
          </a:p>
          <a:p>
            <a:pPr marL="1380600" lvl="3" indent="-228600"/>
            <a:r>
              <a:rPr lang="da-DK" sz="1500" dirty="0"/>
              <a:t>Forandringsparathed i organisationer</a:t>
            </a:r>
          </a:p>
          <a:p>
            <a:pPr marL="1380600" lvl="3" indent="-228600"/>
            <a:r>
              <a:rPr lang="da-DK" sz="1500" dirty="0"/>
              <a:t>Model til analyse af forandringsparathed</a:t>
            </a:r>
          </a:p>
        </p:txBody>
      </p:sp>
      <p:sp>
        <p:nvSpPr>
          <p:cNvPr id="2" name="Content Placeholder 1">
            <a:extLst>
              <a:ext uri="{FF2B5EF4-FFF2-40B4-BE49-F238E27FC236}">
                <a16:creationId xmlns:a16="http://schemas.microsoft.com/office/drawing/2014/main" id="{FA02C0AC-BAC2-281F-3407-DBF3613798C4}"/>
              </a:ext>
            </a:extLst>
          </p:cNvPr>
          <p:cNvSpPr>
            <a:spLocks noGrp="1"/>
          </p:cNvSpPr>
          <p:nvPr>
            <p:ph idx="13"/>
          </p:nvPr>
        </p:nvSpPr>
        <p:spPr>
          <a:xfrm>
            <a:off x="999640" y="2119463"/>
            <a:ext cx="4964558" cy="3973833"/>
          </a:xfrm>
        </p:spPr>
        <p:txBody>
          <a:bodyPr/>
          <a:lstStyle/>
          <a:p>
            <a:pPr lvl="1" indent="0">
              <a:buClr>
                <a:schemeClr val="bg2"/>
              </a:buClr>
              <a:buNone/>
            </a:pPr>
            <a:r>
              <a:rPr lang="da-DK" sz="1500" b="1" dirty="0">
                <a:solidFill>
                  <a:schemeClr val="bg2"/>
                </a:solidFill>
              </a:rPr>
              <a:t>1.1 Generel indføring i forandringsledelse </a:t>
            </a:r>
          </a:p>
          <a:p>
            <a:pPr marL="927450" lvl="2" indent="-171450"/>
            <a:r>
              <a:rPr lang="da-DK" sz="1500" dirty="0"/>
              <a:t>Introduktion</a:t>
            </a:r>
          </a:p>
          <a:p>
            <a:pPr marL="927450" lvl="2" indent="-171450"/>
            <a:r>
              <a:rPr lang="da-DK" sz="1500" dirty="0"/>
              <a:t>Samspillet mellem projektledelse og forandringsledelse </a:t>
            </a:r>
          </a:p>
          <a:p>
            <a:pPr marL="927450" lvl="2" indent="-171450"/>
            <a:r>
              <a:rPr lang="da-DK" sz="1500" dirty="0"/>
              <a:t>Forandringens tre faser og forskellige spor </a:t>
            </a:r>
          </a:p>
          <a:p>
            <a:pPr marL="927450" lvl="2" indent="-171450"/>
            <a:r>
              <a:rPr lang="da-DK" sz="1500" dirty="0"/>
              <a:t>Gevinstrealisering</a:t>
            </a:r>
          </a:p>
          <a:p>
            <a:pPr marL="927450" lvl="2" indent="-171450"/>
            <a:r>
              <a:rPr lang="da-DK" sz="1500" dirty="0"/>
              <a:t>Kotters otte trin til succesfulde forandringer</a:t>
            </a:r>
            <a:br>
              <a:rPr lang="da-DK" sz="1500" dirty="0"/>
            </a:br>
            <a:br>
              <a:rPr lang="da-DK" sz="1500" dirty="0"/>
            </a:br>
            <a:endParaRPr lang="da-DK" sz="1500" dirty="0"/>
          </a:p>
          <a:p>
            <a:pPr lvl="1" indent="0">
              <a:buNone/>
            </a:pPr>
            <a:r>
              <a:rPr lang="da-DK" sz="1500" b="1" dirty="0">
                <a:solidFill>
                  <a:schemeClr val="bg2"/>
                </a:solidFill>
              </a:rPr>
              <a:t>1.2 Modeller til indledende analyse af forandringer</a:t>
            </a:r>
          </a:p>
          <a:p>
            <a:pPr marL="927450" lvl="2" indent="-171450"/>
            <a:r>
              <a:rPr lang="da-DK" sz="1500" dirty="0"/>
              <a:t>Buchanans og </a:t>
            </a:r>
            <a:r>
              <a:rPr lang="da-DK" sz="1500" dirty="0" err="1"/>
              <a:t>Boddys</a:t>
            </a:r>
            <a:r>
              <a:rPr lang="da-DK" sz="1500" dirty="0"/>
              <a:t> forandringsmodel </a:t>
            </a:r>
          </a:p>
          <a:p>
            <a:pPr marL="927450" lvl="2" indent="-171450"/>
            <a:r>
              <a:rPr lang="da-DK" sz="1500" dirty="0"/>
              <a:t>Forandringens domæner/dimensioner</a:t>
            </a:r>
          </a:p>
          <a:p>
            <a:pPr marL="927450" lvl="2" indent="-171450"/>
            <a:r>
              <a:rPr lang="da-DK" sz="1500" dirty="0"/>
              <a:t>Analytisk rammeværktøj til forandringsaspekter</a:t>
            </a:r>
          </a:p>
        </p:txBody>
      </p:sp>
      <p:sp>
        <p:nvSpPr>
          <p:cNvPr id="5" name="Title 4">
            <a:extLst>
              <a:ext uri="{FF2B5EF4-FFF2-40B4-BE49-F238E27FC236}">
                <a16:creationId xmlns:a16="http://schemas.microsoft.com/office/drawing/2014/main" id="{B1B05C51-BA1A-0D94-8851-210D93BF2557}"/>
              </a:ext>
            </a:extLst>
          </p:cNvPr>
          <p:cNvSpPr>
            <a:spLocks noGrp="1"/>
          </p:cNvSpPr>
          <p:nvPr>
            <p:ph type="title"/>
          </p:nvPr>
        </p:nvSpPr>
        <p:spPr/>
        <p:txBody>
          <a:bodyPr/>
          <a:lstStyle/>
          <a:p>
            <a:r>
              <a:rPr lang="da-DK" dirty="0"/>
              <a:t>1. Forandringsledelse / INDHOLD</a:t>
            </a:r>
          </a:p>
        </p:txBody>
      </p:sp>
      <p:sp>
        <p:nvSpPr>
          <p:cNvPr id="4" name="Date Placeholder 3">
            <a:extLst>
              <a:ext uri="{FF2B5EF4-FFF2-40B4-BE49-F238E27FC236}">
                <a16:creationId xmlns:a16="http://schemas.microsoft.com/office/drawing/2014/main" id="{DEB33EC2-7D8F-61F5-8E8C-E82B79EF5A93}"/>
              </a:ext>
            </a:extLst>
          </p:cNvPr>
          <p:cNvSpPr>
            <a:spLocks noGrp="1"/>
          </p:cNvSpPr>
          <p:nvPr>
            <p:ph type="dt" sz="half" idx="10"/>
          </p:nvPr>
        </p:nvSpPr>
        <p:spPr/>
        <p:txBody>
          <a:bodyPr/>
          <a:lstStyle/>
          <a:p>
            <a:fld id="{A302561A-6A91-4772-8008-89EA89C4A67F}" type="datetime1">
              <a:rPr lang="da-DK" smtClean="0"/>
              <a:t>25-01-2024</a:t>
            </a:fld>
            <a:r>
              <a:rPr lang="da-DK"/>
              <a:t>16-12-2022</a:t>
            </a:r>
            <a:endParaRPr lang="da-DK" dirty="0"/>
          </a:p>
        </p:txBody>
      </p:sp>
      <p:sp>
        <p:nvSpPr>
          <p:cNvPr id="3" name="Slide Number Placeholder 3">
            <a:extLst>
              <a:ext uri="{FF2B5EF4-FFF2-40B4-BE49-F238E27FC236}">
                <a16:creationId xmlns:a16="http://schemas.microsoft.com/office/drawing/2014/main" id="{26D89F9E-4462-4941-DED0-C62C5575B23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a:t>
            </a:fld>
            <a:endParaRPr lang="en-GB" dirty="0"/>
          </a:p>
        </p:txBody>
      </p:sp>
    </p:spTree>
    <p:extLst>
      <p:ext uri="{BB962C8B-B14F-4D97-AF65-F5344CB8AC3E}">
        <p14:creationId xmlns:p14="http://schemas.microsoft.com/office/powerpoint/2010/main" val="319149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EF772C-4F1E-796C-1B85-3C3CF172D047}"/>
              </a:ext>
            </a:extLst>
          </p:cNvPr>
          <p:cNvGrpSpPr/>
          <p:nvPr/>
        </p:nvGrpSpPr>
        <p:grpSpPr>
          <a:xfrm>
            <a:off x="3934172" y="1578436"/>
            <a:ext cx="9453499" cy="4536859"/>
            <a:chOff x="4908478" y="1620654"/>
            <a:chExt cx="9453499" cy="4536859"/>
          </a:xfrm>
        </p:grpSpPr>
        <p:sp>
          <p:nvSpPr>
            <p:cNvPr id="6" name="TextBox 5">
              <a:extLst>
                <a:ext uri="{FF2B5EF4-FFF2-40B4-BE49-F238E27FC236}">
                  <a16:creationId xmlns:a16="http://schemas.microsoft.com/office/drawing/2014/main" id="{83095372-34A6-194F-411F-63389F1F7095}"/>
                </a:ext>
              </a:extLst>
            </p:cNvPr>
            <p:cNvSpPr txBox="1"/>
            <p:nvPr/>
          </p:nvSpPr>
          <p:spPr>
            <a:xfrm>
              <a:off x="4908478" y="3929062"/>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0" i="0" u="none" strike="noStrike" kern="0" cap="none" spc="0" normalizeH="0" baseline="0" noProof="0" dirty="0">
                  <a:ln>
                    <a:noFill/>
                  </a:ln>
                  <a:solidFill>
                    <a:srgbClr val="FFFFFF"/>
                  </a:solidFill>
                  <a:effectLst/>
                  <a:uLnTx/>
                  <a:uFillTx/>
                </a:rPr>
                <a:t>Kultur</a:t>
              </a:r>
            </a:p>
          </p:txBody>
        </p:sp>
        <p:cxnSp>
          <p:nvCxnSpPr>
            <p:cNvPr id="16" name="Straight Arrow Connector 15">
              <a:extLst>
                <a:ext uri="{FF2B5EF4-FFF2-40B4-BE49-F238E27FC236}">
                  <a16:creationId xmlns:a16="http://schemas.microsoft.com/office/drawing/2014/main" id="{04017FCE-9B1D-E946-8E78-0B927773AD64}"/>
                </a:ext>
              </a:extLst>
            </p:cNvPr>
            <p:cNvCxnSpPr>
              <a:cxnSpLocks/>
            </p:cNvCxnSpPr>
            <p:nvPr/>
          </p:nvCxnSpPr>
          <p:spPr bwMode="auto">
            <a:xfrm flipH="1">
              <a:off x="7861891" y="4116371"/>
              <a:ext cx="3672408" cy="0"/>
            </a:xfrm>
            <a:prstGeom prst="straightConnector1">
              <a:avLst/>
            </a:prstGeom>
            <a:solidFill>
              <a:srgbClr val="002546"/>
            </a:solidFill>
            <a:ln w="1778" cap="flat" cmpd="sng" algn="ctr">
              <a:solidFill>
                <a:srgbClr val="002546"/>
              </a:solidFill>
              <a:prstDash val="solid"/>
              <a:round/>
              <a:headEnd type="triangle"/>
              <a:tailEnd type="triangle"/>
            </a:ln>
            <a:effectLst/>
          </p:spPr>
        </p:cxnSp>
        <p:cxnSp>
          <p:nvCxnSpPr>
            <p:cNvPr id="17" name="Straight Arrow Connector 16">
              <a:extLst>
                <a:ext uri="{FF2B5EF4-FFF2-40B4-BE49-F238E27FC236}">
                  <a16:creationId xmlns:a16="http://schemas.microsoft.com/office/drawing/2014/main" id="{07A5D876-12A4-BCDB-0BD2-40F7467A2F7E}"/>
                </a:ext>
              </a:extLst>
            </p:cNvPr>
            <p:cNvCxnSpPr>
              <a:cxnSpLocks/>
            </p:cNvCxnSpPr>
            <p:nvPr/>
          </p:nvCxnSpPr>
          <p:spPr bwMode="auto">
            <a:xfrm flipV="1">
              <a:off x="9694812" y="2224195"/>
              <a:ext cx="3283" cy="3672408"/>
            </a:xfrm>
            <a:prstGeom prst="straightConnector1">
              <a:avLst/>
            </a:prstGeom>
            <a:solidFill>
              <a:srgbClr val="002546"/>
            </a:solidFill>
            <a:ln w="1778" cap="flat" cmpd="sng" algn="ctr">
              <a:solidFill>
                <a:srgbClr val="002546"/>
              </a:solidFill>
              <a:prstDash val="solid"/>
              <a:round/>
              <a:headEnd type="triangle"/>
              <a:tailEnd type="triangle"/>
            </a:ln>
            <a:effectLst/>
          </p:spPr>
        </p:cxnSp>
        <p:pic>
          <p:nvPicPr>
            <p:cNvPr id="18" name="Graphic 17">
              <a:extLst>
                <a:ext uri="{FF2B5EF4-FFF2-40B4-BE49-F238E27FC236}">
                  <a16:creationId xmlns:a16="http://schemas.microsoft.com/office/drawing/2014/main" id="{09594C5C-9D33-6861-E47A-AE6D174E02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79893" y="2075229"/>
              <a:ext cx="1236403" cy="2051305"/>
            </a:xfrm>
            <a:prstGeom prst="rect">
              <a:avLst/>
            </a:prstGeom>
            <a:effectLst>
              <a:innerShdw blurRad="520700" dist="203200" dir="9120000">
                <a:prstClr val="black">
                  <a:alpha val="14000"/>
                </a:prstClr>
              </a:innerShdw>
            </a:effectLst>
          </p:spPr>
        </p:pic>
        <p:pic>
          <p:nvPicPr>
            <p:cNvPr id="19" name="Graphic 18">
              <a:extLst>
                <a:ext uri="{FF2B5EF4-FFF2-40B4-BE49-F238E27FC236}">
                  <a16:creationId xmlns:a16="http://schemas.microsoft.com/office/drawing/2014/main" id="{3809D5E4-B3EC-3599-7127-DB41C1639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0102263" y="3090719"/>
              <a:ext cx="1236403" cy="2051305"/>
            </a:xfrm>
            <a:prstGeom prst="rect">
              <a:avLst/>
            </a:prstGeom>
            <a:effectLst>
              <a:innerShdw blurRad="520700" dist="203200" dir="9120000">
                <a:prstClr val="black">
                  <a:alpha val="14000"/>
                </a:prstClr>
              </a:innerShdw>
            </a:effectLst>
          </p:spPr>
        </p:pic>
        <p:pic>
          <p:nvPicPr>
            <p:cNvPr id="20" name="Graphic 19">
              <a:extLst>
                <a:ext uri="{FF2B5EF4-FFF2-40B4-BE49-F238E27FC236}">
                  <a16:creationId xmlns:a16="http://schemas.microsoft.com/office/drawing/2014/main" id="{4E79157A-EE4A-2672-A919-3BD219F468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9079893" y="4106208"/>
              <a:ext cx="1236403" cy="2051305"/>
            </a:xfrm>
            <a:prstGeom prst="rect">
              <a:avLst/>
            </a:prstGeom>
            <a:effectLst>
              <a:innerShdw blurRad="520700" dist="203200" dir="9120000">
                <a:prstClr val="black">
                  <a:alpha val="14000"/>
                </a:prstClr>
              </a:innerShdw>
            </a:effectLst>
          </p:spPr>
        </p:pic>
        <p:pic>
          <p:nvPicPr>
            <p:cNvPr id="21" name="Graphic 20">
              <a:extLst>
                <a:ext uri="{FF2B5EF4-FFF2-40B4-BE49-F238E27FC236}">
                  <a16:creationId xmlns:a16="http://schemas.microsoft.com/office/drawing/2014/main" id="{1616C429-AB25-4701-31F2-EDAC8026B2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8057523" y="3093386"/>
              <a:ext cx="1236403" cy="2051305"/>
            </a:xfrm>
            <a:prstGeom prst="rect">
              <a:avLst/>
            </a:prstGeom>
            <a:effectLst>
              <a:innerShdw blurRad="520700" dist="203200" dir="9120000">
                <a:prstClr val="black">
                  <a:alpha val="14000"/>
                </a:prstClr>
              </a:innerShdw>
            </a:effectLst>
          </p:spPr>
        </p:pic>
        <p:sp>
          <p:nvSpPr>
            <p:cNvPr id="22" name="Rectangle 21">
              <a:extLst>
                <a:ext uri="{FF2B5EF4-FFF2-40B4-BE49-F238E27FC236}">
                  <a16:creationId xmlns:a16="http://schemas.microsoft.com/office/drawing/2014/main" id="{90B8F118-EA87-5B4C-1104-07D7C5DB22C7}"/>
                </a:ext>
              </a:extLst>
            </p:cNvPr>
            <p:cNvSpPr/>
            <p:nvPr/>
          </p:nvSpPr>
          <p:spPr bwMode="auto">
            <a:xfrm>
              <a:off x="7264326" y="2457626"/>
              <a:ext cx="1715128" cy="949555"/>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kultur</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Kulturelle forandringer</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Bedre vidensdeling</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Aktivering af værdisæt</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Styrket trivsel</a:t>
              </a:r>
            </a:p>
          </p:txBody>
        </p:sp>
        <p:sp>
          <p:nvSpPr>
            <p:cNvPr id="23" name="Rectangle 22">
              <a:extLst>
                <a:ext uri="{FF2B5EF4-FFF2-40B4-BE49-F238E27FC236}">
                  <a16:creationId xmlns:a16="http://schemas.microsoft.com/office/drawing/2014/main" id="{1AE7A166-B721-5C02-56B1-1578080DAD79}"/>
                </a:ext>
              </a:extLst>
            </p:cNvPr>
            <p:cNvSpPr/>
            <p:nvPr/>
          </p:nvSpPr>
          <p:spPr bwMode="auto">
            <a:xfrm>
              <a:off x="10464546" y="2227847"/>
              <a:ext cx="1715128" cy="976776"/>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forretningen</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Fremdriftsreformen</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Højere tilfredshed blandt studerende</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Indsamle og bruge data</a:t>
              </a:r>
            </a:p>
          </p:txBody>
        </p:sp>
        <p:sp>
          <p:nvSpPr>
            <p:cNvPr id="24" name="Rectangle 23">
              <a:extLst>
                <a:ext uri="{FF2B5EF4-FFF2-40B4-BE49-F238E27FC236}">
                  <a16:creationId xmlns:a16="http://schemas.microsoft.com/office/drawing/2014/main" id="{CC3D86D9-9474-234A-507D-2A989701FBCA}"/>
                </a:ext>
              </a:extLst>
            </p:cNvPr>
            <p:cNvSpPr/>
            <p:nvPr/>
          </p:nvSpPr>
          <p:spPr bwMode="auto">
            <a:xfrm>
              <a:off x="7264326" y="5176523"/>
              <a:ext cx="1715128" cy="859768"/>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teknologi</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Nyt HR-system</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Timeregistrering</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Nyt journalsystem</a:t>
              </a:r>
            </a:p>
          </p:txBody>
        </p:sp>
        <p:sp>
          <p:nvSpPr>
            <p:cNvPr id="25" name="Rectangle 24">
              <a:extLst>
                <a:ext uri="{FF2B5EF4-FFF2-40B4-BE49-F238E27FC236}">
                  <a16:creationId xmlns:a16="http://schemas.microsoft.com/office/drawing/2014/main" id="{359D7BDD-CE8B-342B-EB8A-0A4A400F4008}"/>
                </a:ext>
              </a:extLst>
            </p:cNvPr>
            <p:cNvSpPr/>
            <p:nvPr/>
          </p:nvSpPr>
          <p:spPr bwMode="auto">
            <a:xfrm>
              <a:off x="10464546" y="4771820"/>
              <a:ext cx="1816122" cy="827583"/>
            </a:xfrm>
            <a:prstGeom prst="rect">
              <a:avLst/>
            </a:prstGeom>
            <a:solidFill>
              <a:srgbClr val="FFFFFF">
                <a:lumMod val="95000"/>
              </a:srgbClr>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da-DK" sz="1000" b="1" i="0" u="none" strike="noStrike" kern="0" cap="none" spc="0" normalizeH="0" baseline="0" noProof="0" dirty="0">
                  <a:ln>
                    <a:noFill/>
                  </a:ln>
                  <a:solidFill>
                    <a:srgbClr val="000000"/>
                  </a:solidFill>
                  <a:effectLst/>
                  <a:uLnTx/>
                  <a:uFillTx/>
                </a:rPr>
                <a:t>Forandring i processer</a:t>
              </a:r>
            </a:p>
            <a:p>
              <a:pPr marL="0" marR="0" lvl="0" indent="0" defTabSz="914400" eaLnBrk="1" fontAlgn="auto" latinLnBrk="0" hangingPunct="1">
                <a:lnSpc>
                  <a:spcPct val="95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000000"/>
                  </a:solidFill>
                  <a:effectLst/>
                  <a:uLnTx/>
                  <a:uFillTx/>
                </a:rPr>
                <a:t>Fx</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Omlægning af arbejdsgange</a:t>
              </a:r>
            </a:p>
            <a:p>
              <a:pPr marL="171450" marR="0" lvl="0" indent="-171450" defTabSz="91440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0000"/>
                  </a:solidFill>
                  <a:effectLst/>
                  <a:uLnTx/>
                  <a:uFillTx/>
                </a:rPr>
                <a:t>Nye samarbejdsrelationer</a:t>
              </a:r>
            </a:p>
          </p:txBody>
        </p:sp>
        <p:sp>
          <p:nvSpPr>
            <p:cNvPr id="26" name="TextBox 25">
              <a:extLst>
                <a:ext uri="{FF2B5EF4-FFF2-40B4-BE49-F238E27FC236}">
                  <a16:creationId xmlns:a16="http://schemas.microsoft.com/office/drawing/2014/main" id="{143115DA-A6A6-58D3-B21D-8CA88C5E2CFC}"/>
                </a:ext>
              </a:extLst>
            </p:cNvPr>
            <p:cNvSpPr txBox="1"/>
            <p:nvPr/>
          </p:nvSpPr>
          <p:spPr>
            <a:xfrm>
              <a:off x="7280347" y="1620654"/>
              <a:ext cx="4899327"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002546"/>
                  </a:solidFill>
                  <a:effectLst/>
                  <a:uLnTx/>
                  <a:uFillTx/>
                </a:rPr>
                <a:t>Forandring i fire domæner</a:t>
              </a:r>
            </a:p>
          </p:txBody>
        </p:sp>
        <p:sp>
          <p:nvSpPr>
            <p:cNvPr id="27" name="TextBox 26">
              <a:extLst>
                <a:ext uri="{FF2B5EF4-FFF2-40B4-BE49-F238E27FC236}">
                  <a16:creationId xmlns:a16="http://schemas.microsoft.com/office/drawing/2014/main" id="{95897926-BB1F-2427-0C56-33D6FD1D0321}"/>
                </a:ext>
              </a:extLst>
            </p:cNvPr>
            <p:cNvSpPr txBox="1"/>
            <p:nvPr/>
          </p:nvSpPr>
          <p:spPr>
            <a:xfrm>
              <a:off x="7280347" y="3929062"/>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Processer</a:t>
              </a:r>
            </a:p>
          </p:txBody>
        </p:sp>
        <p:sp>
          <p:nvSpPr>
            <p:cNvPr id="28" name="TextBox 27">
              <a:extLst>
                <a:ext uri="{FF2B5EF4-FFF2-40B4-BE49-F238E27FC236}">
                  <a16:creationId xmlns:a16="http://schemas.microsoft.com/office/drawing/2014/main" id="{418D156B-2FEF-66E4-1DEE-FFBA4D841601}"/>
                </a:ext>
              </a:extLst>
            </p:cNvPr>
            <p:cNvSpPr txBox="1"/>
            <p:nvPr/>
          </p:nvSpPr>
          <p:spPr>
            <a:xfrm>
              <a:off x="5134909" y="3929062"/>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Kultur</a:t>
              </a:r>
            </a:p>
          </p:txBody>
        </p:sp>
        <p:sp>
          <p:nvSpPr>
            <p:cNvPr id="29" name="TextBox 28">
              <a:extLst>
                <a:ext uri="{FF2B5EF4-FFF2-40B4-BE49-F238E27FC236}">
                  <a16:creationId xmlns:a16="http://schemas.microsoft.com/office/drawing/2014/main" id="{FD66515C-B02B-391D-E622-01A2BCEF2977}"/>
                </a:ext>
              </a:extLst>
            </p:cNvPr>
            <p:cNvSpPr txBox="1"/>
            <p:nvPr/>
          </p:nvSpPr>
          <p:spPr>
            <a:xfrm>
              <a:off x="6153997" y="2639266"/>
              <a:ext cx="708163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Forretning</a:t>
              </a:r>
            </a:p>
          </p:txBody>
        </p:sp>
        <p:sp>
          <p:nvSpPr>
            <p:cNvPr id="30" name="TextBox 29">
              <a:extLst>
                <a:ext uri="{FF2B5EF4-FFF2-40B4-BE49-F238E27FC236}">
                  <a16:creationId xmlns:a16="http://schemas.microsoft.com/office/drawing/2014/main" id="{0C166B1C-0489-B0EA-2AC6-9EFD38AEB47D}"/>
                </a:ext>
              </a:extLst>
            </p:cNvPr>
            <p:cNvSpPr txBox="1"/>
            <p:nvPr/>
          </p:nvSpPr>
          <p:spPr>
            <a:xfrm>
              <a:off x="8642515" y="5243922"/>
              <a:ext cx="2089210" cy="355482"/>
            </a:xfrm>
            <a:prstGeom prst="rect">
              <a:avLst/>
            </a:prstGeom>
            <a:noFill/>
          </p:spPr>
          <p:txBody>
            <a:bodyPr wrap="square">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Teknologi</a:t>
              </a:r>
            </a:p>
          </p:txBody>
        </p:sp>
      </p:grpSp>
      <p:sp>
        <p:nvSpPr>
          <p:cNvPr id="3" name="Date Placeholder 2">
            <a:extLst>
              <a:ext uri="{FF2B5EF4-FFF2-40B4-BE49-F238E27FC236}">
                <a16:creationId xmlns:a16="http://schemas.microsoft.com/office/drawing/2014/main" id="{90C9C20B-5FED-E6A0-977A-F312AAA9656D}"/>
              </a:ext>
            </a:extLst>
          </p:cNvPr>
          <p:cNvSpPr>
            <a:spLocks noGrp="1"/>
          </p:cNvSpPr>
          <p:nvPr>
            <p:ph type="dt" sz="half" idx="10"/>
          </p:nvPr>
        </p:nvSpPr>
        <p:spPr/>
        <p:txBody>
          <a:bodyPr/>
          <a:lstStyle/>
          <a:p>
            <a:fld id="{A4FBC282-B7D9-4A17-ADB0-8F86DA2F449C}" type="datetime1">
              <a:rPr lang="da-DK" smtClean="0"/>
              <a:t>25-01-2024</a:t>
            </a:fld>
            <a:r>
              <a:rPr lang="da-DK"/>
              <a:t>16-12-2022</a:t>
            </a:r>
            <a:endParaRPr lang="da-DK" dirty="0"/>
          </a:p>
        </p:txBody>
      </p:sp>
      <p:sp>
        <p:nvSpPr>
          <p:cNvPr id="11" name="Content Placeholder 10">
            <a:extLst>
              <a:ext uri="{FF2B5EF4-FFF2-40B4-BE49-F238E27FC236}">
                <a16:creationId xmlns:a16="http://schemas.microsoft.com/office/drawing/2014/main" id="{4DE807FB-8853-7724-1E63-A5FF9C9D54AD}"/>
              </a:ext>
            </a:extLst>
          </p:cNvPr>
          <p:cNvSpPr>
            <a:spLocks noGrp="1"/>
          </p:cNvSpPr>
          <p:nvPr>
            <p:ph idx="13"/>
          </p:nvPr>
        </p:nvSpPr>
        <p:spPr/>
        <p:txBody>
          <a:bodyPr/>
          <a:lstStyle/>
          <a:p>
            <a:r>
              <a:rPr lang="da-DK" sz="1400" dirty="0"/>
              <a:t>Ved med streger at forbinde punkterne på de fire dimensioner synliggøres det, hvor stor en forandring der er er tale om, og om projektet medfører forandringer inden for alle domæner eller blot et eller to.</a:t>
            </a:r>
          </a:p>
          <a:p>
            <a:endParaRPr lang="da-DK" dirty="0"/>
          </a:p>
        </p:txBody>
      </p:sp>
      <p:sp>
        <p:nvSpPr>
          <p:cNvPr id="10" name="Title 9">
            <a:extLst>
              <a:ext uri="{FF2B5EF4-FFF2-40B4-BE49-F238E27FC236}">
                <a16:creationId xmlns:a16="http://schemas.microsoft.com/office/drawing/2014/main" id="{8C71EB4F-8137-012B-5D4A-5AE9121AF893}"/>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1.B </a:t>
            </a:r>
            <a:r>
              <a:rPr lang="da-DK" sz="2000" dirty="0"/>
              <a:t>(fortsat)</a:t>
            </a:r>
            <a:br>
              <a:rPr kumimoji="0" lang="da-DK" sz="2000" b="1" i="0" u="none" strike="noStrike" kern="0" cap="all" spc="0" normalizeH="0" baseline="0" noProof="0" dirty="0">
                <a:ln>
                  <a:noFill/>
                </a:ln>
                <a:solidFill>
                  <a:srgbClr val="002546"/>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Forandringens domæner/dimensioner</a:t>
            </a:r>
            <a:endParaRPr lang="da-DK" dirty="0"/>
          </a:p>
        </p:txBody>
      </p:sp>
      <p:sp>
        <p:nvSpPr>
          <p:cNvPr id="13" name="Content Placeholder 12">
            <a:extLst>
              <a:ext uri="{FF2B5EF4-FFF2-40B4-BE49-F238E27FC236}">
                <a16:creationId xmlns:a16="http://schemas.microsoft.com/office/drawing/2014/main" id="{E351CBDA-85E2-CC28-592A-F2B9728A364A}"/>
              </a:ext>
            </a:extLst>
          </p:cNvPr>
          <p:cNvSpPr>
            <a:spLocks noGrp="1"/>
          </p:cNvSpPr>
          <p:nvPr>
            <p:ph idx="15"/>
          </p:nvPr>
        </p:nvSpPr>
        <p:spPr/>
        <p:txBody>
          <a:bodyPr/>
          <a:lstStyle/>
          <a:p>
            <a:r>
              <a:rPr lang="da-DK" sz="1400" dirty="0"/>
              <a:t>Du udfylder modellen ved på en skala fra 0 til 5 at angive, i hvor høj grad dit projekt kommer til at påvirke de fire domæner. Ud for hver rating angiver du kort, hvilke faktorer/elementer i projektet der har særlig betydning for vurderingen.</a:t>
            </a:r>
          </a:p>
          <a:p>
            <a:endParaRPr lang="da-DK" dirty="0"/>
          </a:p>
        </p:txBody>
      </p:sp>
      <p:grpSp>
        <p:nvGrpSpPr>
          <p:cNvPr id="7" name="Group 6">
            <a:extLst>
              <a:ext uri="{FF2B5EF4-FFF2-40B4-BE49-F238E27FC236}">
                <a16:creationId xmlns:a16="http://schemas.microsoft.com/office/drawing/2014/main" id="{ABD9D77E-C72D-433E-91E2-764BC277BF29}"/>
              </a:ext>
            </a:extLst>
          </p:cNvPr>
          <p:cNvGrpSpPr/>
          <p:nvPr/>
        </p:nvGrpSpPr>
        <p:grpSpPr>
          <a:xfrm>
            <a:off x="3722133" y="5994073"/>
            <a:ext cx="5455134" cy="585564"/>
            <a:chOff x="3722133" y="5994073"/>
            <a:chExt cx="5455134" cy="585564"/>
          </a:xfrm>
        </p:grpSpPr>
        <p:sp>
          <p:nvSpPr>
            <p:cNvPr id="8" name="USR_Title">
              <a:extLst>
                <a:ext uri="{FF2B5EF4-FFF2-40B4-BE49-F238E27FC236}">
                  <a16:creationId xmlns:a16="http://schemas.microsoft.com/office/drawing/2014/main" id="{86543431-0FF4-C073-FC51-6EAD939005C3}"/>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9" name="Date_DateCustomA">
              <a:extLst>
                <a:ext uri="{FF2B5EF4-FFF2-40B4-BE49-F238E27FC236}">
                  <a16:creationId xmlns:a16="http://schemas.microsoft.com/office/drawing/2014/main" id="{FDE54F43-94C6-17CF-A9A8-091BFD461CE5}"/>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C2B293A0-AAA3-807D-AA48-70A1636C39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8A786FC0-2D89-EBE6-8054-FE72987DCA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2" name="Slide Number Placeholder 3">
            <a:extLst>
              <a:ext uri="{FF2B5EF4-FFF2-40B4-BE49-F238E27FC236}">
                <a16:creationId xmlns:a16="http://schemas.microsoft.com/office/drawing/2014/main" id="{5B4CE3D2-7EE8-FDC6-37F8-9EB65A693679}"/>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20</a:t>
            </a:fld>
            <a:endParaRPr lang="en-GB" dirty="0"/>
          </a:p>
        </p:txBody>
      </p:sp>
    </p:spTree>
    <p:extLst>
      <p:ext uri="{BB962C8B-B14F-4D97-AF65-F5344CB8AC3E}">
        <p14:creationId xmlns:p14="http://schemas.microsoft.com/office/powerpoint/2010/main" val="761893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880FF4-DE47-4C01-D520-34FE0F8DA309}"/>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1.C</a:t>
            </a:r>
            <a:br>
              <a:rPr lang="da-DK" sz="2000" dirty="0">
                <a:solidFill>
                  <a:srgbClr val="002546"/>
                </a:solidFill>
                <a:latin typeface="AU Passata"/>
              </a:rPr>
            </a:br>
            <a:r>
              <a:rPr kumimoji="0" lang="da-DK" sz="2000" b="1" i="0" u="none" strike="noStrike" kern="0" cap="all" spc="0" normalizeH="0" baseline="0" noProof="0" dirty="0">
                <a:ln>
                  <a:noFill/>
                </a:ln>
                <a:solidFill>
                  <a:srgbClr val="000000"/>
                </a:solidFill>
                <a:effectLst/>
                <a:uLnTx/>
                <a:uFillTx/>
                <a:latin typeface="AU Passata"/>
                <a:ea typeface="+mj-ea"/>
                <a:cs typeface="+mj-cs"/>
              </a:rPr>
              <a:t>Analytisk rammeværktøj til </a:t>
            </a:r>
            <a:r>
              <a:rPr kumimoji="0" lang="da-DK" b="1" i="0" u="none" strike="noStrike" kern="0" cap="all" spc="0" normalizeH="0" baseline="0" noProof="0" dirty="0">
                <a:ln>
                  <a:noFill/>
                </a:ln>
                <a:solidFill>
                  <a:srgbClr val="000000"/>
                </a:solidFill>
                <a:effectLst/>
                <a:uLnTx/>
                <a:uFillTx/>
                <a:latin typeface="AU Passata"/>
                <a:ea typeface="+mj-ea"/>
                <a:cs typeface="+mj-cs"/>
              </a:rPr>
              <a:t>forandringsaspekter</a:t>
            </a:r>
            <a:endParaRPr lang="da-DK" dirty="0"/>
          </a:p>
        </p:txBody>
      </p:sp>
      <p:sp>
        <p:nvSpPr>
          <p:cNvPr id="4" name="Date Placeholder 3">
            <a:extLst>
              <a:ext uri="{FF2B5EF4-FFF2-40B4-BE49-F238E27FC236}">
                <a16:creationId xmlns:a16="http://schemas.microsoft.com/office/drawing/2014/main" id="{A3A93975-C3C9-D1DD-0607-18D57BD21051}"/>
              </a:ext>
            </a:extLst>
          </p:cNvPr>
          <p:cNvSpPr>
            <a:spLocks noGrp="1"/>
          </p:cNvSpPr>
          <p:nvPr>
            <p:ph type="dt" sz="half" idx="10"/>
          </p:nvPr>
        </p:nvSpPr>
        <p:spPr/>
        <p:txBody>
          <a:bodyPr/>
          <a:lstStyle/>
          <a:p>
            <a:fld id="{3BA8873F-0B97-4B9F-9E52-FD6D7D4B310C}" type="datetime1">
              <a:rPr lang="da-DK" smtClean="0"/>
              <a:t>25-01-2024</a:t>
            </a:fld>
            <a:r>
              <a:rPr lang="da-DK"/>
              <a:t>16-12-2022</a:t>
            </a:r>
            <a:endParaRPr lang="da-DK" dirty="0"/>
          </a:p>
        </p:txBody>
      </p:sp>
      <p:grpSp>
        <p:nvGrpSpPr>
          <p:cNvPr id="2" name="Group 1">
            <a:extLst>
              <a:ext uri="{FF2B5EF4-FFF2-40B4-BE49-F238E27FC236}">
                <a16:creationId xmlns:a16="http://schemas.microsoft.com/office/drawing/2014/main" id="{8624DD16-1F57-6DD6-1013-CAE13488CFBB}"/>
              </a:ext>
            </a:extLst>
          </p:cNvPr>
          <p:cNvGrpSpPr/>
          <p:nvPr/>
        </p:nvGrpSpPr>
        <p:grpSpPr>
          <a:xfrm>
            <a:off x="3722133" y="5994073"/>
            <a:ext cx="5455134" cy="585564"/>
            <a:chOff x="3722133" y="5994073"/>
            <a:chExt cx="5455134" cy="585564"/>
          </a:xfrm>
        </p:grpSpPr>
        <p:sp>
          <p:nvSpPr>
            <p:cNvPr id="3" name="USR_Title">
              <a:extLst>
                <a:ext uri="{FF2B5EF4-FFF2-40B4-BE49-F238E27FC236}">
                  <a16:creationId xmlns:a16="http://schemas.microsoft.com/office/drawing/2014/main" id="{10A11FCF-59BF-3062-F090-05C2C191E060}"/>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8" name="Date_DateCustomA">
              <a:extLst>
                <a:ext uri="{FF2B5EF4-FFF2-40B4-BE49-F238E27FC236}">
                  <a16:creationId xmlns:a16="http://schemas.microsoft.com/office/drawing/2014/main" id="{B9923CD7-191C-2833-CC3E-3FF6F5045076}"/>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0" name="Billede streg">
              <a:extLst>
                <a:ext uri="{FF2B5EF4-FFF2-40B4-BE49-F238E27FC236}">
                  <a16:creationId xmlns:a16="http://schemas.microsoft.com/office/drawing/2014/main" id="{E3EF13FA-AD09-C6F9-F3E4-50E4FF18CB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3" name="Picture 12">
            <a:extLst>
              <a:ext uri="{FF2B5EF4-FFF2-40B4-BE49-F238E27FC236}">
                <a16:creationId xmlns:a16="http://schemas.microsoft.com/office/drawing/2014/main" id="{81A565BD-4484-762A-0B33-B0661893E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14" name="TextBox 13">
            <a:extLst>
              <a:ext uri="{FF2B5EF4-FFF2-40B4-BE49-F238E27FC236}">
                <a16:creationId xmlns:a16="http://schemas.microsoft.com/office/drawing/2014/main" id="{CFBE3C19-6A64-C156-B249-FD45BAEDA860}"/>
              </a:ext>
            </a:extLst>
          </p:cNvPr>
          <p:cNvSpPr txBox="1"/>
          <p:nvPr/>
        </p:nvSpPr>
        <p:spPr>
          <a:xfrm>
            <a:off x="4943057" y="5306731"/>
            <a:ext cx="1051594" cy="336638"/>
          </a:xfrm>
          <a:prstGeom prst="rect">
            <a:avLst/>
          </a:prstGeom>
          <a:noFill/>
        </p:spPr>
        <p:txBody>
          <a:bodyPr wrap="square" lIns="0" tIns="0" rIns="0" bIns="0" rtlCol="0">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200" b="1" i="0" u="none" strike="noStrike" kern="0" cap="none" spc="0" normalizeH="0" baseline="0" noProof="0" dirty="0">
                <a:ln>
                  <a:noFill/>
                </a:ln>
                <a:solidFill>
                  <a:srgbClr val="FFFFFF"/>
                </a:solidFill>
                <a:effectLst/>
                <a:uLnTx/>
                <a:uFillTx/>
                <a:latin typeface="AU Passata"/>
              </a:rPr>
              <a:t>Mindset/</a:t>
            </a:r>
            <a:br>
              <a:rPr kumimoji="0" lang="da-DK" sz="1200" b="1" i="0" u="none" strike="noStrike" kern="0" cap="none" spc="0" normalizeH="0" baseline="0" noProof="0" dirty="0">
                <a:ln>
                  <a:noFill/>
                </a:ln>
                <a:solidFill>
                  <a:srgbClr val="FFFFFF"/>
                </a:solidFill>
                <a:effectLst/>
                <a:uLnTx/>
                <a:uFillTx/>
                <a:latin typeface="AU Passata"/>
              </a:rPr>
            </a:br>
            <a:r>
              <a:rPr kumimoji="0" lang="da-DK" sz="1200" b="1" i="0" u="none" strike="noStrike" kern="0" cap="none" spc="0" normalizeH="0" baseline="0" noProof="0" dirty="0">
                <a:ln>
                  <a:noFill/>
                </a:ln>
                <a:solidFill>
                  <a:srgbClr val="FFFFFF"/>
                </a:solidFill>
                <a:effectLst/>
                <a:uLnTx/>
                <a:uFillTx/>
                <a:latin typeface="AU Passata"/>
              </a:rPr>
              <a:t>overbevisning</a:t>
            </a:r>
          </a:p>
        </p:txBody>
      </p:sp>
      <p:sp>
        <p:nvSpPr>
          <p:cNvPr id="6" name="Slide Number Placeholder 3">
            <a:extLst>
              <a:ext uri="{FF2B5EF4-FFF2-40B4-BE49-F238E27FC236}">
                <a16:creationId xmlns:a16="http://schemas.microsoft.com/office/drawing/2014/main" id="{0BACB1C9-EB88-0872-0FAC-0CFD95283F4B}"/>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21</a:t>
            </a:fld>
            <a:endParaRPr lang="en-GB" dirty="0"/>
          </a:p>
        </p:txBody>
      </p:sp>
      <p:grpSp>
        <p:nvGrpSpPr>
          <p:cNvPr id="25" name="Group 24">
            <a:extLst>
              <a:ext uri="{FF2B5EF4-FFF2-40B4-BE49-F238E27FC236}">
                <a16:creationId xmlns:a16="http://schemas.microsoft.com/office/drawing/2014/main" id="{A33BCDEE-2CB9-9139-C1BB-238FC904C631}"/>
              </a:ext>
            </a:extLst>
          </p:cNvPr>
          <p:cNvGrpSpPr/>
          <p:nvPr/>
        </p:nvGrpSpPr>
        <p:grpSpPr>
          <a:xfrm>
            <a:off x="3768868" y="1610850"/>
            <a:ext cx="3978611" cy="4634308"/>
            <a:chOff x="3040387" y="1581574"/>
            <a:chExt cx="3978611" cy="4634308"/>
          </a:xfrm>
        </p:grpSpPr>
        <p:pic>
          <p:nvPicPr>
            <p:cNvPr id="26" name="Graphic 25">
              <a:extLst>
                <a:ext uri="{FF2B5EF4-FFF2-40B4-BE49-F238E27FC236}">
                  <a16:creationId xmlns:a16="http://schemas.microsoft.com/office/drawing/2014/main" id="{60F92AC1-7EE9-0A3B-760A-5F0A2E8F6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9718" y="2267443"/>
              <a:ext cx="3948439" cy="3948439"/>
            </a:xfrm>
            <a:prstGeom prst="rect">
              <a:avLst/>
            </a:prstGeom>
          </p:spPr>
        </p:pic>
        <p:sp>
          <p:nvSpPr>
            <p:cNvPr id="27" name="TextBox 26">
              <a:extLst>
                <a:ext uri="{FF2B5EF4-FFF2-40B4-BE49-F238E27FC236}">
                  <a16:creationId xmlns:a16="http://schemas.microsoft.com/office/drawing/2014/main" id="{F5D79BC3-D4FD-247F-197F-4573BACC3562}"/>
                </a:ext>
              </a:extLst>
            </p:cNvPr>
            <p:cNvSpPr txBox="1"/>
            <p:nvPr/>
          </p:nvSpPr>
          <p:spPr>
            <a:xfrm>
              <a:off x="3982343" y="5118761"/>
              <a:ext cx="1051594" cy="350865"/>
            </a:xfrm>
            <a:prstGeom prst="rect">
              <a:avLst/>
            </a:prstGeom>
            <a:noFill/>
          </p:spPr>
          <p:txBody>
            <a:bodyPr wrap="square" lIns="0" tIns="0" rIns="0" bIns="0" rtlCol="0">
              <a:spAutoFit/>
            </a:bodyPr>
            <a:lstStyle/>
            <a:p>
              <a:pPr algn="ctr" fontAlgn="auto">
                <a:lnSpc>
                  <a:spcPct val="95000"/>
                </a:lnSpc>
                <a:spcBef>
                  <a:spcPts val="0"/>
                </a:spcBef>
                <a:spcAft>
                  <a:spcPts val="0"/>
                </a:spcAft>
                <a:defRPr/>
              </a:pPr>
              <a:r>
                <a:rPr lang="da-DK" sz="1200" b="1" kern="0" dirty="0">
                  <a:solidFill>
                    <a:schemeClr val="bg2"/>
                  </a:solidFill>
                  <a:latin typeface="AU Passata"/>
                </a:rPr>
                <a:t>Mindset/</a:t>
              </a:r>
              <a:br>
                <a:rPr lang="da-DK" sz="1200" b="1" kern="0" dirty="0">
                  <a:solidFill>
                    <a:schemeClr val="bg2"/>
                  </a:solidFill>
                  <a:latin typeface="AU Passata"/>
                </a:rPr>
              </a:br>
              <a:r>
                <a:rPr lang="da-DK" sz="1200" b="1" kern="0" dirty="0">
                  <a:solidFill>
                    <a:schemeClr val="bg2"/>
                  </a:solidFill>
                  <a:latin typeface="AU Passata"/>
                </a:rPr>
                <a:t>overbevisning</a:t>
              </a:r>
            </a:p>
          </p:txBody>
        </p:sp>
        <p:sp>
          <p:nvSpPr>
            <p:cNvPr id="28" name="TextBox 27">
              <a:extLst>
                <a:ext uri="{FF2B5EF4-FFF2-40B4-BE49-F238E27FC236}">
                  <a16:creationId xmlns:a16="http://schemas.microsoft.com/office/drawing/2014/main" id="{88076FCD-B188-69E9-CEC0-323BED0443A6}"/>
                </a:ext>
              </a:extLst>
            </p:cNvPr>
            <p:cNvSpPr txBox="1"/>
            <p:nvPr/>
          </p:nvSpPr>
          <p:spPr>
            <a:xfrm>
              <a:off x="3040387" y="1581574"/>
              <a:ext cx="3967770" cy="646331"/>
            </a:xfrm>
            <a:prstGeom prst="rect">
              <a:avLst/>
            </a:prstGeom>
            <a:noFill/>
          </p:spPr>
          <p:txBody>
            <a:bodyPr wrap="square">
              <a:spAutoFit/>
            </a:bodyPr>
            <a:lstStyle/>
            <a:p>
              <a:pPr algn="ctr">
                <a:lnSpc>
                  <a:spcPct val="100000"/>
                </a:lnSpc>
              </a:pPr>
              <a:r>
                <a:rPr lang="da-DK" sz="1800" b="1" dirty="0">
                  <a:solidFill>
                    <a:schemeClr val="bg2"/>
                  </a:solidFill>
                  <a:effectLst/>
                  <a:latin typeface="+mj-lt"/>
                </a:rPr>
                <a:t>Områder af en medarbejdergruppes jobfunktion, der kan påvirkes</a:t>
              </a:r>
              <a:endParaRPr lang="da-DK" sz="1800" b="1" dirty="0">
                <a:solidFill>
                  <a:schemeClr val="bg2"/>
                </a:solidFill>
                <a:latin typeface="+mj-lt"/>
              </a:endParaRPr>
            </a:p>
          </p:txBody>
        </p:sp>
        <p:sp>
          <p:nvSpPr>
            <p:cNvPr id="29" name="TextBox 28">
              <a:extLst>
                <a:ext uri="{FF2B5EF4-FFF2-40B4-BE49-F238E27FC236}">
                  <a16:creationId xmlns:a16="http://schemas.microsoft.com/office/drawing/2014/main" id="{8488CAFC-55A5-EF57-D1A0-B086E08AB269}"/>
                </a:ext>
              </a:extLst>
            </p:cNvPr>
            <p:cNvSpPr txBox="1"/>
            <p:nvPr/>
          </p:nvSpPr>
          <p:spPr>
            <a:xfrm>
              <a:off x="3685203" y="2293260"/>
              <a:ext cx="1401532" cy="1208664"/>
            </a:xfrm>
            <a:prstGeom prst="rect">
              <a:avLst/>
            </a:prstGeom>
            <a:noFill/>
          </p:spPr>
          <p:txBody>
            <a:bodyPr wrap="square">
              <a:spAutoFit/>
            </a:bodyPr>
            <a:lstStyle/>
            <a:p>
              <a:pPr algn="ctr" rtl="0">
                <a:defRPr sz="1200" b="1" i="0" u="none" strike="noStrike" kern="1200" baseline="0">
                  <a:solidFill>
                    <a:srgbClr val="FFFFFF"/>
                  </a:solidFill>
                  <a:latin typeface="+mn-lt"/>
                  <a:ea typeface="+mn-ea"/>
                  <a:cs typeface="+mn-cs"/>
                </a:defRPr>
              </a:pPr>
              <a:fld id="{C9CE9E6F-E1AD-4E9D-BD4F-B8532D4A8577}" type="CATEGORYNAME">
                <a:rPr lang="en-US" smtClean="0">
                  <a:solidFill>
                    <a:schemeClr val="bg2"/>
                  </a:solidFill>
                </a:rPr>
                <a:pPr algn="ctr" rtl="0">
                  <a:defRPr sz="1200" b="1" i="0" u="none" strike="noStrike" kern="1200" baseline="0">
                    <a:solidFill>
                      <a:srgbClr val="FFFFFF"/>
                    </a:solidFill>
                    <a:latin typeface="+mn-lt"/>
                    <a:ea typeface="+mn-ea"/>
                    <a:cs typeface="+mn-cs"/>
                  </a:defRPr>
                </a:pPr>
                <a:t>Processer</a:t>
              </a:fld>
              <a:r>
                <a:rPr lang="en-US" baseline="0" dirty="0">
                  <a:solidFill>
                    <a:schemeClr val="bg2"/>
                  </a:solidFill>
                </a:rPr>
                <a:t>
</a:t>
              </a:r>
            </a:p>
          </p:txBody>
        </p:sp>
        <p:sp>
          <p:nvSpPr>
            <p:cNvPr id="30" name="TextBox 29">
              <a:extLst>
                <a:ext uri="{FF2B5EF4-FFF2-40B4-BE49-F238E27FC236}">
                  <a16:creationId xmlns:a16="http://schemas.microsoft.com/office/drawing/2014/main" id="{E0911233-5DD9-F9AF-2C07-86D7E9C327DE}"/>
                </a:ext>
              </a:extLst>
            </p:cNvPr>
            <p:cNvSpPr txBox="1"/>
            <p:nvPr/>
          </p:nvSpPr>
          <p:spPr>
            <a:xfrm>
              <a:off x="4974007" y="2267443"/>
              <a:ext cx="1184342" cy="1208664"/>
            </a:xfrm>
            <a:prstGeom prst="rect">
              <a:avLst/>
            </a:prstGeom>
            <a:noFill/>
          </p:spPr>
          <p:txBody>
            <a:bodyPr wrap="square">
              <a:spAutoFit/>
            </a:bodyPr>
            <a:lstStyle/>
            <a:p>
              <a:pPr algn="ctr" rtl="0">
                <a:defRPr sz="1200" b="1" i="0" u="none" strike="noStrike" kern="1200" baseline="0">
                  <a:solidFill>
                    <a:srgbClr val="FFFFFF"/>
                  </a:solidFill>
                  <a:latin typeface="+mn-lt"/>
                  <a:ea typeface="+mn-ea"/>
                  <a:cs typeface="+mn-cs"/>
                </a:defRPr>
              </a:pPr>
              <a:fld id="{D58A213D-2106-4AF0-A443-45053AFEE3E0}" type="CATEGORYNAME">
                <a:rPr lang="en-US" smtClean="0">
                  <a:solidFill>
                    <a:schemeClr val="bg2"/>
                  </a:solidFill>
                </a:rPr>
                <a:pPr algn="ctr" rtl="0">
                  <a:defRPr sz="1200" b="1" i="0" u="none" strike="noStrike" kern="1200" baseline="0">
                    <a:solidFill>
                      <a:srgbClr val="FFFFFF"/>
                    </a:solidFill>
                    <a:latin typeface="+mn-lt"/>
                    <a:ea typeface="+mn-ea"/>
                    <a:cs typeface="+mn-cs"/>
                  </a:defRPr>
                </a:pPr>
                <a:t>Systemer</a:t>
              </a:fld>
              <a:r>
                <a:rPr lang="en-US" baseline="0" dirty="0">
                  <a:solidFill>
                    <a:schemeClr val="bg2"/>
                  </a:solidFill>
                </a:rPr>
                <a:t>
</a:t>
              </a:r>
            </a:p>
          </p:txBody>
        </p:sp>
        <p:sp>
          <p:nvSpPr>
            <p:cNvPr id="31" name="TextBox 30">
              <a:extLst>
                <a:ext uri="{FF2B5EF4-FFF2-40B4-BE49-F238E27FC236}">
                  <a16:creationId xmlns:a16="http://schemas.microsoft.com/office/drawing/2014/main" id="{68173271-7903-25ED-E41B-19DE2DCA23CB}"/>
                </a:ext>
              </a:extLst>
            </p:cNvPr>
            <p:cNvSpPr txBox="1"/>
            <p:nvPr/>
          </p:nvSpPr>
          <p:spPr>
            <a:xfrm>
              <a:off x="5617466" y="3083573"/>
              <a:ext cx="1401532" cy="1208664"/>
            </a:xfrm>
            <a:prstGeom prst="rect">
              <a:avLst/>
            </a:prstGeom>
            <a:noFill/>
          </p:spPr>
          <p:txBody>
            <a:bodyPr wrap="square">
              <a:spAutoFit/>
            </a:bodyPr>
            <a:lstStyle/>
            <a:p>
              <a:pPr algn="ctr" rtl="0">
                <a:defRPr sz="1200" b="1" i="0" u="none" strike="noStrike" kern="1200" baseline="0">
                  <a:solidFill>
                    <a:srgbClr val="FFFFFF"/>
                  </a:solidFill>
                  <a:latin typeface="+mn-lt"/>
                  <a:ea typeface="+mn-ea"/>
                  <a:cs typeface="+mn-cs"/>
                </a:defRPr>
              </a:pPr>
              <a:fld id="{F7C44BFF-F397-40A3-90F3-27577E5C46CC}" type="CATEGORYNAME">
                <a:rPr lang="en-US" smtClean="0">
                  <a:solidFill>
                    <a:schemeClr val="bg2"/>
                  </a:solidFill>
                </a:rPr>
                <a:pPr algn="ctr" rtl="0">
                  <a:defRPr sz="1200" b="1" i="0" u="none" strike="noStrike" kern="1200" baseline="0">
                    <a:solidFill>
                      <a:srgbClr val="FFFFFF"/>
                    </a:solidFill>
                    <a:latin typeface="+mn-lt"/>
                    <a:ea typeface="+mn-ea"/>
                    <a:cs typeface="+mn-cs"/>
                  </a:defRPr>
                </a:pPr>
                <a:t>Værktøjer</a:t>
              </a:fld>
              <a:r>
                <a:rPr lang="en-US" baseline="0" dirty="0">
                  <a:solidFill>
                    <a:schemeClr val="bg2"/>
                  </a:solidFill>
                </a:rPr>
                <a:t>
</a:t>
              </a:r>
            </a:p>
          </p:txBody>
        </p:sp>
        <p:sp>
          <p:nvSpPr>
            <p:cNvPr id="32" name="TextBox 31">
              <a:extLst>
                <a:ext uri="{FF2B5EF4-FFF2-40B4-BE49-F238E27FC236}">
                  <a16:creationId xmlns:a16="http://schemas.microsoft.com/office/drawing/2014/main" id="{243821D6-EC02-9A14-3E11-9017B504BBA9}"/>
                </a:ext>
              </a:extLst>
            </p:cNvPr>
            <p:cNvSpPr txBox="1"/>
            <p:nvPr/>
          </p:nvSpPr>
          <p:spPr>
            <a:xfrm>
              <a:off x="5641122" y="3967228"/>
              <a:ext cx="1324925" cy="593111"/>
            </a:xfrm>
            <a:prstGeom prst="rect">
              <a:avLst/>
            </a:prstGeom>
            <a:noFill/>
          </p:spPr>
          <p:txBody>
            <a:bodyPr wrap="square">
              <a:spAutoFit/>
            </a:bodyPr>
            <a:lstStyle/>
            <a:p>
              <a:pPr algn="ctr" rtl="0">
                <a:defRPr sz="1200" b="1" i="0" u="none" strike="noStrike" kern="1200" baseline="0">
                  <a:solidFill>
                    <a:srgbClr val="FFFFFF"/>
                  </a:solidFill>
                  <a:latin typeface="+mn-lt"/>
                  <a:ea typeface="+mn-ea"/>
                  <a:cs typeface="+mn-cs"/>
                </a:defRPr>
              </a:pPr>
              <a:fld id="{12374655-6056-474E-AA23-712D47D74933}" type="CATEGORYNAME">
                <a:rPr lang="en-US" smtClean="0">
                  <a:solidFill>
                    <a:schemeClr val="bg2"/>
                  </a:solidFill>
                </a:rPr>
                <a:pPr algn="ctr" rtl="0">
                  <a:defRPr sz="1200" b="1" i="0" u="none" strike="noStrike" kern="1200" baseline="0">
                    <a:solidFill>
                      <a:srgbClr val="FFFFFF"/>
                    </a:solidFill>
                    <a:latin typeface="+mn-lt"/>
                    <a:ea typeface="+mn-ea"/>
                    <a:cs typeface="+mn-cs"/>
                  </a:defRPr>
                </a:pPr>
                <a:t>Jobrolle</a:t>
              </a:fld>
              <a:endParaRPr lang="en-US" baseline="0" dirty="0">
                <a:solidFill>
                  <a:schemeClr val="bg2"/>
                </a:solidFill>
              </a:endParaRPr>
            </a:p>
          </p:txBody>
        </p:sp>
        <p:sp>
          <p:nvSpPr>
            <p:cNvPr id="33" name="TextBox 32">
              <a:extLst>
                <a:ext uri="{FF2B5EF4-FFF2-40B4-BE49-F238E27FC236}">
                  <a16:creationId xmlns:a16="http://schemas.microsoft.com/office/drawing/2014/main" id="{B2E62CA2-8B31-67F9-66F4-C47662C8E9B6}"/>
                </a:ext>
              </a:extLst>
            </p:cNvPr>
            <p:cNvSpPr txBox="1"/>
            <p:nvPr/>
          </p:nvSpPr>
          <p:spPr>
            <a:xfrm>
              <a:off x="4914826" y="4712497"/>
              <a:ext cx="1051339" cy="1208664"/>
            </a:xfrm>
            <a:prstGeom prst="rect">
              <a:avLst/>
            </a:prstGeom>
            <a:noFill/>
          </p:spPr>
          <p:txBody>
            <a:bodyPr wrap="square">
              <a:spAutoFit/>
            </a:bodyPr>
            <a:lstStyle/>
            <a:p>
              <a:pPr algn="ctr" rtl="0">
                <a:defRPr sz="1200" b="1" i="0" u="none" strike="noStrike" kern="1200" baseline="0">
                  <a:solidFill>
                    <a:srgbClr val="FFFFFF"/>
                  </a:solidFill>
                  <a:latin typeface="+mn-lt"/>
                  <a:ea typeface="+mn-ea"/>
                  <a:cs typeface="+mn-cs"/>
                </a:defRPr>
              </a:pPr>
              <a:fld id="{642E37C2-2755-41A3-9392-6F20D0280FE4}" type="CATEGORYNAME">
                <a:rPr lang="en-US" smtClean="0">
                  <a:solidFill>
                    <a:schemeClr val="bg2"/>
                  </a:solidFill>
                </a:rPr>
                <a:pPr algn="ctr" rtl="0">
                  <a:defRPr sz="1200" b="1" i="0" u="none" strike="noStrike" kern="1200" baseline="0">
                    <a:solidFill>
                      <a:srgbClr val="FFFFFF"/>
                    </a:solidFill>
                    <a:latin typeface="+mn-lt"/>
                    <a:ea typeface="+mn-ea"/>
                    <a:cs typeface="+mn-cs"/>
                  </a:defRPr>
                </a:pPr>
                <a:t>Adfærd</a:t>
              </a:fld>
              <a:r>
                <a:rPr lang="en-US" baseline="0" dirty="0">
                  <a:solidFill>
                    <a:schemeClr val="bg2"/>
                  </a:solidFill>
                </a:rPr>
                <a:t>
</a:t>
              </a:r>
            </a:p>
          </p:txBody>
        </p:sp>
        <p:sp>
          <p:nvSpPr>
            <p:cNvPr id="34" name="TextBox 33">
              <a:extLst>
                <a:ext uri="{FF2B5EF4-FFF2-40B4-BE49-F238E27FC236}">
                  <a16:creationId xmlns:a16="http://schemas.microsoft.com/office/drawing/2014/main" id="{4003D9BE-6226-8C07-849E-C86368A0D7A9}"/>
                </a:ext>
              </a:extLst>
            </p:cNvPr>
            <p:cNvSpPr txBox="1"/>
            <p:nvPr/>
          </p:nvSpPr>
          <p:spPr>
            <a:xfrm>
              <a:off x="3238964" y="4292237"/>
              <a:ext cx="1122461" cy="646331"/>
            </a:xfrm>
            <a:prstGeom prst="rect">
              <a:avLst/>
            </a:prstGeom>
            <a:noFill/>
          </p:spPr>
          <p:txBody>
            <a:bodyPr wrap="square">
              <a:spAutoFit/>
            </a:bodyPr>
            <a:lstStyle/>
            <a:p>
              <a:pPr algn="ctr" rtl="0">
                <a:lnSpc>
                  <a:spcPct val="100000"/>
                </a:lnSpc>
                <a:defRPr sz="1200" b="1" i="0" u="none" strike="noStrike" kern="1200" baseline="0">
                  <a:solidFill>
                    <a:srgbClr val="FFFFFF"/>
                  </a:solidFill>
                  <a:latin typeface="+mn-lt"/>
                  <a:ea typeface="+mn-ea"/>
                  <a:cs typeface="+mn-cs"/>
                </a:defRPr>
              </a:pPr>
              <a:r>
                <a:rPr lang="da-DK" sz="1200" b="1" i="0" u="none" strike="noStrike" kern="1200" baseline="0" noProof="0">
                  <a:solidFill>
                    <a:schemeClr val="bg2"/>
                  </a:solidFill>
                </a:rPr>
                <a:t>Aflønninger eller goder</a:t>
              </a:r>
              <a:r>
                <a:rPr lang="da-DK" sz="1200" b="1" i="0" u="none" strike="noStrike" kern="1200" baseline="0">
                  <a:solidFill>
                    <a:schemeClr val="bg2"/>
                  </a:solidFill>
                </a:rPr>
                <a:t>
</a:t>
              </a:r>
              <a:endParaRPr lang="da-DK" sz="1200" b="1" i="0" u="none" strike="noStrike" kern="1200" baseline="0" dirty="0">
                <a:solidFill>
                  <a:schemeClr val="bg2"/>
                </a:solidFill>
              </a:endParaRPr>
            </a:p>
          </p:txBody>
        </p:sp>
        <p:sp>
          <p:nvSpPr>
            <p:cNvPr id="35" name="TextBox 34">
              <a:extLst>
                <a:ext uri="{FF2B5EF4-FFF2-40B4-BE49-F238E27FC236}">
                  <a16:creationId xmlns:a16="http://schemas.microsoft.com/office/drawing/2014/main" id="{274FF165-4BD0-94A4-6ABB-151A69162D46}"/>
                </a:ext>
              </a:extLst>
            </p:cNvPr>
            <p:cNvSpPr txBox="1"/>
            <p:nvPr/>
          </p:nvSpPr>
          <p:spPr>
            <a:xfrm>
              <a:off x="3103386" y="3072232"/>
              <a:ext cx="1190525" cy="1208664"/>
            </a:xfrm>
            <a:prstGeom prst="rect">
              <a:avLst/>
            </a:prstGeom>
            <a:noFill/>
          </p:spPr>
          <p:txBody>
            <a:bodyPr wrap="square">
              <a:spAutoFit/>
            </a:bodyPr>
            <a:lstStyle/>
            <a:p>
              <a:pPr algn="ctr" rtl="0">
                <a:defRPr sz="1200" b="1" i="0" u="none" strike="noStrike" kern="1200" baseline="0">
                  <a:solidFill>
                    <a:srgbClr val="FFFFFF"/>
                  </a:solidFill>
                  <a:latin typeface="+mn-lt"/>
                  <a:ea typeface="+mn-ea"/>
                  <a:cs typeface="+mn-cs"/>
                </a:defRPr>
              </a:pPr>
              <a:fld id="{C3615EDA-D621-4CC9-A5D4-2A3853A7238D}" type="CATEGORYNAME">
                <a:rPr lang="en-US" smtClean="0">
                  <a:solidFill>
                    <a:schemeClr val="bg2"/>
                  </a:solidFill>
                </a:rPr>
                <a:pPr algn="ctr" rtl="0">
                  <a:defRPr sz="1200" b="1" i="0" u="none" strike="noStrike" kern="1200" baseline="0">
                    <a:solidFill>
                      <a:srgbClr val="FFFFFF"/>
                    </a:solidFill>
                    <a:latin typeface="+mn-lt"/>
                    <a:ea typeface="+mn-ea"/>
                    <a:cs typeface="+mn-cs"/>
                  </a:defRPr>
                </a:pPr>
                <a:t>Lokation</a:t>
              </a:fld>
              <a:r>
                <a:rPr lang="en-US" baseline="0" dirty="0">
                  <a:solidFill>
                    <a:schemeClr val="bg2"/>
                  </a:solidFill>
                </a:rPr>
                <a:t>
</a:t>
              </a:r>
            </a:p>
          </p:txBody>
        </p:sp>
        <p:pic>
          <p:nvPicPr>
            <p:cNvPr id="36" name="Graphic 35">
              <a:extLst>
                <a:ext uri="{FF2B5EF4-FFF2-40B4-BE49-F238E27FC236}">
                  <a16:creationId xmlns:a16="http://schemas.microsoft.com/office/drawing/2014/main" id="{E923EA45-BC5B-9461-36AE-80B097B6C5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7745" y="3928004"/>
              <a:ext cx="762751" cy="613401"/>
            </a:xfrm>
            <a:prstGeom prst="rect">
              <a:avLst/>
            </a:prstGeom>
          </p:spPr>
        </p:pic>
      </p:grpSp>
    </p:spTree>
    <p:extLst>
      <p:ext uri="{BB962C8B-B14F-4D97-AF65-F5344CB8AC3E}">
        <p14:creationId xmlns:p14="http://schemas.microsoft.com/office/powerpoint/2010/main" val="3202576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60D2-D583-31C1-F292-137F458F4D9E}"/>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a:t>
            </a:r>
            <a:r>
              <a:rPr kumimoji="0" lang="da-DK" sz="2000" b="1" i="0" u="none" strike="noStrike" kern="0" cap="all" spc="0" normalizeH="0" baseline="0" noProof="0">
                <a:ln>
                  <a:noFill/>
                </a:ln>
                <a:solidFill>
                  <a:srgbClr val="002546"/>
                </a:solidFill>
                <a:effectLst/>
                <a:uLnTx/>
                <a:uFillTx/>
                <a:latin typeface="AU Passata"/>
                <a:ea typeface="+mj-ea"/>
                <a:cs typeface="+mj-cs"/>
              </a:rPr>
              <a:t>1.C</a:t>
            </a:r>
            <a:r>
              <a:rPr kumimoji="0" lang="da-DK" sz="2000" b="1" i="0" u="none" strike="noStrike" kern="0" cap="all" spc="0" normalizeH="0" baseline="0" noProof="0" dirty="0">
                <a:ln>
                  <a:noFill/>
                </a:ln>
                <a:solidFill>
                  <a:srgbClr val="002546"/>
                </a:solidFill>
                <a:effectLst/>
                <a:uLnTx/>
                <a:uFillTx/>
                <a:latin typeface="AU Passata"/>
                <a:ea typeface="+mj-ea"/>
                <a:cs typeface="+mj-cs"/>
              </a:rPr>
              <a:t> </a:t>
            </a:r>
            <a:r>
              <a:rPr lang="da-DK" sz="2000" dirty="0"/>
              <a:t>(fortsat)</a:t>
            </a:r>
            <a:br>
              <a:rPr kumimoji="0" lang="da-DK" sz="2000" b="1" i="0" u="none" strike="noStrike" kern="0" cap="all" spc="0" normalizeH="0" baseline="0" noProof="0" dirty="0">
                <a:ln>
                  <a:noFill/>
                </a:ln>
                <a:solidFill>
                  <a:srgbClr val="002546"/>
                </a:solidFill>
                <a:effectLst/>
                <a:uLnTx/>
                <a:uFillTx/>
                <a:latin typeface="AU Passata"/>
                <a:ea typeface="+mj-ea"/>
                <a:cs typeface="+mj-cs"/>
              </a:rPr>
            </a:br>
            <a:r>
              <a:rPr kumimoji="0" lang="da-DK" sz="2000" b="1" i="0" u="none" strike="noStrike" kern="0" cap="all" spc="0" normalizeH="0" baseline="0" noProof="0" dirty="0">
                <a:ln>
                  <a:noFill/>
                </a:ln>
                <a:solidFill>
                  <a:srgbClr val="000000"/>
                </a:solidFill>
                <a:effectLst/>
                <a:uLnTx/>
                <a:uFillTx/>
                <a:latin typeface="AU Passata"/>
                <a:ea typeface="+mj-ea"/>
                <a:cs typeface="+mj-cs"/>
              </a:rPr>
              <a:t>Analytisk rammeværktøj til </a:t>
            </a:r>
            <a:r>
              <a:rPr kumimoji="0" lang="da-DK" sz="4000" b="1" i="0" u="none" strike="noStrike" kern="0" cap="all" spc="0" normalizeH="0" baseline="0" noProof="0" dirty="0">
                <a:ln>
                  <a:noFill/>
                </a:ln>
                <a:solidFill>
                  <a:srgbClr val="000000"/>
                </a:solidFill>
                <a:effectLst/>
                <a:uLnTx/>
                <a:uFillTx/>
                <a:latin typeface="AU Passata"/>
                <a:ea typeface="+mj-ea"/>
                <a:cs typeface="+mj-cs"/>
              </a:rPr>
              <a:t>forandringsaspekter</a:t>
            </a:r>
            <a:endParaRPr lang="da-DK" dirty="0"/>
          </a:p>
        </p:txBody>
      </p:sp>
      <p:sp>
        <p:nvSpPr>
          <p:cNvPr id="3" name="Date Placeholder 2">
            <a:extLst>
              <a:ext uri="{FF2B5EF4-FFF2-40B4-BE49-F238E27FC236}">
                <a16:creationId xmlns:a16="http://schemas.microsoft.com/office/drawing/2014/main" id="{464854A8-D8FA-7DAE-12E9-CD1FC7FE3DC9}"/>
              </a:ext>
            </a:extLst>
          </p:cNvPr>
          <p:cNvSpPr>
            <a:spLocks noGrp="1"/>
          </p:cNvSpPr>
          <p:nvPr>
            <p:ph type="dt" sz="half" idx="10"/>
          </p:nvPr>
        </p:nvSpPr>
        <p:spPr/>
        <p:txBody>
          <a:bodyPr/>
          <a:lstStyle/>
          <a:p>
            <a:fld id="{8A4AEB00-CEAB-4DB3-BCBF-EEA6473326C7}" type="datetime1">
              <a:rPr lang="da-DK" smtClean="0"/>
              <a:t>25-01-2024</a:t>
            </a:fld>
            <a:r>
              <a:rPr lang="da-DK"/>
              <a:t>16-12-2022</a:t>
            </a:r>
            <a:endParaRPr lang="da-DK" dirty="0"/>
          </a:p>
        </p:txBody>
      </p:sp>
      <p:sp>
        <p:nvSpPr>
          <p:cNvPr id="4" name="Content Placeholder 3">
            <a:extLst>
              <a:ext uri="{FF2B5EF4-FFF2-40B4-BE49-F238E27FC236}">
                <a16:creationId xmlns:a16="http://schemas.microsoft.com/office/drawing/2014/main" id="{7CC6BA56-D849-E75C-1279-367B952623DF}"/>
              </a:ext>
            </a:extLst>
          </p:cNvPr>
          <p:cNvSpPr>
            <a:spLocks noGrp="1"/>
          </p:cNvSpPr>
          <p:nvPr>
            <p:ph idx="15"/>
          </p:nvPr>
        </p:nvSpPr>
        <p:spPr/>
        <p:txBody>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Forandringer kan ’ramme’ medarbejdere og grupper af medarbejdere på meget forskellige måder – både i forhold til forandringens omfang og i forhold til, hvilke dele af deres arbejde der bliver påvirket. Er det bare et nyt system, som erstatter det gamle? Skal de til arbejde på nye måder – evt. med nye kolleger? Skal de arbejde med helt nye opgaver eller et helt nyt sted. Forandringer kan have stor betydning for den enkelte, og dét kan igen have stor betydning for, hvordan forandringen bliver modtaget, og om den skaber modstand eller medvind. </a:t>
            </a:r>
            <a:br>
              <a:rPr kumimoji="0" lang="da-DK" sz="1050" b="0" i="0" u="none" strike="noStrike" kern="0" cap="none" spc="0" normalizeH="0" baseline="0" noProof="0" dirty="0">
                <a:ln>
                  <a:noFill/>
                </a:ln>
                <a:solidFill>
                  <a:srgbClr val="000000"/>
                </a:solidFill>
                <a:effectLst/>
                <a:uLnTx/>
                <a:uFillTx/>
                <a:latin typeface="AU Passata"/>
                <a:ea typeface="+mn-ea"/>
                <a:cs typeface="+mn-cs"/>
              </a:rPr>
            </a:br>
            <a:endParaRPr kumimoji="0" lang="da-DK" sz="1050" b="0" i="0" u="none" strike="noStrike" kern="0" cap="none" spc="0" normalizeH="0" baseline="0" noProof="0" dirty="0">
              <a:ln>
                <a:noFill/>
              </a:ln>
              <a:solidFill>
                <a:srgbClr val="000000"/>
              </a:solidFill>
              <a:effectLst/>
              <a:uLnTx/>
              <a:uFillTx/>
              <a:latin typeface="AU Passata"/>
              <a:ea typeface="+mn-ea"/>
              <a:cs typeface="+mn-cs"/>
            </a:endParaRP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Som forandringsleder er det væsentligt at analysere, hvilke implikationer forandringen vil have for de centrale berørte aktører. En sådan analyse giver væsentlig viden om, hvordan forandringen skal tilrettelægges, så der sikres størst mulig opbakning – til forandringen og til at håndtere og imødegå evt. negative konsekvenser for de involverede.</a:t>
            </a:r>
            <a:br>
              <a:rPr kumimoji="0" lang="da-DK" sz="1050" b="0" i="0" u="none" strike="noStrike" kern="0" cap="none" spc="0" normalizeH="0" baseline="0" noProof="0" dirty="0">
                <a:ln>
                  <a:noFill/>
                </a:ln>
                <a:solidFill>
                  <a:srgbClr val="000000"/>
                </a:solidFill>
                <a:effectLst/>
                <a:uLnTx/>
                <a:uFillTx/>
                <a:latin typeface="AU Passata"/>
                <a:ea typeface="+mn-ea"/>
                <a:cs typeface="+mn-cs"/>
              </a:rPr>
            </a:br>
            <a:endParaRPr kumimoji="0" lang="da-DK" sz="1050" b="0" i="0" u="none" strike="noStrike" kern="0" cap="none" spc="0" normalizeH="0" baseline="0" noProof="0" dirty="0">
              <a:ln>
                <a:noFill/>
              </a:ln>
              <a:solidFill>
                <a:srgbClr val="000000"/>
              </a:solidFill>
              <a:effectLst/>
              <a:uLnTx/>
              <a:uFillTx/>
              <a:latin typeface="AU Passata"/>
              <a:ea typeface="+mn-ea"/>
              <a:cs typeface="+mn-cs"/>
            </a:endParaRP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Modellen kan anvendes som et analytisk rammeværktøj til at afdække, hvordan centrale medarbejdergrupper påvirkes af forandringen. Den kan bl.a. bruges til at afdække, om der kan være afledte konsekvenser af det foreslåede projekt, og om de i praksis kan få stor betydning for nogle af de implicerede. Du kan bruge modellen til at tydeliggøre, hvilke aktørgrupper der i særlig grad bliver påvirket af forandringen, og hvordan de bliver ramt. Modellen kan derfor give dig værdifuld viden ift. at planlægge din implementeringsproces.</a:t>
            </a:r>
          </a:p>
          <a:p>
            <a:endParaRPr lang="da-DK" sz="1600" dirty="0"/>
          </a:p>
        </p:txBody>
      </p:sp>
      <p:sp>
        <p:nvSpPr>
          <p:cNvPr id="5" name="Content Placeholder 4">
            <a:extLst>
              <a:ext uri="{FF2B5EF4-FFF2-40B4-BE49-F238E27FC236}">
                <a16:creationId xmlns:a16="http://schemas.microsoft.com/office/drawing/2014/main" id="{98260FAD-3241-7CCC-A500-4856BE297D41}"/>
              </a:ext>
            </a:extLst>
          </p:cNvPr>
          <p:cNvSpPr>
            <a:spLocks noGrp="1"/>
          </p:cNvSpPr>
          <p:nvPr>
            <p:ph idx="13"/>
          </p:nvPr>
        </p:nvSpPr>
        <p:spPr/>
        <p:txBody>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Modellen kan bruges til en indledende analyse af forandringen, og den kan med fordel indgå som en del af projektets interessentanalyse. Du kan med fordel udvælge de medarbejdergrupper, som forventes at blive mest påvirkede af forandringen, og lave en analyse for hver af dem.</a:t>
            </a:r>
            <a:br>
              <a:rPr kumimoji="0" lang="da-DK" sz="1050" b="0" i="0" u="none" strike="noStrike" kern="0" cap="none" spc="0" normalizeH="0" baseline="0" noProof="0" dirty="0">
                <a:ln>
                  <a:noFill/>
                </a:ln>
                <a:solidFill>
                  <a:srgbClr val="000000"/>
                </a:solidFill>
                <a:effectLst/>
                <a:uLnTx/>
                <a:uFillTx/>
                <a:latin typeface="AU Passata"/>
                <a:ea typeface="+mn-ea"/>
                <a:cs typeface="+mn-cs"/>
              </a:rPr>
            </a:br>
            <a:endParaRPr kumimoji="0" lang="da-DK" sz="1050" b="0" i="0" u="none" strike="noStrike" kern="0" cap="none" spc="0" normalizeH="0" baseline="0" noProof="0" dirty="0">
              <a:ln>
                <a:noFill/>
              </a:ln>
              <a:solidFill>
                <a:srgbClr val="000000"/>
              </a:solidFill>
              <a:effectLst/>
              <a:uLnTx/>
              <a:uFillTx/>
              <a:latin typeface="AU Passata"/>
              <a:ea typeface="+mn-ea"/>
              <a:cs typeface="+mn-cs"/>
            </a:endParaRP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050" b="0" i="0" u="none" strike="noStrike" kern="0" cap="none" spc="0" normalizeH="0" baseline="0" noProof="0" dirty="0">
                <a:ln>
                  <a:noFill/>
                </a:ln>
                <a:solidFill>
                  <a:srgbClr val="000000"/>
                </a:solidFill>
                <a:effectLst/>
                <a:uLnTx/>
                <a:uFillTx/>
                <a:latin typeface="AU Passata"/>
                <a:ea typeface="+mn-ea"/>
                <a:cs typeface="+mn-cs"/>
              </a:rPr>
              <a:t>Analysens resultater kan give væsentlige input til bl.a. interessentanalysen, idet den afdækker, hvordan forandringen vil ’ramme’ de centrale aktører, og dermed giver input til, hvordan disse aktørgrupper vil stille sig i forhold til den forestående forandring.</a:t>
            </a:r>
          </a:p>
          <a:p>
            <a:endParaRPr lang="da-DK" sz="1600" dirty="0"/>
          </a:p>
        </p:txBody>
      </p:sp>
      <p:grpSp>
        <p:nvGrpSpPr>
          <p:cNvPr id="7" name="Group 6">
            <a:extLst>
              <a:ext uri="{FF2B5EF4-FFF2-40B4-BE49-F238E27FC236}">
                <a16:creationId xmlns:a16="http://schemas.microsoft.com/office/drawing/2014/main" id="{F3FEA10F-6A52-63DC-66D6-353181AAD385}"/>
              </a:ext>
            </a:extLst>
          </p:cNvPr>
          <p:cNvGrpSpPr/>
          <p:nvPr/>
        </p:nvGrpSpPr>
        <p:grpSpPr>
          <a:xfrm>
            <a:off x="8801529" y="149115"/>
            <a:ext cx="2024768" cy="661008"/>
            <a:chOff x="2638028" y="1802047"/>
            <a:chExt cx="2024768" cy="661008"/>
          </a:xfrm>
        </p:grpSpPr>
        <p:sp>
          <p:nvSpPr>
            <p:cNvPr id="9" name="Rectangle 8">
              <a:extLst>
                <a:ext uri="{FF2B5EF4-FFF2-40B4-BE49-F238E27FC236}">
                  <a16:creationId xmlns:a16="http://schemas.microsoft.com/office/drawing/2014/main" id="{0F388623-E7EC-B158-2F1B-F1041E5DCC63}"/>
                </a:ext>
              </a:extLst>
            </p:cNvPr>
            <p:cNvSpPr/>
            <p:nvPr/>
          </p:nvSpPr>
          <p:spPr bwMode="auto">
            <a:xfrm>
              <a:off x="2638028" y="1802047"/>
              <a:ext cx="503963" cy="661008"/>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TextBox 9">
              <a:extLst>
                <a:ext uri="{FF2B5EF4-FFF2-40B4-BE49-F238E27FC236}">
                  <a16:creationId xmlns:a16="http://schemas.microsoft.com/office/drawing/2014/main" id="{38A235A6-B4F9-C44E-2BE6-FA7247E09BB4}"/>
                </a:ext>
              </a:extLst>
            </p:cNvPr>
            <p:cNvSpPr txBox="1"/>
            <p:nvPr/>
          </p:nvSpPr>
          <p:spPr bwMode="auto">
            <a:xfrm>
              <a:off x="3188970" y="2010131"/>
              <a:ext cx="1473826" cy="226605"/>
            </a:xfrm>
            <a:prstGeom prst="homePlate">
              <a:avLst/>
            </a:prstGeom>
            <a:noFill/>
            <a:ln w="9525">
              <a:noFill/>
              <a:miter lim="800000"/>
              <a:headEnd/>
              <a:tailEnd/>
            </a:ln>
            <a:effectLst/>
          </p:spPr>
          <p:txBody>
            <a:bodyPr vert="horz" wrap="square" lIns="35991" tIns="0" rIns="0" bIns="0" numCol="1" rtlCol="0" anchor="t" anchorCtr="0" compatLnSpc="1">
              <a:prstTxWarp prst="textNoShape">
                <a:avLst/>
              </a:prstTxWarp>
              <a:spAutoFit/>
            </a:bodyPr>
            <a:lstStyle/>
            <a:p>
              <a:pPr marL="12696" indent="-25392" algn="ctr" defTabSz="457063" eaLnBrk="0" hangingPunct="0">
                <a:lnSpc>
                  <a:spcPct val="112000"/>
                </a:lnSpc>
                <a:spcAft>
                  <a:spcPts val="1500"/>
                </a:spcAft>
              </a:pPr>
              <a:r>
                <a:rPr lang="da-DK" sz="1400" b="1" noProof="1">
                  <a:solidFill>
                    <a:schemeClr val="bg1"/>
                  </a:solidFill>
                  <a:ea typeface="ＭＳ Ｐゴシック" pitchFamily="-111" charset="-128"/>
                  <a:cs typeface="ＭＳ Ｐゴシック" pitchFamily="-111" charset="-128"/>
                </a:rPr>
                <a:t>Initiering</a:t>
              </a:r>
            </a:p>
          </p:txBody>
        </p:sp>
      </p:grpSp>
      <p:grpSp>
        <p:nvGrpSpPr>
          <p:cNvPr id="11" name="Group 10">
            <a:extLst>
              <a:ext uri="{FF2B5EF4-FFF2-40B4-BE49-F238E27FC236}">
                <a16:creationId xmlns:a16="http://schemas.microsoft.com/office/drawing/2014/main" id="{869D9747-0E37-1FFE-AE4F-CB91972A47CC}"/>
              </a:ext>
            </a:extLst>
          </p:cNvPr>
          <p:cNvGrpSpPr/>
          <p:nvPr/>
        </p:nvGrpSpPr>
        <p:grpSpPr>
          <a:xfrm>
            <a:off x="3722133" y="5994073"/>
            <a:ext cx="5455134" cy="585564"/>
            <a:chOff x="3722133" y="5994073"/>
            <a:chExt cx="5455134" cy="585564"/>
          </a:xfrm>
        </p:grpSpPr>
        <p:sp>
          <p:nvSpPr>
            <p:cNvPr id="12" name="USR_Title">
              <a:extLst>
                <a:ext uri="{FF2B5EF4-FFF2-40B4-BE49-F238E27FC236}">
                  <a16:creationId xmlns:a16="http://schemas.microsoft.com/office/drawing/2014/main" id="{539936C7-683E-205E-8EB0-5EEB46A05B4F}"/>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3" name="Date_DateCustomA">
              <a:extLst>
                <a:ext uri="{FF2B5EF4-FFF2-40B4-BE49-F238E27FC236}">
                  <a16:creationId xmlns:a16="http://schemas.microsoft.com/office/drawing/2014/main" id="{3190C9B2-D29F-4817-2144-C961D608D2A9}"/>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4" name="Billede streg">
              <a:extLst>
                <a:ext uri="{FF2B5EF4-FFF2-40B4-BE49-F238E27FC236}">
                  <a16:creationId xmlns:a16="http://schemas.microsoft.com/office/drawing/2014/main" id="{9378257E-6501-811D-E141-0667315DC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7A83C246-4996-721F-5EFE-FD6A370BF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6" name="Slide Number Placeholder 3">
            <a:extLst>
              <a:ext uri="{FF2B5EF4-FFF2-40B4-BE49-F238E27FC236}">
                <a16:creationId xmlns:a16="http://schemas.microsoft.com/office/drawing/2014/main" id="{6255005B-D0FE-75CB-7F43-0773DA3C637D}"/>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22</a:t>
            </a:fld>
            <a:endParaRPr lang="en-GB" dirty="0"/>
          </a:p>
        </p:txBody>
      </p:sp>
      <p:pic>
        <p:nvPicPr>
          <p:cNvPr id="22" name="Picture 21">
            <a:extLst>
              <a:ext uri="{FF2B5EF4-FFF2-40B4-BE49-F238E27FC236}">
                <a16:creationId xmlns:a16="http://schemas.microsoft.com/office/drawing/2014/main" id="{6B61F171-6AEE-6E35-3E69-43F20C289D19}"/>
              </a:ext>
            </a:extLst>
          </p:cNvPr>
          <p:cNvPicPr>
            <a:picLocks noChangeAspect="1"/>
          </p:cNvPicPr>
          <p:nvPr/>
        </p:nvPicPr>
        <p:blipFill>
          <a:blip r:embed="rId4"/>
          <a:stretch>
            <a:fillRect/>
          </a:stretch>
        </p:blipFill>
        <p:spPr>
          <a:xfrm>
            <a:off x="8733121" y="3949449"/>
            <a:ext cx="1974033" cy="2268038"/>
          </a:xfrm>
          <a:prstGeom prst="rect">
            <a:avLst/>
          </a:prstGeom>
        </p:spPr>
      </p:pic>
    </p:spTree>
    <p:extLst>
      <p:ext uri="{BB962C8B-B14F-4D97-AF65-F5344CB8AC3E}">
        <p14:creationId xmlns:p14="http://schemas.microsoft.com/office/powerpoint/2010/main" val="371572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EA1376-338E-60EA-F3C0-D665FECAD479}"/>
              </a:ext>
            </a:extLst>
          </p:cNvPr>
          <p:cNvSpPr>
            <a:spLocks noGrp="1"/>
          </p:cNvSpPr>
          <p:nvPr>
            <p:ph idx="4294967295"/>
          </p:nvPr>
        </p:nvSpPr>
        <p:spPr>
          <a:xfrm>
            <a:off x="985839" y="2492896"/>
            <a:ext cx="4892549" cy="1368153"/>
          </a:xfrm>
        </p:spPr>
        <p:txBody>
          <a:bodyPr/>
          <a:lstStyle/>
          <a:p>
            <a:r>
              <a:rPr lang="da-DK" sz="1600" dirty="0"/>
              <a:t>Du udfylder modellen ved at notere, hvordan og i hvilket omfang forandringen vil påvirke den pågældende medarbejdergruppe. Ud for hvert felt/område angiver du kort, hvilken betydning forandringen får for medarbejdergruppen.</a:t>
            </a:r>
          </a:p>
        </p:txBody>
      </p:sp>
      <p:sp>
        <p:nvSpPr>
          <p:cNvPr id="4" name="Date Placeholder 3">
            <a:extLst>
              <a:ext uri="{FF2B5EF4-FFF2-40B4-BE49-F238E27FC236}">
                <a16:creationId xmlns:a16="http://schemas.microsoft.com/office/drawing/2014/main" id="{A3A93975-C3C9-D1DD-0607-18D57BD21051}"/>
              </a:ext>
            </a:extLst>
          </p:cNvPr>
          <p:cNvSpPr>
            <a:spLocks noGrp="1"/>
          </p:cNvSpPr>
          <p:nvPr>
            <p:ph type="dt" sz="half" idx="10"/>
          </p:nvPr>
        </p:nvSpPr>
        <p:spPr/>
        <p:txBody>
          <a:bodyPr/>
          <a:lstStyle/>
          <a:p>
            <a:fld id="{3BA8873F-0B97-4B9F-9E52-FD6D7D4B310C}" type="datetime1">
              <a:rPr lang="da-DK" smtClean="0"/>
              <a:t>25-01-2024</a:t>
            </a:fld>
            <a:r>
              <a:rPr lang="da-DK"/>
              <a:t>16-12-2022</a:t>
            </a:r>
            <a:endParaRPr lang="da-DK" dirty="0"/>
          </a:p>
        </p:txBody>
      </p:sp>
      <p:sp>
        <p:nvSpPr>
          <p:cNvPr id="5" name="Title 4">
            <a:extLst>
              <a:ext uri="{FF2B5EF4-FFF2-40B4-BE49-F238E27FC236}">
                <a16:creationId xmlns:a16="http://schemas.microsoft.com/office/drawing/2014/main" id="{24880FF4-DE47-4C01-D520-34FE0F8DA309}"/>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a:t>
            </a:r>
            <a:r>
              <a:rPr kumimoji="0" lang="da-DK" sz="2000" b="1" i="0" u="none" strike="noStrike" kern="0" cap="all" spc="0" normalizeH="0" baseline="0" noProof="0">
                <a:ln>
                  <a:noFill/>
                </a:ln>
                <a:solidFill>
                  <a:srgbClr val="002546"/>
                </a:solidFill>
                <a:effectLst/>
                <a:uLnTx/>
                <a:uFillTx/>
                <a:latin typeface="AU Passata"/>
                <a:ea typeface="+mj-ea"/>
                <a:cs typeface="+mj-cs"/>
              </a:rPr>
              <a:t>1.C</a:t>
            </a:r>
            <a:r>
              <a:rPr kumimoji="0" lang="da-DK" sz="2000" b="1" i="0" u="none" strike="noStrike" kern="0" cap="all" spc="0" normalizeH="0" baseline="0" noProof="0" dirty="0">
                <a:ln>
                  <a:noFill/>
                </a:ln>
                <a:solidFill>
                  <a:srgbClr val="002546"/>
                </a:solidFill>
                <a:effectLst/>
                <a:uLnTx/>
                <a:uFillTx/>
                <a:latin typeface="AU Passata"/>
                <a:ea typeface="+mj-ea"/>
                <a:cs typeface="+mj-cs"/>
              </a:rPr>
              <a:t> </a:t>
            </a:r>
            <a:r>
              <a:rPr lang="da-DK" sz="2000" dirty="0"/>
              <a:t>(fortsat)</a:t>
            </a:r>
            <a:br>
              <a:rPr kumimoji="0" lang="da-DK" sz="2000" b="1" i="0" u="none" strike="noStrike" kern="0" cap="all" spc="0" normalizeH="0" baseline="0" noProof="0" dirty="0">
                <a:ln>
                  <a:noFill/>
                </a:ln>
                <a:solidFill>
                  <a:srgbClr val="002546"/>
                </a:solidFill>
                <a:effectLst/>
                <a:uLnTx/>
                <a:uFillTx/>
                <a:latin typeface="AU Passata"/>
                <a:ea typeface="+mj-ea"/>
                <a:cs typeface="+mj-cs"/>
              </a:rPr>
            </a:br>
            <a:r>
              <a:rPr kumimoji="0" lang="da-DK" sz="2000" b="1" i="0" u="none" strike="noStrike" kern="0" cap="all" spc="0" normalizeH="0" baseline="0" noProof="0" dirty="0">
                <a:ln>
                  <a:noFill/>
                </a:ln>
                <a:solidFill>
                  <a:srgbClr val="000000"/>
                </a:solidFill>
                <a:effectLst/>
                <a:uLnTx/>
                <a:uFillTx/>
                <a:latin typeface="AU Passata"/>
                <a:ea typeface="+mj-ea"/>
                <a:cs typeface="+mj-cs"/>
              </a:rPr>
              <a:t>Analytisk rammeværktøj til </a:t>
            </a:r>
            <a:r>
              <a:rPr kumimoji="0" lang="da-DK" sz="4000" b="1" i="0" u="none" strike="noStrike" kern="0" cap="all" spc="0" normalizeH="0" baseline="0" noProof="0" dirty="0">
                <a:ln>
                  <a:noFill/>
                </a:ln>
                <a:solidFill>
                  <a:srgbClr val="000000"/>
                </a:solidFill>
                <a:effectLst/>
                <a:uLnTx/>
                <a:uFillTx/>
                <a:latin typeface="AU Passata"/>
                <a:ea typeface="+mj-ea"/>
                <a:cs typeface="+mj-cs"/>
              </a:rPr>
              <a:t>forandringsaspekter</a:t>
            </a:r>
            <a:endParaRPr lang="da-DK" sz="2000" dirty="0"/>
          </a:p>
        </p:txBody>
      </p:sp>
      <p:grpSp>
        <p:nvGrpSpPr>
          <p:cNvPr id="10" name="Group 9">
            <a:extLst>
              <a:ext uri="{FF2B5EF4-FFF2-40B4-BE49-F238E27FC236}">
                <a16:creationId xmlns:a16="http://schemas.microsoft.com/office/drawing/2014/main" id="{48A41CFB-B472-E6EE-2B08-5FE7B686C74B}"/>
              </a:ext>
            </a:extLst>
          </p:cNvPr>
          <p:cNvGrpSpPr/>
          <p:nvPr/>
        </p:nvGrpSpPr>
        <p:grpSpPr>
          <a:xfrm>
            <a:off x="3722133" y="5994073"/>
            <a:ext cx="5455134" cy="585564"/>
            <a:chOff x="3722133" y="5994073"/>
            <a:chExt cx="5455134" cy="585564"/>
          </a:xfrm>
        </p:grpSpPr>
        <p:sp>
          <p:nvSpPr>
            <p:cNvPr id="11" name="USR_Title">
              <a:extLst>
                <a:ext uri="{FF2B5EF4-FFF2-40B4-BE49-F238E27FC236}">
                  <a16:creationId xmlns:a16="http://schemas.microsoft.com/office/drawing/2014/main" id="{38FB2FDE-FC0C-9908-61D7-C503BBC738A9}"/>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1.2. Modeller til indledende analyse af forandringer</a:t>
              </a: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4185FE18-3577-6DEC-C8F6-17594683136C}"/>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87EA67CD-8B67-040A-16D2-ED3B1E7E8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4" name="Picture 13">
            <a:extLst>
              <a:ext uri="{FF2B5EF4-FFF2-40B4-BE49-F238E27FC236}">
                <a16:creationId xmlns:a16="http://schemas.microsoft.com/office/drawing/2014/main" id="{BD3AE20D-2918-751A-4853-C535960CB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2" name="Slide Number Placeholder 3">
            <a:extLst>
              <a:ext uri="{FF2B5EF4-FFF2-40B4-BE49-F238E27FC236}">
                <a16:creationId xmlns:a16="http://schemas.microsoft.com/office/drawing/2014/main" id="{EF9A6930-413C-5D9F-AC2D-9DF306F3726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23</a:t>
            </a:fld>
            <a:endParaRPr lang="en-GB" dirty="0"/>
          </a:p>
        </p:txBody>
      </p:sp>
      <p:pic>
        <p:nvPicPr>
          <p:cNvPr id="15" name="Picture 14">
            <a:extLst>
              <a:ext uri="{FF2B5EF4-FFF2-40B4-BE49-F238E27FC236}">
                <a16:creationId xmlns:a16="http://schemas.microsoft.com/office/drawing/2014/main" id="{6721BAB0-D905-0E03-6627-6947C013E287}"/>
              </a:ext>
            </a:extLst>
          </p:cNvPr>
          <p:cNvPicPr>
            <a:picLocks noChangeAspect="1"/>
          </p:cNvPicPr>
          <p:nvPr/>
        </p:nvPicPr>
        <p:blipFill>
          <a:blip r:embed="rId4"/>
          <a:stretch>
            <a:fillRect/>
          </a:stretch>
        </p:blipFill>
        <p:spPr>
          <a:xfrm>
            <a:off x="6858137" y="1911511"/>
            <a:ext cx="3393639" cy="3899075"/>
          </a:xfrm>
          <a:prstGeom prst="rect">
            <a:avLst/>
          </a:prstGeom>
        </p:spPr>
      </p:pic>
    </p:spTree>
    <p:extLst>
      <p:ext uri="{BB962C8B-B14F-4D97-AF65-F5344CB8AC3E}">
        <p14:creationId xmlns:p14="http://schemas.microsoft.com/office/powerpoint/2010/main" val="3528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7" name="Text Placeholder 6">
            <a:extLst>
              <a:ext uri="{FF2B5EF4-FFF2-40B4-BE49-F238E27FC236}">
                <a16:creationId xmlns:a16="http://schemas.microsoft.com/office/drawing/2014/main" id="{0FDCC5EF-D98E-72A9-3B47-4F2901038B39}"/>
              </a:ext>
            </a:extLst>
          </p:cNvPr>
          <p:cNvSpPr>
            <a:spLocks noGrp="1"/>
          </p:cNvSpPr>
          <p:nvPr>
            <p:ph type="body" sz="quarter" idx="15"/>
          </p:nvPr>
        </p:nvSpPr>
        <p:spPr/>
        <p:txBody>
          <a:bodyPr/>
          <a:lstStyle/>
          <a:p>
            <a:r>
              <a:rPr lang="da-DK" dirty="0">
                <a:solidFill>
                  <a:srgbClr val="FFFFFF"/>
                </a:solidFill>
                <a:latin typeface="+mj-lt"/>
              </a:rPr>
              <a:t>1</a:t>
            </a:r>
            <a:r>
              <a:rPr lang="da-DK" b="1" dirty="0">
                <a:solidFill>
                  <a:srgbClr val="FFFFFF"/>
                </a:solidFill>
                <a:latin typeface="+mj-lt"/>
              </a:rPr>
              <a:t>.3. </a:t>
            </a:r>
          </a:p>
          <a:p>
            <a:r>
              <a:rPr lang="da-DK" sz="6600" b="1" dirty="0">
                <a:solidFill>
                  <a:srgbClr val="FFFFFF"/>
                </a:solidFill>
                <a:latin typeface="+mj-lt"/>
              </a:rPr>
              <a:t>FORANDRINGSPARATHE</a:t>
            </a:r>
            <a:r>
              <a:rPr lang="da-DK" sz="6600" dirty="0">
                <a:solidFill>
                  <a:srgbClr val="FFFFFF"/>
                </a:solidFill>
                <a:latin typeface="+mj-lt"/>
              </a:rPr>
              <a:t>D </a:t>
            </a:r>
            <a:r>
              <a:rPr lang="da-DK" dirty="0">
                <a:solidFill>
                  <a:srgbClr val="FFFFFF"/>
                </a:solidFill>
                <a:latin typeface="+mj-lt"/>
              </a:rPr>
              <a:t>- ANALYSEMODEL</a:t>
            </a:r>
            <a:endParaRPr kumimoji="0" lang="da-DK" b="1" i="0" u="none" strike="noStrike" cap="none" normalizeH="0" baseline="0" dirty="0">
              <a:ln>
                <a:noFill/>
              </a:ln>
              <a:solidFill>
                <a:srgbClr val="FFFFFF"/>
              </a:solidFill>
              <a:effectLst/>
              <a:latin typeface="+mj-lt"/>
            </a:endParaRPr>
          </a:p>
        </p:txBody>
      </p:sp>
      <p:sp>
        <p:nvSpPr>
          <p:cNvPr id="6" name="Title 1">
            <a:extLst>
              <a:ext uri="{FF2B5EF4-FFF2-40B4-BE49-F238E27FC236}">
                <a16:creationId xmlns:a16="http://schemas.microsoft.com/office/drawing/2014/main" id="{55CE1789-C9F2-6B1A-49F0-6622BE7BB81C}"/>
              </a:ext>
            </a:extLst>
          </p:cNvPr>
          <p:cNvSpPr txBox="1">
            <a:spLocks/>
          </p:cNvSpPr>
          <p:nvPr/>
        </p:nvSpPr>
        <p:spPr>
          <a:xfrm>
            <a:off x="984249" y="2598003"/>
            <a:ext cx="10220325" cy="830997"/>
          </a:xfrm>
          <a:prstGeom prst="rect">
            <a:avLst/>
          </a:prstGeom>
        </p:spPr>
        <p:txBody>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5000" b="1" i="0" u="none" strike="noStrike" cap="none" normalizeH="0" baseline="0" dirty="0">
              <a:ln>
                <a:noFill/>
              </a:ln>
              <a:solidFill>
                <a:srgbClr val="FFFFFF"/>
              </a:solidFill>
              <a:effectLst/>
            </a:endParaRPr>
          </a:p>
        </p:txBody>
      </p:sp>
    </p:spTree>
    <p:extLst>
      <p:ext uri="{BB962C8B-B14F-4D97-AF65-F5344CB8AC3E}">
        <p14:creationId xmlns:p14="http://schemas.microsoft.com/office/powerpoint/2010/main" val="235189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7169996-C4FB-51E3-E359-871B7BA7CEA3}"/>
              </a:ext>
            </a:extLst>
          </p:cNvPr>
          <p:cNvSpPr>
            <a:spLocks noGrp="1"/>
          </p:cNvSpPr>
          <p:nvPr>
            <p:ph type="title"/>
          </p:nvPr>
        </p:nvSpPr>
        <p:spPr/>
        <p:txBody>
          <a:bodyPr/>
          <a:lstStyle/>
          <a:p>
            <a:r>
              <a:rPr lang="da-DK" dirty="0"/>
              <a:t>Forandringsparathed </a:t>
            </a:r>
            <a:r>
              <a:rPr lang="da-DK" sz="2000" dirty="0"/>
              <a:t>I organisationer</a:t>
            </a:r>
          </a:p>
        </p:txBody>
      </p:sp>
      <p:sp>
        <p:nvSpPr>
          <p:cNvPr id="15" name="Content Placeholder 2">
            <a:extLst>
              <a:ext uri="{FF2B5EF4-FFF2-40B4-BE49-F238E27FC236}">
                <a16:creationId xmlns:a16="http://schemas.microsoft.com/office/drawing/2014/main" id="{20C9D9BE-30C5-6C32-FDC7-FBF737D12F6A}"/>
              </a:ext>
            </a:extLst>
          </p:cNvPr>
          <p:cNvSpPr>
            <a:spLocks noGrp="1"/>
          </p:cNvSpPr>
          <p:nvPr>
            <p:ph idx="1"/>
          </p:nvPr>
        </p:nvSpPr>
        <p:spPr/>
        <p:txBody>
          <a:bodyPr/>
          <a:lstStyle/>
          <a:p>
            <a:r>
              <a:rPr lang="da-DK" sz="1600" dirty="0"/>
              <a:t>Det kan være meget forskelligt, hvor omstillings- eller forandringsparate organisationer eller dele af organisationer er. Er organisationen ikke forandringsparat, risikerer forandringen at mislykkes.</a:t>
            </a:r>
          </a:p>
          <a:p>
            <a:endParaRPr lang="da-DK" sz="1600" dirty="0"/>
          </a:p>
          <a:p>
            <a:r>
              <a:rPr lang="da-DK" sz="1600" dirty="0"/>
              <a:t>Forandringsparathed refererer til, hvor let eller svært det vil være for en organisation at gennemføre en given forandring. En analyse af forandringsparathed afdækker dermed organisationens – og medarbejdernes – evne til at gennemføre en succesfuld forandring. Analysen kan indikere, hvilke udfordringer man står over for, og hvilke løftestænger der er til stede i organisationen.</a:t>
            </a:r>
          </a:p>
          <a:p>
            <a:endParaRPr lang="da-DK" sz="1600" dirty="0"/>
          </a:p>
          <a:p>
            <a:r>
              <a:rPr lang="da-DK" sz="1600" dirty="0"/>
              <a:t>Som forandringsleder er det ikke blot væsentligt at kortlægge, hvilken forandring man skal gennemføre, men også at se på, hvor ’parat’ organisationen er ift. at implementere den planlagte forandring.</a:t>
            </a:r>
          </a:p>
        </p:txBody>
      </p:sp>
      <p:sp>
        <p:nvSpPr>
          <p:cNvPr id="2" name="Date Placeholder 1">
            <a:extLst>
              <a:ext uri="{FF2B5EF4-FFF2-40B4-BE49-F238E27FC236}">
                <a16:creationId xmlns:a16="http://schemas.microsoft.com/office/drawing/2014/main" id="{E0085681-857B-DFEB-096F-EC2B8963C656}"/>
              </a:ext>
            </a:extLst>
          </p:cNvPr>
          <p:cNvSpPr>
            <a:spLocks noGrp="1"/>
          </p:cNvSpPr>
          <p:nvPr>
            <p:ph type="dt" sz="half" idx="10"/>
          </p:nvPr>
        </p:nvSpPr>
        <p:spPr/>
        <p:txBody>
          <a:bodyPr/>
          <a:lstStyle/>
          <a:p>
            <a:pPr>
              <a:spcAft>
                <a:spcPts val="600"/>
              </a:spcAft>
            </a:pPr>
            <a:fld id="{9D1A388B-0852-4488-87DA-4EA1CEDDB6EC}" type="datetime1">
              <a:rPr lang="da-DK" smtClean="0"/>
              <a:pPr>
                <a:spcAft>
                  <a:spcPts val="600"/>
                </a:spcAft>
              </a:pPr>
              <a:t>25-01-2024</a:t>
            </a:fld>
            <a:r>
              <a:rPr lang="da-DK"/>
              <a:t>16-12-2022</a:t>
            </a:r>
          </a:p>
        </p:txBody>
      </p:sp>
      <p:grpSp>
        <p:nvGrpSpPr>
          <p:cNvPr id="9" name="Group 8">
            <a:extLst>
              <a:ext uri="{FF2B5EF4-FFF2-40B4-BE49-F238E27FC236}">
                <a16:creationId xmlns:a16="http://schemas.microsoft.com/office/drawing/2014/main" id="{A5EC38C5-FA59-3298-B4D2-BBDEFE9206A9}"/>
              </a:ext>
            </a:extLst>
          </p:cNvPr>
          <p:cNvGrpSpPr/>
          <p:nvPr/>
        </p:nvGrpSpPr>
        <p:grpSpPr>
          <a:xfrm>
            <a:off x="3722133" y="5994073"/>
            <a:ext cx="5455134" cy="585564"/>
            <a:chOff x="3722133" y="5994073"/>
            <a:chExt cx="5455134" cy="585564"/>
          </a:xfrm>
        </p:grpSpPr>
        <p:sp>
          <p:nvSpPr>
            <p:cNvPr id="10" name="USR_Title">
              <a:extLst>
                <a:ext uri="{FF2B5EF4-FFF2-40B4-BE49-F238E27FC236}">
                  <a16:creationId xmlns:a16="http://schemas.microsoft.com/office/drawing/2014/main" id="{11D0721C-747A-2B39-AEC1-091C69CFDB0E}"/>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1.4. forandringsparathed - analysemodel</a:t>
              </a:r>
              <a:endParaRPr lang="da-DK" sz="700" b="0" cap="all" baseline="0" dirty="0">
                <a:solidFill>
                  <a:schemeClr val="tx1"/>
                </a:solidFill>
                <a:latin typeface="+mn-lt"/>
              </a:endParaRPr>
            </a:p>
          </p:txBody>
        </p:sp>
        <p:sp>
          <p:nvSpPr>
            <p:cNvPr id="11" name="Date_DateCustomA">
              <a:extLst>
                <a:ext uri="{FF2B5EF4-FFF2-40B4-BE49-F238E27FC236}">
                  <a16:creationId xmlns:a16="http://schemas.microsoft.com/office/drawing/2014/main" id="{9DD546BE-E392-67BF-3C85-46EED88FB904}"/>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0A3B730C-9477-8C96-4B27-8BA532EAC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5" name="Content Placeholder 4">
            <a:extLst>
              <a:ext uri="{FF2B5EF4-FFF2-40B4-BE49-F238E27FC236}">
                <a16:creationId xmlns:a16="http://schemas.microsoft.com/office/drawing/2014/main" id="{3C4EB523-342A-7E0C-5A89-26848B4D8663}"/>
              </a:ext>
            </a:extLst>
          </p:cNvPr>
          <p:cNvPicPr>
            <a:picLocks noGrp="1" noChangeAspect="1"/>
          </p:cNvPicPr>
          <p:nvPr>
            <p:ph sz="quarter" idx="13"/>
          </p:nvPr>
        </p:nvPicPr>
        <p:blipFill>
          <a:blip r:embed="rId3"/>
          <a:stretch>
            <a:fillRect/>
          </a:stretch>
        </p:blipFill>
        <p:spPr>
          <a:xfrm>
            <a:off x="8181975" y="1964795"/>
            <a:ext cx="3021013" cy="3928535"/>
          </a:xfrm>
          <a:prstGeom prst="rect">
            <a:avLst/>
          </a:prstGeom>
        </p:spPr>
      </p:pic>
      <p:pic>
        <p:nvPicPr>
          <p:cNvPr id="8" name="Picture 7">
            <a:extLst>
              <a:ext uri="{FF2B5EF4-FFF2-40B4-BE49-F238E27FC236}">
                <a16:creationId xmlns:a16="http://schemas.microsoft.com/office/drawing/2014/main" id="{DB62F76A-8E0C-CA58-0747-013C2A1AA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3" name="Slide Number Placeholder 3">
            <a:extLst>
              <a:ext uri="{FF2B5EF4-FFF2-40B4-BE49-F238E27FC236}">
                <a16:creationId xmlns:a16="http://schemas.microsoft.com/office/drawing/2014/main" id="{FD3F6B07-8D25-E40F-87B4-730015C6E630}"/>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25</a:t>
            </a:fld>
            <a:endParaRPr lang="en-GB" dirty="0"/>
          </a:p>
        </p:txBody>
      </p:sp>
    </p:spTree>
    <p:extLst>
      <p:ext uri="{BB962C8B-B14F-4D97-AF65-F5344CB8AC3E}">
        <p14:creationId xmlns:p14="http://schemas.microsoft.com/office/powerpoint/2010/main" val="303352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69DCBF-D9BE-7D83-5B0F-2DEB46F0A54F}"/>
              </a:ext>
            </a:extLst>
          </p:cNvPr>
          <p:cNvSpPr>
            <a:spLocks noGrp="1"/>
          </p:cNvSpPr>
          <p:nvPr>
            <p:ph type="title"/>
          </p:nvPr>
        </p:nvSpPr>
        <p:spPr/>
        <p:txBody>
          <a:bodyPr/>
          <a:lstStyle/>
          <a:p>
            <a:r>
              <a:rPr lang="da-DK" sz="2000" dirty="0">
                <a:solidFill>
                  <a:schemeClr val="bg2"/>
                </a:solidFill>
              </a:rPr>
              <a:t>Model </a:t>
            </a:r>
            <a:r>
              <a:rPr lang="da-DK" sz="2000">
                <a:solidFill>
                  <a:schemeClr val="bg2"/>
                </a:solidFill>
              </a:rPr>
              <a:t>1.D </a:t>
            </a:r>
            <a:br>
              <a:rPr lang="da-DK" dirty="0"/>
            </a:br>
            <a:r>
              <a:rPr lang="da-DK" dirty="0"/>
              <a:t>til analyse af forandringsparathed</a:t>
            </a:r>
          </a:p>
        </p:txBody>
      </p:sp>
      <p:sp>
        <p:nvSpPr>
          <p:cNvPr id="2" name="Date Placeholder 1">
            <a:extLst>
              <a:ext uri="{FF2B5EF4-FFF2-40B4-BE49-F238E27FC236}">
                <a16:creationId xmlns:a16="http://schemas.microsoft.com/office/drawing/2014/main" id="{7EC64C55-6AC8-57CA-565D-E65CE9CCD2F5}"/>
              </a:ext>
            </a:extLst>
          </p:cNvPr>
          <p:cNvSpPr>
            <a:spLocks noGrp="1"/>
          </p:cNvSpPr>
          <p:nvPr>
            <p:ph type="dt" sz="half" idx="10"/>
          </p:nvPr>
        </p:nvSpPr>
        <p:spPr/>
        <p:txBody>
          <a:bodyPr/>
          <a:lstStyle/>
          <a:p>
            <a:fld id="{636DA5D6-E1CA-4EE6-A464-E0D7FD4DAC7C}" type="datetime1">
              <a:rPr lang="da-DK" smtClean="0"/>
              <a:t>25-01-2024</a:t>
            </a:fld>
            <a:r>
              <a:rPr lang="da-DK"/>
              <a:t>16-12-2022</a:t>
            </a:r>
            <a:endParaRPr lang="da-DK" dirty="0"/>
          </a:p>
        </p:txBody>
      </p:sp>
      <p:grpSp>
        <p:nvGrpSpPr>
          <p:cNvPr id="9" name="Group 8">
            <a:extLst>
              <a:ext uri="{FF2B5EF4-FFF2-40B4-BE49-F238E27FC236}">
                <a16:creationId xmlns:a16="http://schemas.microsoft.com/office/drawing/2014/main" id="{DDFE4188-CEE0-565D-951B-BAC1C76F0F34}"/>
              </a:ext>
            </a:extLst>
          </p:cNvPr>
          <p:cNvGrpSpPr/>
          <p:nvPr/>
        </p:nvGrpSpPr>
        <p:grpSpPr>
          <a:xfrm>
            <a:off x="3722133" y="5994073"/>
            <a:ext cx="5455134" cy="585564"/>
            <a:chOff x="3722133" y="5994073"/>
            <a:chExt cx="5455134" cy="585564"/>
          </a:xfrm>
        </p:grpSpPr>
        <p:sp>
          <p:nvSpPr>
            <p:cNvPr id="10" name="USR_Title">
              <a:extLst>
                <a:ext uri="{FF2B5EF4-FFF2-40B4-BE49-F238E27FC236}">
                  <a16:creationId xmlns:a16="http://schemas.microsoft.com/office/drawing/2014/main" id="{3250E09E-E51D-C0A7-54CB-E4276ACD0642}"/>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1.4. forandringsparathed - analysemodel</a:t>
              </a:r>
              <a:endParaRPr lang="da-DK" sz="700" b="0" cap="all" baseline="0" dirty="0">
                <a:solidFill>
                  <a:schemeClr val="tx1"/>
                </a:solidFill>
                <a:latin typeface="+mn-lt"/>
              </a:endParaRPr>
            </a:p>
          </p:txBody>
        </p:sp>
        <p:sp>
          <p:nvSpPr>
            <p:cNvPr id="11" name="Date_DateCustomA">
              <a:extLst>
                <a:ext uri="{FF2B5EF4-FFF2-40B4-BE49-F238E27FC236}">
                  <a16:creationId xmlns:a16="http://schemas.microsoft.com/office/drawing/2014/main" id="{59411CB8-A3AA-A4D6-09F0-A0AD342178F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2" name="Billede streg">
              <a:extLst>
                <a:ext uri="{FF2B5EF4-FFF2-40B4-BE49-F238E27FC236}">
                  <a16:creationId xmlns:a16="http://schemas.microsoft.com/office/drawing/2014/main" id="{0B7C587A-8532-7EFF-B20A-F086478B7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3" name="Picture 12">
            <a:extLst>
              <a:ext uri="{FF2B5EF4-FFF2-40B4-BE49-F238E27FC236}">
                <a16:creationId xmlns:a16="http://schemas.microsoft.com/office/drawing/2014/main" id="{B3C46730-FB99-5D40-BF46-31FB1868C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graphicFrame>
        <p:nvGraphicFramePr>
          <p:cNvPr id="7" name="Chart 6">
            <a:extLst>
              <a:ext uri="{FF2B5EF4-FFF2-40B4-BE49-F238E27FC236}">
                <a16:creationId xmlns:a16="http://schemas.microsoft.com/office/drawing/2014/main" id="{AE0BAEB9-8251-6D0A-67BE-5A77A3916FED}"/>
              </a:ext>
            </a:extLst>
          </p:cNvPr>
          <p:cNvGraphicFramePr/>
          <p:nvPr>
            <p:extLst>
              <p:ext uri="{D42A27DB-BD31-4B8C-83A1-F6EECF244321}">
                <p14:modId xmlns:p14="http://schemas.microsoft.com/office/powerpoint/2010/main" val="3683298261"/>
              </p:ext>
            </p:extLst>
          </p:nvPr>
        </p:nvGraphicFramePr>
        <p:xfrm>
          <a:off x="2031470" y="1015936"/>
          <a:ext cx="8125883" cy="541725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3">
            <a:extLst>
              <a:ext uri="{FF2B5EF4-FFF2-40B4-BE49-F238E27FC236}">
                <a16:creationId xmlns:a16="http://schemas.microsoft.com/office/drawing/2014/main" id="{381B2A79-F221-7E46-D225-A7DB44C417C3}"/>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26</a:t>
            </a:fld>
            <a:endParaRPr lang="en-GB" dirty="0"/>
          </a:p>
        </p:txBody>
      </p:sp>
      <p:grpSp>
        <p:nvGrpSpPr>
          <p:cNvPr id="4" name="Group 3">
            <a:extLst>
              <a:ext uri="{FF2B5EF4-FFF2-40B4-BE49-F238E27FC236}">
                <a16:creationId xmlns:a16="http://schemas.microsoft.com/office/drawing/2014/main" id="{BBEB7B1A-991A-1235-FEBA-AB8F708E38F1}"/>
              </a:ext>
            </a:extLst>
          </p:cNvPr>
          <p:cNvGrpSpPr/>
          <p:nvPr/>
        </p:nvGrpSpPr>
        <p:grpSpPr>
          <a:xfrm>
            <a:off x="10054816" y="4128303"/>
            <a:ext cx="1818097" cy="1818097"/>
            <a:chOff x="11646453" y="3187279"/>
            <a:chExt cx="2379777" cy="2379777"/>
          </a:xfrm>
        </p:grpSpPr>
        <p:sp>
          <p:nvSpPr>
            <p:cNvPr id="5" name="Oval 4">
              <a:extLst>
                <a:ext uri="{FF2B5EF4-FFF2-40B4-BE49-F238E27FC236}">
                  <a16:creationId xmlns:a16="http://schemas.microsoft.com/office/drawing/2014/main" id="{5C617F04-7F9E-A35C-287D-C9FA2A0CC81A}"/>
                </a:ext>
              </a:extLst>
            </p:cNvPr>
            <p:cNvSpPr/>
            <p:nvPr/>
          </p:nvSpPr>
          <p:spPr bwMode="auto">
            <a:xfrm>
              <a:off x="11646453" y="3187279"/>
              <a:ext cx="2379777" cy="2379777"/>
            </a:xfrm>
            <a:prstGeom prst="ellipse">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0" tIns="0" rIns="0" bIns="45720" numCol="1" rtlCol="0" anchor="t" anchorCtr="0" compatLnSpc="1">
              <a:prstTxWarp prst="textNoShape">
                <a:avLst/>
              </a:prstTxWarp>
              <a:noAutofit/>
            </a:bodyPr>
            <a:lstStyle/>
            <a:p>
              <a:pPr marL="0" marR="0" indent="0" algn="ctr" defTabSz="914400" rtl="0" eaLnBrk="1" fontAlgn="base" latinLnBrk="0" hangingPunct="1">
                <a:lnSpc>
                  <a:spcPct val="95000"/>
                </a:lnSpc>
                <a:spcBef>
                  <a:spcPct val="0"/>
                </a:spcBef>
                <a:spcAft>
                  <a:spcPct val="0"/>
                </a:spcAft>
                <a:buClrTx/>
                <a:buSzTx/>
                <a:buFont typeface="AU Passata" pitchFamily="34" charset="0"/>
                <a:buNone/>
                <a:tabLst/>
              </a:pPr>
              <a:r>
                <a:rPr lang="da-DK" sz="1400" dirty="0">
                  <a:solidFill>
                    <a:schemeClr val="bg1"/>
                  </a:solidFill>
                  <a:effectLst/>
                  <a:latin typeface="+mj-lt"/>
                </a:rPr>
                <a:t>Find en printvenlig udgave af modellen </a:t>
              </a:r>
              <a:r>
                <a:rPr lang="da-DK" sz="1400" b="1" u="sng" dirty="0">
                  <a:solidFill>
                    <a:schemeClr val="bg1"/>
                  </a:solidFill>
                  <a:effectLst/>
                  <a:latin typeface="+mj-lt"/>
                </a:rPr>
                <a:t>her</a:t>
              </a:r>
              <a:r>
                <a:rPr lang="da-DK" sz="1400" dirty="0">
                  <a:solidFill>
                    <a:schemeClr val="bg1"/>
                  </a:solidFill>
                  <a:effectLst/>
                  <a:latin typeface="+mj-lt"/>
                </a:rPr>
                <a:t>.</a:t>
              </a:r>
              <a:endParaRPr kumimoji="0" lang="da-DK" sz="1200" b="0" i="0" u="none" strike="noStrike" cap="none" normalizeH="0" baseline="0" dirty="0">
                <a:ln>
                  <a:noFill/>
                </a:ln>
                <a:solidFill>
                  <a:schemeClr val="bg1"/>
                </a:solidFill>
                <a:effectLst/>
                <a:latin typeface="+mj-lt"/>
              </a:endParaRPr>
            </a:p>
          </p:txBody>
        </p:sp>
        <p:pic>
          <p:nvPicPr>
            <p:cNvPr id="8" name="Graphic 7" descr="Printer with solid fill">
              <a:extLst>
                <a:ext uri="{FF2B5EF4-FFF2-40B4-BE49-F238E27FC236}">
                  <a16:creationId xmlns:a16="http://schemas.microsoft.com/office/drawing/2014/main" id="{A52A2C7C-2741-D9E1-4597-D5DD4BEA3A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80307" y="4676617"/>
              <a:ext cx="704222" cy="704222"/>
            </a:xfrm>
            <a:prstGeom prst="rect">
              <a:avLst/>
            </a:prstGeom>
          </p:spPr>
        </p:pic>
      </p:grpSp>
    </p:spTree>
    <p:extLst>
      <p:ext uri="{BB962C8B-B14F-4D97-AF65-F5344CB8AC3E}">
        <p14:creationId xmlns:p14="http://schemas.microsoft.com/office/powerpoint/2010/main" val="40783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9B8F-DAE6-0BD6-F6D7-0950AB37B281}"/>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1.D </a:t>
            </a:r>
            <a:r>
              <a:rPr lang="da-DK" sz="2000" dirty="0"/>
              <a:t>(fortsat)</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til analyse af forandringsparathed</a:t>
            </a:r>
            <a:endParaRPr lang="da-DK" dirty="0"/>
          </a:p>
        </p:txBody>
      </p:sp>
      <p:sp>
        <p:nvSpPr>
          <p:cNvPr id="3" name="Date Placeholder 2">
            <a:extLst>
              <a:ext uri="{FF2B5EF4-FFF2-40B4-BE49-F238E27FC236}">
                <a16:creationId xmlns:a16="http://schemas.microsoft.com/office/drawing/2014/main" id="{8227BF19-D3CD-78F0-B4F2-021E0542C861}"/>
              </a:ext>
            </a:extLst>
          </p:cNvPr>
          <p:cNvSpPr>
            <a:spLocks noGrp="1"/>
          </p:cNvSpPr>
          <p:nvPr>
            <p:ph type="dt" sz="half" idx="10"/>
          </p:nvPr>
        </p:nvSpPr>
        <p:spPr/>
        <p:txBody>
          <a:bodyPr/>
          <a:lstStyle/>
          <a:p>
            <a:fld id="{41165ACC-D096-4D0B-868D-574D2B760E94}" type="datetime1">
              <a:rPr lang="da-DK" smtClean="0"/>
              <a:t>25-01-2024</a:t>
            </a:fld>
            <a:r>
              <a:rPr lang="da-DK"/>
              <a:t>16-12-2022</a:t>
            </a:r>
            <a:endParaRPr lang="da-DK" dirty="0"/>
          </a:p>
        </p:txBody>
      </p:sp>
      <p:sp>
        <p:nvSpPr>
          <p:cNvPr id="4" name="Content Placeholder 3">
            <a:extLst>
              <a:ext uri="{FF2B5EF4-FFF2-40B4-BE49-F238E27FC236}">
                <a16:creationId xmlns:a16="http://schemas.microsoft.com/office/drawing/2014/main" id="{703FCA03-4AFC-BA1A-70BE-2F9C433D70EE}"/>
              </a:ext>
            </a:extLst>
          </p:cNvPr>
          <p:cNvSpPr>
            <a:spLocks noGrp="1"/>
          </p:cNvSpPr>
          <p:nvPr>
            <p:ph idx="15"/>
          </p:nvPr>
        </p:nvSpPr>
        <p:spPr/>
        <p:txBody>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0" i="0" u="none" strike="noStrike" kern="0" cap="none" spc="0" normalizeH="0" baseline="0" noProof="0" dirty="0">
                <a:ln>
                  <a:noFill/>
                </a:ln>
                <a:solidFill>
                  <a:srgbClr val="000000"/>
                </a:solidFill>
                <a:effectLst/>
                <a:uLnTx/>
                <a:uFillTx/>
                <a:latin typeface="AU Passata"/>
                <a:ea typeface="+mn-ea"/>
                <a:cs typeface="+mn-cs"/>
              </a:rPr>
              <a:t>Forandringsparathed kan analyseres på en række forskellige parametre, og modellen kan tilpasses efter, hvad der er mest relevant. Modellen er en ’grundmodel’ til at kortlægge organisationers forandringsparathed. Den fokuserer på organisationens forandringsparathed i forhold til en række forskellige parametre, fx:</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Motivation (ift. den planlagte forandring)</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Kompetencer</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Kapacitet</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Kultur</a:t>
            </a:r>
          </a:p>
          <a:p>
            <a:pPr marL="285750" marR="0" lvl="0" indent="-285750" algn="l" defTabSz="914400" rtl="0" eaLnBrk="1" fontAlgn="base" latinLnBrk="0" hangingPunct="1">
              <a:lnSpc>
                <a:spcPct val="99000"/>
              </a:lnSpc>
              <a:spcBef>
                <a:spcPts val="600"/>
              </a:spcBef>
              <a:spcAft>
                <a:spcPct val="0"/>
              </a:spcAft>
              <a:buClr>
                <a:srgbClr val="000000"/>
              </a:buClr>
              <a:buSzPct val="100000"/>
              <a:buFont typeface="Arial" panose="020B060402020202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Organisering</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0" i="0" u="none" strike="noStrike" kern="0" cap="none" spc="0" normalizeH="0" baseline="0" noProof="0" dirty="0">
                <a:ln>
                  <a:noFill/>
                </a:ln>
                <a:solidFill>
                  <a:srgbClr val="000000"/>
                </a:solidFill>
                <a:effectLst/>
                <a:uLnTx/>
                <a:uFillTx/>
                <a:latin typeface="AU Passata"/>
                <a:ea typeface="+mn-ea"/>
                <a:cs typeface="+mn-cs"/>
              </a:rPr>
              <a:t>Modellen anvendes i forbindelse med projektets </a:t>
            </a:r>
            <a:r>
              <a:rPr kumimoji="0" lang="da-DK" sz="1100" b="0" i="0" u="none" strike="noStrike" kern="0" cap="none" spc="0" normalizeH="0" baseline="0" noProof="0" dirty="0" err="1">
                <a:ln>
                  <a:noFill/>
                </a:ln>
                <a:solidFill>
                  <a:srgbClr val="000000"/>
                </a:solidFill>
                <a:effectLst/>
                <a:uLnTx/>
                <a:uFillTx/>
                <a:latin typeface="AU Passata"/>
                <a:ea typeface="+mn-ea"/>
                <a:cs typeface="+mn-cs"/>
              </a:rPr>
              <a:t>foranalyse</a:t>
            </a:r>
            <a:r>
              <a:rPr kumimoji="0" lang="da-DK" sz="1100" b="0" i="0" u="none" strike="noStrike" kern="0" cap="none" spc="0" normalizeH="0" baseline="0" noProof="0" dirty="0">
                <a:ln>
                  <a:noFill/>
                </a:ln>
                <a:solidFill>
                  <a:srgbClr val="000000"/>
                </a:solidFill>
                <a:effectLst/>
                <a:uLnTx/>
                <a:uFillTx/>
                <a:latin typeface="AU Passata"/>
                <a:ea typeface="+mn-ea"/>
                <a:cs typeface="+mn-cs"/>
              </a:rPr>
              <a:t> og indgår som en del af </a:t>
            </a:r>
            <a:r>
              <a:rPr kumimoji="0" lang="da-DK" sz="1100" b="0" i="0" u="none" strike="noStrike" kern="0" cap="none" spc="0" normalizeH="0" baseline="0" noProof="0" dirty="0" err="1">
                <a:ln>
                  <a:noFill/>
                </a:ln>
                <a:solidFill>
                  <a:srgbClr val="000000"/>
                </a:solidFill>
                <a:effectLst/>
                <a:uLnTx/>
                <a:uFillTx/>
                <a:latin typeface="AU Passata"/>
                <a:ea typeface="+mn-ea"/>
                <a:cs typeface="+mn-cs"/>
              </a:rPr>
              <a:t>PID’en</a:t>
            </a:r>
            <a:r>
              <a:rPr kumimoji="0" lang="da-DK" sz="1100" b="0" i="0" u="none" strike="noStrike" kern="0" cap="none" spc="0" normalizeH="0" baseline="0" noProof="0" dirty="0">
                <a:ln>
                  <a:noFill/>
                </a:ln>
                <a:solidFill>
                  <a:srgbClr val="000000"/>
                </a:solidFill>
                <a:effectLst/>
                <a:uLnTx/>
                <a:uFillTx/>
                <a:latin typeface="AU Passata"/>
                <a:ea typeface="+mn-ea"/>
                <a:cs typeface="+mn-cs"/>
              </a:rPr>
              <a:t>. Den giver et nuanceret indblik i, hvilke særlige opmærksomhedspunkter der knytter sig til projektets organisatoriske implementering og giver dermed et godt afsæt for at målrette implementeringsindsatsen mod områder med lav parathed.</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0" i="0" u="none" strike="noStrike" kern="0" cap="none" spc="0" normalizeH="0" baseline="0" noProof="0" dirty="0">
                <a:ln>
                  <a:noFill/>
                </a:ln>
                <a:solidFill>
                  <a:srgbClr val="000000"/>
                </a:solidFill>
                <a:effectLst/>
                <a:uLnTx/>
                <a:uFillTx/>
                <a:latin typeface="AU Passata"/>
                <a:ea typeface="+mn-ea"/>
                <a:cs typeface="+mn-cs"/>
              </a:rPr>
              <a:t>Modellen kan i praksis tilpasses og anvendes i en lang række sammenhænge. Den er fleksibel og kan tilpasses i både indhold (andre parametre) og anvendelse til den konkrete kontekst.</a:t>
            </a:r>
          </a:p>
          <a:p>
            <a:endParaRPr lang="da-DK" dirty="0"/>
          </a:p>
        </p:txBody>
      </p:sp>
      <p:sp>
        <p:nvSpPr>
          <p:cNvPr id="5" name="Content Placeholder 4">
            <a:extLst>
              <a:ext uri="{FF2B5EF4-FFF2-40B4-BE49-F238E27FC236}">
                <a16:creationId xmlns:a16="http://schemas.microsoft.com/office/drawing/2014/main" id="{A9E3B4DF-09EA-DFF6-F056-D50E679F87E3}"/>
              </a:ext>
            </a:extLst>
          </p:cNvPr>
          <p:cNvSpPr>
            <a:spLocks noGrp="1"/>
          </p:cNvSpPr>
          <p:nvPr>
            <p:ph idx="13"/>
          </p:nvPr>
        </p:nvSpPr>
        <p:spPr/>
        <p:txBody>
          <a:bodyPr/>
          <a:lstStyle/>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0" i="0" u="none" strike="noStrike" kern="0" cap="none" spc="0" normalizeH="0" baseline="0" noProof="0" dirty="0">
                <a:ln>
                  <a:noFill/>
                </a:ln>
                <a:solidFill>
                  <a:srgbClr val="000000"/>
                </a:solidFill>
                <a:effectLst/>
                <a:uLnTx/>
                <a:uFillTx/>
                <a:latin typeface="AU Passata"/>
                <a:ea typeface="+mn-ea"/>
                <a:cs typeface="+mn-cs"/>
              </a:rPr>
              <a:t>Modellen kan bruges på forskellige måder:</a:t>
            </a:r>
            <a:br>
              <a:rPr kumimoji="0" lang="da-DK" sz="1100" b="0" i="0" u="none" strike="noStrike" kern="0" cap="none" spc="0" normalizeH="0" baseline="0" noProof="0" dirty="0">
                <a:ln>
                  <a:noFill/>
                </a:ln>
                <a:solidFill>
                  <a:srgbClr val="000000"/>
                </a:solidFill>
                <a:effectLst/>
                <a:uLnTx/>
                <a:uFillTx/>
                <a:latin typeface="AU Passata"/>
                <a:ea typeface="+mn-ea"/>
                <a:cs typeface="+mn-cs"/>
              </a:rPr>
            </a:br>
            <a:endParaRPr kumimoji="0" lang="da-DK" sz="1100" b="0" i="0" u="none" strike="noStrike" kern="0" cap="none" spc="0" normalizeH="0" baseline="0" noProof="0" dirty="0">
              <a:ln>
                <a:noFill/>
              </a:ln>
              <a:solidFill>
                <a:srgbClr val="000000"/>
              </a:solidFill>
              <a:effectLst/>
              <a:uLnTx/>
              <a:uFillTx/>
              <a:latin typeface="AU Passata"/>
              <a:ea typeface="+mn-ea"/>
              <a:cs typeface="+mn-cs"/>
            </a:endParaRP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Som ’internt’ analyseredskab </a:t>
            </a:r>
            <a:r>
              <a:rPr kumimoji="0" lang="da-DK" sz="1100" b="0" i="0" u="none" strike="noStrike" kern="0" cap="none" spc="0" normalizeH="0" baseline="0" noProof="0" dirty="0">
                <a:ln>
                  <a:noFill/>
                </a:ln>
                <a:solidFill>
                  <a:srgbClr val="000000"/>
                </a:solidFill>
                <a:effectLst/>
                <a:uLnTx/>
                <a:uFillTx/>
                <a:latin typeface="AU Passata"/>
                <a:ea typeface="+mn-ea"/>
                <a:cs typeface="+mn-cs"/>
              </a:rPr>
              <a:t>for projektledelsen. Forandringsparathedsvurderingen kan gennemføres af forandringslederen eller i en snæver kreds i projektteamet. Det kan sikre relevante indsigter på en hurtig og nem måde.</a:t>
            </a:r>
            <a:br>
              <a:rPr kumimoji="0" lang="da-DK" sz="1100" b="0" i="0" u="none" strike="noStrike" kern="0" cap="none" spc="0" normalizeH="0" baseline="0" noProof="0" dirty="0">
                <a:ln>
                  <a:noFill/>
                </a:ln>
                <a:solidFill>
                  <a:srgbClr val="000000"/>
                </a:solidFill>
                <a:effectLst/>
                <a:uLnTx/>
                <a:uFillTx/>
                <a:latin typeface="AU Passata"/>
                <a:ea typeface="+mn-ea"/>
                <a:cs typeface="+mn-cs"/>
              </a:rPr>
            </a:br>
            <a:endParaRPr kumimoji="0" lang="da-DK" sz="1100" b="0" i="0" u="none" strike="noStrike" kern="0" cap="none" spc="0" normalizeH="0" baseline="0" noProof="0" dirty="0">
              <a:ln>
                <a:noFill/>
              </a:ln>
              <a:solidFill>
                <a:srgbClr val="000000"/>
              </a:solidFill>
              <a:effectLst/>
              <a:uLnTx/>
              <a:uFillTx/>
              <a:latin typeface="AU Passata"/>
              <a:ea typeface="+mn-ea"/>
              <a:cs typeface="+mn-cs"/>
            </a:endParaRP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1" i="0" u="none" strike="noStrike" kern="0" cap="none" spc="0" normalizeH="0" baseline="0" noProof="0" dirty="0">
                <a:ln>
                  <a:noFill/>
                </a:ln>
                <a:solidFill>
                  <a:srgbClr val="002546"/>
                </a:solidFill>
                <a:effectLst/>
                <a:uLnTx/>
                <a:uFillTx/>
                <a:latin typeface="AU Passata"/>
                <a:ea typeface="+mn-ea"/>
                <a:cs typeface="+mn-cs"/>
              </a:rPr>
              <a:t>Som dialogværktøj </a:t>
            </a:r>
            <a:r>
              <a:rPr kumimoji="0" lang="da-DK" sz="1100" b="0" i="0" u="none" strike="noStrike" kern="0" cap="none" spc="0" normalizeH="0" baseline="0" noProof="0" dirty="0">
                <a:ln>
                  <a:noFill/>
                </a:ln>
                <a:solidFill>
                  <a:srgbClr val="000000"/>
                </a:solidFill>
                <a:effectLst/>
                <a:uLnTx/>
                <a:uFillTx/>
                <a:latin typeface="AU Passata"/>
                <a:ea typeface="+mn-ea"/>
                <a:cs typeface="+mn-cs"/>
              </a:rPr>
              <a:t>som del af en inddragende proces. Her kan modellen fx bruges på en workshop med deltagelse af repræsentanter for de dele af organisationen, som berøres af forandringen.</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0" i="0" u="none" strike="noStrike" kern="0" cap="none" spc="0" normalizeH="0" baseline="0" noProof="0" dirty="0">
                <a:ln>
                  <a:noFill/>
                </a:ln>
                <a:solidFill>
                  <a:srgbClr val="000000"/>
                </a:solidFill>
                <a:effectLst/>
                <a:uLnTx/>
                <a:uFillTx/>
                <a:latin typeface="AU Passata"/>
                <a:ea typeface="+mn-ea"/>
                <a:cs typeface="+mn-cs"/>
              </a:rPr>
              <a:t>En gevinst ved at anvende modellen på denne måde er, at man gennem dialogerne om parathedsniveauer på de forskellige parametre får utrolig meget værdifuld information om, hvordan organisationen er stillet forud for den kommende forandring. </a:t>
            </a:r>
          </a:p>
          <a:p>
            <a:pPr marL="0" marR="0" lvl="0" indent="0" algn="l" defTabSz="914400" rtl="0" eaLnBrk="1" fontAlgn="base" latinLnBrk="0" hangingPunct="1">
              <a:lnSpc>
                <a:spcPct val="99000"/>
              </a:lnSpc>
              <a:spcBef>
                <a:spcPts val="600"/>
              </a:spcBef>
              <a:spcAft>
                <a:spcPct val="0"/>
              </a:spcAft>
              <a:buClr>
                <a:srgbClr val="000000"/>
              </a:buClr>
              <a:buSzPct val="100000"/>
              <a:buFont typeface="Calibri" panose="020F0502020204030204" pitchFamily="34" charset="0"/>
              <a:buChar char="​"/>
              <a:tabLst/>
              <a:defRPr/>
            </a:pPr>
            <a:r>
              <a:rPr kumimoji="0" lang="da-DK" sz="1100" b="0" i="0" u="none" strike="noStrike" kern="0" cap="none" spc="0" normalizeH="0" baseline="0" noProof="0" dirty="0">
                <a:ln>
                  <a:noFill/>
                </a:ln>
                <a:solidFill>
                  <a:srgbClr val="000000"/>
                </a:solidFill>
                <a:effectLst/>
                <a:uLnTx/>
                <a:uFillTx/>
                <a:latin typeface="AU Passata"/>
                <a:ea typeface="+mn-ea"/>
                <a:cs typeface="+mn-cs"/>
              </a:rPr>
              <a:t>Har man brug for at afdække forskelle på tværs af forskellige dele af organisationen, kan man med fordel afholde flere ’lokale’ workshops, hvor man gennemfører vurderingsprocessen for afgrænsede dele af organisationen (fx et enkelt fakultet eller enkelte funktioner på universitetet).</a:t>
            </a:r>
          </a:p>
          <a:p>
            <a:endParaRPr lang="da-DK" dirty="0"/>
          </a:p>
        </p:txBody>
      </p:sp>
      <p:grpSp>
        <p:nvGrpSpPr>
          <p:cNvPr id="11" name="Group 10">
            <a:extLst>
              <a:ext uri="{FF2B5EF4-FFF2-40B4-BE49-F238E27FC236}">
                <a16:creationId xmlns:a16="http://schemas.microsoft.com/office/drawing/2014/main" id="{A0FAA404-96E1-0B89-56C0-4B20C4D065B2}"/>
              </a:ext>
            </a:extLst>
          </p:cNvPr>
          <p:cNvGrpSpPr/>
          <p:nvPr/>
        </p:nvGrpSpPr>
        <p:grpSpPr>
          <a:xfrm>
            <a:off x="3722133" y="5994073"/>
            <a:ext cx="5455134" cy="585564"/>
            <a:chOff x="3722133" y="5994073"/>
            <a:chExt cx="5455134" cy="585564"/>
          </a:xfrm>
        </p:grpSpPr>
        <p:sp>
          <p:nvSpPr>
            <p:cNvPr id="12" name="USR_Title">
              <a:extLst>
                <a:ext uri="{FF2B5EF4-FFF2-40B4-BE49-F238E27FC236}">
                  <a16:creationId xmlns:a16="http://schemas.microsoft.com/office/drawing/2014/main" id="{41747626-4680-D1BC-8BA2-AC7B1C47C502}"/>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1.4. forandringsparathed - analysemodel</a:t>
              </a:r>
              <a:endParaRPr lang="da-DK" sz="700" b="0" cap="all" baseline="0" dirty="0">
                <a:solidFill>
                  <a:schemeClr val="tx1"/>
                </a:solidFill>
                <a:latin typeface="+mn-lt"/>
              </a:endParaRPr>
            </a:p>
          </p:txBody>
        </p:sp>
        <p:sp>
          <p:nvSpPr>
            <p:cNvPr id="13" name="Date_DateCustomA">
              <a:extLst>
                <a:ext uri="{FF2B5EF4-FFF2-40B4-BE49-F238E27FC236}">
                  <a16:creationId xmlns:a16="http://schemas.microsoft.com/office/drawing/2014/main" id="{EB031597-57F9-30B8-27F8-EA062EBA0718}"/>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4" name="Billede streg">
              <a:extLst>
                <a:ext uri="{FF2B5EF4-FFF2-40B4-BE49-F238E27FC236}">
                  <a16:creationId xmlns:a16="http://schemas.microsoft.com/office/drawing/2014/main" id="{446B0278-2325-3B24-39AE-73C201CBAB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5" name="Picture 14">
            <a:extLst>
              <a:ext uri="{FF2B5EF4-FFF2-40B4-BE49-F238E27FC236}">
                <a16:creationId xmlns:a16="http://schemas.microsoft.com/office/drawing/2014/main" id="{72BA1527-213C-8691-B27D-8296940D4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pic>
        <p:nvPicPr>
          <p:cNvPr id="7" name="Picture 6">
            <a:extLst>
              <a:ext uri="{FF2B5EF4-FFF2-40B4-BE49-F238E27FC236}">
                <a16:creationId xmlns:a16="http://schemas.microsoft.com/office/drawing/2014/main" id="{DBFAF8F3-B5C4-5BA7-42D6-991800BA1D4B}"/>
              </a:ext>
            </a:extLst>
          </p:cNvPr>
          <p:cNvPicPr>
            <a:picLocks noChangeAspect="1"/>
          </p:cNvPicPr>
          <p:nvPr/>
        </p:nvPicPr>
        <p:blipFill>
          <a:blip r:embed="rId4"/>
          <a:stretch>
            <a:fillRect/>
          </a:stretch>
        </p:blipFill>
        <p:spPr>
          <a:xfrm>
            <a:off x="3722133" y="2924944"/>
            <a:ext cx="2225753" cy="1482722"/>
          </a:xfrm>
          <a:prstGeom prst="rect">
            <a:avLst/>
          </a:prstGeom>
        </p:spPr>
      </p:pic>
      <p:sp>
        <p:nvSpPr>
          <p:cNvPr id="6" name="Slide Number Placeholder 3">
            <a:extLst>
              <a:ext uri="{FF2B5EF4-FFF2-40B4-BE49-F238E27FC236}">
                <a16:creationId xmlns:a16="http://schemas.microsoft.com/office/drawing/2014/main" id="{D2EEFFA5-5BCA-6BD2-EA3A-169A66932AE9}"/>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27</a:t>
            </a:fld>
            <a:endParaRPr lang="en-GB" dirty="0"/>
          </a:p>
        </p:txBody>
      </p:sp>
    </p:spTree>
    <p:extLst>
      <p:ext uri="{BB962C8B-B14F-4D97-AF65-F5344CB8AC3E}">
        <p14:creationId xmlns:p14="http://schemas.microsoft.com/office/powerpoint/2010/main" val="36348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55D661-405E-1398-DDD5-B0C47AFFF73B}"/>
              </a:ext>
            </a:extLst>
          </p:cNvPr>
          <p:cNvSpPr/>
          <p:nvPr/>
        </p:nvSpPr>
        <p:spPr bwMode="auto">
          <a:xfrm>
            <a:off x="5590082" y="1743199"/>
            <a:ext cx="5684244" cy="4462180"/>
          </a:xfrm>
          <a:prstGeom prst="rect">
            <a:avLst/>
          </a:prstGeom>
          <a:solidFill>
            <a:srgbClr val="002546"/>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 name="Date Placeholder 1">
            <a:extLst>
              <a:ext uri="{FF2B5EF4-FFF2-40B4-BE49-F238E27FC236}">
                <a16:creationId xmlns:a16="http://schemas.microsoft.com/office/drawing/2014/main" id="{ED464A0A-1D85-AD55-3257-73E197687541}"/>
              </a:ext>
            </a:extLst>
          </p:cNvPr>
          <p:cNvSpPr>
            <a:spLocks noGrp="1"/>
          </p:cNvSpPr>
          <p:nvPr>
            <p:ph type="dt" sz="half" idx="10"/>
          </p:nvPr>
        </p:nvSpPr>
        <p:spPr/>
        <p:txBody>
          <a:bodyPr/>
          <a:lstStyle/>
          <a:p>
            <a:fld id="{EA8D9F76-D061-406E-A5BC-E2BF3D93EB38}" type="datetime1">
              <a:rPr lang="da-DK" smtClean="0"/>
              <a:t>25-01-2024</a:t>
            </a:fld>
            <a:r>
              <a:rPr lang="da-DK"/>
              <a:t>16-12-2022</a:t>
            </a:r>
            <a:endParaRPr lang="da-DK" dirty="0"/>
          </a:p>
        </p:txBody>
      </p:sp>
      <p:sp>
        <p:nvSpPr>
          <p:cNvPr id="5" name="Title 4">
            <a:extLst>
              <a:ext uri="{FF2B5EF4-FFF2-40B4-BE49-F238E27FC236}">
                <a16:creationId xmlns:a16="http://schemas.microsoft.com/office/drawing/2014/main" id="{AD9F1D6F-CF86-4B2C-9CAD-4236A377C23F}"/>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1.D </a:t>
            </a:r>
            <a:r>
              <a:rPr lang="da-DK" sz="2000" dirty="0"/>
              <a:t>(fortsat)</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til analyse af forandringsparathed</a:t>
            </a:r>
            <a:endParaRPr lang="da-DK" dirty="0"/>
          </a:p>
        </p:txBody>
      </p:sp>
      <p:sp>
        <p:nvSpPr>
          <p:cNvPr id="3" name="Content Placeholder 2">
            <a:extLst>
              <a:ext uri="{FF2B5EF4-FFF2-40B4-BE49-F238E27FC236}">
                <a16:creationId xmlns:a16="http://schemas.microsoft.com/office/drawing/2014/main" id="{94B99AFB-26EB-0E98-CAA6-516E1B8751B1}"/>
              </a:ext>
            </a:extLst>
          </p:cNvPr>
          <p:cNvSpPr>
            <a:spLocks noGrp="1"/>
          </p:cNvSpPr>
          <p:nvPr>
            <p:ph idx="13"/>
          </p:nvPr>
        </p:nvSpPr>
        <p:spPr>
          <a:xfrm>
            <a:off x="985837" y="2341227"/>
            <a:ext cx="4244479" cy="3556336"/>
          </a:xfrm>
        </p:spPr>
        <p:txBody>
          <a:bodyPr/>
          <a:lstStyle/>
          <a:p>
            <a:r>
              <a:rPr lang="da-DK" sz="1400" dirty="0"/>
              <a:t>Forandringsparathedsvurderingen foretages i en ’</a:t>
            </a:r>
            <a:r>
              <a:rPr lang="da-DK" sz="1400" dirty="0" err="1"/>
              <a:t>spiderweb</a:t>
            </a:r>
            <a:r>
              <a:rPr lang="da-DK" sz="1400" dirty="0"/>
              <a:t>-model’ ved at vurdere organisationens parathed i relation til det aktuelle projekt for hver af de angivne parametre.</a:t>
            </a:r>
          </a:p>
          <a:p>
            <a:r>
              <a:rPr lang="da-DK" sz="1400" dirty="0"/>
              <a:t>Vurderingen angives på en skala fra 0 til 5, hvor 0 indikerer ’ingen forandringsparathed’, mens 5 indikerer ’meget høj forandringsparathed’.  </a:t>
            </a:r>
            <a:endParaRPr lang="da-DK" dirty="0"/>
          </a:p>
          <a:p>
            <a:r>
              <a:rPr lang="da-DK" sz="1400" dirty="0"/>
              <a:t>Parathedsvurderingen for de enkelte parametre vurderes ved at forholde sig til de opstillede spørgsmål (for hvert parameter) og så give en samlet vurdering fra 0 til 5 ud fra en tværgående vurdering. </a:t>
            </a:r>
          </a:p>
          <a:p>
            <a:endParaRPr lang="da-DK" sz="1400" dirty="0"/>
          </a:p>
          <a:p>
            <a:r>
              <a:rPr lang="da-DK" sz="1400" b="1" dirty="0">
                <a:solidFill>
                  <a:schemeClr val="bg2"/>
                </a:solidFill>
              </a:rPr>
              <a:t>Tip: </a:t>
            </a:r>
            <a:r>
              <a:rPr lang="da-DK" sz="1400" dirty="0">
                <a:solidFill>
                  <a:schemeClr val="bg2"/>
                </a:solidFill>
              </a:rPr>
              <a:t>S</a:t>
            </a:r>
            <a:r>
              <a:rPr lang="da-DK" sz="1400" dirty="0"/>
              <a:t>om processpørgsmål er det altid godt at spørge: ‘Hvad skal der til, for at du/I ville vurdere paratheden et point højere?</a:t>
            </a:r>
          </a:p>
          <a:p>
            <a:endParaRPr lang="da-DK" dirty="0"/>
          </a:p>
        </p:txBody>
      </p:sp>
      <p:grpSp>
        <p:nvGrpSpPr>
          <p:cNvPr id="10" name="Group 9">
            <a:extLst>
              <a:ext uri="{FF2B5EF4-FFF2-40B4-BE49-F238E27FC236}">
                <a16:creationId xmlns:a16="http://schemas.microsoft.com/office/drawing/2014/main" id="{A8085919-81B1-8F34-CF48-DCD889F2A59C}"/>
              </a:ext>
            </a:extLst>
          </p:cNvPr>
          <p:cNvGrpSpPr/>
          <p:nvPr/>
        </p:nvGrpSpPr>
        <p:grpSpPr>
          <a:xfrm>
            <a:off x="3722133" y="5994073"/>
            <a:ext cx="5455134" cy="585564"/>
            <a:chOff x="3722133" y="5994073"/>
            <a:chExt cx="5455134" cy="585564"/>
          </a:xfrm>
        </p:grpSpPr>
        <p:sp>
          <p:nvSpPr>
            <p:cNvPr id="11" name="USR_Title">
              <a:extLst>
                <a:ext uri="{FF2B5EF4-FFF2-40B4-BE49-F238E27FC236}">
                  <a16:creationId xmlns:a16="http://schemas.microsoft.com/office/drawing/2014/main" id="{08C4B00D-14D9-4FAB-5608-BCE7401A93AE}"/>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1.4. forandringsparathed - analysemodel</a:t>
              </a: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8EF95975-8D1B-378A-B54E-AB1C01435C1A}"/>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9A6090EF-B479-9E81-7382-92A0CDB2A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4" name="Picture 13">
            <a:extLst>
              <a:ext uri="{FF2B5EF4-FFF2-40B4-BE49-F238E27FC236}">
                <a16:creationId xmlns:a16="http://schemas.microsoft.com/office/drawing/2014/main" id="{D24BE711-050C-EE51-E085-C91EDBF23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sp>
        <p:nvSpPr>
          <p:cNvPr id="9" name="TextBox 8">
            <a:extLst>
              <a:ext uri="{FF2B5EF4-FFF2-40B4-BE49-F238E27FC236}">
                <a16:creationId xmlns:a16="http://schemas.microsoft.com/office/drawing/2014/main" id="{C3C62585-900F-139F-E095-366CFB3776EA}"/>
              </a:ext>
            </a:extLst>
          </p:cNvPr>
          <p:cNvSpPr txBox="1"/>
          <p:nvPr/>
        </p:nvSpPr>
        <p:spPr>
          <a:xfrm>
            <a:off x="5689176" y="2204864"/>
            <a:ext cx="5611962" cy="4067693"/>
          </a:xfrm>
          <a:prstGeom prst="rect">
            <a:avLst/>
          </a:prstGeom>
          <a:noFill/>
          <a:ln w="19050">
            <a:noFill/>
          </a:ln>
        </p:spPr>
        <p:txBody>
          <a:bodyPr wrap="none" numCol="2">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Motivation – </a:t>
            </a:r>
            <a:r>
              <a:rPr lang="da-DK" sz="1050" kern="0" dirty="0">
                <a:solidFill>
                  <a:srgbClr val="FFFFFF"/>
                </a:solidFill>
              </a:rPr>
              <a:t>i</a:t>
            </a:r>
            <a:r>
              <a:rPr kumimoji="0" lang="da-DK" sz="1050" b="0" i="0" u="none" strike="noStrike" kern="0" cap="none" spc="0" normalizeH="0" baseline="0" noProof="0" dirty="0">
                <a:ln>
                  <a:noFill/>
                </a:ln>
                <a:solidFill>
                  <a:srgbClr val="FFFFFF"/>
                </a:solidFill>
                <a:effectLst/>
                <a:uLnTx/>
                <a:uFillTx/>
              </a:rPr>
              <a:t> hvilken grad er organisationen motiveret for forandringen? </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FFFFFF"/>
                </a:solidFill>
                <a:effectLst/>
                <a:uLnTx/>
                <a:uFillTx/>
              </a:rPr>
              <a:t>Herunder fx:</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da-DK" sz="1000" kern="0" dirty="0">
                <a:solidFill>
                  <a:srgbClr val="FFFFFF"/>
                </a:solidFill>
              </a:rPr>
              <a:t>Oplevelse af behov for forandring blandt medarbejdere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da-DK" sz="1000" kern="0" dirty="0">
                <a:solidFill>
                  <a:srgbClr val="FFFFFF"/>
                </a:solidFill>
              </a:rPr>
              <a:t>Erfaringer med tidligere forandringer</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a-DK" sz="1000" b="0" i="0" u="none" strike="noStrike" kern="0" cap="none" spc="0" normalizeH="0" baseline="0" noProof="0" dirty="0">
                <a:ln>
                  <a:noFill/>
                </a:ln>
                <a:solidFill>
                  <a:srgbClr val="FFFFFF"/>
                </a:solidFill>
                <a:effectLst/>
                <a:uLnTx/>
                <a:uFillTx/>
              </a:rPr>
              <a:t>Samspil med eksisterende praksis på området</a:t>
            </a: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0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Kompetencer – </a:t>
            </a:r>
            <a:r>
              <a:rPr lang="da-DK" sz="1050" kern="0" dirty="0">
                <a:solidFill>
                  <a:srgbClr val="FFFFFF"/>
                </a:solidFill>
              </a:rPr>
              <a:t>i</a:t>
            </a:r>
            <a:r>
              <a:rPr kumimoji="0" lang="da-DK" sz="1050" b="0" i="0" u="none" strike="noStrike" kern="0" cap="none" spc="0" normalizeH="0" baseline="0" noProof="0" dirty="0">
                <a:ln>
                  <a:noFill/>
                </a:ln>
                <a:solidFill>
                  <a:srgbClr val="FFFFFF"/>
                </a:solidFill>
                <a:effectLst/>
                <a:uLnTx/>
                <a:uFillTx/>
              </a:rPr>
              <a:t> hvilken grad </a:t>
            </a:r>
            <a:br>
              <a:rPr kumimoji="0" lang="da-DK" sz="1050" b="0" i="0" u="none" strike="noStrike" kern="0" cap="none" spc="0" normalizeH="0" baseline="0" noProof="0" dirty="0">
                <a:ln>
                  <a:noFill/>
                </a:ln>
                <a:solidFill>
                  <a:srgbClr val="FFFFFF"/>
                </a:solidFill>
                <a:effectLst/>
                <a:uLnTx/>
                <a:uFillTx/>
              </a:rPr>
            </a:br>
            <a:r>
              <a:rPr kumimoji="0" lang="da-DK" sz="1050" b="0" i="0" u="none" strike="noStrike" kern="0" cap="none" spc="0" normalizeH="0" baseline="0" noProof="0" dirty="0">
                <a:ln>
                  <a:noFill/>
                </a:ln>
                <a:solidFill>
                  <a:srgbClr val="FFFFFF"/>
                </a:solidFill>
                <a:effectLst/>
                <a:uLnTx/>
                <a:uFillTx/>
              </a:rPr>
              <a:t>rummer organisationen de nødvendige kompetencer for at kunne gennemføre forandringen?</a:t>
            </a:r>
          </a:p>
          <a:p>
            <a:pPr fontAlgn="auto">
              <a:lnSpc>
                <a:spcPct val="100000"/>
              </a:lnSpc>
              <a:spcBef>
                <a:spcPts val="0"/>
              </a:spcBef>
              <a:spcAft>
                <a:spcPts val="0"/>
              </a:spcAft>
              <a:defRPr/>
            </a:pPr>
            <a:r>
              <a:rPr kumimoji="0" lang="da-DK" sz="1000" b="0" i="0" u="none" strike="noStrike" kern="0" cap="none" spc="0" normalizeH="0" baseline="0" noProof="0" dirty="0">
                <a:ln>
                  <a:noFill/>
                </a:ln>
                <a:solidFill>
                  <a:srgbClr val="FFFFFF"/>
                </a:solidFill>
                <a:effectLst/>
                <a:uLnTx/>
                <a:uFillTx/>
              </a:rPr>
              <a:t>Herunder fx:</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Ledere og medarbejderes kompetencer ift. ny praksis</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Adgang til faglig support</a:t>
            </a:r>
          </a:p>
          <a:p>
            <a:pPr marL="0" marR="0" lvl="0" indent="0" defTabSz="914400" eaLnBrk="1" fontAlgn="auto" latinLnBrk="0" hangingPunct="1">
              <a:lnSpc>
                <a:spcPct val="100000"/>
              </a:lnSpc>
              <a:spcBef>
                <a:spcPts val="0"/>
              </a:spcBef>
              <a:spcAft>
                <a:spcPts val="0"/>
              </a:spcAft>
              <a:buClrTx/>
              <a:buSzTx/>
              <a:buFontTx/>
              <a:buNone/>
              <a:tabLst/>
              <a:defRPr/>
            </a:pPr>
            <a:endParaRPr lang="da-DK" sz="1000" b="1" kern="0" dirty="0">
              <a:solidFill>
                <a:srgbClr val="FFFFFF"/>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Kapacitet – </a:t>
            </a:r>
            <a:r>
              <a:rPr lang="da-DK" sz="1050" kern="0" dirty="0">
                <a:solidFill>
                  <a:srgbClr val="FFFFFF"/>
                </a:solidFill>
              </a:rPr>
              <a:t>i</a:t>
            </a:r>
            <a:r>
              <a:rPr kumimoji="0" lang="da-DK" sz="1050" b="0" i="0" u="none" strike="noStrike" kern="0" cap="none" spc="0" normalizeH="0" baseline="0" noProof="0" dirty="0">
                <a:ln>
                  <a:noFill/>
                </a:ln>
                <a:solidFill>
                  <a:srgbClr val="FFFFFF"/>
                </a:solidFill>
                <a:effectLst/>
                <a:uLnTx/>
                <a:uFillTx/>
              </a:rPr>
              <a:t> hvilken grad har organisationen den nødvendige kapacitet (fx tid, ressourcer mv.) til at gennemføre forandringen?</a:t>
            </a:r>
          </a:p>
          <a:p>
            <a:pPr fontAlgn="auto">
              <a:lnSpc>
                <a:spcPct val="100000"/>
              </a:lnSpc>
              <a:spcBef>
                <a:spcPts val="0"/>
              </a:spcBef>
              <a:spcAft>
                <a:spcPts val="0"/>
              </a:spcAft>
              <a:defRPr/>
            </a:pPr>
            <a:r>
              <a:rPr kumimoji="0" lang="da-DK" sz="1000" b="0" i="0" u="none" strike="noStrike" kern="0" cap="none" spc="0" normalizeH="0" baseline="0" noProof="0" dirty="0">
                <a:ln>
                  <a:noFill/>
                </a:ln>
                <a:solidFill>
                  <a:srgbClr val="FFFFFF"/>
                </a:solidFill>
                <a:effectLst/>
                <a:uLnTx/>
                <a:uFillTx/>
              </a:rPr>
              <a:t>Herunder fx:</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Allokering af tid og ressourcer til gennemførsel af forandringen</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Andre igangværende forandringsprocesser</a:t>
            </a:r>
          </a:p>
          <a:p>
            <a:pPr marL="0" marR="0" lvl="0" indent="0" defTabSz="914400" eaLnBrk="1" fontAlgn="auto" latinLnBrk="0" hangingPunct="1">
              <a:lnSpc>
                <a:spcPct val="100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Kultur – </a:t>
            </a:r>
            <a:r>
              <a:rPr lang="da-DK" sz="1050" kern="0" dirty="0">
                <a:solidFill>
                  <a:srgbClr val="FFFFFF"/>
                </a:solidFill>
              </a:rPr>
              <a:t>i</a:t>
            </a:r>
            <a:r>
              <a:rPr kumimoji="0" lang="da-DK" sz="1050" b="0" i="0" u="none" strike="noStrike" kern="0" cap="none" spc="0" normalizeH="0" baseline="0" noProof="0" dirty="0">
                <a:ln>
                  <a:noFill/>
                </a:ln>
                <a:solidFill>
                  <a:srgbClr val="FFFFFF"/>
                </a:solidFill>
                <a:effectLst/>
                <a:uLnTx/>
                <a:uFillTx/>
              </a:rPr>
              <a:t> hvilken grad understøtter organisationens kulturforandringen?</a:t>
            </a:r>
            <a:endParaRPr kumimoji="0" lang="da-DK" sz="1100" b="0" i="0" u="none" strike="noStrike" kern="0" cap="none" spc="0" normalizeH="0" baseline="0" noProof="0" dirty="0">
              <a:ln>
                <a:noFill/>
              </a:ln>
              <a:solidFill>
                <a:srgbClr val="FFFFFF"/>
              </a:solidFill>
              <a:effectLst/>
              <a:uLnTx/>
              <a:uFillTx/>
            </a:endParaRPr>
          </a:p>
          <a:p>
            <a:pPr fontAlgn="auto">
              <a:lnSpc>
                <a:spcPct val="100000"/>
              </a:lnSpc>
              <a:spcBef>
                <a:spcPts val="0"/>
              </a:spcBef>
              <a:spcAft>
                <a:spcPts val="0"/>
              </a:spcAft>
              <a:defRPr/>
            </a:pPr>
            <a:r>
              <a:rPr kumimoji="0" lang="da-DK" sz="1000" b="0" i="0" u="none" strike="noStrike" kern="0" cap="none" spc="0" normalizeH="0" baseline="0" noProof="0" dirty="0">
                <a:ln>
                  <a:noFill/>
                </a:ln>
                <a:solidFill>
                  <a:srgbClr val="FFFFFF"/>
                </a:solidFill>
                <a:effectLst/>
                <a:uLnTx/>
                <a:uFillTx/>
              </a:rPr>
              <a:t>Herunder fx:</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Grad af fælles vision og retning for organisationen</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Tradition for samarbejde</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Overensstemmelse med eksisterende værdier i organisationen</a:t>
            </a:r>
          </a:p>
          <a:p>
            <a:pPr marL="0" marR="0" lvl="0" indent="0" defTabSz="914400" eaLnBrk="1" fontAlgn="auto" latinLnBrk="0" hangingPunct="1">
              <a:lnSpc>
                <a:spcPct val="100000"/>
              </a:lnSpc>
              <a:spcBef>
                <a:spcPts val="0"/>
              </a:spcBef>
              <a:spcAft>
                <a:spcPts val="0"/>
              </a:spcAft>
              <a:buClrTx/>
              <a:buSzTx/>
              <a:buFontTx/>
              <a:buNone/>
              <a:tabLst/>
              <a:defRPr/>
            </a:pPr>
            <a:endParaRPr kumimoji="0" lang="da-DK" sz="10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Organisering – </a:t>
            </a:r>
            <a:r>
              <a:rPr lang="da-DK" sz="1050" kern="0" dirty="0">
                <a:solidFill>
                  <a:srgbClr val="FFFFFF"/>
                </a:solidFill>
              </a:rPr>
              <a:t>i</a:t>
            </a:r>
            <a:r>
              <a:rPr kumimoji="0" lang="da-DK" sz="1050" b="0" i="0" u="none" strike="noStrike" kern="0" cap="none" spc="0" normalizeH="0" baseline="0" noProof="0" dirty="0">
                <a:ln>
                  <a:noFill/>
                </a:ln>
                <a:solidFill>
                  <a:srgbClr val="FFFFFF"/>
                </a:solidFill>
                <a:effectLst/>
                <a:uLnTx/>
                <a:uFillTx/>
              </a:rPr>
              <a:t> hvilken grad understøtter den nuværende organisering forandringen?</a:t>
            </a:r>
            <a:endParaRPr kumimoji="0" lang="da-DK" sz="1050" b="1" i="0" u="none" strike="noStrike" kern="0" cap="none" spc="0" normalizeH="0" baseline="0" noProof="0" dirty="0">
              <a:ln>
                <a:noFill/>
              </a:ln>
              <a:solidFill>
                <a:srgbClr val="FFFFFF"/>
              </a:solidFill>
              <a:effectLst/>
              <a:uLnTx/>
              <a:uFillTx/>
            </a:endParaRPr>
          </a:p>
          <a:p>
            <a:pPr fontAlgn="auto">
              <a:lnSpc>
                <a:spcPct val="100000"/>
              </a:lnSpc>
              <a:spcBef>
                <a:spcPts val="0"/>
              </a:spcBef>
              <a:spcAft>
                <a:spcPts val="0"/>
              </a:spcAft>
              <a:defRPr/>
            </a:pPr>
            <a:r>
              <a:rPr kumimoji="0" lang="da-DK" sz="1000" b="0" i="0" u="none" strike="noStrike" kern="0" cap="none" spc="0" normalizeH="0" baseline="0" noProof="0" dirty="0">
                <a:ln>
                  <a:noFill/>
                </a:ln>
                <a:solidFill>
                  <a:srgbClr val="FFFFFF"/>
                </a:solidFill>
                <a:effectLst/>
                <a:uLnTx/>
                <a:uFillTx/>
              </a:rPr>
              <a:t>Herunder fx:</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Tilstedeværelse af etablerede samarbejds- og beslutningsfora, som kan understøtte forandringen</a:t>
            </a:r>
          </a:p>
          <a:p>
            <a:pPr marL="171450" indent="-171450" fontAlgn="auto">
              <a:lnSpc>
                <a:spcPct val="100000"/>
              </a:lnSpc>
              <a:spcBef>
                <a:spcPts val="0"/>
              </a:spcBef>
              <a:spcAft>
                <a:spcPts val="0"/>
              </a:spcAft>
              <a:buFont typeface="Wingdings" panose="05000000000000000000" pitchFamily="2" charset="2"/>
              <a:buChar char="§"/>
              <a:defRPr/>
            </a:pPr>
            <a:r>
              <a:rPr lang="da-DK" sz="1000" kern="0" dirty="0">
                <a:solidFill>
                  <a:srgbClr val="FFFFFF"/>
                </a:solidFill>
              </a:rPr>
              <a:t>Grad af klare beslutningsveje i organisationen</a:t>
            </a:r>
            <a:endParaRPr kumimoji="0" lang="da-DK" sz="1000" b="0" i="0" u="none" strike="noStrike" kern="0" cap="none" spc="0" normalizeH="0" baseline="0" noProof="0" dirty="0">
              <a:ln>
                <a:noFill/>
              </a:ln>
              <a:solidFill>
                <a:srgbClr val="FFFFFF"/>
              </a:solidFill>
              <a:effectLst/>
              <a:uLnTx/>
              <a:uFillTx/>
            </a:endParaRPr>
          </a:p>
        </p:txBody>
      </p:sp>
      <p:sp>
        <p:nvSpPr>
          <p:cNvPr id="4" name="Slide Number Placeholder 3">
            <a:extLst>
              <a:ext uri="{FF2B5EF4-FFF2-40B4-BE49-F238E27FC236}">
                <a16:creationId xmlns:a16="http://schemas.microsoft.com/office/drawing/2014/main" id="{17AF9224-8861-9507-E290-851F2297D58C}"/>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28</a:t>
            </a:fld>
            <a:endParaRPr lang="en-GB" dirty="0"/>
          </a:p>
        </p:txBody>
      </p:sp>
      <p:sp>
        <p:nvSpPr>
          <p:cNvPr id="8" name="TextBox 7">
            <a:extLst>
              <a:ext uri="{FF2B5EF4-FFF2-40B4-BE49-F238E27FC236}">
                <a16:creationId xmlns:a16="http://schemas.microsoft.com/office/drawing/2014/main" id="{13527D72-1612-2442-8831-A8F7899982EB}"/>
              </a:ext>
            </a:extLst>
          </p:cNvPr>
          <p:cNvSpPr txBox="1"/>
          <p:nvPr/>
        </p:nvSpPr>
        <p:spPr>
          <a:xfrm>
            <a:off x="5689176" y="1772816"/>
            <a:ext cx="5395932"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200" b="1" i="0" u="none" strike="noStrike" kern="0" cap="none" spc="0" normalizeH="0" baseline="0" noProof="0" dirty="0">
                <a:ln>
                  <a:noFill/>
                </a:ln>
                <a:solidFill>
                  <a:srgbClr val="FFFFFF"/>
                </a:solidFill>
                <a:effectLst/>
                <a:uLnTx/>
                <a:uFillTx/>
              </a:rPr>
              <a:t>HVORDAN VURDERER I FORANDRINGPARATHEDEN I ORGANISATIONEN IFT. FØLGENDE PARAMETRE</a:t>
            </a:r>
          </a:p>
        </p:txBody>
      </p:sp>
    </p:spTree>
    <p:extLst>
      <p:ext uri="{BB962C8B-B14F-4D97-AF65-F5344CB8AC3E}">
        <p14:creationId xmlns:p14="http://schemas.microsoft.com/office/powerpoint/2010/main" val="413630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86BE53F-BBFA-3E2C-1DC5-EE47DC547A19}"/>
              </a:ext>
            </a:extLst>
          </p:cNvPr>
          <p:cNvSpPr>
            <a:spLocks noGrp="1"/>
          </p:cNvSpPr>
          <p:nvPr>
            <p:ph type="dt" sz="half" idx="10"/>
          </p:nvPr>
        </p:nvSpPr>
        <p:spPr/>
        <p:txBody>
          <a:bodyPr/>
          <a:lstStyle/>
          <a:p>
            <a:fld id="{EB564F59-939D-4D0F-B2A3-63F5104129DA}" type="datetime1">
              <a:rPr lang="da-DK" smtClean="0"/>
              <a:t>25-01-2024</a:t>
            </a:fld>
            <a:r>
              <a:rPr lang="da-DK" dirty="0"/>
              <a:t>16-12-2022</a:t>
            </a:r>
          </a:p>
        </p:txBody>
      </p:sp>
      <p:sp>
        <p:nvSpPr>
          <p:cNvPr id="13" name="Content Placeholder 12">
            <a:extLst>
              <a:ext uri="{FF2B5EF4-FFF2-40B4-BE49-F238E27FC236}">
                <a16:creationId xmlns:a16="http://schemas.microsoft.com/office/drawing/2014/main" id="{57048534-CE2B-CD82-441E-75E60D39EA26}"/>
              </a:ext>
            </a:extLst>
          </p:cNvPr>
          <p:cNvSpPr>
            <a:spLocks noGrp="1"/>
          </p:cNvSpPr>
          <p:nvPr>
            <p:ph idx="4294967295"/>
          </p:nvPr>
        </p:nvSpPr>
        <p:spPr>
          <a:xfrm>
            <a:off x="985839" y="2365682"/>
            <a:ext cx="4892549" cy="3531881"/>
          </a:xfrm>
        </p:spPr>
        <p:txBody>
          <a:bodyPr/>
          <a:lstStyle/>
          <a:p>
            <a:r>
              <a:rPr lang="da-DK" sz="1400" dirty="0">
                <a:effectLst/>
              </a:rPr>
              <a:t>Ved at koble punkterne på de forskellige parametre med streger 'tegner' man en figur, som viser paratheden for organisationen. Figuren illustrerer, dels hvor stor forandringsparatheden er (arealet inden for figuren), dels hvor forandringsparatheden er lav, og hvor det derfor er nødvendigt at sætte ind.</a:t>
            </a:r>
            <a:br>
              <a:rPr lang="da-DK" sz="1400" b="1" dirty="0">
                <a:solidFill>
                  <a:srgbClr val="92D050"/>
                </a:solidFill>
                <a:effectLst/>
              </a:rPr>
            </a:br>
            <a:endParaRPr lang="da-DK" sz="1400" b="1" dirty="0">
              <a:solidFill>
                <a:srgbClr val="92D050"/>
              </a:solidFill>
            </a:endParaRPr>
          </a:p>
          <a:p>
            <a:r>
              <a:rPr lang="da-DK" sz="1400" b="1" dirty="0">
                <a:solidFill>
                  <a:srgbClr val="92D050"/>
                </a:solidFill>
              </a:rPr>
              <a:t>Organisation A </a:t>
            </a:r>
            <a:r>
              <a:rPr lang="da-DK" sz="1400" dirty="0"/>
              <a:t>er kendetegnet ved høj motivation, høje kompetencer og en understøttende kultur ift. forandringen. Men den er udfordret i forhold til organisering og kapacitet til at gennemføre den ønskede forandring.</a:t>
            </a:r>
            <a:br>
              <a:rPr lang="da-DK" sz="1400" dirty="0"/>
            </a:br>
            <a:endParaRPr lang="da-DK" sz="1400" dirty="0"/>
          </a:p>
          <a:p>
            <a:r>
              <a:rPr lang="da-DK" sz="1400" b="1" dirty="0">
                <a:solidFill>
                  <a:srgbClr val="FF9900"/>
                </a:solidFill>
              </a:rPr>
              <a:t>Organisation B </a:t>
            </a:r>
            <a:r>
              <a:rPr lang="da-DK" sz="1400" dirty="0"/>
              <a:t>er kendetegnet ved en understøttende organisering, stor kapacitet og en rimeligt understøttende kultur. Organisationen er delvist udfordret ift. motivationen og kompetencer til at gennemføre den ønskede forandring.</a:t>
            </a:r>
          </a:p>
          <a:p>
            <a:endParaRPr lang="da-DK" sz="1100" dirty="0"/>
          </a:p>
        </p:txBody>
      </p:sp>
      <p:sp>
        <p:nvSpPr>
          <p:cNvPr id="6" name="Title 5">
            <a:extLst>
              <a:ext uri="{FF2B5EF4-FFF2-40B4-BE49-F238E27FC236}">
                <a16:creationId xmlns:a16="http://schemas.microsoft.com/office/drawing/2014/main" id="{88AA71DB-4082-B356-D5B3-2860707B38F4}"/>
              </a:ext>
            </a:extLst>
          </p:cNvPr>
          <p:cNvSpPr>
            <a:spLocks noGrp="1"/>
          </p:cNvSpPr>
          <p:nvPr>
            <p:ph type="title"/>
          </p:nvPr>
        </p:nvSpPr>
        <p:spPr/>
        <p:txBody>
          <a:bodyPr/>
          <a:lstStyle/>
          <a:p>
            <a:r>
              <a:rPr kumimoji="0" lang="da-DK" sz="2000" b="1" i="0" u="none" strike="noStrike" kern="0" cap="all" spc="0" normalizeH="0" baseline="0" noProof="0" dirty="0">
                <a:ln>
                  <a:noFill/>
                </a:ln>
                <a:solidFill>
                  <a:srgbClr val="002546"/>
                </a:solidFill>
                <a:effectLst/>
                <a:uLnTx/>
                <a:uFillTx/>
                <a:latin typeface="AU Passata"/>
                <a:ea typeface="+mj-ea"/>
                <a:cs typeface="+mj-cs"/>
              </a:rPr>
              <a:t>Model 1.D </a:t>
            </a:r>
            <a:r>
              <a:rPr lang="da-DK" sz="2000" dirty="0"/>
              <a:t>(fortsat)</a:t>
            </a:r>
            <a:br>
              <a:rPr kumimoji="0" lang="da-DK" sz="4000" b="1" i="0" u="none" strike="noStrike" kern="0" cap="all" spc="0" normalizeH="0" baseline="0" noProof="0" dirty="0">
                <a:ln>
                  <a:noFill/>
                </a:ln>
                <a:solidFill>
                  <a:srgbClr val="000000"/>
                </a:solidFill>
                <a:effectLst/>
                <a:uLnTx/>
                <a:uFillTx/>
                <a:latin typeface="AU Passata"/>
                <a:ea typeface="+mj-ea"/>
                <a:cs typeface="+mj-cs"/>
              </a:rPr>
            </a:br>
            <a:r>
              <a:rPr kumimoji="0" lang="da-DK" sz="4000" b="1" i="0" u="none" strike="noStrike" kern="0" cap="all" spc="0" normalizeH="0" baseline="0" noProof="0" dirty="0">
                <a:ln>
                  <a:noFill/>
                </a:ln>
                <a:solidFill>
                  <a:srgbClr val="000000"/>
                </a:solidFill>
                <a:effectLst/>
                <a:uLnTx/>
                <a:uFillTx/>
                <a:latin typeface="AU Passata"/>
                <a:ea typeface="+mj-ea"/>
                <a:cs typeface="+mj-cs"/>
              </a:rPr>
              <a:t>til analyse af forandringsparathed</a:t>
            </a:r>
            <a:endParaRPr lang="da-DK" sz="2000" dirty="0"/>
          </a:p>
        </p:txBody>
      </p:sp>
      <p:grpSp>
        <p:nvGrpSpPr>
          <p:cNvPr id="7" name="Group 6">
            <a:extLst>
              <a:ext uri="{FF2B5EF4-FFF2-40B4-BE49-F238E27FC236}">
                <a16:creationId xmlns:a16="http://schemas.microsoft.com/office/drawing/2014/main" id="{8C08F798-50CB-D3EE-BBFC-97F656C3942D}"/>
              </a:ext>
            </a:extLst>
          </p:cNvPr>
          <p:cNvGrpSpPr/>
          <p:nvPr/>
        </p:nvGrpSpPr>
        <p:grpSpPr>
          <a:xfrm>
            <a:off x="3722133" y="5994073"/>
            <a:ext cx="5455134" cy="585564"/>
            <a:chOff x="3722133" y="5994073"/>
            <a:chExt cx="5455134" cy="585564"/>
          </a:xfrm>
        </p:grpSpPr>
        <p:sp>
          <p:nvSpPr>
            <p:cNvPr id="8" name="USR_Title">
              <a:extLst>
                <a:ext uri="{FF2B5EF4-FFF2-40B4-BE49-F238E27FC236}">
                  <a16:creationId xmlns:a16="http://schemas.microsoft.com/office/drawing/2014/main" id="{C8BD8F1A-565C-B45D-934A-DC3DB87D9C9F}"/>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1.4. forandringsparathed - analysemodel</a:t>
              </a:r>
              <a:endParaRPr lang="da-DK" sz="700" b="0" cap="all" baseline="0" dirty="0">
                <a:solidFill>
                  <a:schemeClr val="tx1"/>
                </a:solidFill>
                <a:latin typeface="+mn-lt"/>
              </a:endParaRPr>
            </a:p>
          </p:txBody>
        </p:sp>
        <p:sp>
          <p:nvSpPr>
            <p:cNvPr id="9" name="Date_DateCustomA">
              <a:extLst>
                <a:ext uri="{FF2B5EF4-FFF2-40B4-BE49-F238E27FC236}">
                  <a16:creationId xmlns:a16="http://schemas.microsoft.com/office/drawing/2014/main" id="{1386CBF2-CAF9-75ED-1ECB-4D0A9C5A126A}"/>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0" name="Billede streg">
              <a:extLst>
                <a:ext uri="{FF2B5EF4-FFF2-40B4-BE49-F238E27FC236}">
                  <a16:creationId xmlns:a16="http://schemas.microsoft.com/office/drawing/2014/main" id="{B4CE5BF2-8169-6005-F94E-7F5968EF6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14" name="Picture 13">
            <a:extLst>
              <a:ext uri="{FF2B5EF4-FFF2-40B4-BE49-F238E27FC236}">
                <a16:creationId xmlns:a16="http://schemas.microsoft.com/office/drawing/2014/main" id="{379EB19C-CA5F-6D1A-9E8E-2D1AC01CA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3791" y="278363"/>
            <a:ext cx="3479197" cy="324361"/>
          </a:xfrm>
          <a:prstGeom prst="rect">
            <a:avLst/>
          </a:prstGeom>
        </p:spPr>
      </p:pic>
      <p:graphicFrame>
        <p:nvGraphicFramePr>
          <p:cNvPr id="11" name="Chart 10">
            <a:extLst>
              <a:ext uri="{FF2B5EF4-FFF2-40B4-BE49-F238E27FC236}">
                <a16:creationId xmlns:a16="http://schemas.microsoft.com/office/drawing/2014/main" id="{F4EFEB8F-0D1A-07DF-DA71-7D5191A788C4}"/>
              </a:ext>
            </a:extLst>
          </p:cNvPr>
          <p:cNvGraphicFramePr/>
          <p:nvPr>
            <p:extLst>
              <p:ext uri="{D42A27DB-BD31-4B8C-83A1-F6EECF244321}">
                <p14:modId xmlns:p14="http://schemas.microsoft.com/office/powerpoint/2010/main" val="1810932517"/>
              </p:ext>
            </p:extLst>
          </p:nvPr>
        </p:nvGraphicFramePr>
        <p:xfrm>
          <a:off x="6595084" y="2230216"/>
          <a:ext cx="4620177" cy="3080119"/>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Rounded Corners 11">
            <a:extLst>
              <a:ext uri="{FF2B5EF4-FFF2-40B4-BE49-F238E27FC236}">
                <a16:creationId xmlns:a16="http://schemas.microsoft.com/office/drawing/2014/main" id="{84250E8E-7D29-83BE-C4E6-BD55F26CFBCB}"/>
              </a:ext>
            </a:extLst>
          </p:cNvPr>
          <p:cNvSpPr/>
          <p:nvPr/>
        </p:nvSpPr>
        <p:spPr bwMode="auto">
          <a:xfrm>
            <a:off x="6780936" y="2349585"/>
            <a:ext cx="4248472" cy="3080119"/>
          </a:xfrm>
          <a:prstGeom prst="roundRect">
            <a:avLst>
              <a:gd name="adj" fmla="val 9245"/>
            </a:avLst>
          </a:prstGeom>
          <a:noFill/>
          <a:ln w="19050" cap="flat" cmpd="sng" algn="ctr">
            <a:solidFill>
              <a:srgbClr val="0025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defTabSz="914400" eaLnBrk="1" fontAlgn="auto" latinLnBrk="0" hangingPunct="1">
              <a:lnSpc>
                <a:spcPct val="95000"/>
              </a:lnSpc>
              <a:spcBef>
                <a:spcPts val="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p:txBody>
      </p:sp>
      <p:sp>
        <p:nvSpPr>
          <p:cNvPr id="2" name="Slide Number Placeholder 3">
            <a:extLst>
              <a:ext uri="{FF2B5EF4-FFF2-40B4-BE49-F238E27FC236}">
                <a16:creationId xmlns:a16="http://schemas.microsoft.com/office/drawing/2014/main" id="{E1A5C692-5A75-A2D9-BDC7-BB11A7BAFBC4}"/>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29</a:t>
            </a:fld>
            <a:endParaRPr lang="en-GB" dirty="0"/>
          </a:p>
        </p:txBody>
      </p:sp>
    </p:spTree>
    <p:extLst>
      <p:ext uri="{BB962C8B-B14F-4D97-AF65-F5344CB8AC3E}">
        <p14:creationId xmlns:p14="http://schemas.microsoft.com/office/powerpoint/2010/main" val="258134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8DEF5E-C707-47E1-AC32-F0B0E6053C07}"/>
              </a:ext>
            </a:extLst>
          </p:cNvPr>
          <p:cNvSpPr>
            <a:spLocks noGrp="1"/>
          </p:cNvSpPr>
          <p:nvPr>
            <p:ph type="dt" sz="half" idx="12"/>
          </p:nvPr>
        </p:nvSpPr>
        <p:spPr/>
        <p:txBody>
          <a:bodyPr/>
          <a:lstStyle/>
          <a:p>
            <a:fld id="{3B9781E8-43CF-4968-ABF7-854F83B48F00}" type="datetime1">
              <a:rPr lang="da-DK" smtClean="0"/>
              <a:t>25-01-2024</a:t>
            </a:fld>
            <a:r>
              <a:rPr lang="da-DK"/>
              <a:t>16-12-2022</a:t>
            </a:r>
            <a:endParaRPr lang="da-DK" dirty="0"/>
          </a:p>
        </p:txBody>
      </p:sp>
      <p:sp>
        <p:nvSpPr>
          <p:cNvPr id="2" name="Text Placeholder 1">
            <a:extLst>
              <a:ext uri="{FF2B5EF4-FFF2-40B4-BE49-F238E27FC236}">
                <a16:creationId xmlns:a16="http://schemas.microsoft.com/office/drawing/2014/main" id="{42FD478D-58A3-482D-8A14-CF65442AD29C}"/>
              </a:ext>
            </a:extLst>
          </p:cNvPr>
          <p:cNvSpPr>
            <a:spLocks noGrp="1"/>
          </p:cNvSpPr>
          <p:nvPr>
            <p:ph type="body" sz="quarter" idx="15"/>
          </p:nvPr>
        </p:nvSpPr>
        <p:spPr/>
        <p:txBody>
          <a:bodyPr/>
          <a:lstStyle/>
          <a:p>
            <a:r>
              <a:rPr lang="da-DK" dirty="0">
                <a:solidFill>
                  <a:srgbClr val="FFFFFF"/>
                </a:solidFill>
                <a:latin typeface="+mj-lt"/>
              </a:rPr>
              <a:t>1</a:t>
            </a:r>
            <a:r>
              <a:rPr lang="da-DK" b="1" dirty="0">
                <a:solidFill>
                  <a:srgbClr val="FFFFFF"/>
                </a:solidFill>
                <a:latin typeface="+mj-lt"/>
              </a:rPr>
              <a:t>.1. </a:t>
            </a:r>
          </a:p>
          <a:p>
            <a:r>
              <a:rPr lang="da-DK" sz="7500" b="1" dirty="0">
                <a:solidFill>
                  <a:srgbClr val="FFFFFF"/>
                </a:solidFill>
                <a:latin typeface="+mj-lt"/>
              </a:rPr>
              <a:t>GENEREL INDFØRING </a:t>
            </a:r>
          </a:p>
          <a:p>
            <a:r>
              <a:rPr lang="da-DK" b="1" dirty="0">
                <a:solidFill>
                  <a:srgbClr val="FFFFFF"/>
                </a:solidFill>
                <a:latin typeface="+mj-lt"/>
              </a:rPr>
              <a:t>I FORANDRINGSLEDELSE</a:t>
            </a:r>
            <a:endParaRPr kumimoji="0" lang="da-DK" b="1" i="0" u="none" strike="noStrike" cap="none" normalizeH="0" baseline="0" dirty="0">
              <a:ln>
                <a:noFill/>
              </a:ln>
              <a:solidFill>
                <a:srgbClr val="FFFFFF"/>
              </a:solidFill>
              <a:effectLst/>
              <a:latin typeface="+mj-lt"/>
            </a:endParaRPr>
          </a:p>
          <a:p>
            <a:pPr>
              <a:buNone/>
            </a:pPr>
            <a:endParaRPr lang="da-DK" dirty="0"/>
          </a:p>
        </p:txBody>
      </p:sp>
    </p:spTree>
    <p:extLst>
      <p:ext uri="{BB962C8B-B14F-4D97-AF65-F5344CB8AC3E}">
        <p14:creationId xmlns:p14="http://schemas.microsoft.com/office/powerpoint/2010/main" val="263562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CD9-A92D-02CF-F18B-942E406B522D}"/>
              </a:ext>
            </a:extLst>
          </p:cNvPr>
          <p:cNvSpPr>
            <a:spLocks noGrp="1"/>
          </p:cNvSpPr>
          <p:nvPr>
            <p:ph type="title"/>
          </p:nvPr>
        </p:nvSpPr>
        <p:spPr/>
        <p:txBody>
          <a:bodyPr wrap="square" anchor="b">
            <a:normAutofit/>
          </a:bodyPr>
          <a:lstStyle/>
          <a:p>
            <a:r>
              <a:rPr lang="da-DK" dirty="0"/>
              <a:t>introduktion</a:t>
            </a:r>
          </a:p>
        </p:txBody>
      </p:sp>
      <p:sp>
        <p:nvSpPr>
          <p:cNvPr id="12" name="Content Placeholder 2">
            <a:extLst>
              <a:ext uri="{FF2B5EF4-FFF2-40B4-BE49-F238E27FC236}">
                <a16:creationId xmlns:a16="http://schemas.microsoft.com/office/drawing/2014/main" id="{DEC52219-E70C-A219-FB4F-7224DE9FD126}"/>
              </a:ext>
            </a:extLst>
          </p:cNvPr>
          <p:cNvSpPr>
            <a:spLocks noGrp="1"/>
          </p:cNvSpPr>
          <p:nvPr>
            <p:ph idx="1"/>
          </p:nvPr>
        </p:nvSpPr>
        <p:spPr/>
        <p:txBody>
          <a:bodyPr/>
          <a:lstStyle/>
          <a:p>
            <a:r>
              <a:rPr lang="da-DK" sz="1500" b="1" dirty="0">
                <a:solidFill>
                  <a:schemeClr val="bg2"/>
                </a:solidFill>
              </a:rPr>
              <a:t>Hvorfor forandringsledelse?</a:t>
            </a:r>
          </a:p>
          <a:p>
            <a:r>
              <a:rPr lang="da-DK" sz="1500" dirty="0"/>
              <a:t>De fleste it-projekter handler ikke blot om implementering af nye tekniske løsninger. De kræver meget ofte også, at arbejdsopgaver og -processer laves om. Mange it-implementeringsprojekter fordrer med andre ord også en række andre forandringer – både organisatoriske og adfærdsmæssige.</a:t>
            </a:r>
            <a:br>
              <a:rPr lang="da-DK" sz="1500" dirty="0"/>
            </a:br>
            <a:endParaRPr lang="da-DK" sz="1500" dirty="0"/>
          </a:p>
          <a:p>
            <a:r>
              <a:rPr lang="da-DK" sz="1500" dirty="0"/>
              <a:t>Succesfulde forandringer sker ikke af sig selv. En succesfuld forandring skal både planlægges og ledes fra start til slut. Det handler blandt andet om at sikre bred opbakning om processen – og om at undgå for stor usikkerhed blandt medarbejderne.</a:t>
            </a:r>
            <a:br>
              <a:rPr lang="da-DK" sz="1500" dirty="0"/>
            </a:br>
            <a:endParaRPr lang="da-DK" sz="1500" dirty="0"/>
          </a:p>
          <a:p>
            <a:r>
              <a:rPr lang="da-DK" sz="1500" dirty="0"/>
              <a:t>Forandringer er udfordrende, fordi de fleste kan lide at gøre tingene, som de plejer – og har svært ved at ændre rutiner. Forandringer er for mange en uvelkommen forstyrrelse og kan, hvis ikke processen håndteres korrekt, øge utrygheden blandt medarbejderne. At finde frem til, hvad der skal forandres, er ofte langt nemmere end at skabe den reelle forandring.</a:t>
            </a:r>
          </a:p>
          <a:p>
            <a:endParaRPr lang="da-DK" sz="1500" dirty="0"/>
          </a:p>
        </p:txBody>
      </p:sp>
      <p:sp>
        <p:nvSpPr>
          <p:cNvPr id="4" name="Date Placeholder 3">
            <a:extLst>
              <a:ext uri="{FF2B5EF4-FFF2-40B4-BE49-F238E27FC236}">
                <a16:creationId xmlns:a16="http://schemas.microsoft.com/office/drawing/2014/main" id="{ACC68EE7-779A-12AE-9E34-3962BDDD50B5}"/>
              </a:ext>
            </a:extLst>
          </p:cNvPr>
          <p:cNvSpPr>
            <a:spLocks noGrp="1"/>
          </p:cNvSpPr>
          <p:nvPr>
            <p:ph type="dt" sz="half" idx="10"/>
          </p:nvPr>
        </p:nvSpPr>
        <p:spPr/>
        <p:txBody>
          <a:bodyPr/>
          <a:lstStyle/>
          <a:p>
            <a:pPr>
              <a:spcAft>
                <a:spcPts val="600"/>
              </a:spcAft>
            </a:pPr>
            <a:fld id="{27932162-BDCD-4C90-817B-7CBBBF15799B}" type="datetime1">
              <a:rPr lang="da-DK" smtClean="0"/>
              <a:pPr>
                <a:spcAft>
                  <a:spcPts val="600"/>
                </a:spcAft>
              </a:pPr>
              <a:t>25-01-2024</a:t>
            </a:fld>
            <a:r>
              <a:rPr lang="da-DK"/>
              <a:t>16-12-2022</a:t>
            </a:r>
          </a:p>
        </p:txBody>
      </p:sp>
      <p:grpSp>
        <p:nvGrpSpPr>
          <p:cNvPr id="16" name="Group 15">
            <a:extLst>
              <a:ext uri="{FF2B5EF4-FFF2-40B4-BE49-F238E27FC236}">
                <a16:creationId xmlns:a16="http://schemas.microsoft.com/office/drawing/2014/main" id="{274DC206-B957-438D-12B9-332859511638}"/>
              </a:ext>
            </a:extLst>
          </p:cNvPr>
          <p:cNvGrpSpPr/>
          <p:nvPr/>
        </p:nvGrpSpPr>
        <p:grpSpPr>
          <a:xfrm>
            <a:off x="3722133" y="5994073"/>
            <a:ext cx="5455134" cy="585564"/>
            <a:chOff x="3722133" y="5994073"/>
            <a:chExt cx="5455134" cy="585564"/>
          </a:xfrm>
        </p:grpSpPr>
        <p:sp>
          <p:nvSpPr>
            <p:cNvPr id="17" name="USR_Title">
              <a:extLst>
                <a:ext uri="{FF2B5EF4-FFF2-40B4-BE49-F238E27FC236}">
                  <a16:creationId xmlns:a16="http://schemas.microsoft.com/office/drawing/2014/main" id="{0C4D23DF-5A54-16FE-C456-9FCED74893E0}"/>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8" name="Date_DateCustomA">
              <a:extLst>
                <a:ext uri="{FF2B5EF4-FFF2-40B4-BE49-F238E27FC236}">
                  <a16:creationId xmlns:a16="http://schemas.microsoft.com/office/drawing/2014/main" id="{A8C3E0F4-DFBF-ABE3-8503-0B045D9CA936}"/>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9" name="Billede streg">
              <a:extLst>
                <a:ext uri="{FF2B5EF4-FFF2-40B4-BE49-F238E27FC236}">
                  <a16:creationId xmlns:a16="http://schemas.microsoft.com/office/drawing/2014/main" id="{73F217B4-9B07-17AC-502A-A139CF0168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pic>
        <p:nvPicPr>
          <p:cNvPr id="22" name="Content Placeholder 21">
            <a:extLst>
              <a:ext uri="{FF2B5EF4-FFF2-40B4-BE49-F238E27FC236}">
                <a16:creationId xmlns:a16="http://schemas.microsoft.com/office/drawing/2014/main" id="{6461E73B-90F1-96FF-BB48-E5CC8C5B16B9}"/>
              </a:ext>
            </a:extLst>
          </p:cNvPr>
          <p:cNvPicPr>
            <a:picLocks noGrp="1" noChangeAspect="1"/>
          </p:cNvPicPr>
          <p:nvPr>
            <p:ph sz="quarter" idx="13"/>
          </p:nvPr>
        </p:nvPicPr>
        <p:blipFill>
          <a:blip r:embed="rId3"/>
          <a:stretch>
            <a:fillRect/>
          </a:stretch>
        </p:blipFill>
        <p:spPr>
          <a:xfrm>
            <a:off x="8181975" y="1964795"/>
            <a:ext cx="3021013" cy="3928535"/>
          </a:xfrm>
          <a:prstGeom prst="rect">
            <a:avLst/>
          </a:prstGeom>
        </p:spPr>
      </p:pic>
      <p:sp>
        <p:nvSpPr>
          <p:cNvPr id="5" name="Slide Number Placeholder 3">
            <a:extLst>
              <a:ext uri="{FF2B5EF4-FFF2-40B4-BE49-F238E27FC236}">
                <a16:creationId xmlns:a16="http://schemas.microsoft.com/office/drawing/2014/main" id="{B03C7098-CA82-2F0F-5123-CA97566A25FA}"/>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4</a:t>
            </a:fld>
            <a:endParaRPr lang="en-GB" dirty="0"/>
          </a:p>
        </p:txBody>
      </p:sp>
    </p:spTree>
    <p:extLst>
      <p:ext uri="{BB962C8B-B14F-4D97-AF65-F5344CB8AC3E}">
        <p14:creationId xmlns:p14="http://schemas.microsoft.com/office/powerpoint/2010/main" val="351366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9653D-0177-6C21-8BB4-0123DD0F33CE}"/>
              </a:ext>
            </a:extLst>
          </p:cNvPr>
          <p:cNvSpPr>
            <a:spLocks noGrp="1"/>
          </p:cNvSpPr>
          <p:nvPr>
            <p:ph type="title"/>
          </p:nvPr>
        </p:nvSpPr>
        <p:spPr/>
        <p:txBody>
          <a:bodyPr wrap="square" anchor="b">
            <a:normAutofit/>
          </a:bodyPr>
          <a:lstStyle/>
          <a:p>
            <a:r>
              <a:rPr lang="da-DK" dirty="0"/>
              <a:t>Samspillet </a:t>
            </a:r>
            <a:r>
              <a:rPr lang="da-DK" sz="2000" dirty="0"/>
              <a:t>mellem projektledelse og forandringsledelse</a:t>
            </a:r>
          </a:p>
        </p:txBody>
      </p:sp>
      <p:sp>
        <p:nvSpPr>
          <p:cNvPr id="14" name="Content Placeholder 2">
            <a:extLst>
              <a:ext uri="{FF2B5EF4-FFF2-40B4-BE49-F238E27FC236}">
                <a16:creationId xmlns:a16="http://schemas.microsoft.com/office/drawing/2014/main" id="{6A22C87F-7E82-A610-3B03-A9911EBCA8C4}"/>
              </a:ext>
            </a:extLst>
          </p:cNvPr>
          <p:cNvSpPr>
            <a:spLocks noGrp="1"/>
          </p:cNvSpPr>
          <p:nvPr>
            <p:ph idx="1"/>
          </p:nvPr>
        </p:nvSpPr>
        <p:spPr/>
        <p:txBody>
          <a:bodyPr/>
          <a:lstStyle/>
          <a:p>
            <a:r>
              <a:rPr lang="da-DK" dirty="0"/>
              <a:t>Forandring i organisationer er meget ofte organiseret i projekter. Forandringsledelse foregår derfor meget ofte i projektregi og er forankret hos en projektleder, et projektteam, en styregruppe mv. Det er dog væsentligt at være bevidst om, at projektledelse og forandringsledelse </a:t>
            </a:r>
            <a:r>
              <a:rPr lang="da-DK" i="1" dirty="0"/>
              <a:t>ikke</a:t>
            </a:r>
            <a:r>
              <a:rPr lang="da-DK" dirty="0"/>
              <a:t> er det samme. Der er centrale forskelle, og det er derfor nogle gange hensigtsmæssigt, at to forskellige personer fungerer som hhv. projektleder og forandringsleder.</a:t>
            </a:r>
            <a:br>
              <a:rPr lang="da-DK" dirty="0"/>
            </a:br>
            <a:endParaRPr lang="da-DK" dirty="0"/>
          </a:p>
          <a:p>
            <a:r>
              <a:rPr lang="da-DK" b="1" dirty="0">
                <a:solidFill>
                  <a:schemeClr val="bg2"/>
                </a:solidFill>
              </a:rPr>
              <a:t>Projektledelse handler om…</a:t>
            </a:r>
          </a:p>
          <a:p>
            <a:r>
              <a:rPr lang="da-DK" dirty="0"/>
              <a:t>at styre et projekt mod et defineret mål – typisk en leverance. I projektledelse ligger ansvaret for at planlægge, budgettere, organisere og styre projektforløbet frem mod det fastsatte mål.</a:t>
            </a:r>
            <a:br>
              <a:rPr lang="da-DK" dirty="0"/>
            </a:br>
            <a:endParaRPr lang="da-DK" dirty="0"/>
          </a:p>
          <a:p>
            <a:r>
              <a:rPr lang="da-DK" b="1" dirty="0">
                <a:solidFill>
                  <a:schemeClr val="bg2"/>
                </a:solidFill>
              </a:rPr>
              <a:t>Forandringsledelse handler om…</a:t>
            </a:r>
          </a:p>
          <a:p>
            <a:r>
              <a:rPr lang="da-DK" dirty="0"/>
              <a:t>at lede den menneskelige side af en forandring for at nå et ønsket mål for organisationen/forretningen via en række processer, værktøjer og teknikker. </a:t>
            </a:r>
          </a:p>
          <a:p>
            <a:endParaRPr lang="da-DK" dirty="0"/>
          </a:p>
        </p:txBody>
      </p:sp>
      <p:sp>
        <p:nvSpPr>
          <p:cNvPr id="4" name="Date Placeholder 3">
            <a:extLst>
              <a:ext uri="{FF2B5EF4-FFF2-40B4-BE49-F238E27FC236}">
                <a16:creationId xmlns:a16="http://schemas.microsoft.com/office/drawing/2014/main" id="{2836C43B-3C29-9EA2-848A-B23A33851CF2}"/>
              </a:ext>
            </a:extLst>
          </p:cNvPr>
          <p:cNvSpPr>
            <a:spLocks noGrp="1"/>
          </p:cNvSpPr>
          <p:nvPr>
            <p:ph type="dt" sz="half" idx="10"/>
          </p:nvPr>
        </p:nvSpPr>
        <p:spPr/>
        <p:txBody>
          <a:bodyPr/>
          <a:lstStyle/>
          <a:p>
            <a:pPr>
              <a:spcAft>
                <a:spcPts val="600"/>
              </a:spcAft>
            </a:pPr>
            <a:fld id="{88EBECB3-22AA-474D-9F96-75E03F405635}" type="datetime1">
              <a:rPr lang="da-DK" smtClean="0"/>
              <a:pPr>
                <a:spcAft>
                  <a:spcPts val="600"/>
                </a:spcAft>
              </a:pPr>
              <a:t>25-01-2024</a:t>
            </a:fld>
            <a:r>
              <a:rPr lang="da-DK"/>
              <a:t>16-12-2022</a:t>
            </a:r>
          </a:p>
        </p:txBody>
      </p:sp>
      <p:sp>
        <p:nvSpPr>
          <p:cNvPr id="16" name="Freeform: Shape 15">
            <a:extLst>
              <a:ext uri="{FF2B5EF4-FFF2-40B4-BE49-F238E27FC236}">
                <a16:creationId xmlns:a16="http://schemas.microsoft.com/office/drawing/2014/main" id="{CC2041BF-11BC-F47F-EFD8-69C19728B7D9}"/>
              </a:ext>
            </a:extLst>
          </p:cNvPr>
          <p:cNvSpPr/>
          <p:nvPr/>
        </p:nvSpPr>
        <p:spPr>
          <a:xfrm>
            <a:off x="6375676" y="3026927"/>
            <a:ext cx="2224113" cy="1445673"/>
          </a:xfrm>
          <a:custGeom>
            <a:avLst/>
            <a:gdLst>
              <a:gd name="connsiteX0" fmla="*/ 0 w 2360862"/>
              <a:gd name="connsiteY0" fmla="*/ 767280 h 1534560"/>
              <a:gd name="connsiteX1" fmla="*/ 1180431 w 2360862"/>
              <a:gd name="connsiteY1" fmla="*/ 0 h 1534560"/>
              <a:gd name="connsiteX2" fmla="*/ 2360862 w 2360862"/>
              <a:gd name="connsiteY2" fmla="*/ 767280 h 1534560"/>
              <a:gd name="connsiteX3" fmla="*/ 1180431 w 2360862"/>
              <a:gd name="connsiteY3" fmla="*/ 1534560 h 1534560"/>
              <a:gd name="connsiteX4" fmla="*/ 0 w 2360862"/>
              <a:gd name="connsiteY4" fmla="*/ 767280 h 153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62" h="1534560">
                <a:moveTo>
                  <a:pt x="0" y="767280"/>
                </a:moveTo>
                <a:cubicBezTo>
                  <a:pt x="0" y="343523"/>
                  <a:pt x="528497" y="0"/>
                  <a:pt x="1180431" y="0"/>
                </a:cubicBezTo>
                <a:cubicBezTo>
                  <a:pt x="1832365" y="0"/>
                  <a:pt x="2360862" y="343523"/>
                  <a:pt x="2360862" y="767280"/>
                </a:cubicBezTo>
                <a:cubicBezTo>
                  <a:pt x="2360862" y="1191037"/>
                  <a:pt x="1832365" y="1534560"/>
                  <a:pt x="1180431" y="1534560"/>
                </a:cubicBezTo>
                <a:cubicBezTo>
                  <a:pt x="528497" y="1534560"/>
                  <a:pt x="0" y="1191037"/>
                  <a:pt x="0" y="767280"/>
                </a:cubicBezTo>
                <a:close/>
              </a:path>
            </a:pathLst>
          </a:custGeom>
          <a:solidFill>
            <a:srgbClr val="00ABA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3850" tIns="342841" rIns="463850" bIns="342841" numCol="1" spcCol="1270" anchor="ctr" anchorCtr="0">
            <a:noAutofit/>
          </a:bodyPr>
          <a:lstStyle/>
          <a:p>
            <a:pPr marL="0" lvl="0" indent="0" algn="ctr" defTabSz="1377950">
              <a:lnSpc>
                <a:spcPct val="90000"/>
              </a:lnSpc>
              <a:spcBef>
                <a:spcPct val="0"/>
              </a:spcBef>
              <a:spcAft>
                <a:spcPct val="35000"/>
              </a:spcAft>
              <a:buNone/>
            </a:pPr>
            <a:r>
              <a:rPr lang="da-DK" sz="2800" kern="1200" dirty="0"/>
              <a:t>Tilstand A</a:t>
            </a:r>
          </a:p>
        </p:txBody>
      </p:sp>
      <p:sp>
        <p:nvSpPr>
          <p:cNvPr id="17" name="Freeform: Shape 16">
            <a:extLst>
              <a:ext uri="{FF2B5EF4-FFF2-40B4-BE49-F238E27FC236}">
                <a16:creationId xmlns:a16="http://schemas.microsoft.com/office/drawing/2014/main" id="{C99BF621-DFFB-9C7F-FE45-BFA72A83D17C}"/>
              </a:ext>
            </a:extLst>
          </p:cNvPr>
          <p:cNvSpPr/>
          <p:nvPr/>
        </p:nvSpPr>
        <p:spPr>
          <a:xfrm>
            <a:off x="7419360" y="2492636"/>
            <a:ext cx="2603142" cy="2603142"/>
          </a:xfrm>
          <a:custGeom>
            <a:avLst/>
            <a:gdLst/>
            <a:ahLst/>
            <a:cxnLst/>
            <a:rect l="0" t="0" r="0" b="0"/>
            <a:pathLst>
              <a:path>
                <a:moveTo>
                  <a:pt x="548232" y="240172"/>
                </a:moveTo>
                <a:arcTo wR="1301571" hR="1301571" stAng="14078063" swAng="4243874"/>
              </a:path>
            </a:pathLst>
          </a:custGeom>
          <a:noFill/>
          <a:ln>
            <a:solidFill>
              <a:schemeClr val="bg2"/>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dirty="0"/>
          </a:p>
        </p:txBody>
      </p:sp>
      <p:sp>
        <p:nvSpPr>
          <p:cNvPr id="18" name="Freeform: Shape 17">
            <a:extLst>
              <a:ext uri="{FF2B5EF4-FFF2-40B4-BE49-F238E27FC236}">
                <a16:creationId xmlns:a16="http://schemas.microsoft.com/office/drawing/2014/main" id="{596ED19F-4064-3FB9-4ACC-EF2E839583E6}"/>
              </a:ext>
            </a:extLst>
          </p:cNvPr>
          <p:cNvSpPr/>
          <p:nvPr/>
        </p:nvSpPr>
        <p:spPr>
          <a:xfrm>
            <a:off x="8978819" y="3026927"/>
            <a:ext cx="2224113" cy="1445673"/>
          </a:xfrm>
          <a:custGeom>
            <a:avLst/>
            <a:gdLst>
              <a:gd name="connsiteX0" fmla="*/ 0 w 2360862"/>
              <a:gd name="connsiteY0" fmla="*/ 767280 h 1534560"/>
              <a:gd name="connsiteX1" fmla="*/ 1180431 w 2360862"/>
              <a:gd name="connsiteY1" fmla="*/ 0 h 1534560"/>
              <a:gd name="connsiteX2" fmla="*/ 2360862 w 2360862"/>
              <a:gd name="connsiteY2" fmla="*/ 767280 h 1534560"/>
              <a:gd name="connsiteX3" fmla="*/ 1180431 w 2360862"/>
              <a:gd name="connsiteY3" fmla="*/ 1534560 h 1534560"/>
              <a:gd name="connsiteX4" fmla="*/ 0 w 2360862"/>
              <a:gd name="connsiteY4" fmla="*/ 767280 h 153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862" h="1534560">
                <a:moveTo>
                  <a:pt x="0" y="767280"/>
                </a:moveTo>
                <a:cubicBezTo>
                  <a:pt x="0" y="343523"/>
                  <a:pt x="528497" y="0"/>
                  <a:pt x="1180431" y="0"/>
                </a:cubicBezTo>
                <a:cubicBezTo>
                  <a:pt x="1832365" y="0"/>
                  <a:pt x="2360862" y="343523"/>
                  <a:pt x="2360862" y="767280"/>
                </a:cubicBezTo>
                <a:cubicBezTo>
                  <a:pt x="2360862" y="1191037"/>
                  <a:pt x="1832365" y="1534560"/>
                  <a:pt x="1180431" y="1534560"/>
                </a:cubicBezTo>
                <a:cubicBezTo>
                  <a:pt x="528497" y="1534560"/>
                  <a:pt x="0" y="1191037"/>
                  <a:pt x="0" y="767280"/>
                </a:cubicBezTo>
                <a:close/>
              </a:path>
            </a:pathLst>
          </a:custGeom>
          <a:solidFill>
            <a:srgbClr val="8BAD3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3850" tIns="342841" rIns="463850" bIns="342841" numCol="1" spcCol="1270" anchor="ctr" anchorCtr="0">
            <a:noAutofit/>
          </a:bodyPr>
          <a:lstStyle/>
          <a:p>
            <a:pPr marL="0" lvl="0" indent="0" algn="ctr" defTabSz="1377950">
              <a:lnSpc>
                <a:spcPct val="90000"/>
              </a:lnSpc>
              <a:spcBef>
                <a:spcPct val="0"/>
              </a:spcBef>
              <a:spcAft>
                <a:spcPct val="35000"/>
              </a:spcAft>
              <a:buNone/>
            </a:pPr>
            <a:r>
              <a:rPr lang="da-DK" sz="2800" kern="1200" dirty="0"/>
              <a:t>Tilstand B</a:t>
            </a:r>
          </a:p>
        </p:txBody>
      </p:sp>
      <p:sp>
        <p:nvSpPr>
          <p:cNvPr id="19" name="Freeform: Shape 18">
            <a:extLst>
              <a:ext uri="{FF2B5EF4-FFF2-40B4-BE49-F238E27FC236}">
                <a16:creationId xmlns:a16="http://schemas.microsoft.com/office/drawing/2014/main" id="{CFD8085E-27BE-2138-8B3A-4C2CABD31B6E}"/>
              </a:ext>
            </a:extLst>
          </p:cNvPr>
          <p:cNvSpPr/>
          <p:nvPr/>
        </p:nvSpPr>
        <p:spPr>
          <a:xfrm flipH="1">
            <a:off x="7397063" y="2500119"/>
            <a:ext cx="2603142" cy="2603142"/>
          </a:xfrm>
          <a:custGeom>
            <a:avLst/>
            <a:gdLst/>
            <a:ahLst/>
            <a:cxnLst/>
            <a:rect l="0" t="0" r="0" b="0"/>
            <a:pathLst>
              <a:path>
                <a:moveTo>
                  <a:pt x="2054910" y="2362970"/>
                </a:moveTo>
                <a:arcTo wR="1301571" hR="1301571" stAng="3278063" swAng="4243874"/>
              </a:path>
            </a:pathLst>
          </a:custGeom>
          <a:noFill/>
          <a:ln>
            <a:solidFill>
              <a:schemeClr val="bg2"/>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a-DK" dirty="0"/>
          </a:p>
        </p:txBody>
      </p:sp>
      <p:sp>
        <p:nvSpPr>
          <p:cNvPr id="20" name="TextBox 19">
            <a:extLst>
              <a:ext uri="{FF2B5EF4-FFF2-40B4-BE49-F238E27FC236}">
                <a16:creationId xmlns:a16="http://schemas.microsoft.com/office/drawing/2014/main" id="{21D1346C-FA6A-3D11-08DB-1B98AEA21033}"/>
              </a:ext>
            </a:extLst>
          </p:cNvPr>
          <p:cNvSpPr txBox="1"/>
          <p:nvPr/>
        </p:nvSpPr>
        <p:spPr>
          <a:xfrm>
            <a:off x="7693711" y="1772817"/>
            <a:ext cx="2157938" cy="507318"/>
          </a:xfrm>
          <a:prstGeom prst="rect">
            <a:avLst/>
          </a:prstGeom>
          <a:noFill/>
        </p:spPr>
        <p:txBody>
          <a:bodyPr wrap="square" lIns="0" tIns="0" rIns="0" bIns="0" rtlCol="0">
            <a:spAutoFit/>
          </a:bodyPr>
          <a:lstStyle/>
          <a:p>
            <a:pPr algn="ctr"/>
            <a:r>
              <a:rPr lang="da-DK" sz="1400" b="1" dirty="0"/>
              <a:t>Projektledelse</a:t>
            </a:r>
            <a:endParaRPr lang="en-US" sz="1400" b="1" dirty="0"/>
          </a:p>
        </p:txBody>
      </p:sp>
      <p:sp>
        <p:nvSpPr>
          <p:cNvPr id="21" name="TextBox 20">
            <a:extLst>
              <a:ext uri="{FF2B5EF4-FFF2-40B4-BE49-F238E27FC236}">
                <a16:creationId xmlns:a16="http://schemas.microsoft.com/office/drawing/2014/main" id="{E79557DF-806F-87E7-4CEF-A9F62BFFE871}"/>
              </a:ext>
            </a:extLst>
          </p:cNvPr>
          <p:cNvSpPr txBox="1"/>
          <p:nvPr/>
        </p:nvSpPr>
        <p:spPr>
          <a:xfrm>
            <a:off x="7481058" y="4293097"/>
            <a:ext cx="2611105" cy="507318"/>
          </a:xfrm>
          <a:prstGeom prst="rect">
            <a:avLst/>
          </a:prstGeom>
          <a:noFill/>
        </p:spPr>
        <p:txBody>
          <a:bodyPr wrap="square" lIns="0" tIns="0" rIns="0" bIns="0" rtlCol="0">
            <a:spAutoFit/>
          </a:bodyPr>
          <a:lstStyle/>
          <a:p>
            <a:pPr algn="ctr"/>
            <a:r>
              <a:rPr lang="da-DK" sz="1400" b="1" dirty="0"/>
              <a:t>Forandringsledelse</a:t>
            </a:r>
            <a:endParaRPr lang="en-US" sz="1400" b="1" dirty="0"/>
          </a:p>
        </p:txBody>
      </p:sp>
      <p:sp>
        <p:nvSpPr>
          <p:cNvPr id="22" name="TextBox 21">
            <a:extLst>
              <a:ext uri="{FF2B5EF4-FFF2-40B4-BE49-F238E27FC236}">
                <a16:creationId xmlns:a16="http://schemas.microsoft.com/office/drawing/2014/main" id="{E5AB4B82-5209-A46E-5AE4-1FF04E37EAB7}"/>
              </a:ext>
            </a:extLst>
          </p:cNvPr>
          <p:cNvSpPr txBox="1"/>
          <p:nvPr/>
        </p:nvSpPr>
        <p:spPr>
          <a:xfrm>
            <a:off x="7506965" y="2719242"/>
            <a:ext cx="2611105" cy="430887"/>
          </a:xfrm>
          <a:prstGeom prst="rect">
            <a:avLst/>
          </a:prstGeom>
          <a:noFill/>
        </p:spPr>
        <p:txBody>
          <a:bodyPr wrap="square" lIns="0" tIns="0" rIns="0" bIns="0" rtlCol="0">
            <a:spAutoFit/>
          </a:bodyPr>
          <a:lstStyle/>
          <a:p>
            <a:pPr algn="ctr">
              <a:lnSpc>
                <a:spcPct val="100000"/>
              </a:lnSpc>
            </a:pPr>
            <a:r>
              <a:rPr lang="da-DK" sz="1400" dirty="0"/>
              <a:t>(opgaver)</a:t>
            </a:r>
            <a:br>
              <a:rPr lang="da-DK" sz="1400" dirty="0"/>
            </a:br>
            <a:r>
              <a:rPr lang="da-DK" sz="1400" dirty="0"/>
              <a:t>HVAD</a:t>
            </a:r>
          </a:p>
        </p:txBody>
      </p:sp>
      <p:sp>
        <p:nvSpPr>
          <p:cNvPr id="23" name="TextBox 22">
            <a:extLst>
              <a:ext uri="{FF2B5EF4-FFF2-40B4-BE49-F238E27FC236}">
                <a16:creationId xmlns:a16="http://schemas.microsoft.com/office/drawing/2014/main" id="{41B3ADD7-8E61-D7FD-EE1F-759C26910116}"/>
              </a:ext>
            </a:extLst>
          </p:cNvPr>
          <p:cNvSpPr txBox="1"/>
          <p:nvPr/>
        </p:nvSpPr>
        <p:spPr>
          <a:xfrm>
            <a:off x="7500221" y="5239522"/>
            <a:ext cx="2611105" cy="430887"/>
          </a:xfrm>
          <a:prstGeom prst="rect">
            <a:avLst/>
          </a:prstGeom>
          <a:noFill/>
        </p:spPr>
        <p:txBody>
          <a:bodyPr wrap="square" lIns="0" tIns="0" rIns="0" bIns="0" rtlCol="0">
            <a:spAutoFit/>
          </a:bodyPr>
          <a:lstStyle/>
          <a:p>
            <a:pPr algn="ctr">
              <a:lnSpc>
                <a:spcPct val="100000"/>
              </a:lnSpc>
            </a:pPr>
            <a:r>
              <a:rPr lang="da-DK" sz="1400" dirty="0"/>
              <a:t>(mennesker)</a:t>
            </a:r>
            <a:br>
              <a:rPr lang="da-DK" sz="1400" dirty="0"/>
            </a:br>
            <a:r>
              <a:rPr lang="da-DK" sz="1400" dirty="0"/>
              <a:t>HVORDAN</a:t>
            </a:r>
          </a:p>
        </p:txBody>
      </p:sp>
      <p:sp>
        <p:nvSpPr>
          <p:cNvPr id="24" name="Arrow: Right 23">
            <a:extLst>
              <a:ext uri="{FF2B5EF4-FFF2-40B4-BE49-F238E27FC236}">
                <a16:creationId xmlns:a16="http://schemas.microsoft.com/office/drawing/2014/main" id="{D0B5B9CD-68D8-BE61-D97E-E8750845B7C6}"/>
              </a:ext>
            </a:extLst>
          </p:cNvPr>
          <p:cNvSpPr/>
          <p:nvPr/>
        </p:nvSpPr>
        <p:spPr>
          <a:xfrm>
            <a:off x="6526460" y="5741116"/>
            <a:ext cx="4676473" cy="34577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00000"/>
              </a:lnSpc>
            </a:pPr>
            <a:r>
              <a:rPr lang="da-DK" sz="1400" noProof="0" dirty="0"/>
              <a:t>Forandring</a:t>
            </a:r>
            <a:endParaRPr lang="en-US" sz="1400" noProof="0" dirty="0"/>
          </a:p>
        </p:txBody>
      </p:sp>
      <p:grpSp>
        <p:nvGrpSpPr>
          <p:cNvPr id="29" name="Group 28">
            <a:extLst>
              <a:ext uri="{FF2B5EF4-FFF2-40B4-BE49-F238E27FC236}">
                <a16:creationId xmlns:a16="http://schemas.microsoft.com/office/drawing/2014/main" id="{6ECA347C-8422-97CD-C206-90B896F1D240}"/>
              </a:ext>
            </a:extLst>
          </p:cNvPr>
          <p:cNvGrpSpPr/>
          <p:nvPr/>
        </p:nvGrpSpPr>
        <p:grpSpPr>
          <a:xfrm>
            <a:off x="3722133" y="5994073"/>
            <a:ext cx="5455134" cy="585564"/>
            <a:chOff x="3722133" y="5994073"/>
            <a:chExt cx="5455134" cy="585564"/>
          </a:xfrm>
        </p:grpSpPr>
        <p:sp>
          <p:nvSpPr>
            <p:cNvPr id="30" name="USR_Title">
              <a:extLst>
                <a:ext uri="{FF2B5EF4-FFF2-40B4-BE49-F238E27FC236}">
                  <a16:creationId xmlns:a16="http://schemas.microsoft.com/office/drawing/2014/main" id="{4CCED788-96C3-AC11-6AA7-26223F7BAB65}"/>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31" name="Date_DateCustomA">
              <a:extLst>
                <a:ext uri="{FF2B5EF4-FFF2-40B4-BE49-F238E27FC236}">
                  <a16:creationId xmlns:a16="http://schemas.microsoft.com/office/drawing/2014/main" id="{99D4A0E5-813C-D2C3-2D7B-1D54A9E6742E}"/>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32" name="Billede streg">
              <a:extLst>
                <a:ext uri="{FF2B5EF4-FFF2-40B4-BE49-F238E27FC236}">
                  <a16:creationId xmlns:a16="http://schemas.microsoft.com/office/drawing/2014/main" id="{6A04A714-0F4B-0C30-D211-3275DC4E5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 name="Slide Number Placeholder 3">
            <a:extLst>
              <a:ext uri="{FF2B5EF4-FFF2-40B4-BE49-F238E27FC236}">
                <a16:creationId xmlns:a16="http://schemas.microsoft.com/office/drawing/2014/main" id="{EFED388B-BA9E-50CD-A09F-C4E9384E239F}"/>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5</a:t>
            </a:fld>
            <a:endParaRPr lang="en-GB" dirty="0"/>
          </a:p>
        </p:txBody>
      </p:sp>
    </p:spTree>
    <p:extLst>
      <p:ext uri="{BB962C8B-B14F-4D97-AF65-F5344CB8AC3E}">
        <p14:creationId xmlns:p14="http://schemas.microsoft.com/office/powerpoint/2010/main" val="338689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92598D-C0BA-43DA-E563-ED2D237BF32C}"/>
              </a:ext>
            </a:extLst>
          </p:cNvPr>
          <p:cNvSpPr>
            <a:spLocks noGrp="1"/>
          </p:cNvSpPr>
          <p:nvPr>
            <p:ph type="title"/>
          </p:nvPr>
        </p:nvSpPr>
        <p:spPr/>
        <p:txBody>
          <a:bodyPr/>
          <a:lstStyle/>
          <a:p>
            <a:r>
              <a:rPr lang="da-DK" dirty="0"/>
              <a:t>Forandringens tre faser </a:t>
            </a:r>
            <a:r>
              <a:rPr lang="da-DK" sz="2000" dirty="0"/>
              <a:t>og forskellige spor</a:t>
            </a:r>
          </a:p>
        </p:txBody>
      </p:sp>
      <p:sp>
        <p:nvSpPr>
          <p:cNvPr id="7" name="Content Placeholder 6">
            <a:extLst>
              <a:ext uri="{FF2B5EF4-FFF2-40B4-BE49-F238E27FC236}">
                <a16:creationId xmlns:a16="http://schemas.microsoft.com/office/drawing/2014/main" id="{A606F018-4EB0-2D48-42FB-3F0695B00E86}"/>
              </a:ext>
            </a:extLst>
          </p:cNvPr>
          <p:cNvSpPr>
            <a:spLocks noGrp="1"/>
          </p:cNvSpPr>
          <p:nvPr>
            <p:ph idx="1"/>
          </p:nvPr>
        </p:nvSpPr>
        <p:spPr/>
        <p:txBody>
          <a:bodyPr/>
          <a:lstStyle/>
          <a:p>
            <a:r>
              <a:rPr lang="da-DK" sz="1600" dirty="0"/>
              <a:t>Den tysk-amerikanske psykolog Kurt Lewin har udviklet en simpel model for gennemførsel af organisatoriske forandringer. Den opstiller tre faser i en forandringsproces: ”</a:t>
            </a:r>
            <a:r>
              <a:rPr lang="da-DK" sz="1600" dirty="0" err="1"/>
              <a:t>Unfreeze</a:t>
            </a:r>
            <a:r>
              <a:rPr lang="da-DK" sz="1600" dirty="0"/>
              <a:t> – Change – </a:t>
            </a:r>
            <a:r>
              <a:rPr lang="da-DK" sz="1600" dirty="0" err="1"/>
              <a:t>Refreeze</a:t>
            </a:r>
            <a:r>
              <a:rPr lang="da-DK" sz="1600" dirty="0"/>
              <a:t>”. Han har fundet frem til, at man skal igennem de tre faser, for at en forandring kan blive en succes.</a:t>
            </a:r>
            <a:br>
              <a:rPr lang="da-DK" sz="1600" dirty="0"/>
            </a:br>
            <a:br>
              <a:rPr lang="da-DK" sz="1600" dirty="0"/>
            </a:br>
            <a:r>
              <a:rPr lang="da-DK" sz="1600" dirty="0"/>
              <a:t>Modellen tager udgangspunkt i, at forandringer indledningsvist forudsætter, at man bryder ud af – eller frigør sig fra – sin etablerede praksis (</a:t>
            </a:r>
            <a:r>
              <a:rPr lang="da-DK" sz="1600" dirty="0" err="1"/>
              <a:t>unfreeze</a:t>
            </a:r>
            <a:r>
              <a:rPr lang="da-DK" sz="1600" dirty="0"/>
              <a:t>), inden man kan foretage de ønskede forandringer (</a:t>
            </a:r>
            <a:r>
              <a:rPr lang="da-DK" sz="1600" dirty="0" err="1"/>
              <a:t>change</a:t>
            </a:r>
            <a:r>
              <a:rPr lang="da-DK" sz="1600" dirty="0"/>
              <a:t>), for så at falde til ro i den nye praksis eller tilstand (</a:t>
            </a:r>
            <a:r>
              <a:rPr lang="da-DK" sz="1600" dirty="0" err="1"/>
              <a:t>refreeze</a:t>
            </a:r>
            <a:r>
              <a:rPr lang="da-DK" sz="1600" dirty="0"/>
              <a:t>). Lewins model kan hjælpe dig til at være bevidst om disse tre faser, hvor du befinder sig i din forandringsproces, og den kan hjælpe dig til at fastholde fokus på de forskellige spor i forandringen.</a:t>
            </a:r>
          </a:p>
          <a:p>
            <a:endParaRPr lang="da-DK" sz="1600" dirty="0"/>
          </a:p>
        </p:txBody>
      </p:sp>
      <p:sp>
        <p:nvSpPr>
          <p:cNvPr id="4" name="Date Placeholder 3">
            <a:extLst>
              <a:ext uri="{FF2B5EF4-FFF2-40B4-BE49-F238E27FC236}">
                <a16:creationId xmlns:a16="http://schemas.microsoft.com/office/drawing/2014/main" id="{41471AD8-20D4-DD86-1F24-FB5E5A535E66}"/>
              </a:ext>
            </a:extLst>
          </p:cNvPr>
          <p:cNvSpPr>
            <a:spLocks noGrp="1"/>
          </p:cNvSpPr>
          <p:nvPr>
            <p:ph type="dt" sz="half" idx="10"/>
          </p:nvPr>
        </p:nvSpPr>
        <p:spPr/>
        <p:txBody>
          <a:bodyPr/>
          <a:lstStyle/>
          <a:p>
            <a:fld id="{1D89301B-B1F2-482F-AC43-23A8A9CD0EB5}" type="datetime1">
              <a:rPr lang="da-DK" smtClean="0"/>
              <a:t>25-01-2024</a:t>
            </a:fld>
            <a:r>
              <a:rPr lang="da-DK"/>
              <a:t>16-12-2022</a:t>
            </a:r>
            <a:endParaRPr lang="da-DK" dirty="0"/>
          </a:p>
        </p:txBody>
      </p:sp>
      <p:grpSp>
        <p:nvGrpSpPr>
          <p:cNvPr id="14" name="Group 13">
            <a:extLst>
              <a:ext uri="{FF2B5EF4-FFF2-40B4-BE49-F238E27FC236}">
                <a16:creationId xmlns:a16="http://schemas.microsoft.com/office/drawing/2014/main" id="{E50935AA-3BEC-F942-801C-58E9543A31DD}"/>
              </a:ext>
            </a:extLst>
          </p:cNvPr>
          <p:cNvGrpSpPr/>
          <p:nvPr/>
        </p:nvGrpSpPr>
        <p:grpSpPr>
          <a:xfrm>
            <a:off x="3722133" y="5994073"/>
            <a:ext cx="5455134" cy="585564"/>
            <a:chOff x="3722133" y="5994073"/>
            <a:chExt cx="5455134" cy="585564"/>
          </a:xfrm>
        </p:grpSpPr>
        <p:sp>
          <p:nvSpPr>
            <p:cNvPr id="15" name="USR_Title">
              <a:extLst>
                <a:ext uri="{FF2B5EF4-FFF2-40B4-BE49-F238E27FC236}">
                  <a16:creationId xmlns:a16="http://schemas.microsoft.com/office/drawing/2014/main" id="{1B5F369D-8878-DF64-64BC-D79537F59A39}"/>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6" name="Date_DateCustomA">
              <a:extLst>
                <a:ext uri="{FF2B5EF4-FFF2-40B4-BE49-F238E27FC236}">
                  <a16:creationId xmlns:a16="http://schemas.microsoft.com/office/drawing/2014/main" id="{5CF9ABEE-8665-79FA-7D5B-600CD6FB0B9A}"/>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7" name="Billede streg">
              <a:extLst>
                <a:ext uri="{FF2B5EF4-FFF2-40B4-BE49-F238E27FC236}">
                  <a16:creationId xmlns:a16="http://schemas.microsoft.com/office/drawing/2014/main" id="{943EC7C6-BE65-1C4A-2773-B4D946DCD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grpSp>
        <p:nvGrpSpPr>
          <p:cNvPr id="19" name="Group 18">
            <a:extLst>
              <a:ext uri="{FF2B5EF4-FFF2-40B4-BE49-F238E27FC236}">
                <a16:creationId xmlns:a16="http://schemas.microsoft.com/office/drawing/2014/main" id="{F42964A4-5BBA-BFE4-C7A5-E102F3FF6088}"/>
              </a:ext>
            </a:extLst>
          </p:cNvPr>
          <p:cNvGrpSpPr/>
          <p:nvPr/>
        </p:nvGrpSpPr>
        <p:grpSpPr>
          <a:xfrm>
            <a:off x="6384453" y="2492896"/>
            <a:ext cx="4821238" cy="2736304"/>
            <a:chOff x="1376961" y="2492896"/>
            <a:chExt cx="4821238" cy="2736304"/>
          </a:xfrm>
        </p:grpSpPr>
        <p:sp>
          <p:nvSpPr>
            <p:cNvPr id="20" name="Rectangle 19">
              <a:extLst>
                <a:ext uri="{FF2B5EF4-FFF2-40B4-BE49-F238E27FC236}">
                  <a16:creationId xmlns:a16="http://schemas.microsoft.com/office/drawing/2014/main" id="{725D6CD3-3854-7947-46F2-320CA2A574D6}"/>
                </a:ext>
              </a:extLst>
            </p:cNvPr>
            <p:cNvSpPr/>
            <p:nvPr/>
          </p:nvSpPr>
          <p:spPr bwMode="auto">
            <a:xfrm>
              <a:off x="1834135" y="3089274"/>
              <a:ext cx="1224136" cy="1040755"/>
            </a:xfrm>
            <a:prstGeom prst="rect">
              <a:avLst/>
            </a:prstGeom>
            <a:solidFill>
              <a:srgbClr val="003D73"/>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Optøning</a:t>
              </a: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a:t>
              </a:r>
              <a:r>
                <a:rPr kumimoji="0" lang="da-DK" sz="1400" b="1" i="0" u="none" strike="noStrike" kern="0" cap="none" spc="0" normalizeH="0" baseline="0" noProof="0" dirty="0" err="1">
                  <a:ln>
                    <a:noFill/>
                  </a:ln>
                  <a:solidFill>
                    <a:srgbClr val="FFFFFF"/>
                  </a:solidFill>
                  <a:effectLst/>
                  <a:uLnTx/>
                  <a:uFillTx/>
                </a:rPr>
                <a:t>Unfreeze</a:t>
              </a:r>
              <a:r>
                <a:rPr kumimoji="0" lang="da-DK" sz="1400" b="1" i="0" u="none" strike="noStrike" kern="0" cap="none" spc="0" normalizeH="0" baseline="0" noProof="0" dirty="0">
                  <a:ln>
                    <a:noFill/>
                  </a:ln>
                  <a:solidFill>
                    <a:srgbClr val="FFFFFF"/>
                  </a:solidFill>
                  <a:effectLst/>
                  <a:uLnTx/>
                  <a:uFillTx/>
                </a:rPr>
                <a:t>)</a:t>
              </a:r>
            </a:p>
          </p:txBody>
        </p:sp>
        <p:sp>
          <p:nvSpPr>
            <p:cNvPr id="21" name="Rectangle 20">
              <a:extLst>
                <a:ext uri="{FF2B5EF4-FFF2-40B4-BE49-F238E27FC236}">
                  <a16:creationId xmlns:a16="http://schemas.microsoft.com/office/drawing/2014/main" id="{EDE1C8F0-3615-1E90-BCF5-AE4E700D6366}"/>
                </a:ext>
              </a:extLst>
            </p:cNvPr>
            <p:cNvSpPr/>
            <p:nvPr/>
          </p:nvSpPr>
          <p:spPr bwMode="auto">
            <a:xfrm>
              <a:off x="3213945" y="3089274"/>
              <a:ext cx="1224136" cy="1040755"/>
            </a:xfrm>
            <a:prstGeom prst="rect">
              <a:avLst/>
            </a:prstGeom>
            <a:solidFill>
              <a:srgbClr val="00ABA4"/>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Bevægelse</a:t>
              </a: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(Change)</a:t>
              </a:r>
            </a:p>
          </p:txBody>
        </p:sp>
        <p:sp>
          <p:nvSpPr>
            <p:cNvPr id="22" name="Rectangle 21">
              <a:extLst>
                <a:ext uri="{FF2B5EF4-FFF2-40B4-BE49-F238E27FC236}">
                  <a16:creationId xmlns:a16="http://schemas.microsoft.com/office/drawing/2014/main" id="{7B7172B0-8F71-E684-0482-BA793B7D745C}"/>
                </a:ext>
              </a:extLst>
            </p:cNvPr>
            <p:cNvSpPr/>
            <p:nvPr/>
          </p:nvSpPr>
          <p:spPr bwMode="auto">
            <a:xfrm>
              <a:off x="4593755" y="3089274"/>
              <a:ext cx="1224136" cy="1040755"/>
            </a:xfrm>
            <a:prstGeom prst="rect">
              <a:avLst/>
            </a:prstGeom>
            <a:solidFill>
              <a:srgbClr val="8BAD3F"/>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Stabilisering</a:t>
              </a: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a:t>
              </a:r>
              <a:r>
                <a:rPr kumimoji="0" lang="da-DK" sz="1400" b="1" i="0" u="none" strike="noStrike" kern="0" cap="none" spc="0" normalizeH="0" baseline="0" noProof="0" dirty="0" err="1">
                  <a:ln>
                    <a:noFill/>
                  </a:ln>
                  <a:solidFill>
                    <a:srgbClr val="FFFFFF"/>
                  </a:solidFill>
                  <a:effectLst/>
                  <a:uLnTx/>
                  <a:uFillTx/>
                </a:rPr>
                <a:t>Refreeze</a:t>
              </a:r>
              <a:r>
                <a:rPr kumimoji="0" lang="da-DK" sz="1400" b="1" i="0" u="none" strike="noStrike" kern="0" cap="none" spc="0" normalizeH="0" baseline="0" noProof="0" dirty="0">
                  <a:ln>
                    <a:noFill/>
                  </a:ln>
                  <a:solidFill>
                    <a:srgbClr val="FFFFFF"/>
                  </a:solidFill>
                  <a:effectLst/>
                  <a:uLnTx/>
                  <a:uFillTx/>
                </a:rPr>
                <a:t>)</a:t>
              </a:r>
            </a:p>
          </p:txBody>
        </p:sp>
        <p:sp>
          <p:nvSpPr>
            <p:cNvPr id="23" name="Arrow: Right 22">
              <a:extLst>
                <a:ext uri="{FF2B5EF4-FFF2-40B4-BE49-F238E27FC236}">
                  <a16:creationId xmlns:a16="http://schemas.microsoft.com/office/drawing/2014/main" id="{B21D919F-44AA-8215-274E-9D6129D04740}"/>
                </a:ext>
              </a:extLst>
            </p:cNvPr>
            <p:cNvSpPr/>
            <p:nvPr/>
          </p:nvSpPr>
          <p:spPr bwMode="auto">
            <a:xfrm>
              <a:off x="1834135" y="2492896"/>
              <a:ext cx="3983756" cy="529872"/>
            </a:xfrm>
            <a:prstGeom prst="rightArrow">
              <a:avLst/>
            </a:prstGeom>
            <a:solidFill>
              <a:srgbClr val="002546"/>
            </a:solidFill>
            <a:ln w="1778" cap="flat" cmpd="sng" algn="ctr">
              <a:noFill/>
              <a:prstDash val="solid"/>
              <a:round/>
              <a:headEnd type="none" w="med" len="med"/>
              <a:tailEnd type="none" w="med" len="med"/>
            </a:ln>
            <a:effectLst/>
          </p:spPr>
          <p:txBody>
            <a:bodyPr vert="horz" wrap="square" lIns="91440" tIns="36000" rIns="91440" bIns="252000" numCol="1" rtlCol="0" anchor="t"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latin typeface="AU Passata" panose="020B0604020202020204" charset="0"/>
                </a:rPr>
                <a:t>Teknisk forandring</a:t>
              </a:r>
            </a:p>
          </p:txBody>
        </p:sp>
        <p:sp>
          <p:nvSpPr>
            <p:cNvPr id="24" name="Arrow: Right 23">
              <a:extLst>
                <a:ext uri="{FF2B5EF4-FFF2-40B4-BE49-F238E27FC236}">
                  <a16:creationId xmlns:a16="http://schemas.microsoft.com/office/drawing/2014/main" id="{10D4662B-4889-E54B-3EB0-C976AA8A3248}"/>
                </a:ext>
              </a:extLst>
            </p:cNvPr>
            <p:cNvSpPr/>
            <p:nvPr/>
          </p:nvSpPr>
          <p:spPr bwMode="auto">
            <a:xfrm>
              <a:off x="1834135" y="4195272"/>
              <a:ext cx="3983756" cy="529872"/>
            </a:xfrm>
            <a:prstGeom prst="rightArrow">
              <a:avLst/>
            </a:prstGeom>
            <a:solidFill>
              <a:srgbClr val="002546"/>
            </a:solidFill>
            <a:ln w="1778" cap="flat" cmpd="sng" algn="ctr">
              <a:noFill/>
              <a:prstDash val="solid"/>
              <a:round/>
              <a:headEnd type="none" w="med" len="med"/>
              <a:tailEnd type="none" w="med" len="med"/>
            </a:ln>
            <a:effectLst/>
          </p:spPr>
          <p:txBody>
            <a:bodyPr vert="horz" wrap="square" lIns="91440" tIns="36000" rIns="91440" bIns="252000" numCol="1" rtlCol="0" anchor="t"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rPr>
                <a:t>Adfærdsændring</a:t>
              </a:r>
            </a:p>
          </p:txBody>
        </p:sp>
        <p:sp>
          <p:nvSpPr>
            <p:cNvPr id="25" name="Arrow: Right 24">
              <a:extLst>
                <a:ext uri="{FF2B5EF4-FFF2-40B4-BE49-F238E27FC236}">
                  <a16:creationId xmlns:a16="http://schemas.microsoft.com/office/drawing/2014/main" id="{8EF746F8-A8EE-1B85-8545-1A9391155ED0}"/>
                </a:ext>
              </a:extLst>
            </p:cNvPr>
            <p:cNvSpPr/>
            <p:nvPr/>
          </p:nvSpPr>
          <p:spPr bwMode="auto">
            <a:xfrm>
              <a:off x="1376961" y="4699328"/>
              <a:ext cx="4821238" cy="529872"/>
            </a:xfrm>
            <a:prstGeom prst="rightArrow">
              <a:avLst/>
            </a:prstGeom>
            <a:solidFill>
              <a:srgbClr val="002546"/>
            </a:solidFill>
            <a:ln w="1778" cap="flat" cmpd="sng" algn="ctr">
              <a:noFill/>
              <a:prstDash val="solid"/>
              <a:round/>
              <a:headEnd type="none" w="med" len="med"/>
              <a:tailEnd type="none" w="med" len="med"/>
            </a:ln>
            <a:effectLst/>
          </p:spPr>
          <p:txBody>
            <a:bodyPr vert="horz" wrap="square" lIns="91440" tIns="36000" rIns="91440" bIns="252000" numCol="1" rtlCol="0" anchor="t"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rPr>
                <a:t>Gevinster</a:t>
              </a:r>
            </a:p>
          </p:txBody>
        </p:sp>
      </p:grpSp>
      <p:sp>
        <p:nvSpPr>
          <p:cNvPr id="2" name="Slide Number Placeholder 3">
            <a:extLst>
              <a:ext uri="{FF2B5EF4-FFF2-40B4-BE49-F238E27FC236}">
                <a16:creationId xmlns:a16="http://schemas.microsoft.com/office/drawing/2014/main" id="{D3F5EF2B-E43C-2036-C34A-1727F53B1F56}"/>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6</a:t>
            </a:fld>
            <a:endParaRPr lang="en-GB" dirty="0"/>
          </a:p>
        </p:txBody>
      </p:sp>
    </p:spTree>
    <p:extLst>
      <p:ext uri="{BB962C8B-B14F-4D97-AF65-F5344CB8AC3E}">
        <p14:creationId xmlns:p14="http://schemas.microsoft.com/office/powerpoint/2010/main" val="40214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92598D-C0BA-43DA-E563-ED2D237BF32C}"/>
              </a:ext>
            </a:extLst>
          </p:cNvPr>
          <p:cNvSpPr>
            <a:spLocks noGrp="1"/>
          </p:cNvSpPr>
          <p:nvPr>
            <p:ph type="title"/>
          </p:nvPr>
        </p:nvSpPr>
        <p:spPr/>
        <p:txBody>
          <a:bodyPr/>
          <a:lstStyle/>
          <a:p>
            <a:r>
              <a:rPr lang="da-DK" dirty="0"/>
              <a:t>Forandringens tre faser </a:t>
            </a:r>
            <a:r>
              <a:rPr lang="da-DK" sz="2000" dirty="0"/>
              <a:t>og forskellige spor (Fortsat)</a:t>
            </a:r>
          </a:p>
        </p:txBody>
      </p:sp>
      <p:sp>
        <p:nvSpPr>
          <p:cNvPr id="7" name="Content Placeholder 6">
            <a:extLst>
              <a:ext uri="{FF2B5EF4-FFF2-40B4-BE49-F238E27FC236}">
                <a16:creationId xmlns:a16="http://schemas.microsoft.com/office/drawing/2014/main" id="{A606F018-4EB0-2D48-42FB-3F0695B00E86}"/>
              </a:ext>
            </a:extLst>
          </p:cNvPr>
          <p:cNvSpPr>
            <a:spLocks noGrp="1"/>
          </p:cNvSpPr>
          <p:nvPr>
            <p:ph idx="1"/>
          </p:nvPr>
        </p:nvSpPr>
        <p:spPr/>
        <p:txBody>
          <a:bodyPr/>
          <a:lstStyle/>
          <a:p>
            <a:r>
              <a:rPr lang="da-DK" b="1" dirty="0">
                <a:solidFill>
                  <a:schemeClr val="bg2"/>
                </a:solidFill>
              </a:rPr>
              <a:t>1. Optøning (</a:t>
            </a:r>
            <a:r>
              <a:rPr lang="da-DK" b="1" dirty="0" err="1">
                <a:solidFill>
                  <a:schemeClr val="bg2"/>
                </a:solidFill>
              </a:rPr>
              <a:t>unfreeze</a:t>
            </a:r>
            <a:r>
              <a:rPr lang="da-DK" b="1" dirty="0">
                <a:solidFill>
                  <a:schemeClr val="bg2"/>
                </a:solidFill>
              </a:rPr>
              <a:t>)</a:t>
            </a:r>
          </a:p>
          <a:p>
            <a:r>
              <a:rPr lang="da-DK" dirty="0"/>
              <a:t>En succesfuld forandringsproces kræver, at de berørte medarbejdere og ledere forstår, hvorfor forandringen skal finde sted, og hvorfor det er nødvendigt/ønskværdigt at ændre status quo. Den første fase handler derfor i høj grad om perceptionsledelse og har til formål at forberede de berørte interessenter til den kommende organisationsændring. Som forandringsleder skal du undersøge muligheder for at styrke organisationens forandringsparathed og skabe en oplevelse af en brændende platform (i lighed med Kotters forandringsmodel – se slides 15). </a:t>
            </a:r>
            <a:br>
              <a:rPr lang="da-DK" dirty="0"/>
            </a:br>
            <a:endParaRPr lang="da-DK" dirty="0"/>
          </a:p>
          <a:p>
            <a:r>
              <a:rPr lang="da-DK" b="1" dirty="0">
                <a:solidFill>
                  <a:schemeClr val="bg2"/>
                </a:solidFill>
              </a:rPr>
              <a:t>2. Bevægelse (</a:t>
            </a:r>
            <a:r>
              <a:rPr lang="da-DK" b="1" dirty="0" err="1">
                <a:solidFill>
                  <a:schemeClr val="bg2"/>
                </a:solidFill>
              </a:rPr>
              <a:t>change</a:t>
            </a:r>
            <a:r>
              <a:rPr lang="da-DK" b="1" dirty="0">
                <a:solidFill>
                  <a:schemeClr val="bg2"/>
                </a:solidFill>
              </a:rPr>
              <a:t>)</a:t>
            </a:r>
          </a:p>
          <a:p>
            <a:r>
              <a:rPr lang="da-DK" dirty="0"/>
              <a:t>Forandringsfasen kaldes også for en overgangsperiode. Status quo er forstyrret, og denne fase handler derfor om implementering af forandring. Fasen omhandler også den indre rejse, som medarbejderne gennemgår som reaktion på forandringen. Medarbejderne er ”optøede” og bevæger sig mod en ny måde at gøre tingene på.</a:t>
            </a:r>
            <a:br>
              <a:rPr lang="da-DK" dirty="0"/>
            </a:br>
            <a:endParaRPr lang="da-DK" dirty="0"/>
          </a:p>
          <a:p>
            <a:r>
              <a:rPr lang="da-DK" b="1" dirty="0">
                <a:solidFill>
                  <a:schemeClr val="bg2"/>
                </a:solidFill>
              </a:rPr>
              <a:t>3. Stabilisering (</a:t>
            </a:r>
            <a:r>
              <a:rPr lang="da-DK" b="1" dirty="0" err="1">
                <a:solidFill>
                  <a:schemeClr val="bg2"/>
                </a:solidFill>
              </a:rPr>
              <a:t>refreeze</a:t>
            </a:r>
            <a:r>
              <a:rPr lang="da-DK" b="1" dirty="0">
                <a:solidFill>
                  <a:schemeClr val="bg2"/>
                </a:solidFill>
              </a:rPr>
              <a:t>)</a:t>
            </a:r>
          </a:p>
          <a:p>
            <a:r>
              <a:rPr lang="da-DK" dirty="0"/>
              <a:t>Når forandringen har taget form, og medarbejderne har taget den nye arbejdsgang til sig, er organisationen klar til at blive stabiliseret igen. Medarbejdere bevæger sig væk fra overgangsfasen mod stabilisering og/eller accept i 'genfrysningsfasen'. Som forandringsleder er det vigtigt at sikre, at forandringen bliver fastholdt som en fast del af hverdagen.</a:t>
            </a:r>
          </a:p>
          <a:p>
            <a:endParaRPr lang="da-DK" dirty="0"/>
          </a:p>
        </p:txBody>
      </p:sp>
      <p:sp>
        <p:nvSpPr>
          <p:cNvPr id="4" name="Date Placeholder 3">
            <a:extLst>
              <a:ext uri="{FF2B5EF4-FFF2-40B4-BE49-F238E27FC236}">
                <a16:creationId xmlns:a16="http://schemas.microsoft.com/office/drawing/2014/main" id="{41471AD8-20D4-DD86-1F24-FB5E5A535E66}"/>
              </a:ext>
            </a:extLst>
          </p:cNvPr>
          <p:cNvSpPr>
            <a:spLocks noGrp="1"/>
          </p:cNvSpPr>
          <p:nvPr>
            <p:ph type="dt" sz="half" idx="10"/>
          </p:nvPr>
        </p:nvSpPr>
        <p:spPr/>
        <p:txBody>
          <a:bodyPr/>
          <a:lstStyle/>
          <a:p>
            <a:fld id="{1D89301B-B1F2-482F-AC43-23A8A9CD0EB5}" type="datetime1">
              <a:rPr lang="da-DK" smtClean="0"/>
              <a:t>25-01-2024</a:t>
            </a:fld>
            <a:r>
              <a:rPr lang="da-DK"/>
              <a:t>16-12-2022</a:t>
            </a:r>
            <a:endParaRPr lang="da-DK" dirty="0"/>
          </a:p>
        </p:txBody>
      </p:sp>
      <p:grpSp>
        <p:nvGrpSpPr>
          <p:cNvPr id="10" name="Group 9">
            <a:extLst>
              <a:ext uri="{FF2B5EF4-FFF2-40B4-BE49-F238E27FC236}">
                <a16:creationId xmlns:a16="http://schemas.microsoft.com/office/drawing/2014/main" id="{3E2F57E7-5A2D-3049-4F3F-DFFC459DEC96}"/>
              </a:ext>
            </a:extLst>
          </p:cNvPr>
          <p:cNvGrpSpPr/>
          <p:nvPr/>
        </p:nvGrpSpPr>
        <p:grpSpPr>
          <a:xfrm>
            <a:off x="3722133" y="5994073"/>
            <a:ext cx="5455134" cy="585564"/>
            <a:chOff x="3722133" y="5994073"/>
            <a:chExt cx="5455134" cy="585564"/>
          </a:xfrm>
        </p:grpSpPr>
        <p:sp>
          <p:nvSpPr>
            <p:cNvPr id="11" name="USR_Title">
              <a:extLst>
                <a:ext uri="{FF2B5EF4-FFF2-40B4-BE49-F238E27FC236}">
                  <a16:creationId xmlns:a16="http://schemas.microsoft.com/office/drawing/2014/main" id="{CBE74DDB-00AB-6F3B-1BA3-8170B5684F09}"/>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2" name="Date_DateCustomA">
              <a:extLst>
                <a:ext uri="{FF2B5EF4-FFF2-40B4-BE49-F238E27FC236}">
                  <a16:creationId xmlns:a16="http://schemas.microsoft.com/office/drawing/2014/main" id="{4430BFE6-1224-6DF7-2D7A-013970607D08}"/>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3" name="Billede streg">
              <a:extLst>
                <a:ext uri="{FF2B5EF4-FFF2-40B4-BE49-F238E27FC236}">
                  <a16:creationId xmlns:a16="http://schemas.microsoft.com/office/drawing/2014/main" id="{92A23991-B46E-3287-A8AB-B92E818F23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sp>
        <p:nvSpPr>
          <p:cNvPr id="2" name="Slide Number Placeholder 3">
            <a:extLst>
              <a:ext uri="{FF2B5EF4-FFF2-40B4-BE49-F238E27FC236}">
                <a16:creationId xmlns:a16="http://schemas.microsoft.com/office/drawing/2014/main" id="{AA04CCED-8B07-B43F-77F2-16951EE4D280}"/>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7</a:t>
            </a:fld>
            <a:endParaRPr lang="en-GB" dirty="0"/>
          </a:p>
        </p:txBody>
      </p:sp>
    </p:spTree>
    <p:extLst>
      <p:ext uri="{BB962C8B-B14F-4D97-AF65-F5344CB8AC3E}">
        <p14:creationId xmlns:p14="http://schemas.microsoft.com/office/powerpoint/2010/main" val="359999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A6971E-8B58-8DC5-8900-BD279333B33B}"/>
              </a:ext>
            </a:extLst>
          </p:cNvPr>
          <p:cNvSpPr>
            <a:spLocks noGrp="1"/>
          </p:cNvSpPr>
          <p:nvPr>
            <p:ph type="title"/>
          </p:nvPr>
        </p:nvSpPr>
        <p:spPr/>
        <p:txBody>
          <a:bodyPr/>
          <a:lstStyle/>
          <a:p>
            <a:r>
              <a:rPr lang="da-DK" dirty="0"/>
              <a:t>Forandringens tre faser </a:t>
            </a:r>
            <a:r>
              <a:rPr lang="da-DK" sz="2000" dirty="0"/>
              <a:t>og forskellige spor (fortsat)</a:t>
            </a:r>
          </a:p>
        </p:txBody>
      </p:sp>
      <p:sp>
        <p:nvSpPr>
          <p:cNvPr id="6" name="Content Placeholder 5">
            <a:extLst>
              <a:ext uri="{FF2B5EF4-FFF2-40B4-BE49-F238E27FC236}">
                <a16:creationId xmlns:a16="http://schemas.microsoft.com/office/drawing/2014/main" id="{68A12F88-623D-A8B0-7556-07AA88FD4E2D}"/>
              </a:ext>
            </a:extLst>
          </p:cNvPr>
          <p:cNvSpPr>
            <a:spLocks noGrp="1"/>
          </p:cNvSpPr>
          <p:nvPr>
            <p:ph idx="1"/>
          </p:nvPr>
        </p:nvSpPr>
        <p:spPr/>
        <p:txBody>
          <a:bodyPr/>
          <a:lstStyle/>
          <a:p>
            <a:r>
              <a:rPr lang="da-DK" sz="1600" dirty="0"/>
              <a:t>I implementeringen af it-projekter gennem de tre faser er det væsentligt at have et samtidig fokus på forandringens tre ‘forandringsspor’:</a:t>
            </a:r>
            <a:br>
              <a:rPr lang="da-DK" sz="1600" dirty="0"/>
            </a:br>
            <a:endParaRPr lang="da-DK" sz="1600" dirty="0"/>
          </a:p>
          <a:p>
            <a:pPr marL="285750" indent="-285750">
              <a:buFont typeface="Arial" panose="020B0604020202020204" pitchFamily="34" charset="0"/>
              <a:buChar char="•"/>
            </a:pPr>
            <a:r>
              <a:rPr lang="da-DK" sz="1600" b="1" dirty="0">
                <a:solidFill>
                  <a:schemeClr val="bg2"/>
                </a:solidFill>
              </a:rPr>
              <a:t>Et teknisk spor</a:t>
            </a:r>
            <a:r>
              <a:rPr lang="da-DK" sz="1600" dirty="0"/>
              <a:t>, som handler om den tekniske forandring, projektet skal levere.</a:t>
            </a:r>
            <a:br>
              <a:rPr lang="da-DK" sz="1600" dirty="0"/>
            </a:br>
            <a:endParaRPr lang="da-DK" sz="1600" dirty="0"/>
          </a:p>
          <a:p>
            <a:pPr marL="285750" indent="-285750">
              <a:buFont typeface="Arial" panose="020B0604020202020204" pitchFamily="34" charset="0"/>
              <a:buChar char="•"/>
            </a:pPr>
            <a:r>
              <a:rPr lang="da-DK" sz="1600" b="1" dirty="0">
                <a:solidFill>
                  <a:schemeClr val="bg2"/>
                </a:solidFill>
              </a:rPr>
              <a:t>Et adfærdsspor</a:t>
            </a:r>
            <a:r>
              <a:rPr lang="da-DK" sz="1600" dirty="0"/>
              <a:t>, som omfatter de adfærdsændringer, projektet skal sikre (fx omlægning af arbejdsgange, omfordeling af ansvarsområder, reorganisering mv.).</a:t>
            </a:r>
            <a:br>
              <a:rPr lang="da-DK" sz="1600" dirty="0"/>
            </a:br>
            <a:endParaRPr lang="da-DK" sz="1600" dirty="0"/>
          </a:p>
          <a:p>
            <a:pPr marL="285750" indent="-285750">
              <a:buFont typeface="Arial" panose="020B0604020202020204" pitchFamily="34" charset="0"/>
              <a:buChar char="•"/>
            </a:pPr>
            <a:r>
              <a:rPr lang="da-DK" sz="1600" b="1" dirty="0">
                <a:solidFill>
                  <a:schemeClr val="bg2"/>
                </a:solidFill>
              </a:rPr>
              <a:t>Et gevinstspor</a:t>
            </a:r>
            <a:r>
              <a:rPr lang="da-DK" sz="1600" dirty="0"/>
              <a:t>, som handler om at planlægge, følge op  (fx med korrigerende handlinger) og høste de gevinster, projektet er igangsat for at realisere. </a:t>
            </a:r>
          </a:p>
        </p:txBody>
      </p:sp>
      <p:sp>
        <p:nvSpPr>
          <p:cNvPr id="4" name="Date Placeholder 3">
            <a:extLst>
              <a:ext uri="{FF2B5EF4-FFF2-40B4-BE49-F238E27FC236}">
                <a16:creationId xmlns:a16="http://schemas.microsoft.com/office/drawing/2014/main" id="{0717DC10-AC3E-93FE-2194-9A5DFFA4FC6C}"/>
              </a:ext>
            </a:extLst>
          </p:cNvPr>
          <p:cNvSpPr>
            <a:spLocks noGrp="1"/>
          </p:cNvSpPr>
          <p:nvPr>
            <p:ph type="dt" sz="half" idx="10"/>
          </p:nvPr>
        </p:nvSpPr>
        <p:spPr/>
        <p:txBody>
          <a:bodyPr/>
          <a:lstStyle/>
          <a:p>
            <a:fld id="{16B33D1A-3ACE-4B06-97FD-8115262B6C33}" type="datetime1">
              <a:rPr lang="da-DK" smtClean="0"/>
              <a:t>25-01-2024</a:t>
            </a:fld>
            <a:r>
              <a:rPr lang="da-DK"/>
              <a:t>16-12-2022</a:t>
            </a:r>
            <a:endParaRPr lang="da-DK" dirty="0"/>
          </a:p>
        </p:txBody>
      </p:sp>
      <p:grpSp>
        <p:nvGrpSpPr>
          <p:cNvPr id="13" name="Group 12">
            <a:extLst>
              <a:ext uri="{FF2B5EF4-FFF2-40B4-BE49-F238E27FC236}">
                <a16:creationId xmlns:a16="http://schemas.microsoft.com/office/drawing/2014/main" id="{AE441247-B95D-2E43-66BD-C7739F1EBFDB}"/>
              </a:ext>
            </a:extLst>
          </p:cNvPr>
          <p:cNvGrpSpPr/>
          <p:nvPr/>
        </p:nvGrpSpPr>
        <p:grpSpPr>
          <a:xfrm>
            <a:off x="3722133" y="5994073"/>
            <a:ext cx="5455134" cy="585564"/>
            <a:chOff x="3722133" y="5994073"/>
            <a:chExt cx="5455134" cy="585564"/>
          </a:xfrm>
        </p:grpSpPr>
        <p:sp>
          <p:nvSpPr>
            <p:cNvPr id="14" name="USR_Title">
              <a:extLst>
                <a:ext uri="{FF2B5EF4-FFF2-40B4-BE49-F238E27FC236}">
                  <a16:creationId xmlns:a16="http://schemas.microsoft.com/office/drawing/2014/main" id="{53F6A571-927C-9582-AF84-FCC8CBCFF2A5}"/>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5" name="Date_DateCustomA">
              <a:extLst>
                <a:ext uri="{FF2B5EF4-FFF2-40B4-BE49-F238E27FC236}">
                  <a16:creationId xmlns:a16="http://schemas.microsoft.com/office/drawing/2014/main" id="{BB265FDC-0A6E-2F3B-A296-5E420AC2204D}"/>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6" name="Billede streg">
              <a:extLst>
                <a:ext uri="{FF2B5EF4-FFF2-40B4-BE49-F238E27FC236}">
                  <a16:creationId xmlns:a16="http://schemas.microsoft.com/office/drawing/2014/main" id="{97908815-0758-EDC0-8E06-258E2B91E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grpSp>
        <p:nvGrpSpPr>
          <p:cNvPr id="7" name="Group 6">
            <a:extLst>
              <a:ext uri="{FF2B5EF4-FFF2-40B4-BE49-F238E27FC236}">
                <a16:creationId xmlns:a16="http://schemas.microsoft.com/office/drawing/2014/main" id="{99046166-5ABC-1D4A-D5E2-5871A11EC5B7}"/>
              </a:ext>
            </a:extLst>
          </p:cNvPr>
          <p:cNvGrpSpPr/>
          <p:nvPr/>
        </p:nvGrpSpPr>
        <p:grpSpPr>
          <a:xfrm>
            <a:off x="6384453" y="2492896"/>
            <a:ext cx="4821238" cy="2736304"/>
            <a:chOff x="1376961" y="2492896"/>
            <a:chExt cx="4821238" cy="2736304"/>
          </a:xfrm>
        </p:grpSpPr>
        <p:sp>
          <p:nvSpPr>
            <p:cNvPr id="9" name="Rectangle 8">
              <a:extLst>
                <a:ext uri="{FF2B5EF4-FFF2-40B4-BE49-F238E27FC236}">
                  <a16:creationId xmlns:a16="http://schemas.microsoft.com/office/drawing/2014/main" id="{AB04B088-5213-FD1D-1AC3-A904692C3E7F}"/>
                </a:ext>
              </a:extLst>
            </p:cNvPr>
            <p:cNvSpPr/>
            <p:nvPr/>
          </p:nvSpPr>
          <p:spPr bwMode="auto">
            <a:xfrm>
              <a:off x="1834135" y="3089274"/>
              <a:ext cx="1224136" cy="1040755"/>
            </a:xfrm>
            <a:prstGeom prst="rect">
              <a:avLst/>
            </a:prstGeom>
            <a:solidFill>
              <a:srgbClr val="003D73"/>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Optøning</a:t>
              </a: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a:t>
              </a:r>
              <a:r>
                <a:rPr kumimoji="0" lang="da-DK" sz="1400" b="1" i="0" u="none" strike="noStrike" kern="0" cap="none" spc="0" normalizeH="0" baseline="0" noProof="0" dirty="0" err="1">
                  <a:ln>
                    <a:noFill/>
                  </a:ln>
                  <a:solidFill>
                    <a:srgbClr val="FFFFFF"/>
                  </a:solidFill>
                  <a:effectLst/>
                  <a:uLnTx/>
                  <a:uFillTx/>
                </a:rPr>
                <a:t>Unfreeze</a:t>
              </a:r>
              <a:r>
                <a:rPr kumimoji="0" lang="da-DK" sz="1400" b="1" i="0" u="none" strike="noStrike" kern="0" cap="none" spc="0" normalizeH="0" baseline="0" noProof="0" dirty="0">
                  <a:ln>
                    <a:noFill/>
                  </a:ln>
                  <a:solidFill>
                    <a:srgbClr val="FFFFFF"/>
                  </a:solidFill>
                  <a:effectLst/>
                  <a:uLnTx/>
                  <a:uFillTx/>
                </a:rPr>
                <a:t>)</a:t>
              </a:r>
            </a:p>
          </p:txBody>
        </p:sp>
        <p:sp>
          <p:nvSpPr>
            <p:cNvPr id="10" name="Rectangle 9">
              <a:extLst>
                <a:ext uri="{FF2B5EF4-FFF2-40B4-BE49-F238E27FC236}">
                  <a16:creationId xmlns:a16="http://schemas.microsoft.com/office/drawing/2014/main" id="{03E3E726-8097-699A-EAEC-F09E6451AF54}"/>
                </a:ext>
              </a:extLst>
            </p:cNvPr>
            <p:cNvSpPr/>
            <p:nvPr/>
          </p:nvSpPr>
          <p:spPr bwMode="auto">
            <a:xfrm>
              <a:off x="3213945" y="3089274"/>
              <a:ext cx="1224136" cy="1040755"/>
            </a:xfrm>
            <a:prstGeom prst="rect">
              <a:avLst/>
            </a:prstGeom>
            <a:solidFill>
              <a:srgbClr val="00ABA4"/>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Bevægelse</a:t>
              </a: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(Change)</a:t>
              </a:r>
            </a:p>
          </p:txBody>
        </p:sp>
        <p:sp>
          <p:nvSpPr>
            <p:cNvPr id="11" name="Rectangle 10">
              <a:extLst>
                <a:ext uri="{FF2B5EF4-FFF2-40B4-BE49-F238E27FC236}">
                  <a16:creationId xmlns:a16="http://schemas.microsoft.com/office/drawing/2014/main" id="{217C43ED-B20D-26C0-BDEC-55CA4ADAB154}"/>
                </a:ext>
              </a:extLst>
            </p:cNvPr>
            <p:cNvSpPr/>
            <p:nvPr/>
          </p:nvSpPr>
          <p:spPr bwMode="auto">
            <a:xfrm>
              <a:off x="4593755" y="3089274"/>
              <a:ext cx="1224136" cy="1040755"/>
            </a:xfrm>
            <a:prstGeom prst="rect">
              <a:avLst/>
            </a:prstGeom>
            <a:solidFill>
              <a:srgbClr val="8BAD3F"/>
            </a:solidFill>
            <a:ln w="1778"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Stabilisering</a:t>
              </a:r>
            </a:p>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1" i="0" u="none" strike="noStrike" kern="0" cap="none" spc="0" normalizeH="0" baseline="0" noProof="0" dirty="0">
                  <a:ln>
                    <a:noFill/>
                  </a:ln>
                  <a:solidFill>
                    <a:srgbClr val="FFFFFF"/>
                  </a:solidFill>
                  <a:effectLst/>
                  <a:uLnTx/>
                  <a:uFillTx/>
                </a:rPr>
                <a:t>(</a:t>
              </a:r>
              <a:r>
                <a:rPr kumimoji="0" lang="da-DK" sz="1400" b="1" i="0" u="none" strike="noStrike" kern="0" cap="none" spc="0" normalizeH="0" baseline="0" noProof="0" dirty="0" err="1">
                  <a:ln>
                    <a:noFill/>
                  </a:ln>
                  <a:solidFill>
                    <a:srgbClr val="FFFFFF"/>
                  </a:solidFill>
                  <a:effectLst/>
                  <a:uLnTx/>
                  <a:uFillTx/>
                </a:rPr>
                <a:t>Refreeze</a:t>
              </a:r>
              <a:r>
                <a:rPr kumimoji="0" lang="da-DK" sz="1400" b="1" i="0" u="none" strike="noStrike" kern="0" cap="none" spc="0" normalizeH="0" baseline="0" noProof="0" dirty="0">
                  <a:ln>
                    <a:noFill/>
                  </a:ln>
                  <a:solidFill>
                    <a:srgbClr val="FFFFFF"/>
                  </a:solidFill>
                  <a:effectLst/>
                  <a:uLnTx/>
                  <a:uFillTx/>
                </a:rPr>
                <a:t>)</a:t>
              </a:r>
            </a:p>
          </p:txBody>
        </p:sp>
        <p:sp>
          <p:nvSpPr>
            <p:cNvPr id="12" name="Arrow: Right 11">
              <a:extLst>
                <a:ext uri="{FF2B5EF4-FFF2-40B4-BE49-F238E27FC236}">
                  <a16:creationId xmlns:a16="http://schemas.microsoft.com/office/drawing/2014/main" id="{89FE9138-4B0E-764A-25BA-13D02FA2224B}"/>
                </a:ext>
              </a:extLst>
            </p:cNvPr>
            <p:cNvSpPr/>
            <p:nvPr/>
          </p:nvSpPr>
          <p:spPr bwMode="auto">
            <a:xfrm>
              <a:off x="1834135" y="2492896"/>
              <a:ext cx="3983756" cy="529872"/>
            </a:xfrm>
            <a:prstGeom prst="rightArrow">
              <a:avLst/>
            </a:prstGeom>
            <a:solidFill>
              <a:srgbClr val="002546"/>
            </a:solidFill>
            <a:ln w="1778" cap="flat" cmpd="sng" algn="ctr">
              <a:noFill/>
              <a:prstDash val="solid"/>
              <a:round/>
              <a:headEnd type="none" w="med" len="med"/>
              <a:tailEnd type="none" w="med" len="med"/>
            </a:ln>
            <a:effectLst/>
          </p:spPr>
          <p:txBody>
            <a:bodyPr vert="horz" wrap="square" lIns="91440" tIns="36000" rIns="91440" bIns="252000" numCol="1" rtlCol="0" anchor="t"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latin typeface="AU Passata" panose="020B0604020202020204" charset="0"/>
                </a:rPr>
                <a:t>Teknisk forandring</a:t>
              </a:r>
            </a:p>
          </p:txBody>
        </p:sp>
        <p:sp>
          <p:nvSpPr>
            <p:cNvPr id="17" name="Arrow: Right 16">
              <a:extLst>
                <a:ext uri="{FF2B5EF4-FFF2-40B4-BE49-F238E27FC236}">
                  <a16:creationId xmlns:a16="http://schemas.microsoft.com/office/drawing/2014/main" id="{744DBF0F-61A7-2090-F00A-20FD89C14772}"/>
                </a:ext>
              </a:extLst>
            </p:cNvPr>
            <p:cNvSpPr/>
            <p:nvPr/>
          </p:nvSpPr>
          <p:spPr bwMode="auto">
            <a:xfrm>
              <a:off x="1834135" y="4195272"/>
              <a:ext cx="3983756" cy="529872"/>
            </a:xfrm>
            <a:prstGeom prst="rightArrow">
              <a:avLst/>
            </a:prstGeom>
            <a:solidFill>
              <a:srgbClr val="002546"/>
            </a:solidFill>
            <a:ln w="1778" cap="flat" cmpd="sng" algn="ctr">
              <a:noFill/>
              <a:prstDash val="solid"/>
              <a:round/>
              <a:headEnd type="none" w="med" len="med"/>
              <a:tailEnd type="none" w="med" len="med"/>
            </a:ln>
            <a:effectLst/>
          </p:spPr>
          <p:txBody>
            <a:bodyPr vert="horz" wrap="square" lIns="91440" tIns="36000" rIns="91440" bIns="252000" numCol="1" rtlCol="0" anchor="t"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rPr>
                <a:t>Adfærdsændring</a:t>
              </a:r>
            </a:p>
          </p:txBody>
        </p:sp>
        <p:sp>
          <p:nvSpPr>
            <p:cNvPr id="18" name="Arrow: Right 17">
              <a:extLst>
                <a:ext uri="{FF2B5EF4-FFF2-40B4-BE49-F238E27FC236}">
                  <a16:creationId xmlns:a16="http://schemas.microsoft.com/office/drawing/2014/main" id="{7D8F408D-D2E8-B5A5-39E0-9CB666A20E71}"/>
                </a:ext>
              </a:extLst>
            </p:cNvPr>
            <p:cNvSpPr/>
            <p:nvPr/>
          </p:nvSpPr>
          <p:spPr bwMode="auto">
            <a:xfrm>
              <a:off x="1376961" y="4699328"/>
              <a:ext cx="4821238" cy="529872"/>
            </a:xfrm>
            <a:prstGeom prst="rightArrow">
              <a:avLst/>
            </a:prstGeom>
            <a:solidFill>
              <a:srgbClr val="002546"/>
            </a:solidFill>
            <a:ln w="1778" cap="flat" cmpd="sng" algn="ctr">
              <a:noFill/>
              <a:prstDash val="solid"/>
              <a:round/>
              <a:headEnd type="none" w="med" len="med"/>
              <a:tailEnd type="none" w="med" len="med"/>
            </a:ln>
            <a:effectLst/>
          </p:spPr>
          <p:txBody>
            <a:bodyPr vert="horz" wrap="square" lIns="91440" tIns="36000" rIns="91440" bIns="252000" numCol="1" rtlCol="0" anchor="t"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400" b="0" i="0" u="none" strike="noStrike" kern="0" cap="none" spc="0" normalizeH="0" baseline="0" noProof="0" dirty="0">
                  <a:ln>
                    <a:noFill/>
                  </a:ln>
                  <a:solidFill>
                    <a:srgbClr val="FFFFFF"/>
                  </a:solidFill>
                  <a:effectLst/>
                  <a:uLnTx/>
                  <a:uFillTx/>
                </a:rPr>
                <a:t>Gevinster</a:t>
              </a:r>
            </a:p>
          </p:txBody>
        </p:sp>
      </p:grpSp>
      <p:sp>
        <p:nvSpPr>
          <p:cNvPr id="2" name="Slide Number Placeholder 3">
            <a:extLst>
              <a:ext uri="{FF2B5EF4-FFF2-40B4-BE49-F238E27FC236}">
                <a16:creationId xmlns:a16="http://schemas.microsoft.com/office/drawing/2014/main" id="{25EAF4AB-C1FD-D791-FB9D-50D85BEB111D}"/>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8</a:t>
            </a:fld>
            <a:endParaRPr lang="en-GB" dirty="0"/>
          </a:p>
        </p:txBody>
      </p:sp>
    </p:spTree>
    <p:extLst>
      <p:ext uri="{BB962C8B-B14F-4D97-AF65-F5344CB8AC3E}">
        <p14:creationId xmlns:p14="http://schemas.microsoft.com/office/powerpoint/2010/main" val="368540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5606-B66B-9465-D52C-ABB02327B8E1}"/>
              </a:ext>
            </a:extLst>
          </p:cNvPr>
          <p:cNvSpPr>
            <a:spLocks noGrp="1"/>
          </p:cNvSpPr>
          <p:nvPr>
            <p:ph type="title"/>
          </p:nvPr>
        </p:nvSpPr>
        <p:spPr/>
        <p:txBody>
          <a:bodyPr/>
          <a:lstStyle/>
          <a:p>
            <a:r>
              <a:rPr lang="da-DK" dirty="0"/>
              <a:t>Gevinstrealisering </a:t>
            </a:r>
          </a:p>
        </p:txBody>
      </p:sp>
      <p:sp>
        <p:nvSpPr>
          <p:cNvPr id="3" name="Content Placeholder 2">
            <a:extLst>
              <a:ext uri="{FF2B5EF4-FFF2-40B4-BE49-F238E27FC236}">
                <a16:creationId xmlns:a16="http://schemas.microsoft.com/office/drawing/2014/main" id="{EA64E78B-D91E-29E0-4063-7B11ABEE8468}"/>
              </a:ext>
            </a:extLst>
          </p:cNvPr>
          <p:cNvSpPr>
            <a:spLocks noGrp="1"/>
          </p:cNvSpPr>
          <p:nvPr>
            <p:ph idx="1"/>
          </p:nvPr>
        </p:nvSpPr>
        <p:spPr/>
        <p:txBody>
          <a:bodyPr/>
          <a:lstStyle/>
          <a:p>
            <a:r>
              <a:rPr lang="da-DK" sz="1500" dirty="0"/>
              <a:t>Gevinstrealisering er en metode til at skabe størst mulig organisatorisk værdi af en forandring eller et projekt. Fokus på gevinstrealisering sikrer, at vi – udover de tekniske leverancer – samlet set leverer den samlede forandring (teknisk og adfærdsmæssigt), som gør det muligt at høste de ønskede gevinster – og indfri det overordnede formål med det konkrete projekt.</a:t>
            </a:r>
            <a:br>
              <a:rPr lang="da-DK" sz="1500" dirty="0"/>
            </a:br>
            <a:endParaRPr lang="da-DK" sz="1500" dirty="0"/>
          </a:p>
          <a:p>
            <a:r>
              <a:rPr lang="da-DK" sz="1500" dirty="0"/>
              <a:t>Figuren viser, at de tekniske projektleverancer blot er det første trin til at indfri det overordnede mål. Hvis vi kun sigter mod dette, mislykkes den organisatoriske implementering af projektet. Modellen illustrerer, at vi – for at komme i ’mål’ med projektet – har brug for at indtænke alle trin i gevinstrealiseringsprocessen.</a:t>
            </a:r>
          </a:p>
          <a:p>
            <a:br>
              <a:rPr lang="da-DK" sz="1500" b="1" dirty="0"/>
            </a:br>
            <a:r>
              <a:rPr lang="da-DK" sz="1500" b="1" dirty="0">
                <a:solidFill>
                  <a:schemeClr val="bg2"/>
                </a:solidFill>
              </a:rPr>
              <a:t>Modellen understreger vigtigheden af at sikre to ting:</a:t>
            </a:r>
            <a:r>
              <a:rPr lang="da-DK" sz="1500" dirty="0">
                <a:solidFill>
                  <a:schemeClr val="bg2"/>
                </a:solidFill>
              </a:rPr>
              <a:t> </a:t>
            </a:r>
          </a:p>
          <a:p>
            <a:r>
              <a:rPr lang="da-DK" sz="1500" dirty="0">
                <a:solidFill>
                  <a:schemeClr val="bg2"/>
                </a:solidFill>
              </a:rPr>
              <a:t>1) </a:t>
            </a:r>
            <a:r>
              <a:rPr lang="da-DK" sz="1500" dirty="0"/>
              <a:t>at de involverede medarbejdere og ledere har de nødvendige kompetencer til at udøve den nye ønskede adfærd</a:t>
            </a:r>
          </a:p>
          <a:p>
            <a:r>
              <a:rPr lang="da-DK" sz="1500" dirty="0"/>
              <a:t>2) at projektet understøtter ledere og medarbejdere i faktisk at adoptere den nye ønskede adfærd. </a:t>
            </a:r>
          </a:p>
        </p:txBody>
      </p:sp>
      <p:sp>
        <p:nvSpPr>
          <p:cNvPr id="4" name="Date Placeholder 3">
            <a:extLst>
              <a:ext uri="{FF2B5EF4-FFF2-40B4-BE49-F238E27FC236}">
                <a16:creationId xmlns:a16="http://schemas.microsoft.com/office/drawing/2014/main" id="{111C282A-AE3D-1FA3-3BA6-FCD522C670B9}"/>
              </a:ext>
            </a:extLst>
          </p:cNvPr>
          <p:cNvSpPr>
            <a:spLocks noGrp="1"/>
          </p:cNvSpPr>
          <p:nvPr>
            <p:ph type="dt" sz="half" idx="10"/>
          </p:nvPr>
        </p:nvSpPr>
        <p:spPr/>
        <p:txBody>
          <a:bodyPr/>
          <a:lstStyle/>
          <a:p>
            <a:fld id="{AF3E777E-2B57-4D6B-9851-49AF91C6EB4A}" type="datetime1">
              <a:rPr lang="da-DK" smtClean="0"/>
              <a:t>25-01-2024</a:t>
            </a:fld>
            <a:r>
              <a:rPr lang="da-DK"/>
              <a:t>16-12-2022</a:t>
            </a:r>
            <a:endParaRPr lang="da-DK" dirty="0"/>
          </a:p>
        </p:txBody>
      </p:sp>
      <p:grpSp>
        <p:nvGrpSpPr>
          <p:cNvPr id="14" name="Group 13">
            <a:extLst>
              <a:ext uri="{FF2B5EF4-FFF2-40B4-BE49-F238E27FC236}">
                <a16:creationId xmlns:a16="http://schemas.microsoft.com/office/drawing/2014/main" id="{D5389753-A1E1-DFDC-D7AC-2BA0BDA9765E}"/>
              </a:ext>
            </a:extLst>
          </p:cNvPr>
          <p:cNvGrpSpPr/>
          <p:nvPr/>
        </p:nvGrpSpPr>
        <p:grpSpPr>
          <a:xfrm>
            <a:off x="3722133" y="5994073"/>
            <a:ext cx="5455134" cy="585564"/>
            <a:chOff x="3722133" y="5994073"/>
            <a:chExt cx="5455134" cy="585564"/>
          </a:xfrm>
        </p:grpSpPr>
        <p:sp>
          <p:nvSpPr>
            <p:cNvPr id="15" name="USR_Title">
              <a:extLst>
                <a:ext uri="{FF2B5EF4-FFF2-40B4-BE49-F238E27FC236}">
                  <a16:creationId xmlns:a16="http://schemas.microsoft.com/office/drawing/2014/main" id="{0B4ADB85-E190-8B00-5619-920CC7FB27D1}"/>
                </a:ext>
              </a:extLst>
            </p:cNvPr>
            <p:cNvSpPr txBox="1">
              <a:spLocks noChangeArrowheads="1"/>
            </p:cNvSpPr>
            <p:nvPr/>
          </p:nvSpPr>
          <p:spPr bwMode="auto">
            <a:xfrm>
              <a:off x="6194851" y="5997461"/>
              <a:ext cx="2982416" cy="582176"/>
            </a:xfrm>
            <a:prstGeom prst="rect">
              <a:avLst/>
            </a:prstGeom>
            <a:noFill/>
            <a:ln w="1778" algn="ctr">
              <a:noFill/>
              <a:miter lim="800000"/>
              <a:headEnd/>
              <a:tailEnd/>
            </a:ln>
            <a:effectLst/>
          </p:spPr>
          <p:txBody>
            <a:bodyPr lIns="0" tIns="475200" rIns="0" bIns="0" anchor="t" anchorCtr="0">
              <a:spAutoFit/>
            </a:bodyPr>
            <a:lstStyle/>
            <a:p>
              <a:pPr algn="l">
                <a:lnSpc>
                  <a:spcPct val="95000"/>
                </a:lnSpc>
                <a:defRPr/>
              </a:pPr>
              <a:r>
                <a:rPr lang="da-DK" sz="700" cap="all" dirty="0">
                  <a:latin typeface="+mn-lt"/>
                </a:rPr>
                <a:t>1.1. Generel indføring</a:t>
              </a:r>
              <a:endParaRPr lang="da-DK" sz="700" b="0" cap="all" baseline="0" dirty="0">
                <a:solidFill>
                  <a:schemeClr val="tx1"/>
                </a:solidFill>
                <a:latin typeface="+mn-lt"/>
              </a:endParaRPr>
            </a:p>
          </p:txBody>
        </p:sp>
        <p:sp>
          <p:nvSpPr>
            <p:cNvPr id="16" name="Date_DateCustomA">
              <a:extLst>
                <a:ext uri="{FF2B5EF4-FFF2-40B4-BE49-F238E27FC236}">
                  <a16:creationId xmlns:a16="http://schemas.microsoft.com/office/drawing/2014/main" id="{44B784BF-0BE0-E016-46CF-01D3696A5242}"/>
                </a:ext>
              </a:extLst>
            </p:cNvPr>
            <p:cNvSpPr txBox="1">
              <a:spLocks noChangeArrowheads="1"/>
            </p:cNvSpPr>
            <p:nvPr/>
          </p:nvSpPr>
          <p:spPr bwMode="auto">
            <a:xfrm>
              <a:off x="3722133" y="5997461"/>
              <a:ext cx="2271840" cy="582176"/>
            </a:xfrm>
            <a:prstGeom prst="rect">
              <a:avLst/>
            </a:prstGeom>
            <a:noFill/>
            <a:ln w="1778" algn="ctr">
              <a:noFill/>
              <a:miter lim="800000"/>
              <a:headEnd/>
              <a:tailEnd/>
            </a:ln>
            <a:effectLst/>
          </p:spPr>
          <p:txBody>
            <a:bodyPr wrap="square" lIns="0" tIns="475200" rIns="0" bIns="0" anchor="t" anchorCtr="0">
              <a:spAutoFit/>
            </a:bodyPr>
            <a:lstStyle/>
            <a:p>
              <a:pPr algn="r">
                <a:lnSpc>
                  <a:spcPct val="95000"/>
                </a:lnSpc>
                <a:defRPr/>
              </a:pPr>
              <a:r>
                <a:rPr lang="da-DK" sz="700" cap="all" dirty="0">
                  <a:latin typeface="+mn-lt"/>
                </a:rPr>
                <a:t>1. Forandringsledelse</a:t>
              </a:r>
              <a:endParaRPr lang="da-DK" sz="700" b="0" cap="all" baseline="0" dirty="0">
                <a:solidFill>
                  <a:schemeClr val="tx1"/>
                </a:solidFill>
                <a:latin typeface="+mn-lt"/>
              </a:endParaRPr>
            </a:p>
          </p:txBody>
        </p:sp>
        <p:pic>
          <p:nvPicPr>
            <p:cNvPr id="17" name="Billede streg">
              <a:extLst>
                <a:ext uri="{FF2B5EF4-FFF2-40B4-BE49-F238E27FC236}">
                  <a16:creationId xmlns:a16="http://schemas.microsoft.com/office/drawing/2014/main" id="{50F3EB0C-A561-98BB-5739-BF3C26B2C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545" y="5994073"/>
              <a:ext cx="71734" cy="558000"/>
            </a:xfrm>
            <a:prstGeom prst="rect">
              <a:avLst/>
            </a:prstGeom>
          </p:spPr>
        </p:pic>
      </p:grpSp>
      <p:grpSp>
        <p:nvGrpSpPr>
          <p:cNvPr id="5" name="Group 4">
            <a:extLst>
              <a:ext uri="{FF2B5EF4-FFF2-40B4-BE49-F238E27FC236}">
                <a16:creationId xmlns:a16="http://schemas.microsoft.com/office/drawing/2014/main" id="{92158AA4-EEBD-F4F0-3DD7-1D03C767B952}"/>
              </a:ext>
            </a:extLst>
          </p:cNvPr>
          <p:cNvGrpSpPr/>
          <p:nvPr/>
        </p:nvGrpSpPr>
        <p:grpSpPr>
          <a:xfrm>
            <a:off x="1769021" y="5253702"/>
            <a:ext cx="8416465" cy="1425139"/>
            <a:chOff x="1769021" y="5253702"/>
            <a:chExt cx="8416465" cy="1425139"/>
          </a:xfrm>
        </p:grpSpPr>
        <p:sp>
          <p:nvSpPr>
            <p:cNvPr id="7" name="Arrow: Chevron 6">
              <a:extLst>
                <a:ext uri="{FF2B5EF4-FFF2-40B4-BE49-F238E27FC236}">
                  <a16:creationId xmlns:a16="http://schemas.microsoft.com/office/drawing/2014/main" id="{6DE4E8D5-14FD-F55D-45D4-F1F2A9A88228}"/>
                </a:ext>
              </a:extLst>
            </p:cNvPr>
            <p:cNvSpPr/>
            <p:nvPr/>
          </p:nvSpPr>
          <p:spPr bwMode="auto">
            <a:xfrm>
              <a:off x="5040771" y="5253702"/>
              <a:ext cx="1872208" cy="740371"/>
            </a:xfrm>
            <a:prstGeom prst="chevron">
              <a:avLst/>
            </a:prstGeom>
            <a:solidFill>
              <a:srgbClr val="37A0CB">
                <a:lumMod val="75000"/>
              </a:srgbClr>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Ny adfærd</a:t>
              </a:r>
            </a:p>
          </p:txBody>
        </p:sp>
        <p:sp>
          <p:nvSpPr>
            <p:cNvPr id="8" name="Arrow: Chevron 7">
              <a:extLst>
                <a:ext uri="{FF2B5EF4-FFF2-40B4-BE49-F238E27FC236}">
                  <a16:creationId xmlns:a16="http://schemas.microsoft.com/office/drawing/2014/main" id="{C5EBC80A-291A-5CBA-FF8D-193F75F20F26}"/>
                </a:ext>
              </a:extLst>
            </p:cNvPr>
            <p:cNvSpPr/>
            <p:nvPr/>
          </p:nvSpPr>
          <p:spPr bwMode="auto">
            <a:xfrm>
              <a:off x="6674191" y="5253702"/>
              <a:ext cx="1872208" cy="740371"/>
            </a:xfrm>
            <a:prstGeom prst="chevron">
              <a:avLst/>
            </a:prstGeom>
            <a:solidFill>
              <a:srgbClr val="37A0CB"/>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Gevinster</a:t>
              </a:r>
            </a:p>
          </p:txBody>
        </p:sp>
        <p:sp>
          <p:nvSpPr>
            <p:cNvPr id="9" name="Arrow: Chevron 8">
              <a:extLst>
                <a:ext uri="{FF2B5EF4-FFF2-40B4-BE49-F238E27FC236}">
                  <a16:creationId xmlns:a16="http://schemas.microsoft.com/office/drawing/2014/main" id="{F9C5E6AD-CC57-B68D-42F7-7804EED8720A}"/>
                </a:ext>
              </a:extLst>
            </p:cNvPr>
            <p:cNvSpPr/>
            <p:nvPr/>
          </p:nvSpPr>
          <p:spPr bwMode="auto">
            <a:xfrm>
              <a:off x="8313278" y="5253702"/>
              <a:ext cx="1872208" cy="740371"/>
            </a:xfrm>
            <a:prstGeom prst="chevron">
              <a:avLst/>
            </a:prstGeom>
            <a:solidFill>
              <a:srgbClr val="37A0CB">
                <a:lumMod val="60000"/>
                <a:lumOff val="40000"/>
              </a:srgbClr>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Formål</a:t>
              </a:r>
            </a:p>
          </p:txBody>
        </p:sp>
        <p:sp>
          <p:nvSpPr>
            <p:cNvPr id="10" name="Arrow: Chevron 9">
              <a:extLst>
                <a:ext uri="{FF2B5EF4-FFF2-40B4-BE49-F238E27FC236}">
                  <a16:creationId xmlns:a16="http://schemas.microsoft.com/office/drawing/2014/main" id="{C5C8C0F3-26C3-C81E-F490-7BBD3D9852E6}"/>
                </a:ext>
              </a:extLst>
            </p:cNvPr>
            <p:cNvSpPr/>
            <p:nvPr/>
          </p:nvSpPr>
          <p:spPr bwMode="auto">
            <a:xfrm>
              <a:off x="3408108" y="5253702"/>
              <a:ext cx="1872208" cy="740371"/>
            </a:xfrm>
            <a:prstGeom prst="chevron">
              <a:avLst/>
            </a:prstGeom>
            <a:solidFill>
              <a:srgbClr val="002546">
                <a:lumMod val="90000"/>
                <a:lumOff val="10000"/>
              </a:srgbClr>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Nye kompetencer</a:t>
              </a:r>
            </a:p>
          </p:txBody>
        </p:sp>
        <p:sp>
          <p:nvSpPr>
            <p:cNvPr id="11" name="Arrow: Chevron 10">
              <a:extLst>
                <a:ext uri="{FF2B5EF4-FFF2-40B4-BE49-F238E27FC236}">
                  <a16:creationId xmlns:a16="http://schemas.microsoft.com/office/drawing/2014/main" id="{BD41EC28-D81D-CECE-55BA-629E3ABDC056}"/>
                </a:ext>
              </a:extLst>
            </p:cNvPr>
            <p:cNvSpPr/>
            <p:nvPr/>
          </p:nvSpPr>
          <p:spPr bwMode="auto">
            <a:xfrm>
              <a:off x="1769021" y="5253702"/>
              <a:ext cx="1872208" cy="740371"/>
            </a:xfrm>
            <a:prstGeom prst="chevron">
              <a:avLst/>
            </a:prstGeom>
            <a:solidFill>
              <a:srgbClr val="002546"/>
            </a:solidFill>
            <a:ln w="1778" cap="flat" cmpd="sng" algn="ctr">
              <a:noFill/>
              <a:prstDash val="solid"/>
              <a:round/>
              <a:headEnd type="none" w="med" len="med"/>
              <a:tailEnd type="none" w="med" len="med"/>
            </a:ln>
            <a:effectLst/>
          </p:spPr>
          <p:txBody>
            <a:bodyPr vert="horz" wrap="square" lIns="36000" tIns="45720" rIns="0" bIns="45720" numCol="1" rtlCol="0" anchor="ctr" anchorCtr="0" compatLnSpc="1">
              <a:prstTxWarp prst="textNoShape">
                <a:avLst/>
              </a:prstTxWarp>
              <a:no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da-DK" sz="1050" b="1" i="0" u="none" strike="noStrike" kern="0" cap="none" spc="0" normalizeH="0" baseline="0" noProof="0" dirty="0">
                  <a:ln>
                    <a:noFill/>
                  </a:ln>
                  <a:solidFill>
                    <a:srgbClr val="FFFFFF"/>
                  </a:solidFill>
                  <a:effectLst/>
                  <a:uLnTx/>
                  <a:uFillTx/>
                </a:rPr>
                <a:t>Projektleverancer</a:t>
              </a:r>
            </a:p>
          </p:txBody>
        </p:sp>
        <p:sp>
          <p:nvSpPr>
            <p:cNvPr id="12" name="TextBox 11">
              <a:extLst>
                <a:ext uri="{FF2B5EF4-FFF2-40B4-BE49-F238E27FC236}">
                  <a16:creationId xmlns:a16="http://schemas.microsoft.com/office/drawing/2014/main" id="{32F119B1-4EC5-44B5-2653-F4DEC9ACABF5}"/>
                </a:ext>
              </a:extLst>
            </p:cNvPr>
            <p:cNvSpPr txBox="1"/>
            <p:nvPr/>
          </p:nvSpPr>
          <p:spPr>
            <a:xfrm>
              <a:off x="7462564" y="6093296"/>
              <a:ext cx="2441410" cy="585545"/>
            </a:xfrm>
            <a:prstGeom prst="rect">
              <a:avLst/>
            </a:prstGeom>
            <a:noFill/>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1100" b="0" i="0" u="none" strike="noStrike" kern="0" cap="none" spc="0" normalizeH="0" baseline="0" noProof="0" dirty="0">
                  <a:ln>
                    <a:noFill/>
                  </a:ln>
                  <a:solidFill>
                    <a:srgbClr val="000000"/>
                  </a:solidFill>
                  <a:effectLst/>
                  <a:uLnTx/>
                  <a:uFillTx/>
                </a:rPr>
                <a:t>Rytter, Lind og </a:t>
              </a:r>
              <a:r>
                <a:rPr kumimoji="0" lang="da-DK" sz="1100" b="0" i="0" u="none" strike="noStrike" kern="0" cap="none" spc="0" normalizeH="0" baseline="0" noProof="0" dirty="0" err="1">
                  <a:ln>
                    <a:noFill/>
                  </a:ln>
                  <a:solidFill>
                    <a:srgbClr val="000000"/>
                  </a:solidFill>
                  <a:effectLst/>
                  <a:uLnTx/>
                  <a:uFillTx/>
                </a:rPr>
                <a:t>Svejvig</a:t>
              </a:r>
              <a:r>
                <a:rPr kumimoji="0" lang="da-DK" sz="1100" b="0" i="0" u="none" strike="noStrike" kern="0" cap="none" spc="0" normalizeH="0" baseline="0" noProof="0" dirty="0">
                  <a:ln>
                    <a:noFill/>
                  </a:ln>
                  <a:solidFill>
                    <a:srgbClr val="000000"/>
                  </a:solidFill>
                  <a:effectLst/>
                  <a:uLnTx/>
                  <a:uFillTx/>
                </a:rPr>
                <a:t> (2020)</a:t>
              </a:r>
            </a:p>
          </p:txBody>
        </p:sp>
      </p:grpSp>
      <p:sp>
        <p:nvSpPr>
          <p:cNvPr id="6" name="Slide Number Placeholder 3">
            <a:extLst>
              <a:ext uri="{FF2B5EF4-FFF2-40B4-BE49-F238E27FC236}">
                <a16:creationId xmlns:a16="http://schemas.microsoft.com/office/drawing/2014/main" id="{A1F5424F-6388-F0CE-06C2-6C01C65131E0}"/>
              </a:ext>
            </a:extLst>
          </p:cNvPr>
          <p:cNvSpPr>
            <a:spLocks noGrp="1"/>
          </p:cNvSpPr>
          <p:nvPr>
            <p:ph type="sldNum" sz="quarter" idx="12"/>
          </p:nvPr>
        </p:nvSpPr>
        <p:spPr>
          <a:xfrm>
            <a:off x="11807992" y="6581497"/>
            <a:ext cx="252000" cy="135422"/>
          </a:xfrm>
        </p:spPr>
        <p:txBody>
          <a:bodyPr/>
          <a:lstStyle/>
          <a:p>
            <a:fld id="{23AA811B-2EBD-4900-905E-5BE206449611}" type="slidenum">
              <a:rPr lang="en-GB" smtClean="0"/>
              <a:pPr/>
              <a:t>9</a:t>
            </a:fld>
            <a:endParaRPr lang="en-GB" dirty="0"/>
          </a:p>
        </p:txBody>
      </p:sp>
    </p:spTree>
    <p:extLst>
      <p:ext uri="{BB962C8B-B14F-4D97-AF65-F5344CB8AC3E}">
        <p14:creationId xmlns:p14="http://schemas.microsoft.com/office/powerpoint/2010/main" val="2462394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745988"/>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2546"/>
    </a:dk2>
    <a:lt2>
      <a:srgbClr val="002546"/>
    </a:lt2>
    <a:accent1>
      <a:srgbClr val="37A0CB"/>
    </a:accent1>
    <a:accent2>
      <a:srgbClr val="002546"/>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002546"/>
    </a:dk2>
    <a:lt2>
      <a:srgbClr val="002546"/>
    </a:lt2>
    <a:accent1>
      <a:srgbClr val="37A0CB"/>
    </a:accent1>
    <a:accent2>
      <a:srgbClr val="002546"/>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ktiv_x003f_ xmlns="705e1fcc-d9cd-4f43-a9a3-a414f9dbc763">true</Aktiv_x003f_>
    <Kategori xmlns="705e1fcc-d9cd-4f43-a9a3-a414f9dbc763">Forandringsledelse</Kategori>
    <Involvering xmlns="705e1fcc-d9cd-4f43-a9a3-a414f9dbc763">Udarbejdet af AU UDD i forbindelse med kursus i forandringsledelse</Involver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92513D95F75F24AAED1A37F32EB9AD7" ma:contentTypeVersion="12" ma:contentTypeDescription="Opret et nyt dokument." ma:contentTypeScope="" ma:versionID="2cfaccc7ada1fd20819d2087f9eddd64">
  <xsd:schema xmlns:xsd="http://www.w3.org/2001/XMLSchema" xmlns:xs="http://www.w3.org/2001/XMLSchema" xmlns:p="http://schemas.microsoft.com/office/2006/metadata/properties" xmlns:ns2="705e1fcc-d9cd-4f43-a9a3-a414f9dbc763" xmlns:ns3="160a02f7-86ea-4185-93ca-ec166a305c8c" targetNamespace="http://schemas.microsoft.com/office/2006/metadata/properties" ma:root="true" ma:fieldsID="8e3151e778f4aaf1fc442269c5760887" ns2:_="" ns3:_="">
    <xsd:import namespace="705e1fcc-d9cd-4f43-a9a3-a414f9dbc763"/>
    <xsd:import namespace="160a02f7-86ea-4185-93ca-ec166a305c8c"/>
    <xsd:element name="properties">
      <xsd:complexType>
        <xsd:sequence>
          <xsd:element name="documentManagement">
            <xsd:complexType>
              <xsd:all>
                <xsd:element ref="ns2:Aktiv_x003f_" minOccurs="0"/>
                <xsd:element ref="ns2:Kategori" minOccurs="0"/>
                <xsd:element ref="ns2:MediaServiceMetadata" minOccurs="0"/>
                <xsd:element ref="ns2:MediaServiceFastMetadata" minOccurs="0"/>
                <xsd:element ref="ns3:SharedWithUsers" minOccurs="0"/>
                <xsd:element ref="ns3:SharedWithDetails" minOccurs="0"/>
                <xsd:element ref="ns2:Involver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e1fcc-d9cd-4f43-a9a3-a414f9dbc763" elementFormDefault="qualified">
    <xsd:import namespace="http://schemas.microsoft.com/office/2006/documentManagement/types"/>
    <xsd:import namespace="http://schemas.microsoft.com/office/infopath/2007/PartnerControls"/>
    <xsd:element name="Aktiv_x003f_" ma:index="4" nillable="true" ma:displayName="Aktiv?" ma:default="1" ma:description="Fjern markering for aktiv hvis informationerne i dokumentet er forældede." ma:internalName="Aktiv_x003f_" ma:readOnly="false">
      <xsd:simpleType>
        <xsd:restriction base="dms:Boolean"/>
      </xsd:simpleType>
    </xsd:element>
    <xsd:element name="Kategori" ma:index="5" nillable="true" ma:displayName="Kategori" ma:default="Andet" ma:description="Hvordan skal dokumenterne kategoriseres? Skriv selv værdi eller vælg fra listen" ma:format="Dropdown" ma:internalName="Kategori" ma:readOnly="false">
      <xsd:simpleType>
        <xsd:union memberTypes="dms:Text">
          <xsd:simpleType>
            <xsd:restriction base="dms:Choice">
              <xsd:enumeration value="Mødereferat"/>
              <xsd:enumeration value="Andet"/>
            </xsd:restriction>
          </xsd:simpleType>
        </xsd:union>
      </xsd:simple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Involvering" ma:index="14" nillable="true" ma:displayName="Involvering" ma:description="Hvem har været involveret i udarbejdelsen af skabelonen og hvordan?" ma:internalName="Involvering">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0a02f7-86ea-4185-93ca-ec166a305c8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8F6DEF-C3A8-473D-A818-F80482FE4060}">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 ds:uri="http://purl.org/dc/elements/1.1/"/>
    <ds:schemaRef ds:uri="160a02f7-86ea-4185-93ca-ec166a305c8c"/>
    <ds:schemaRef ds:uri="705e1fcc-d9cd-4f43-a9a3-a414f9dbc763"/>
    <ds:schemaRef ds:uri="http://schemas.microsoft.com/office/2006/metadata/properties"/>
  </ds:schemaRefs>
</ds:datastoreItem>
</file>

<file path=customXml/itemProps2.xml><?xml version="1.0" encoding="utf-8"?>
<ds:datastoreItem xmlns:ds="http://schemas.openxmlformats.org/officeDocument/2006/customXml" ds:itemID="{90BDF0A0-2423-40D7-BA91-EEA66C339602}">
  <ds:schemaRefs>
    <ds:schemaRef ds:uri="http://schemas.microsoft.com/sharepoint/v3/contenttype/forms"/>
  </ds:schemaRefs>
</ds:datastoreItem>
</file>

<file path=customXml/itemProps3.xml><?xml version="1.0" encoding="utf-8"?>
<ds:datastoreItem xmlns:ds="http://schemas.openxmlformats.org/officeDocument/2006/customXml" ds:itemID="{922656F4-21B8-444E-B87D-53F12298A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5e1fcc-d9cd-4f43-a9a3-a414f9dbc763"/>
    <ds:schemaRef ds:uri="160a02f7-86ea-4185-93ca-ec166a305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4641</Words>
  <Application>Microsoft Office PowerPoint</Application>
  <PresentationFormat>Brugerdefineret</PresentationFormat>
  <Paragraphs>403</Paragraphs>
  <Slides>29</Slides>
  <Notes>5</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29</vt:i4>
      </vt:variant>
    </vt:vector>
  </HeadingPairs>
  <TitlesOfParts>
    <vt:vector size="38" baseType="lpstr">
      <vt:lpstr>AU Passata</vt:lpstr>
      <vt:lpstr>AU Passata Light</vt:lpstr>
      <vt:lpstr>Arial</vt:lpstr>
      <vt:lpstr>ＭＳ Ｐゴシック</vt:lpstr>
      <vt:lpstr>Wingdings</vt:lpstr>
      <vt:lpstr>Georgia</vt:lpstr>
      <vt:lpstr>AU Peto</vt:lpstr>
      <vt:lpstr>Calibri</vt:lpstr>
      <vt:lpstr>AU 16:9</vt:lpstr>
      <vt:lpstr>PowerPoint-præsentation</vt:lpstr>
      <vt:lpstr>1. Forandringsledelse / INDHOLD</vt:lpstr>
      <vt:lpstr>PowerPoint-præsentation</vt:lpstr>
      <vt:lpstr>introduktion</vt:lpstr>
      <vt:lpstr>Samspillet mellem projektledelse og forandringsledelse</vt:lpstr>
      <vt:lpstr>Forandringens tre faser og forskellige spor</vt:lpstr>
      <vt:lpstr>Forandringens tre faser og forskellige spor (Fortsat)</vt:lpstr>
      <vt:lpstr>Forandringens tre faser og forskellige spor (fortsat)</vt:lpstr>
      <vt:lpstr>Gevinstrealisering </vt:lpstr>
      <vt:lpstr>Kotters otte trin til succesfulde forandringer</vt:lpstr>
      <vt:lpstr>Kotters otte trin (fortsat)</vt:lpstr>
      <vt:lpstr>Kotters otte trin (fortsat)</vt:lpstr>
      <vt:lpstr>PowerPoint-præsentation</vt:lpstr>
      <vt:lpstr>Modeller  til indledende analyse af forandringer</vt:lpstr>
      <vt:lpstr>Model 1.A  Buchanans og Boddys forandringsmodel </vt:lpstr>
      <vt:lpstr>Model 1.A (fortsat) Buchanans og Boddys forandringsmodel</vt:lpstr>
      <vt:lpstr>Model 1.A (fortsat) Buchanans og Boddys forandringsmodel </vt:lpstr>
      <vt:lpstr>Model 1.B Forandringens domæner/dimensioner</vt:lpstr>
      <vt:lpstr>Model 1.B (fortsat) Forandringens domæner/dimensioner</vt:lpstr>
      <vt:lpstr>Model 1.B (fortsat) Forandringens domæner/dimensioner</vt:lpstr>
      <vt:lpstr>Model 1.C Analytisk rammeværktøj til forandringsaspekter</vt:lpstr>
      <vt:lpstr>Model 1.C (fortsat) Analytisk rammeværktøj til forandringsaspekter</vt:lpstr>
      <vt:lpstr>Model 1.C (fortsat) Analytisk rammeværktøj til forandringsaspekter</vt:lpstr>
      <vt:lpstr>PowerPoint-præsentation</vt:lpstr>
      <vt:lpstr>Forandringsparathed I organisationer</vt:lpstr>
      <vt:lpstr>Model 1.D  til analyse af forandringsparathed</vt:lpstr>
      <vt:lpstr>Model 1.D (fortsat) til analyse af forandringsparathed</vt:lpstr>
      <vt:lpstr>Model 1.D (fortsat) til analyse af forandringsparathed</vt:lpstr>
      <vt:lpstr>Model 1.D (fortsat) til analyse af forandringsparathed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Indledende analyse og forandringsparathed</dc:title>
  <dc:creator/>
  <cp:lastModifiedBy/>
  <cp:revision>8</cp:revision>
  <dcterms:modified xsi:type="dcterms:W3CDTF">2024-01-25T11:57:51Z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637455145665277037</vt:lpwstr>
  </property>
  <property fmtid="{D5CDD505-2E9C-101B-9397-08002B2CF9AE}" pid="60" name="TemplafyTimeStamp">
    <vt:lpwstr>2017-02-24T14:35:30.3621506Z</vt:lpwstr>
  </property>
  <property fmtid="{D5CDD505-2E9C-101B-9397-08002B2CF9AE}" pid="61" name="OfficeID">
    <vt:lpwstr>1783</vt:lpwstr>
  </property>
  <property fmtid="{D5CDD505-2E9C-101B-9397-08002B2CF9AE}" pid="62" name="colorthemechange">
    <vt:lpwstr>True</vt:lpwstr>
  </property>
  <property fmtid="{D5CDD505-2E9C-101B-9397-08002B2CF9AE}" pid="63" name="ContentTypeId">
    <vt:lpwstr>0x010100092513D95F75F24AAED1A37F32EB9AD7</vt:lpwstr>
  </property>
</Properties>
</file>