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21"/>
  </p:notesMasterIdLst>
  <p:handoutMasterIdLst>
    <p:handoutMasterId r:id="rId22"/>
  </p:handoutMasterIdLst>
  <p:sldIdLst>
    <p:sldId id="360" r:id="rId5"/>
    <p:sldId id="22624" r:id="rId6"/>
    <p:sldId id="22625" r:id="rId7"/>
    <p:sldId id="22626" r:id="rId8"/>
    <p:sldId id="22627" r:id="rId9"/>
    <p:sldId id="22628" r:id="rId10"/>
    <p:sldId id="22630" r:id="rId11"/>
    <p:sldId id="22629" r:id="rId12"/>
    <p:sldId id="22631" r:id="rId13"/>
    <p:sldId id="22632" r:id="rId14"/>
    <p:sldId id="22609" r:id="rId15"/>
    <p:sldId id="22633" r:id="rId16"/>
    <p:sldId id="22634" r:id="rId17"/>
    <p:sldId id="22635" r:id="rId18"/>
    <p:sldId id="22614" r:id="rId19"/>
    <p:sldId id="22636" r:id="rId20"/>
  </p:sldIdLst>
  <p:sldSz cx="12188825" cy="6858000"/>
  <p:notesSz cx="6797675" cy="9926638"/>
  <p:embeddedFontLst>
    <p:embeddedFont>
      <p:font typeface="AU Passata" panose="020B0503030502030804" pitchFamily="34" charset="0"/>
      <p:regular r:id="rId23"/>
      <p:bold r:id="rId24"/>
    </p:embeddedFont>
    <p:embeddedFont>
      <p:font typeface="AU Passata Light" panose="020B0303030902030804" pitchFamily="34" charset="0"/>
      <p:regular r:id="rId25"/>
      <p:bold r:id="rId26"/>
    </p:embeddedFont>
    <p:embeddedFont>
      <p:font typeface="AU Peto" panose="040C0B07020602020301" pitchFamily="82" charset="0"/>
      <p:regular r:id="rId27"/>
      <p:bold r:id="rId28"/>
    </p:embeddedFont>
    <p:embeddedFont>
      <p:font typeface="Georgia" panose="02040502050405020303" pitchFamily="18" charset="0"/>
      <p:regular r:id="rId29"/>
      <p:bold r:id="rId30"/>
      <p:italic r:id="rId31"/>
      <p:boldItalic r:id="rId32"/>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424421"/>
    <a:srgbClr val="5B0C0C"/>
    <a:srgbClr val="37A0CB"/>
    <a:srgbClr val="655A9F"/>
    <a:srgbClr val="00ABA4"/>
    <a:srgbClr val="8BAD3F"/>
    <a:srgbClr val="FF99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D1993-4973-486C-BBDA-00F19BA3BDA4}" v="1" dt="2024-01-25T12:07:32.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6839" autoAdjust="0"/>
  </p:normalViewPr>
  <p:slideViewPr>
    <p:cSldViewPr snapToObjects="1" showGuides="1">
      <p:cViewPr varScale="1">
        <p:scale>
          <a:sx n="107" d="100"/>
          <a:sy n="107" d="100"/>
        </p:scale>
        <p:origin x="768" y="102"/>
      </p:cViewPr>
      <p:guideLst>
        <p:guide pos="3839"/>
        <p:guide orient="horz" pos="216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C160C3-3AB6-49C1-8001-AFDAD271EB5B}" type="slidenum">
              <a:rPr kumimoji="0" lang="en-GB" sz="1200" b="0" i="0" u="none" strike="noStrike" kern="1200" cap="none" spc="0" normalizeH="0" baseline="0" noProof="0" smtClean="0">
                <a:ln>
                  <a:noFill/>
                </a:ln>
                <a:solidFill>
                  <a:srgbClr val="000000"/>
                </a:solidFill>
                <a:effectLst/>
                <a:uLnTx/>
                <a:uFillTx/>
                <a:latin typeface="AU Passat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spTree>
    <p:extLst>
      <p:ext uri="{BB962C8B-B14F-4D97-AF65-F5344CB8AC3E}">
        <p14:creationId xmlns:p14="http://schemas.microsoft.com/office/powerpoint/2010/main" val="1245681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dato</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titel</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afsender</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730978729"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21069022"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ktion_Indholdsfortegnels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976828"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 name="Content Placeholder 2">
            <a:extLst>
              <a:ext uri="{FF2B5EF4-FFF2-40B4-BE49-F238E27FC236}">
                <a16:creationId xmlns:a16="http://schemas.microsoft.com/office/drawing/2014/main" id="{F3C18899-3080-C430-BE2B-68832FE685F3}"/>
              </a:ext>
            </a:extLst>
          </p:cNvPr>
          <p:cNvSpPr>
            <a:spLocks noGrp="1"/>
          </p:cNvSpPr>
          <p:nvPr>
            <p:ph idx="14"/>
          </p:nvPr>
        </p:nvSpPr>
        <p:spPr>
          <a:xfrm>
            <a:off x="6229416"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Tree>
    <p:extLst>
      <p:ext uri="{BB962C8B-B14F-4D97-AF65-F5344CB8AC3E}">
        <p14:creationId xmlns:p14="http://schemas.microsoft.com/office/powerpoint/2010/main" val="419944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æsevejlednin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8151421"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Content Placeholder 2">
            <a:extLst>
              <a:ext uri="{FF2B5EF4-FFF2-40B4-BE49-F238E27FC236}">
                <a16:creationId xmlns:a16="http://schemas.microsoft.com/office/drawing/2014/main" id="{0858A996-CC8D-C7D2-B323-E34769BF999B}"/>
              </a:ext>
            </a:extLst>
          </p:cNvPr>
          <p:cNvSpPr>
            <a:spLocks noGrp="1"/>
          </p:cNvSpPr>
          <p:nvPr>
            <p:ph idx="14"/>
          </p:nvPr>
        </p:nvSpPr>
        <p:spPr>
          <a:xfrm>
            <a:off x="4481010"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4" name="Content Placeholder 2">
            <a:extLst>
              <a:ext uri="{FF2B5EF4-FFF2-40B4-BE49-F238E27FC236}">
                <a16:creationId xmlns:a16="http://schemas.microsoft.com/office/drawing/2014/main" id="{82DA3CE5-5F00-858E-9EC5-AB5CAB9FD21C}"/>
              </a:ext>
            </a:extLst>
          </p:cNvPr>
          <p:cNvSpPr>
            <a:spLocks noGrp="1"/>
          </p:cNvSpPr>
          <p:nvPr>
            <p:ph idx="15"/>
          </p:nvPr>
        </p:nvSpPr>
        <p:spPr>
          <a:xfrm>
            <a:off x="985838" y="3174069"/>
            <a:ext cx="3049332" cy="2719900"/>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Content Placeholder 2">
            <a:extLst>
              <a:ext uri="{FF2B5EF4-FFF2-40B4-BE49-F238E27FC236}">
                <a16:creationId xmlns:a16="http://schemas.microsoft.com/office/drawing/2014/main" id="{DD72444A-E4FC-9BB8-012C-B6C5D6AAC742}"/>
              </a:ext>
            </a:extLst>
          </p:cNvPr>
          <p:cNvSpPr>
            <a:spLocks noGrp="1"/>
          </p:cNvSpPr>
          <p:nvPr>
            <p:ph idx="16"/>
          </p:nvPr>
        </p:nvSpPr>
        <p:spPr>
          <a:xfrm>
            <a:off x="985836"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3" name="Content Placeholder 2">
            <a:extLst>
              <a:ext uri="{FF2B5EF4-FFF2-40B4-BE49-F238E27FC236}">
                <a16:creationId xmlns:a16="http://schemas.microsoft.com/office/drawing/2014/main" id="{E937E176-D2C8-3BC6-40B4-04EC66E36496}"/>
              </a:ext>
            </a:extLst>
          </p:cNvPr>
          <p:cNvSpPr>
            <a:spLocks noGrp="1"/>
          </p:cNvSpPr>
          <p:nvPr>
            <p:ph idx="17"/>
          </p:nvPr>
        </p:nvSpPr>
        <p:spPr>
          <a:xfrm>
            <a:off x="448100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4" name="Content Placeholder 2">
            <a:extLst>
              <a:ext uri="{FF2B5EF4-FFF2-40B4-BE49-F238E27FC236}">
                <a16:creationId xmlns:a16="http://schemas.microsoft.com/office/drawing/2014/main" id="{EFC0A553-C3E0-1136-B988-C7F4FC176BD7}"/>
              </a:ext>
            </a:extLst>
          </p:cNvPr>
          <p:cNvSpPr>
            <a:spLocks noGrp="1"/>
          </p:cNvSpPr>
          <p:nvPr>
            <p:ph idx="18"/>
          </p:nvPr>
        </p:nvSpPr>
        <p:spPr>
          <a:xfrm>
            <a:off x="815141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3" name="Content Placeholder 2">
            <a:extLst>
              <a:ext uri="{FF2B5EF4-FFF2-40B4-BE49-F238E27FC236}">
                <a16:creationId xmlns:a16="http://schemas.microsoft.com/office/drawing/2014/main" id="{AFC84836-89DA-48F8-0834-936596A59766}"/>
              </a:ext>
            </a:extLst>
          </p:cNvPr>
          <p:cNvSpPr>
            <a:spLocks noGrp="1"/>
          </p:cNvSpPr>
          <p:nvPr>
            <p:ph idx="19"/>
          </p:nvPr>
        </p:nvSpPr>
        <p:spPr>
          <a:xfrm>
            <a:off x="985838" y="1955740"/>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Tree>
    <p:extLst>
      <p:ext uri="{BB962C8B-B14F-4D97-AF65-F5344CB8AC3E}">
        <p14:creationId xmlns:p14="http://schemas.microsoft.com/office/powerpoint/2010/main" val="326428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bg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latin typeface="+mj-lt"/>
              </a:defRPr>
            </a:lvl1pPr>
          </a:lstStyle>
          <a:p>
            <a:pPr lvl="0"/>
            <a:endParaRPr lang="da-DK" dirty="0"/>
          </a:p>
        </p:txBody>
      </p:sp>
    </p:spTree>
    <p:extLst>
      <p:ext uri="{BB962C8B-B14F-4D97-AF65-F5344CB8AC3E}">
        <p14:creationId xmlns:p14="http://schemas.microsoft.com/office/powerpoint/2010/main" val="30944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nder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defRPr>
            </a:lvl1pPr>
          </a:lstStyle>
          <a:p>
            <a:pPr lvl="0"/>
            <a:endParaRPr lang="da-DK" dirty="0"/>
          </a:p>
        </p:txBody>
      </p:sp>
    </p:spTree>
    <p:extLst>
      <p:ext uri="{BB962C8B-B14F-4D97-AF65-F5344CB8AC3E}">
        <p14:creationId xmlns:p14="http://schemas.microsoft.com/office/powerpoint/2010/main" val="5093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øttemateriale_Kort tekst + billed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66927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8181975" y="1960563"/>
            <a:ext cx="3021013" cy="3937000"/>
          </a:xfrm>
        </p:spPr>
        <p:txBody>
          <a:bodyPr/>
          <a:lstStyle/>
          <a:p>
            <a:pPr lvl="0"/>
            <a:endParaRPr lang="da-DK" dirty="0"/>
          </a:p>
        </p:txBody>
      </p:sp>
    </p:spTree>
    <p:extLst>
      <p:ext uri="{BB962C8B-B14F-4D97-AF65-F5344CB8AC3E}">
        <p14:creationId xmlns:p14="http://schemas.microsoft.com/office/powerpoint/2010/main" val="983355224"/>
      </p:ext>
    </p:extLst>
  </p:cSld>
  <p:clrMapOvr>
    <a:masterClrMapping/>
  </p:clrMapOvr>
  <p:extLst>
    <p:ext uri="{DCECCB84-F9BA-43D5-87BE-67443E8EF086}">
      <p15:sldGuideLst xmlns:p15="http://schemas.microsoft.com/office/powerpoint/2012/main">
        <p15:guide id="1" pos="3839" userDrawn="1">
          <p15:clr>
            <a:srgbClr val="FBAE40"/>
          </p15:clr>
        </p15:guide>
        <p15:guide id="2"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øttemateriale_Ren teks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102171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Tree>
    <p:extLst>
      <p:ext uri="{BB962C8B-B14F-4D97-AF65-F5344CB8AC3E}">
        <p14:creationId xmlns:p14="http://schemas.microsoft.com/office/powerpoint/2010/main" val="119583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øttemateriale_M. 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Tree>
    <p:extLst>
      <p:ext uri="{BB962C8B-B14F-4D97-AF65-F5344CB8AC3E}">
        <p14:creationId xmlns:p14="http://schemas.microsoft.com/office/powerpoint/2010/main" val="121145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jledning_intro_om_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892857"/>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
        <p:nvSpPr>
          <p:cNvPr id="4" name="Content Placeholder 2">
            <a:extLst>
              <a:ext uri="{FF2B5EF4-FFF2-40B4-BE49-F238E27FC236}">
                <a16:creationId xmlns:a16="http://schemas.microsoft.com/office/drawing/2014/main" id="{26EDE29F-B0EC-3FE3-AEB2-D19C884F9D99}"/>
              </a:ext>
            </a:extLst>
          </p:cNvPr>
          <p:cNvSpPr>
            <a:spLocks noGrp="1"/>
          </p:cNvSpPr>
          <p:nvPr>
            <p:ph idx="15"/>
          </p:nvPr>
        </p:nvSpPr>
        <p:spPr>
          <a:xfrm>
            <a:off x="985837" y="3740806"/>
            <a:ext cx="4892549" cy="215675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TextBox 10">
            <a:extLst>
              <a:ext uri="{FF2B5EF4-FFF2-40B4-BE49-F238E27FC236}">
                <a16:creationId xmlns:a16="http://schemas.microsoft.com/office/drawing/2014/main" id="{DB49679C-BA2B-0C92-B12A-2013FB6B6592}"/>
              </a:ext>
            </a:extLst>
          </p:cNvPr>
          <p:cNvSpPr txBox="1"/>
          <p:nvPr userDrawn="1"/>
        </p:nvSpPr>
        <p:spPr>
          <a:xfrm>
            <a:off x="985837" y="3364247"/>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12" name="Graphic 4">
            <a:extLst>
              <a:ext uri="{FF2B5EF4-FFF2-40B4-BE49-F238E27FC236}">
                <a16:creationId xmlns:a16="http://schemas.microsoft.com/office/drawing/2014/main" id="{62BDBBC6-732A-8CC1-1AA7-106952663AF7}"/>
              </a:ext>
            </a:extLst>
          </p:cNvPr>
          <p:cNvSpPr/>
          <p:nvPr userDrawn="1"/>
        </p:nvSpPr>
        <p:spPr>
          <a:xfrm rot="473978">
            <a:off x="989672" y="3633339"/>
            <a:ext cx="424811" cy="6233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181943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8337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785991149"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skabet_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redskabet</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307355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skabet_Vejledning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21143"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r>
              <a:rPr lang="da-DK" sz="1200" b="1" dirty="0">
                <a:solidFill>
                  <a:schemeClr val="bg2"/>
                </a:solidFill>
                <a:latin typeface="+mn-lt"/>
              </a:rPr>
              <a:t>(fortsat)</a:t>
            </a:r>
            <a:endParaRPr lang="da-DK" sz="2000" b="1" dirty="0">
              <a:solidFill>
                <a:schemeClr val="bg2"/>
              </a:solidFill>
              <a:latin typeface="+mn-lt"/>
            </a:endParaRP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616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841302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jledning_Anvendelse_udfyl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584775"/>
          </a:xfrm>
          <a:prstGeom prst="rect">
            <a:avLst/>
          </a:prstGeom>
          <a:noFill/>
        </p:spPr>
        <p:txBody>
          <a:bodyPr wrap="square" lIns="0" tIns="0" rIns="0" bIns="0" rtlCol="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lang="da-DK" sz="2000" b="1" dirty="0">
                <a:solidFill>
                  <a:schemeClr val="bg2"/>
                </a:solidFill>
                <a:latin typeface="+mn-lt"/>
              </a:rPr>
              <a:t>Sådan anvendes modellen </a:t>
            </a:r>
          </a:p>
          <a:p>
            <a:pPr>
              <a:lnSpc>
                <a:spcPct val="95000"/>
              </a:lnSpc>
            </a:pPr>
            <a:endParaRPr lang="da-DK" sz="2000" b="1" dirty="0">
              <a:solidFill>
                <a:schemeClr val="bg2"/>
              </a:solidFill>
              <a:latin typeface="+mn-lt"/>
            </a:endParaRP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323596"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85375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jledning_Om_">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746590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jledning_Anven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17151"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5593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jledning_Modellen_Udfyldes">
    <p:spTree>
      <p:nvGrpSpPr>
        <p:cNvPr id="1" name=""/>
        <p:cNvGrpSpPr/>
        <p:nvPr/>
      </p:nvGrpSpPr>
      <p:grpSpPr>
        <a:xfrm>
          <a:off x="0" y="0"/>
          <a:ext cx="0" cy="0"/>
          <a:chOff x="0" y="0"/>
          <a:chExt cx="0" cy="0"/>
        </a:xfrm>
      </p:grpSpPr>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4" name="TextBox 3">
            <a:extLst>
              <a:ext uri="{FF2B5EF4-FFF2-40B4-BE49-F238E27FC236}">
                <a16:creationId xmlns:a16="http://schemas.microsoft.com/office/drawing/2014/main" id="{5526E1E6-0507-EF92-36A3-13D896FBEA62}"/>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6" name="Content Placeholder 2">
            <a:extLst>
              <a:ext uri="{FF2B5EF4-FFF2-40B4-BE49-F238E27FC236}">
                <a16:creationId xmlns:a16="http://schemas.microsoft.com/office/drawing/2014/main" id="{CAD25A2A-B811-9D70-88A7-8982524C0841}"/>
              </a:ext>
            </a:extLst>
          </p:cNvPr>
          <p:cNvSpPr>
            <a:spLocks noGrp="1"/>
          </p:cNvSpPr>
          <p:nvPr>
            <p:ph idx="13"/>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Graphic 4">
            <a:extLst>
              <a:ext uri="{FF2B5EF4-FFF2-40B4-BE49-F238E27FC236}">
                <a16:creationId xmlns:a16="http://schemas.microsoft.com/office/drawing/2014/main" id="{D443A989-EE5C-0012-5290-4ECD11897E3E}"/>
              </a:ext>
            </a:extLst>
          </p:cNvPr>
          <p:cNvSpPr/>
          <p:nvPr userDrawn="1"/>
        </p:nvSpPr>
        <p:spPr>
          <a:xfrm rot="473978">
            <a:off x="1995003" y="2254053"/>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292688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jledning_Modellen_Udfyldes_Fortolknin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8E80B2-D640-980A-1011-E1B971892C99}"/>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4" name="Content Placeholder 2">
            <a:extLst>
              <a:ext uri="{FF2B5EF4-FFF2-40B4-BE49-F238E27FC236}">
                <a16:creationId xmlns:a16="http://schemas.microsoft.com/office/drawing/2014/main" id="{4E65C182-D9D0-404A-BA36-081B539190D3}"/>
              </a:ext>
            </a:extLst>
          </p:cNvPr>
          <p:cNvSpPr>
            <a:spLocks noGrp="1"/>
          </p:cNvSpPr>
          <p:nvPr>
            <p:ph idx="13"/>
          </p:nvPr>
        </p:nvSpPr>
        <p:spPr>
          <a:xfrm>
            <a:off x="985839" y="3861048"/>
            <a:ext cx="4892549" cy="2036515"/>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3501008"/>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8" y="1960563"/>
            <a:ext cx="4892550"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11" name="Content Placeholder 2">
            <a:extLst>
              <a:ext uri="{FF2B5EF4-FFF2-40B4-BE49-F238E27FC236}">
                <a16:creationId xmlns:a16="http://schemas.microsoft.com/office/drawing/2014/main" id="{0AE8402E-A1A5-F61F-B5B9-E5F265057BA3}"/>
              </a:ext>
            </a:extLst>
          </p:cNvPr>
          <p:cNvSpPr>
            <a:spLocks noGrp="1"/>
          </p:cNvSpPr>
          <p:nvPr>
            <p:ph idx="15"/>
          </p:nvPr>
        </p:nvSpPr>
        <p:spPr>
          <a:xfrm>
            <a:off x="985837" y="2341227"/>
            <a:ext cx="4892549" cy="87174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a:t>
            </a:r>
            <a:r>
              <a:rPr lang="da-DK" dirty="0" err="1"/>
              <a:t>level</a:t>
            </a:r>
            <a:endParaRPr lang="da-DK" dirty="0"/>
          </a:p>
        </p:txBody>
      </p:sp>
      <p:sp>
        <p:nvSpPr>
          <p:cNvPr id="2" name="Graphic 4">
            <a:extLst>
              <a:ext uri="{FF2B5EF4-FFF2-40B4-BE49-F238E27FC236}">
                <a16:creationId xmlns:a16="http://schemas.microsoft.com/office/drawing/2014/main" id="{5747C201-C720-3510-EFDC-0F8C0466203A}"/>
              </a:ext>
            </a:extLst>
          </p:cNvPr>
          <p:cNvSpPr/>
          <p:nvPr userDrawn="1"/>
        </p:nvSpPr>
        <p:spPr>
          <a:xfrm rot="473978">
            <a:off x="1995003" y="2247618"/>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3" name="Graphic 4">
            <a:extLst>
              <a:ext uri="{FF2B5EF4-FFF2-40B4-BE49-F238E27FC236}">
                <a16:creationId xmlns:a16="http://schemas.microsoft.com/office/drawing/2014/main" id="{B15FE0FE-A66F-9536-997F-54C6ECE69D61}"/>
              </a:ext>
            </a:extLst>
          </p:cNvPr>
          <p:cNvSpPr/>
          <p:nvPr userDrawn="1"/>
        </p:nvSpPr>
        <p:spPr>
          <a:xfrm rot="473978">
            <a:off x="1995003" y="3771601"/>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17072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jledning_Sådan fortilkes modell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1C4F7-7710-ACE6-4C65-001DD4F1B8D3}"/>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1966371"/>
            <a:ext cx="5108573"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2" name="Graphic 4">
            <a:extLst>
              <a:ext uri="{FF2B5EF4-FFF2-40B4-BE49-F238E27FC236}">
                <a16:creationId xmlns:a16="http://schemas.microsoft.com/office/drawing/2014/main" id="{968283F2-DF64-ACD7-2261-1BB5610053D8}"/>
              </a:ext>
            </a:extLst>
          </p:cNvPr>
          <p:cNvSpPr/>
          <p:nvPr userDrawn="1"/>
        </p:nvSpPr>
        <p:spPr>
          <a:xfrm rot="473978">
            <a:off x="1922996" y="2209740"/>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954608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mplate/Skabelon">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2EBBCC84-FC82-9FFB-8F41-BE4CC6CEC42F}"/>
              </a:ext>
            </a:extLst>
          </p:cNvPr>
          <p:cNvSpPr>
            <a:spLocks noGrp="1"/>
          </p:cNvSpPr>
          <p:nvPr userDrawn="1">
            <p:ph idx="1"/>
          </p:nvPr>
        </p:nvSpPr>
        <p:spPr>
          <a:xfrm>
            <a:off x="985839" y="1960079"/>
            <a:ext cx="10217149" cy="3937484"/>
          </a:xfrm>
        </p:spPr>
        <p:txBody>
          <a:bodyPr/>
          <a:lstStyle>
            <a:lvl1pPr marL="0" indent="0">
              <a:buFont typeface="Calibri" panose="020F0502020204030204" pitchFamily="34" charset="0"/>
              <a:buChar char="​"/>
              <a:defRPr/>
            </a:lvl1pPr>
          </a:lstStyle>
          <a:p>
            <a:pPr lvl="0"/>
            <a:endParaRPr lang="da-DK" dirty="0"/>
          </a:p>
        </p:txBody>
      </p:sp>
      <p:grpSp>
        <p:nvGrpSpPr>
          <p:cNvPr id="13" name="Group 12">
            <a:extLst>
              <a:ext uri="{FF2B5EF4-FFF2-40B4-BE49-F238E27FC236}">
                <a16:creationId xmlns:a16="http://schemas.microsoft.com/office/drawing/2014/main" id="{585CFDA9-C3FE-F66C-B5A8-F18AD3E6C024}"/>
              </a:ext>
            </a:extLst>
          </p:cNvPr>
          <p:cNvGrpSpPr/>
          <p:nvPr userDrawn="1"/>
        </p:nvGrpSpPr>
        <p:grpSpPr>
          <a:xfrm>
            <a:off x="10554827" y="355971"/>
            <a:ext cx="231546" cy="298770"/>
            <a:chOff x="9076226" y="2664822"/>
            <a:chExt cx="231546" cy="298770"/>
          </a:xfrm>
        </p:grpSpPr>
        <p:sp>
          <p:nvSpPr>
            <p:cNvPr id="10" name="Graphic 11" descr="Paper with solid fill">
              <a:extLst>
                <a:ext uri="{FF2B5EF4-FFF2-40B4-BE49-F238E27FC236}">
                  <a16:creationId xmlns:a16="http://schemas.microsoft.com/office/drawing/2014/main" id="{E72168C5-1122-BEA3-5BA9-BDA61FB8BCEC}"/>
                </a:ext>
              </a:extLst>
            </p:cNvPr>
            <p:cNvSpPr/>
            <p:nvPr/>
          </p:nvSpPr>
          <p:spPr>
            <a:xfrm>
              <a:off x="9076226" y="2664822"/>
              <a:ext cx="231546" cy="298770"/>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1" name="Graphic 12" descr="Radar Chart with solid fill">
              <a:extLst>
                <a:ext uri="{FF2B5EF4-FFF2-40B4-BE49-F238E27FC236}">
                  <a16:creationId xmlns:a16="http://schemas.microsoft.com/office/drawing/2014/main" id="{58E80143-3021-8601-F3C3-8DB1570CA988}"/>
                </a:ext>
              </a:extLst>
            </p:cNvPr>
            <p:cNvSpPr/>
            <p:nvPr/>
          </p:nvSpPr>
          <p:spPr>
            <a:xfrm>
              <a:off x="9122194" y="2780180"/>
              <a:ext cx="138433" cy="132092"/>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a:p>
          </p:txBody>
        </p:sp>
      </p:grpSp>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4" name="Group 3">
            <a:extLst>
              <a:ext uri="{FF2B5EF4-FFF2-40B4-BE49-F238E27FC236}">
                <a16:creationId xmlns:a16="http://schemas.microsoft.com/office/drawing/2014/main" id="{0E64A4BB-093A-8EAF-F6C5-D8593413C8FF}"/>
              </a:ext>
            </a:extLst>
          </p:cNvPr>
          <p:cNvGrpSpPr/>
          <p:nvPr userDrawn="1"/>
        </p:nvGrpSpPr>
        <p:grpSpPr>
          <a:xfrm>
            <a:off x="11249992" y="103443"/>
            <a:ext cx="684000" cy="684000"/>
            <a:chOff x="8953081" y="5227977"/>
            <a:chExt cx="684000" cy="684000"/>
          </a:xfrm>
        </p:grpSpPr>
        <p:grpSp>
          <p:nvGrpSpPr>
            <p:cNvPr id="2" name="Group 1">
              <a:extLst>
                <a:ext uri="{FF2B5EF4-FFF2-40B4-BE49-F238E27FC236}">
                  <a16:creationId xmlns:a16="http://schemas.microsoft.com/office/drawing/2014/main" id="{327DE1AB-7453-D1CA-62B0-0CA4574251E7}"/>
                </a:ext>
              </a:extLst>
            </p:cNvPr>
            <p:cNvGrpSpPr/>
            <p:nvPr userDrawn="1"/>
          </p:nvGrpSpPr>
          <p:grpSpPr>
            <a:xfrm>
              <a:off x="8953081" y="5227977"/>
              <a:ext cx="684000" cy="684000"/>
              <a:chOff x="8953081" y="5227977"/>
              <a:chExt cx="684000" cy="684000"/>
            </a:xfrm>
          </p:grpSpPr>
          <p:pic>
            <p:nvPicPr>
              <p:cNvPr id="12" name="Content Placeholder 16" descr="Information with solid fill">
                <a:extLst>
                  <a:ext uri="{FF2B5EF4-FFF2-40B4-BE49-F238E27FC236}">
                    <a16:creationId xmlns:a16="http://schemas.microsoft.com/office/drawing/2014/main" id="{84BB276C-5081-B3C0-7108-BBF925A885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8953081" y="5227977"/>
                <a:ext cx="684000" cy="684000"/>
              </a:xfrm>
              <a:prstGeom prst="rect">
                <a:avLst/>
              </a:prstGeom>
              <a:noFill/>
              <a:ln w="9525">
                <a:noFill/>
                <a:miter lim="800000"/>
                <a:headEnd/>
                <a:tailEnd/>
              </a:ln>
            </p:spPr>
          </p:pic>
          <p:sp>
            <p:nvSpPr>
              <p:cNvPr id="15" name="Flowchart: Connector 14">
                <a:extLst>
                  <a:ext uri="{FF2B5EF4-FFF2-40B4-BE49-F238E27FC236}">
                    <a16:creationId xmlns:a16="http://schemas.microsoft.com/office/drawing/2014/main" id="{532A20BE-DF78-ADC8-3950-F5D8A9ACA621}"/>
                  </a:ext>
                </a:extLst>
              </p:cNvPr>
              <p:cNvSpPr/>
              <p:nvPr userDrawn="1"/>
            </p:nvSpPr>
            <p:spPr bwMode="auto">
              <a:xfrm>
                <a:off x="9039366" y="5301208"/>
                <a:ext cx="511430" cy="506122"/>
              </a:xfrm>
              <a:prstGeom prst="flowChartConnector">
                <a:avLst/>
              </a:prstGeom>
              <a:solidFill>
                <a:srgbClr val="FABB00"/>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grpSp>
          <p:nvGrpSpPr>
            <p:cNvPr id="3" name="Group 2">
              <a:extLst>
                <a:ext uri="{FF2B5EF4-FFF2-40B4-BE49-F238E27FC236}">
                  <a16:creationId xmlns:a16="http://schemas.microsoft.com/office/drawing/2014/main" id="{92C07D21-5C06-403E-64DD-63AB32267406}"/>
                </a:ext>
              </a:extLst>
            </p:cNvPr>
            <p:cNvGrpSpPr/>
            <p:nvPr userDrawn="1"/>
          </p:nvGrpSpPr>
          <p:grpSpPr>
            <a:xfrm>
              <a:off x="9172554" y="5404263"/>
              <a:ext cx="245053" cy="331425"/>
              <a:chOff x="9172554" y="5404263"/>
              <a:chExt cx="245053" cy="331425"/>
            </a:xfrm>
          </p:grpSpPr>
          <p:sp>
            <p:nvSpPr>
              <p:cNvPr id="17" name="Graphic 11" descr="Paper with solid fill">
                <a:extLst>
                  <a:ext uri="{FF2B5EF4-FFF2-40B4-BE49-F238E27FC236}">
                    <a16:creationId xmlns:a16="http://schemas.microsoft.com/office/drawing/2014/main" id="{F47FE8B9-9159-6B11-4897-AE1B55497C70}"/>
                  </a:ext>
                </a:extLst>
              </p:cNvPr>
              <p:cNvSpPr/>
              <p:nvPr userDrawn="1"/>
            </p:nvSpPr>
            <p:spPr>
              <a:xfrm>
                <a:off x="9172554" y="5404263"/>
                <a:ext cx="245053" cy="331425"/>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8" name="Graphic 12" descr="Radar Chart with solid fill">
                <a:extLst>
                  <a:ext uri="{FF2B5EF4-FFF2-40B4-BE49-F238E27FC236}">
                    <a16:creationId xmlns:a16="http://schemas.microsoft.com/office/drawing/2014/main" id="{F9C14556-A7D2-6370-6A20-7B5CC105D056}"/>
                  </a:ext>
                </a:extLst>
              </p:cNvPr>
              <p:cNvSpPr/>
              <p:nvPr userDrawn="1"/>
            </p:nvSpPr>
            <p:spPr>
              <a:xfrm>
                <a:off x="9221827" y="5500078"/>
                <a:ext cx="146508" cy="139797"/>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dirty="0"/>
              </a:p>
            </p:txBody>
          </p:sp>
        </p:grpSp>
      </p:grpSp>
    </p:spTree>
    <p:extLst>
      <p:ext uri="{BB962C8B-B14F-4D97-AF65-F5344CB8AC3E}">
        <p14:creationId xmlns:p14="http://schemas.microsoft.com/office/powerpoint/2010/main" val="33766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173645195" name="SecondaryLogo_sort"/>
          <p:cNvPicPr>
            <a:picLocks noChangeAspect="1"/>
          </p:cNvPicPr>
          <p:nvPr/>
        </p:nvPicPr>
        <p:blipFill>
          <a:blip r:embed="rId40"/>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pic>
        <p:nvPicPr>
          <p:cNvPr id="7" name="Au logo"/>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25-01-2024</a:t>
            </a:fld>
            <a:r>
              <a:rPr lang="da-DK"/>
              <a:t>16-12-2022</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 id="2147483695" r:id="rId21"/>
    <p:sldLayoutId id="2147483694" r:id="rId22"/>
    <p:sldLayoutId id="2147483688" r:id="rId23"/>
    <p:sldLayoutId id="2147483692" r:id="rId24"/>
    <p:sldLayoutId id="2147483680" r:id="rId25"/>
    <p:sldLayoutId id="2147483683" r:id="rId26"/>
    <p:sldLayoutId id="2147483682" r:id="rId27"/>
    <p:sldLayoutId id="2147483710" r:id="rId28"/>
    <p:sldLayoutId id="2147483699" r:id="rId29"/>
    <p:sldLayoutId id="2147483707" r:id="rId30"/>
    <p:sldLayoutId id="2147483708" r:id="rId31"/>
    <p:sldLayoutId id="2147483706" r:id="rId32"/>
    <p:sldLayoutId id="2147483704" r:id="rId33"/>
    <p:sldLayoutId id="2147483705" r:id="rId34"/>
    <p:sldLayoutId id="2147483702" r:id="rId35"/>
    <p:sldLayoutId id="2147483701" r:id="rId36"/>
    <p:sldLayoutId id="2147483698" r:id="rId37"/>
    <p:sldLayoutId id="2147483681" r:id="rId38"/>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26.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26.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26.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6.png"/><Relationship Id="rId1" Type="http://schemas.openxmlformats.org/officeDocument/2006/relationships/slideLayout" Target="../slideLayouts/slideLayout25.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svg"/><Relationship Id="rId2" Type="http://schemas.openxmlformats.org/officeDocument/2006/relationships/image" Target="../media/image19.emf"/><Relationship Id="rId1" Type="http://schemas.openxmlformats.org/officeDocument/2006/relationships/slideLayout" Target="../slideLayouts/slideLayout38.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8.png"/><Relationship Id="rId1" Type="http://schemas.openxmlformats.org/officeDocument/2006/relationships/slideLayout" Target="../slideLayouts/slideLayout30.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image" Target="../media/image19.emf"/><Relationship Id="rId1" Type="http://schemas.openxmlformats.org/officeDocument/2006/relationships/slideLayout" Target="../slideLayouts/slideLayout3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9.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emf"/><Relationship Id="rId1" Type="http://schemas.openxmlformats.org/officeDocument/2006/relationships/slideLayout" Target="../slideLayouts/slideLayout3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202DC-04B9-3A26-AD8A-E299DCEAA1F1}"/>
              </a:ext>
            </a:extLst>
          </p:cNvPr>
          <p:cNvSpPr>
            <a:spLocks noGrp="1"/>
          </p:cNvSpPr>
          <p:nvPr>
            <p:ph type="dt" sz="half" idx="12"/>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A85DB6E6-02C7-431D-AD62-CB3B52A020E0}"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3" name="Text Placeholder 2">
            <a:extLst>
              <a:ext uri="{FF2B5EF4-FFF2-40B4-BE49-F238E27FC236}">
                <a16:creationId xmlns:a16="http://schemas.microsoft.com/office/drawing/2014/main" id="{8C1ED16A-C561-5EF3-8AEF-6CF12BFAEEFC}"/>
              </a:ext>
            </a:extLst>
          </p:cNvPr>
          <p:cNvSpPr>
            <a:spLocks noGrp="1"/>
          </p:cNvSpPr>
          <p:nvPr>
            <p:ph type="body" sz="quarter" idx="15"/>
          </p:nvPr>
        </p:nvSpPr>
        <p:spPr/>
        <p:txBody>
          <a:bodyPr/>
          <a:lstStyle/>
          <a:p>
            <a:r>
              <a:rPr lang="da-DK" dirty="0"/>
              <a:t>4. </a:t>
            </a:r>
          </a:p>
          <a:p>
            <a:r>
              <a:rPr lang="da-DK" sz="5500" dirty="0"/>
              <a:t>FASTHOLDELSE, FORANKRING OG EVALUERING </a:t>
            </a:r>
          </a:p>
          <a:p>
            <a:r>
              <a:rPr lang="da-DK" sz="4000" dirty="0"/>
              <a:t>AF FORANDRINGSPROCESSER</a:t>
            </a:r>
          </a:p>
          <a:p>
            <a:endParaRPr lang="da-DK" dirty="0"/>
          </a:p>
        </p:txBody>
      </p:sp>
    </p:spTree>
    <p:extLst>
      <p:ext uri="{BB962C8B-B14F-4D97-AF65-F5344CB8AC3E}">
        <p14:creationId xmlns:p14="http://schemas.microsoft.com/office/powerpoint/2010/main" val="22568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B9EAD4-E89B-B6EF-9E5C-FBAAD34114FC}"/>
              </a:ext>
            </a:extLst>
          </p:cNvPr>
          <p:cNvSpPr>
            <a:spLocks noGrp="1"/>
          </p:cNvSpPr>
          <p:nvPr>
            <p:ph type="title"/>
          </p:nvPr>
        </p:nvSpPr>
        <p:spPr/>
        <p:txBody>
          <a:bodyPr/>
          <a:lstStyle/>
          <a:p>
            <a:r>
              <a:rPr lang="da-DK" dirty="0"/>
              <a:t>EVALUERINGSFOKUS</a:t>
            </a:r>
          </a:p>
        </p:txBody>
      </p:sp>
      <p:sp>
        <p:nvSpPr>
          <p:cNvPr id="5" name="Content Placeholder 4">
            <a:extLst>
              <a:ext uri="{FF2B5EF4-FFF2-40B4-BE49-F238E27FC236}">
                <a16:creationId xmlns:a16="http://schemas.microsoft.com/office/drawing/2014/main" id="{A0AE7541-0759-E9C4-F6E2-46466D8B94F6}"/>
              </a:ext>
            </a:extLst>
          </p:cNvPr>
          <p:cNvSpPr>
            <a:spLocks noGrp="1"/>
          </p:cNvSpPr>
          <p:nvPr>
            <p:ph idx="1"/>
          </p:nvPr>
        </p:nvSpPr>
        <p:spPr/>
        <p:txBody>
          <a:bodyPr/>
          <a:lstStyle/>
          <a:p>
            <a:r>
              <a:rPr lang="da-DK" dirty="0"/>
              <a:t>Når man tilrettelægger sin evaluering, er det væsentligt at afklare, hvad man ønsker at evaluere. Man skal med andre ord vælge sit evalueringsfokus.</a:t>
            </a:r>
            <a:br>
              <a:rPr lang="da-DK" dirty="0"/>
            </a:br>
            <a:br>
              <a:rPr lang="da-DK" dirty="0"/>
            </a:br>
            <a:r>
              <a:rPr lang="da-DK" dirty="0"/>
              <a:t>Det kan være en god ide at evaluere alle led i forandringskæden, fordi man så sikrer sig bedre muligheder for at kunne forklare sammenhængen mellem de leverancer og initiativer, man har igangsat i projektet, og de opnåede resultater.</a:t>
            </a:r>
            <a:br>
              <a:rPr lang="da-DK" dirty="0"/>
            </a:br>
            <a:endParaRPr lang="da-DK" dirty="0"/>
          </a:p>
          <a:p>
            <a:r>
              <a:rPr lang="da-DK" dirty="0"/>
              <a:t>Evaluerer man kun på, om man har opnået de ønskede gevinster, har man ikke mulighed for at forklare årsagerne til fx manglende gevinstrealisering. På samme måde kan man ikke være sikker på, at de opnåede resultater reelt skyldes projektets indsatser.</a:t>
            </a:r>
          </a:p>
          <a:p>
            <a:endParaRPr lang="da-DK" dirty="0"/>
          </a:p>
          <a:p>
            <a:endParaRPr lang="da-DK" dirty="0"/>
          </a:p>
        </p:txBody>
      </p:sp>
      <p:sp>
        <p:nvSpPr>
          <p:cNvPr id="2" name="Date Placeholder 1">
            <a:extLst>
              <a:ext uri="{FF2B5EF4-FFF2-40B4-BE49-F238E27FC236}">
                <a16:creationId xmlns:a16="http://schemas.microsoft.com/office/drawing/2014/main" id="{FC313BB7-6CA1-F915-2D5F-32BD4DEBCB6E}"/>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614270D6-E418-4433-ACF3-DAB67E3041AB}"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grpSp>
        <p:nvGrpSpPr>
          <p:cNvPr id="6" name="Group 5">
            <a:extLst>
              <a:ext uri="{FF2B5EF4-FFF2-40B4-BE49-F238E27FC236}">
                <a16:creationId xmlns:a16="http://schemas.microsoft.com/office/drawing/2014/main" id="{407849BF-8EA5-4202-A615-63FAC917858F}"/>
              </a:ext>
            </a:extLst>
          </p:cNvPr>
          <p:cNvGrpSpPr/>
          <p:nvPr/>
        </p:nvGrpSpPr>
        <p:grpSpPr>
          <a:xfrm>
            <a:off x="2047254" y="4093962"/>
            <a:ext cx="8416465" cy="740371"/>
            <a:chOff x="1769021" y="5253702"/>
            <a:chExt cx="8416465" cy="740371"/>
          </a:xfrm>
        </p:grpSpPr>
        <p:sp>
          <p:nvSpPr>
            <p:cNvPr id="7" name="Arrow: Chevron 6">
              <a:extLst>
                <a:ext uri="{FF2B5EF4-FFF2-40B4-BE49-F238E27FC236}">
                  <a16:creationId xmlns:a16="http://schemas.microsoft.com/office/drawing/2014/main" id="{572ECA18-643C-FC1F-4D12-DE0D5BE87BC1}"/>
                </a:ext>
              </a:extLst>
            </p:cNvPr>
            <p:cNvSpPr/>
            <p:nvPr/>
          </p:nvSpPr>
          <p:spPr bwMode="auto">
            <a:xfrm>
              <a:off x="5040771" y="5253702"/>
              <a:ext cx="1872208" cy="740371"/>
            </a:xfrm>
            <a:prstGeom prst="chevron">
              <a:avLst/>
            </a:prstGeom>
            <a:solidFill>
              <a:srgbClr val="37A0CB">
                <a:lumMod val="75000"/>
              </a:srgbClr>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latin typeface="AU Passata" pitchFamily="34" charset="0"/>
                  <a:ea typeface="+mn-ea"/>
                  <a:cs typeface="+mn-cs"/>
                </a:rPr>
                <a:t>Ny adfærd</a:t>
              </a:r>
            </a:p>
          </p:txBody>
        </p:sp>
        <p:sp>
          <p:nvSpPr>
            <p:cNvPr id="8" name="Arrow: Chevron 7">
              <a:extLst>
                <a:ext uri="{FF2B5EF4-FFF2-40B4-BE49-F238E27FC236}">
                  <a16:creationId xmlns:a16="http://schemas.microsoft.com/office/drawing/2014/main" id="{E43A8B4B-EACF-B80F-CD7E-6AF5A00BB1C4}"/>
                </a:ext>
              </a:extLst>
            </p:cNvPr>
            <p:cNvSpPr/>
            <p:nvPr/>
          </p:nvSpPr>
          <p:spPr bwMode="auto">
            <a:xfrm>
              <a:off x="6674191" y="5253702"/>
              <a:ext cx="1872208" cy="740371"/>
            </a:xfrm>
            <a:prstGeom prst="chevron">
              <a:avLst/>
            </a:prstGeom>
            <a:solidFill>
              <a:srgbClr val="37A0CB"/>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latin typeface="AU Passata" pitchFamily="34" charset="0"/>
                  <a:ea typeface="+mn-ea"/>
                  <a:cs typeface="+mn-cs"/>
                </a:rPr>
                <a:t>Gevinster</a:t>
              </a:r>
            </a:p>
          </p:txBody>
        </p:sp>
        <p:sp>
          <p:nvSpPr>
            <p:cNvPr id="9" name="Arrow: Chevron 8">
              <a:extLst>
                <a:ext uri="{FF2B5EF4-FFF2-40B4-BE49-F238E27FC236}">
                  <a16:creationId xmlns:a16="http://schemas.microsoft.com/office/drawing/2014/main" id="{4E774F59-9AE6-7EEF-B45E-6EE6C212B5EB}"/>
                </a:ext>
              </a:extLst>
            </p:cNvPr>
            <p:cNvSpPr/>
            <p:nvPr/>
          </p:nvSpPr>
          <p:spPr bwMode="auto">
            <a:xfrm>
              <a:off x="8313278" y="5253702"/>
              <a:ext cx="1872208" cy="740371"/>
            </a:xfrm>
            <a:prstGeom prst="chevron">
              <a:avLst/>
            </a:prstGeom>
            <a:solidFill>
              <a:srgbClr val="37A0CB">
                <a:lumMod val="60000"/>
                <a:lumOff val="40000"/>
              </a:srgbClr>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latin typeface="AU Passata" pitchFamily="34" charset="0"/>
                  <a:ea typeface="+mn-ea"/>
                  <a:cs typeface="+mn-cs"/>
                </a:rPr>
                <a:t>Formål</a:t>
              </a:r>
            </a:p>
          </p:txBody>
        </p:sp>
        <p:sp>
          <p:nvSpPr>
            <p:cNvPr id="10" name="Arrow: Chevron 9">
              <a:extLst>
                <a:ext uri="{FF2B5EF4-FFF2-40B4-BE49-F238E27FC236}">
                  <a16:creationId xmlns:a16="http://schemas.microsoft.com/office/drawing/2014/main" id="{7BAD5BFA-BAE1-F759-A7C3-9359D918E57C}"/>
                </a:ext>
              </a:extLst>
            </p:cNvPr>
            <p:cNvSpPr/>
            <p:nvPr/>
          </p:nvSpPr>
          <p:spPr bwMode="auto">
            <a:xfrm>
              <a:off x="3408108" y="5253702"/>
              <a:ext cx="1872208" cy="740371"/>
            </a:xfrm>
            <a:prstGeom prst="chevron">
              <a:avLst/>
            </a:prstGeom>
            <a:solidFill>
              <a:srgbClr val="002546">
                <a:lumMod val="90000"/>
                <a:lumOff val="10000"/>
              </a:srgbClr>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latin typeface="AU Passata" pitchFamily="34" charset="0"/>
                  <a:ea typeface="+mn-ea"/>
                  <a:cs typeface="+mn-cs"/>
                </a:rPr>
                <a:t>Nye kompetencer</a:t>
              </a:r>
            </a:p>
          </p:txBody>
        </p:sp>
        <p:sp>
          <p:nvSpPr>
            <p:cNvPr id="11" name="Arrow: Chevron 10">
              <a:extLst>
                <a:ext uri="{FF2B5EF4-FFF2-40B4-BE49-F238E27FC236}">
                  <a16:creationId xmlns:a16="http://schemas.microsoft.com/office/drawing/2014/main" id="{C3ACD097-81A3-59AA-75C3-13DC4596AAD1}"/>
                </a:ext>
              </a:extLst>
            </p:cNvPr>
            <p:cNvSpPr/>
            <p:nvPr/>
          </p:nvSpPr>
          <p:spPr bwMode="auto">
            <a:xfrm>
              <a:off x="1769021" y="5253702"/>
              <a:ext cx="1872208" cy="740371"/>
            </a:xfrm>
            <a:prstGeom prst="chevron">
              <a:avLst/>
            </a:prstGeom>
            <a:solidFill>
              <a:srgbClr val="002546"/>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latin typeface="AU Passata" pitchFamily="34" charset="0"/>
                  <a:ea typeface="+mn-ea"/>
                  <a:cs typeface="+mn-cs"/>
                </a:rPr>
                <a:t>Projektleverancer</a:t>
              </a:r>
            </a:p>
          </p:txBody>
        </p:sp>
      </p:grpSp>
      <p:sp>
        <p:nvSpPr>
          <p:cNvPr id="12" name="Rectangle: Rounded Corners 11">
            <a:extLst>
              <a:ext uri="{FF2B5EF4-FFF2-40B4-BE49-F238E27FC236}">
                <a16:creationId xmlns:a16="http://schemas.microsoft.com/office/drawing/2014/main" id="{F9B10BEA-52E9-6888-71AA-5CCC76E717FE}"/>
              </a:ext>
            </a:extLst>
          </p:cNvPr>
          <p:cNvSpPr/>
          <p:nvPr/>
        </p:nvSpPr>
        <p:spPr bwMode="auto">
          <a:xfrm>
            <a:off x="2047254" y="5445224"/>
            <a:ext cx="6423422" cy="504056"/>
          </a:xfrm>
          <a:prstGeom prst="roundRect">
            <a:avLst/>
          </a:prstGeom>
          <a:solidFill>
            <a:srgbClr val="655A9F">
              <a:lumMod val="50000"/>
            </a:srgbClr>
          </a:solidFill>
          <a:ln w="1778" cap="flat" cmpd="sng" algn="ctr">
            <a:solidFill>
              <a:srgbClr val="00254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pitchFamily="34" charset="0"/>
                <a:ea typeface="+mn-ea"/>
                <a:cs typeface="+mn-cs"/>
              </a:rPr>
              <a:t>Evaluering</a:t>
            </a:r>
          </a:p>
        </p:txBody>
      </p:sp>
      <p:sp>
        <p:nvSpPr>
          <p:cNvPr id="13" name="Arrow: Down 12">
            <a:extLst>
              <a:ext uri="{FF2B5EF4-FFF2-40B4-BE49-F238E27FC236}">
                <a16:creationId xmlns:a16="http://schemas.microsoft.com/office/drawing/2014/main" id="{48C9892E-05D7-2641-26B3-ED70BE21462B}"/>
              </a:ext>
            </a:extLst>
          </p:cNvPr>
          <p:cNvSpPr/>
          <p:nvPr/>
        </p:nvSpPr>
        <p:spPr bwMode="auto">
          <a:xfrm rot="10800000" flipH="1">
            <a:off x="6033002" y="4941168"/>
            <a:ext cx="122820" cy="376930"/>
          </a:xfrm>
          <a:prstGeom prst="downArrow">
            <a:avLst/>
          </a:prstGeom>
          <a:solidFill>
            <a:srgbClr val="655A9F">
              <a:lumMod val="50000"/>
            </a:srgbClr>
          </a:solidFill>
          <a:ln w="1778" cap="flat" cmpd="sng" algn="ctr">
            <a:solidFill>
              <a:srgbClr val="0025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err="1">
              <a:ln>
                <a:noFill/>
              </a:ln>
              <a:solidFill>
                <a:srgbClr val="FFFFFF"/>
              </a:solidFill>
              <a:effectLst/>
              <a:uLnTx/>
              <a:uFillTx/>
              <a:latin typeface="AU Passata" pitchFamily="34" charset="0"/>
              <a:ea typeface="+mn-ea"/>
              <a:cs typeface="+mn-cs"/>
            </a:endParaRPr>
          </a:p>
        </p:txBody>
      </p:sp>
      <p:sp>
        <p:nvSpPr>
          <p:cNvPr id="14" name="Arrow: Down 13">
            <a:extLst>
              <a:ext uri="{FF2B5EF4-FFF2-40B4-BE49-F238E27FC236}">
                <a16:creationId xmlns:a16="http://schemas.microsoft.com/office/drawing/2014/main" id="{AEFC5317-5035-3F6F-966B-B716DF43CECE}"/>
              </a:ext>
            </a:extLst>
          </p:cNvPr>
          <p:cNvSpPr/>
          <p:nvPr/>
        </p:nvSpPr>
        <p:spPr bwMode="auto">
          <a:xfrm rot="10800000" flipH="1">
            <a:off x="4561035" y="4941168"/>
            <a:ext cx="122820" cy="376930"/>
          </a:xfrm>
          <a:prstGeom prst="downArrow">
            <a:avLst/>
          </a:prstGeom>
          <a:solidFill>
            <a:srgbClr val="655A9F">
              <a:lumMod val="50000"/>
            </a:srgbClr>
          </a:solidFill>
          <a:ln w="1778" cap="flat" cmpd="sng" algn="ctr">
            <a:solidFill>
              <a:srgbClr val="0025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err="1">
              <a:ln>
                <a:noFill/>
              </a:ln>
              <a:solidFill>
                <a:srgbClr val="FFFFFF"/>
              </a:solidFill>
              <a:effectLst/>
              <a:uLnTx/>
              <a:uFillTx/>
              <a:latin typeface="AU Passata" pitchFamily="34" charset="0"/>
              <a:ea typeface="+mn-ea"/>
              <a:cs typeface="+mn-cs"/>
            </a:endParaRPr>
          </a:p>
        </p:txBody>
      </p:sp>
      <p:sp>
        <p:nvSpPr>
          <p:cNvPr id="15" name="Arrow: Down 14">
            <a:extLst>
              <a:ext uri="{FF2B5EF4-FFF2-40B4-BE49-F238E27FC236}">
                <a16:creationId xmlns:a16="http://schemas.microsoft.com/office/drawing/2014/main" id="{61EC4FE6-F03B-1152-7B28-607B7835D425}"/>
              </a:ext>
            </a:extLst>
          </p:cNvPr>
          <p:cNvSpPr/>
          <p:nvPr/>
        </p:nvSpPr>
        <p:spPr bwMode="auto">
          <a:xfrm rot="10800000" flipH="1">
            <a:off x="7479225" y="4945979"/>
            <a:ext cx="122820" cy="376930"/>
          </a:xfrm>
          <a:prstGeom prst="downArrow">
            <a:avLst/>
          </a:prstGeom>
          <a:solidFill>
            <a:srgbClr val="655A9F">
              <a:lumMod val="50000"/>
            </a:srgbClr>
          </a:solidFill>
          <a:ln w="1778" cap="flat" cmpd="sng" algn="ctr">
            <a:solidFill>
              <a:srgbClr val="0025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err="1">
              <a:ln>
                <a:noFill/>
              </a:ln>
              <a:solidFill>
                <a:srgbClr val="FFFFFF"/>
              </a:solidFill>
              <a:effectLst/>
              <a:uLnTx/>
              <a:uFillTx/>
              <a:latin typeface="AU Passata" pitchFamily="34" charset="0"/>
              <a:ea typeface="+mn-ea"/>
              <a:cs typeface="+mn-cs"/>
            </a:endParaRPr>
          </a:p>
        </p:txBody>
      </p:sp>
      <p:sp>
        <p:nvSpPr>
          <p:cNvPr id="16" name="Arrow: Down 15">
            <a:extLst>
              <a:ext uri="{FF2B5EF4-FFF2-40B4-BE49-F238E27FC236}">
                <a16:creationId xmlns:a16="http://schemas.microsoft.com/office/drawing/2014/main" id="{007F7C6B-585F-2114-DF71-F9532AC2818A}"/>
              </a:ext>
            </a:extLst>
          </p:cNvPr>
          <p:cNvSpPr/>
          <p:nvPr/>
        </p:nvSpPr>
        <p:spPr bwMode="auto">
          <a:xfrm rot="10800000" flipH="1">
            <a:off x="3176222" y="4945979"/>
            <a:ext cx="122820" cy="376930"/>
          </a:xfrm>
          <a:prstGeom prst="downArrow">
            <a:avLst/>
          </a:prstGeom>
          <a:solidFill>
            <a:srgbClr val="655A9F">
              <a:lumMod val="50000"/>
            </a:srgbClr>
          </a:solidFill>
          <a:ln w="1778" cap="flat" cmpd="sng" algn="ctr">
            <a:solidFill>
              <a:srgbClr val="0025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err="1">
              <a:ln>
                <a:noFill/>
              </a:ln>
              <a:solidFill>
                <a:srgbClr val="FFFFFF"/>
              </a:solidFill>
              <a:effectLst/>
              <a:uLnTx/>
              <a:uFillTx/>
              <a:latin typeface="AU Passata" pitchFamily="34" charset="0"/>
              <a:ea typeface="+mn-ea"/>
              <a:cs typeface="+mn-cs"/>
            </a:endParaRPr>
          </a:p>
        </p:txBody>
      </p:sp>
      <p:grpSp>
        <p:nvGrpSpPr>
          <p:cNvPr id="3" name="Group 2">
            <a:extLst>
              <a:ext uri="{FF2B5EF4-FFF2-40B4-BE49-F238E27FC236}">
                <a16:creationId xmlns:a16="http://schemas.microsoft.com/office/drawing/2014/main" id="{F1D0786F-DC55-A2D5-1B89-CA81403B49EB}"/>
              </a:ext>
            </a:extLst>
          </p:cNvPr>
          <p:cNvGrpSpPr/>
          <p:nvPr/>
        </p:nvGrpSpPr>
        <p:grpSpPr>
          <a:xfrm>
            <a:off x="2422004" y="5994073"/>
            <a:ext cx="7704855" cy="687900"/>
            <a:chOff x="2422004" y="5994073"/>
            <a:chExt cx="7704855" cy="687900"/>
          </a:xfrm>
        </p:grpSpPr>
        <p:sp>
          <p:nvSpPr>
            <p:cNvPr id="17" name="USR_Title">
              <a:extLst>
                <a:ext uri="{FF2B5EF4-FFF2-40B4-BE49-F238E27FC236}">
                  <a16:creationId xmlns:a16="http://schemas.microsoft.com/office/drawing/2014/main" id="{0002F564-F33C-B7F9-30DF-93444C29E2BD}"/>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4.3. projekt- og procesevaluering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18" name="Date_DateCustomA">
              <a:extLst>
                <a:ext uri="{FF2B5EF4-FFF2-40B4-BE49-F238E27FC236}">
                  <a16:creationId xmlns:a16="http://schemas.microsoft.com/office/drawing/2014/main" id="{06F6D4FB-6B1E-CEBD-D9F4-CA9DFFB106F8}"/>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19" name="Billede streg">
              <a:extLst>
                <a:ext uri="{FF2B5EF4-FFF2-40B4-BE49-F238E27FC236}">
                  <a16:creationId xmlns:a16="http://schemas.microsoft.com/office/drawing/2014/main" id="{F5066A76-11A2-EC32-0B5D-46A2BEC4D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0" name="Slide Number Placeholder 3">
            <a:extLst>
              <a:ext uri="{FF2B5EF4-FFF2-40B4-BE49-F238E27FC236}">
                <a16:creationId xmlns:a16="http://schemas.microsoft.com/office/drawing/2014/main" id="{EEE552A1-34F3-4D14-3B97-21692C0AC6C7}"/>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10</a:t>
            </a:fld>
            <a:endParaRPr lang="en-GB" dirty="0"/>
          </a:p>
        </p:txBody>
      </p:sp>
      <p:pic>
        <p:nvPicPr>
          <p:cNvPr id="21" name="Picture 17">
            <a:extLst>
              <a:ext uri="{FF2B5EF4-FFF2-40B4-BE49-F238E27FC236}">
                <a16:creationId xmlns:a16="http://schemas.microsoft.com/office/drawing/2014/main" id="{947330D2-7847-C284-D02B-F393AC17CC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84234" y="293216"/>
            <a:ext cx="3358311" cy="294655"/>
          </a:xfrm>
          <a:prstGeom prst="rect">
            <a:avLst/>
          </a:prstGeom>
        </p:spPr>
      </p:pic>
    </p:spTree>
    <p:extLst>
      <p:ext uri="{BB962C8B-B14F-4D97-AF65-F5344CB8AC3E}">
        <p14:creationId xmlns:p14="http://schemas.microsoft.com/office/powerpoint/2010/main" val="342027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62BB-53E6-BF24-C0CA-6B0664C10295}"/>
              </a:ext>
            </a:extLst>
          </p:cNvPr>
          <p:cNvSpPr>
            <a:spLocks noGrp="1"/>
          </p:cNvSpPr>
          <p:nvPr>
            <p:ph type="title"/>
          </p:nvPr>
        </p:nvSpPr>
        <p:spPr/>
        <p:txBody>
          <a:bodyPr/>
          <a:lstStyle/>
          <a:p>
            <a:r>
              <a:rPr lang="da-DK" dirty="0"/>
              <a:t>EVALUERINGSFORMER</a:t>
            </a:r>
            <a:endParaRPr lang="da-DK" sz="2000" dirty="0"/>
          </a:p>
        </p:txBody>
      </p:sp>
      <p:sp>
        <p:nvSpPr>
          <p:cNvPr id="3" name="Content Placeholder 2">
            <a:extLst>
              <a:ext uri="{FF2B5EF4-FFF2-40B4-BE49-F238E27FC236}">
                <a16:creationId xmlns:a16="http://schemas.microsoft.com/office/drawing/2014/main" id="{B4A0319C-BC40-4186-CCF5-D31D7529393D}"/>
              </a:ext>
            </a:extLst>
          </p:cNvPr>
          <p:cNvSpPr>
            <a:spLocks noGrp="1"/>
          </p:cNvSpPr>
          <p:nvPr>
            <p:ph idx="1"/>
          </p:nvPr>
        </p:nvSpPr>
        <p:spPr>
          <a:xfrm>
            <a:off x="985839" y="1960079"/>
            <a:ext cx="4676525" cy="3937484"/>
          </a:xfrm>
        </p:spPr>
        <p:txBody>
          <a:bodyPr/>
          <a:lstStyle/>
          <a:p>
            <a:r>
              <a:rPr lang="da-DK" dirty="0"/>
              <a:t>Når dit forandringsprojekt skal evalueres, har du brug for at afklare en række forhold. Først og fremmest, hvad skal du skal bruge evalueringen til? Er der tale om en omfattende evaluering af projektets samlede udbytte, hvor I indsamlinger mange forskellige slags data fra hele organisationen, eller er der tale om en mindre evaluering i projektteamet, hvor I samler op på processen? Dertil kommer andre spørgsmål om fokus, form mv.</a:t>
            </a:r>
          </a:p>
          <a:p>
            <a:endParaRPr lang="da-DK" dirty="0"/>
          </a:p>
        </p:txBody>
      </p:sp>
      <p:sp>
        <p:nvSpPr>
          <p:cNvPr id="4" name="Date Placeholder 3">
            <a:extLst>
              <a:ext uri="{FF2B5EF4-FFF2-40B4-BE49-F238E27FC236}">
                <a16:creationId xmlns:a16="http://schemas.microsoft.com/office/drawing/2014/main" id="{CD5FB93B-DE03-235E-62AF-D37830FAE3FD}"/>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A42DC91-7240-44A5-9446-B915A27EBAFC}"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15" name="Content Placeholder 2">
            <a:extLst>
              <a:ext uri="{FF2B5EF4-FFF2-40B4-BE49-F238E27FC236}">
                <a16:creationId xmlns:a16="http://schemas.microsoft.com/office/drawing/2014/main" id="{90FBB7B7-7053-3F58-C80E-4DCD9163A1D3}"/>
              </a:ext>
            </a:extLst>
          </p:cNvPr>
          <p:cNvSpPr txBox="1">
            <a:spLocks/>
          </p:cNvSpPr>
          <p:nvPr/>
        </p:nvSpPr>
        <p:spPr bwMode="auto">
          <a:xfrm>
            <a:off x="6022404" y="1960079"/>
            <a:ext cx="46765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400" b="1" i="0" u="none" strike="noStrike" kern="0" cap="none" spc="0" normalizeH="0" baseline="0" noProof="0" dirty="0">
                <a:ln>
                  <a:noFill/>
                </a:ln>
                <a:solidFill>
                  <a:srgbClr val="002546"/>
                </a:solidFill>
                <a:effectLst/>
                <a:uLnTx/>
                <a:uFillTx/>
                <a:latin typeface="AU Passata"/>
                <a:ea typeface="+mn-ea"/>
                <a:cs typeface="+mn-cs"/>
              </a:rPr>
              <a:t>Spørgsmål, man skal stille sig selv, når man designer sin evaluering: </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400" b="0" i="1" u="none" strike="noStrike" kern="0" cap="none" spc="0" normalizeH="0" baseline="0" noProof="0" dirty="0">
                <a:ln>
                  <a:noFill/>
                </a:ln>
                <a:solidFill>
                  <a:srgbClr val="000000"/>
                </a:solidFill>
                <a:effectLst/>
                <a:uLnTx/>
                <a:uFillTx/>
                <a:latin typeface="AU Passata"/>
                <a:ea typeface="+mn-ea"/>
                <a:cs typeface="+mn-cs"/>
              </a:rPr>
              <a:t>Hvad er formålet med evalueringen – hvad skal den konkret bruges til?</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400" b="0" i="1" u="none" strike="noStrike" kern="0" cap="none" spc="0" normalizeH="0" baseline="0" noProof="0" dirty="0">
                <a:ln>
                  <a:noFill/>
                </a:ln>
                <a:solidFill>
                  <a:srgbClr val="000000"/>
                </a:solidFill>
                <a:effectLst/>
                <a:uLnTx/>
                <a:uFillTx/>
                <a:latin typeface="AU Passata"/>
                <a:ea typeface="+mn-ea"/>
                <a:cs typeface="+mn-cs"/>
              </a:rPr>
              <a:t>Hvad skal evalueringen fokusere på (jf. forandringskæden på foregående side)</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400" b="0" i="1" u="none" strike="noStrike" kern="0" cap="none" spc="0" normalizeH="0" baseline="0" noProof="0" dirty="0">
                <a:ln>
                  <a:noFill/>
                </a:ln>
                <a:solidFill>
                  <a:srgbClr val="000000"/>
                </a:solidFill>
                <a:effectLst/>
                <a:uLnTx/>
                <a:uFillTx/>
                <a:latin typeface="AU Passata"/>
                <a:ea typeface="+mn-ea"/>
                <a:cs typeface="+mn-cs"/>
              </a:rPr>
              <a:t>Skal evalueringen designes som en slutevaluering eller som en løbende evaluering? </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400" b="0" i="1" u="none" strike="noStrike" kern="0" cap="none" spc="0" normalizeH="0" baseline="0" noProof="0" dirty="0">
                <a:ln>
                  <a:noFill/>
                </a:ln>
                <a:solidFill>
                  <a:srgbClr val="000000"/>
                </a:solidFill>
                <a:effectLst/>
                <a:uLnTx/>
                <a:uFillTx/>
                <a:latin typeface="AU Passata"/>
                <a:ea typeface="+mn-ea"/>
                <a:cs typeface="+mn-cs"/>
              </a:rPr>
              <a:t>Hvilke(n) evalueringstype/r er mest relevant/e at anvende?</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400" b="0" i="1" u="none" strike="noStrike" kern="0" cap="none" spc="0" normalizeH="0" baseline="0" noProof="0" dirty="0">
                <a:ln>
                  <a:noFill/>
                </a:ln>
                <a:solidFill>
                  <a:srgbClr val="000000"/>
                </a:solidFill>
                <a:effectLst/>
                <a:uLnTx/>
                <a:uFillTx/>
                <a:latin typeface="AU Passata"/>
                <a:ea typeface="+mn-ea"/>
                <a:cs typeface="+mn-cs"/>
              </a:rPr>
              <a:t>Hvordan kan du evt. kombinere flere evalueringstyper, så du sikrer, at evalueringen måler det, du ønsker?</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endParaRPr kumimoji="0" lang="da-DK" sz="1400" b="0" i="0" u="none" strike="noStrike" kern="0" cap="none" spc="0" normalizeH="0" baseline="0" noProof="0" dirty="0">
              <a:ln>
                <a:noFill/>
              </a:ln>
              <a:solidFill>
                <a:srgbClr val="000000"/>
              </a:solidFill>
              <a:effectLst/>
              <a:uLnTx/>
              <a:uFillTx/>
              <a:latin typeface="AU Passata"/>
              <a:ea typeface="+mn-ea"/>
              <a:cs typeface="+mn-cs"/>
            </a:endParaRPr>
          </a:p>
        </p:txBody>
      </p:sp>
      <p:grpSp>
        <p:nvGrpSpPr>
          <p:cNvPr id="5" name="Group 4">
            <a:extLst>
              <a:ext uri="{FF2B5EF4-FFF2-40B4-BE49-F238E27FC236}">
                <a16:creationId xmlns:a16="http://schemas.microsoft.com/office/drawing/2014/main" id="{2D0561EC-812D-08DC-96F0-DF463AEF8061}"/>
              </a:ext>
            </a:extLst>
          </p:cNvPr>
          <p:cNvGrpSpPr/>
          <p:nvPr/>
        </p:nvGrpSpPr>
        <p:grpSpPr>
          <a:xfrm>
            <a:off x="2422004" y="5994073"/>
            <a:ext cx="7704855" cy="687900"/>
            <a:chOff x="2422004" y="5994073"/>
            <a:chExt cx="7704855" cy="687900"/>
          </a:xfrm>
        </p:grpSpPr>
        <p:sp>
          <p:nvSpPr>
            <p:cNvPr id="6" name="USR_Title">
              <a:extLst>
                <a:ext uri="{FF2B5EF4-FFF2-40B4-BE49-F238E27FC236}">
                  <a16:creationId xmlns:a16="http://schemas.microsoft.com/office/drawing/2014/main" id="{F26D9FCA-BB60-2133-D71D-C8F0735FBF34}"/>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4.3. projekt- og procesevaluering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BDFA498A-E520-3887-1B1B-792BD5D120E6}"/>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8" name="Billede streg">
              <a:extLst>
                <a:ext uri="{FF2B5EF4-FFF2-40B4-BE49-F238E27FC236}">
                  <a16:creationId xmlns:a16="http://schemas.microsoft.com/office/drawing/2014/main" id="{C18BC7F7-44DB-CFB8-34D5-1AE065CE24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9" name="Slide Number Placeholder 3">
            <a:extLst>
              <a:ext uri="{FF2B5EF4-FFF2-40B4-BE49-F238E27FC236}">
                <a16:creationId xmlns:a16="http://schemas.microsoft.com/office/drawing/2014/main" id="{199D6542-1682-2F64-3A39-971454F76B75}"/>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11</a:t>
            </a:fld>
            <a:endParaRPr lang="en-GB" dirty="0"/>
          </a:p>
        </p:txBody>
      </p:sp>
      <p:pic>
        <p:nvPicPr>
          <p:cNvPr id="10" name="Picture 17">
            <a:extLst>
              <a:ext uri="{FF2B5EF4-FFF2-40B4-BE49-F238E27FC236}">
                <a16:creationId xmlns:a16="http://schemas.microsoft.com/office/drawing/2014/main" id="{326849B3-3E56-14C9-798E-57211D86D5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84234" y="293216"/>
            <a:ext cx="3358311" cy="294655"/>
          </a:xfrm>
          <a:prstGeom prst="rect">
            <a:avLst/>
          </a:prstGeom>
        </p:spPr>
      </p:pic>
    </p:spTree>
    <p:extLst>
      <p:ext uri="{BB962C8B-B14F-4D97-AF65-F5344CB8AC3E}">
        <p14:creationId xmlns:p14="http://schemas.microsoft.com/office/powerpoint/2010/main" val="37242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62BB-53E6-BF24-C0CA-6B0664C10295}"/>
              </a:ext>
            </a:extLst>
          </p:cNvPr>
          <p:cNvSpPr>
            <a:spLocks noGrp="1"/>
          </p:cNvSpPr>
          <p:nvPr>
            <p:ph type="title"/>
          </p:nvPr>
        </p:nvSpPr>
        <p:spPr/>
        <p:txBody>
          <a:bodyPr/>
          <a:lstStyle/>
          <a:p>
            <a:r>
              <a:rPr lang="da-DK" dirty="0"/>
              <a:t>EVALUERINGSFORMER </a:t>
            </a:r>
            <a:r>
              <a:rPr lang="da-DK" sz="2000" dirty="0"/>
              <a:t>(FORTSAT)</a:t>
            </a:r>
          </a:p>
        </p:txBody>
      </p:sp>
      <p:sp>
        <p:nvSpPr>
          <p:cNvPr id="3" name="Content Placeholder 2">
            <a:extLst>
              <a:ext uri="{FF2B5EF4-FFF2-40B4-BE49-F238E27FC236}">
                <a16:creationId xmlns:a16="http://schemas.microsoft.com/office/drawing/2014/main" id="{B4A0319C-BC40-4186-CCF5-D31D7529393D}"/>
              </a:ext>
            </a:extLst>
          </p:cNvPr>
          <p:cNvSpPr>
            <a:spLocks noGrp="1"/>
          </p:cNvSpPr>
          <p:nvPr>
            <p:ph idx="1"/>
          </p:nvPr>
        </p:nvSpPr>
        <p:spPr>
          <a:xfrm>
            <a:off x="985839" y="2688629"/>
            <a:ext cx="4676525" cy="3188643"/>
          </a:xfrm>
        </p:spPr>
        <p:txBody>
          <a:bodyPr/>
          <a:lstStyle/>
          <a:p>
            <a:pPr>
              <a:buNone/>
            </a:pPr>
            <a:r>
              <a:rPr lang="da-DK" sz="1200" b="1" dirty="0">
                <a:solidFill>
                  <a:schemeClr val="bg2"/>
                </a:solidFill>
              </a:rPr>
              <a:t>Effektevaluering: </a:t>
            </a:r>
            <a:r>
              <a:rPr lang="da-DK" sz="1200" dirty="0"/>
              <a:t>En effektevaluering søger at afdække de samlede effekter af indsatsen – effekter, som ofte knytter sig tæt til det overordnede formål med forandringsprojektet. Dette gælder både forudsete og uforudsete effekter, positive og negative effekter - og effekter inden for og uden for de definerede målsætninger. Effektevalueringen kan have fokus på effekt på kort eller længere sigt. Effektevaluering benyttes ofte, når der søges svar på samfundsmæssige konsekvenser af politiske tiltag.</a:t>
            </a:r>
            <a:br>
              <a:rPr lang="da-DK" sz="1200" dirty="0"/>
            </a:br>
            <a:br>
              <a:rPr lang="da-DK" sz="1200" dirty="0"/>
            </a:br>
            <a:r>
              <a:rPr lang="da-DK" sz="1200" b="1" dirty="0">
                <a:solidFill>
                  <a:schemeClr val="bg2"/>
                </a:solidFill>
              </a:rPr>
              <a:t>Målopfyldelsesevaluering: </a:t>
            </a:r>
            <a:r>
              <a:rPr lang="da-DK" sz="1200" dirty="0"/>
              <a:t>En målopfyldelsesevaluering har til formål at undersøge, om den evaluerede indsats har indfriet nogle på forhånd opstillede mål. De to spørgsmål, som typisk besvares i en målopfyldelsesevaluering, er: </a:t>
            </a:r>
          </a:p>
          <a:p>
            <a:r>
              <a:rPr lang="da-DK" sz="1200" dirty="0"/>
              <a:t>1) </a:t>
            </a:r>
            <a:r>
              <a:rPr lang="da-DK" sz="1200" i="1" dirty="0"/>
              <a:t>Er de opstillede mål opfyldt? </a:t>
            </a:r>
          </a:p>
          <a:p>
            <a:r>
              <a:rPr lang="da-DK" sz="1200" dirty="0"/>
              <a:t>2) </a:t>
            </a:r>
            <a:r>
              <a:rPr lang="da-DK" sz="1200" i="1" dirty="0"/>
              <a:t>Har indsatsen bidraget til målopfyldelsen? </a:t>
            </a:r>
          </a:p>
          <a:p>
            <a:endParaRPr lang="da-DK" sz="1200" dirty="0"/>
          </a:p>
          <a:p>
            <a:endParaRPr lang="da-DK" sz="1200" dirty="0"/>
          </a:p>
        </p:txBody>
      </p:sp>
      <p:sp>
        <p:nvSpPr>
          <p:cNvPr id="4" name="Date Placeholder 3">
            <a:extLst>
              <a:ext uri="{FF2B5EF4-FFF2-40B4-BE49-F238E27FC236}">
                <a16:creationId xmlns:a16="http://schemas.microsoft.com/office/drawing/2014/main" id="{CD5FB93B-DE03-235E-62AF-D37830FAE3FD}"/>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A42DC91-7240-44A5-9446-B915A27EBAFC}"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15" name="Content Placeholder 2">
            <a:extLst>
              <a:ext uri="{FF2B5EF4-FFF2-40B4-BE49-F238E27FC236}">
                <a16:creationId xmlns:a16="http://schemas.microsoft.com/office/drawing/2014/main" id="{90FBB7B7-7053-3F58-C80E-4DCD9163A1D3}"/>
              </a:ext>
            </a:extLst>
          </p:cNvPr>
          <p:cNvSpPr txBox="1">
            <a:spLocks/>
          </p:cNvSpPr>
          <p:nvPr/>
        </p:nvSpPr>
        <p:spPr bwMode="auto">
          <a:xfrm>
            <a:off x="6094094" y="2688629"/>
            <a:ext cx="4676525" cy="31886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200" b="1" i="0" u="none" strike="noStrike" kern="0" cap="none" spc="0" normalizeH="0" baseline="0" noProof="0" dirty="0">
                <a:ln>
                  <a:noFill/>
                </a:ln>
                <a:solidFill>
                  <a:srgbClr val="002546"/>
                </a:solidFill>
                <a:effectLst/>
                <a:uLnTx/>
                <a:uFillTx/>
                <a:latin typeface="AU Passata"/>
                <a:ea typeface="+mn-ea"/>
                <a:cs typeface="+mn-cs"/>
              </a:rPr>
              <a:t>Procesevaluering: </a:t>
            </a:r>
            <a:r>
              <a:rPr kumimoji="0" lang="da-DK" sz="1200" b="0" i="0" u="none" strike="noStrike" kern="0" cap="none" spc="0" normalizeH="0" baseline="0" noProof="0" dirty="0">
                <a:ln>
                  <a:noFill/>
                </a:ln>
                <a:solidFill>
                  <a:srgbClr val="000000"/>
                </a:solidFill>
                <a:effectLst/>
                <a:uLnTx/>
                <a:uFillTx/>
                <a:latin typeface="AU Passata"/>
                <a:ea typeface="+mn-ea"/>
                <a:cs typeface="+mn-cs"/>
              </a:rPr>
              <a:t>En procesevaluering undersøger, hvordan en given proces gennemføres, og hvordan en proces kan forbedres (et formativt perspektiv). Der vil derfor ofte være et løbende læringsaspekt forbundet med en procesevaluering. En procesevaluering følger typisk en institution eller en organisation i en afgrænset periode og vurderer udviklingen i resultaterne. </a:t>
            </a:r>
            <a:br>
              <a:rPr kumimoji="0" lang="da-DK" sz="1200" b="0" i="0" u="none" strike="noStrike" kern="0" cap="none" spc="0" normalizeH="0" baseline="0" noProof="0" dirty="0">
                <a:ln>
                  <a:noFill/>
                </a:ln>
                <a:solidFill>
                  <a:srgbClr val="000000"/>
                </a:solidFill>
                <a:effectLst/>
                <a:uLnTx/>
                <a:uFillTx/>
                <a:latin typeface="AU Passata"/>
                <a:ea typeface="+mn-ea"/>
                <a:cs typeface="+mn-cs"/>
              </a:rPr>
            </a:br>
            <a:br>
              <a:rPr kumimoji="0" lang="da-DK" sz="1200" b="0" i="0" u="none" strike="noStrike" kern="0" cap="none" spc="0" normalizeH="0" baseline="0" noProof="0" dirty="0">
                <a:ln>
                  <a:noFill/>
                </a:ln>
                <a:solidFill>
                  <a:srgbClr val="000000"/>
                </a:solidFill>
                <a:effectLst/>
                <a:uLnTx/>
                <a:uFillTx/>
                <a:latin typeface="AU Passata"/>
                <a:ea typeface="+mn-ea"/>
                <a:cs typeface="+mn-cs"/>
              </a:rPr>
            </a:br>
            <a:br>
              <a:rPr kumimoji="0" lang="da-DK" sz="1200" b="0" i="0" u="none" strike="noStrike" kern="0" cap="none" spc="0" normalizeH="0" baseline="0" noProof="0" dirty="0">
                <a:ln>
                  <a:noFill/>
                </a:ln>
                <a:solidFill>
                  <a:srgbClr val="000000"/>
                </a:solidFill>
                <a:effectLst/>
                <a:uLnTx/>
                <a:uFillTx/>
                <a:latin typeface="AU Passata"/>
                <a:ea typeface="+mn-ea"/>
                <a:cs typeface="+mn-cs"/>
              </a:rPr>
            </a:br>
            <a:br>
              <a:rPr kumimoji="0" lang="da-DK" sz="1200" b="0" i="0" u="none" strike="noStrike" kern="0" cap="none" spc="0" normalizeH="0" baseline="0" noProof="0" dirty="0">
                <a:ln>
                  <a:noFill/>
                </a:ln>
                <a:solidFill>
                  <a:srgbClr val="000000"/>
                </a:solidFill>
                <a:effectLst/>
                <a:uLnTx/>
                <a:uFillTx/>
                <a:latin typeface="AU Passata"/>
                <a:ea typeface="+mn-ea"/>
                <a:cs typeface="+mn-cs"/>
              </a:rPr>
            </a:br>
            <a:r>
              <a:rPr kumimoji="0" lang="da-DK" sz="1200" b="1" i="0" u="none" strike="noStrike" kern="0" cap="none" spc="0" normalizeH="0" baseline="0" noProof="0" dirty="0">
                <a:ln>
                  <a:noFill/>
                </a:ln>
                <a:solidFill>
                  <a:srgbClr val="002546"/>
                </a:solidFill>
                <a:effectLst/>
                <a:uLnTx/>
                <a:uFillTx/>
                <a:latin typeface="AU Passata"/>
                <a:ea typeface="+mn-ea"/>
                <a:cs typeface="+mn-cs"/>
              </a:rPr>
              <a:t>Aktørevaluering: </a:t>
            </a:r>
            <a:r>
              <a:rPr kumimoji="0" lang="da-DK" sz="1200" b="0" i="0" u="none" strike="noStrike" kern="0" cap="none" spc="0" normalizeH="0" baseline="0" noProof="0" dirty="0">
                <a:ln>
                  <a:noFill/>
                </a:ln>
                <a:solidFill>
                  <a:srgbClr val="000000"/>
                </a:solidFill>
                <a:effectLst/>
                <a:uLnTx/>
                <a:uFillTx/>
                <a:latin typeface="AU Passata"/>
                <a:ea typeface="+mn-ea"/>
                <a:cs typeface="+mn-cs"/>
              </a:rPr>
              <a:t>Aktørevaluering anvendes som en samlet betegnelse for både brugerevaluering, interessentevaluering og kollegial evaluering. Det centrale er, at det er aktørernes egne kriterier, der anvendes som vurderingskriterier i evalueringen.</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endParaRPr kumimoji="0" lang="da-DK" sz="1200" b="0" i="0" u="none" strike="noStrike" kern="0" cap="none" spc="0" normalizeH="0" baseline="0" noProof="0" dirty="0">
              <a:ln>
                <a:noFill/>
              </a:ln>
              <a:solidFill>
                <a:srgbClr val="000000"/>
              </a:solidFill>
              <a:effectLst/>
              <a:uLnTx/>
              <a:uFillTx/>
              <a:latin typeface="AU Passata"/>
              <a:ea typeface="+mn-ea"/>
              <a:cs typeface="+mn-cs"/>
            </a:endParaRPr>
          </a:p>
        </p:txBody>
      </p:sp>
      <p:sp>
        <p:nvSpPr>
          <p:cNvPr id="5" name="TextBox 4">
            <a:extLst>
              <a:ext uri="{FF2B5EF4-FFF2-40B4-BE49-F238E27FC236}">
                <a16:creationId xmlns:a16="http://schemas.microsoft.com/office/drawing/2014/main" id="{F1FFB7D2-5F52-7B16-B451-F85566142584}"/>
              </a:ext>
            </a:extLst>
          </p:cNvPr>
          <p:cNvSpPr txBox="1"/>
          <p:nvPr/>
        </p:nvSpPr>
        <p:spPr>
          <a:xfrm>
            <a:off x="985838" y="1960079"/>
            <a:ext cx="9713091" cy="432048"/>
          </a:xfrm>
          <a:prstGeom prst="rect">
            <a:avLst/>
          </a:prstGeom>
          <a:noFill/>
        </p:spPr>
        <p:txBody>
          <a:bodyPr wrap="square" lIns="0" tIns="0" rIns="0" bIns="0" rtlCol="0">
            <a:spAutoFit/>
          </a:body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400" b="0" i="0" u="none" strike="noStrike" kern="0" cap="none" spc="0" normalizeH="0" baseline="0" noProof="0">
                <a:ln>
                  <a:noFill/>
                </a:ln>
                <a:solidFill>
                  <a:srgbClr val="000000"/>
                </a:solidFill>
                <a:effectLst/>
                <a:uLnTx/>
                <a:uFillTx/>
                <a:latin typeface="AU Passata"/>
                <a:ea typeface="+mn-ea"/>
                <a:cs typeface="+mn-cs"/>
              </a:rPr>
              <a:t>Når du skalafklare, hvilken type evaluering du vil gennemføre, kan du trække på en bred vifte af evalueringsformer, hvoraf nedenstående fire er blandt de mest udbredte:</a:t>
            </a:r>
            <a:endParaRPr kumimoji="0" lang="da-DK" sz="1400" b="0" i="0" u="none" strike="noStrike" kern="0" cap="none" spc="0" normalizeH="0" baseline="0" noProof="0" dirty="0">
              <a:ln>
                <a:noFill/>
              </a:ln>
              <a:solidFill>
                <a:srgbClr val="000000"/>
              </a:solidFill>
              <a:effectLst/>
              <a:uLnTx/>
              <a:uFillTx/>
              <a:latin typeface="AU Passata"/>
              <a:ea typeface="+mn-ea"/>
              <a:cs typeface="+mn-cs"/>
            </a:endParaRPr>
          </a:p>
        </p:txBody>
      </p:sp>
      <p:grpSp>
        <p:nvGrpSpPr>
          <p:cNvPr id="6" name="Group 5">
            <a:extLst>
              <a:ext uri="{FF2B5EF4-FFF2-40B4-BE49-F238E27FC236}">
                <a16:creationId xmlns:a16="http://schemas.microsoft.com/office/drawing/2014/main" id="{287E85CF-9E76-E9DD-D673-3A53FFA23017}"/>
              </a:ext>
            </a:extLst>
          </p:cNvPr>
          <p:cNvGrpSpPr/>
          <p:nvPr/>
        </p:nvGrpSpPr>
        <p:grpSpPr>
          <a:xfrm>
            <a:off x="2422004" y="5994073"/>
            <a:ext cx="7704855" cy="687900"/>
            <a:chOff x="2422004" y="5994073"/>
            <a:chExt cx="7704855" cy="687900"/>
          </a:xfrm>
        </p:grpSpPr>
        <p:sp>
          <p:nvSpPr>
            <p:cNvPr id="7" name="USR_Title">
              <a:extLst>
                <a:ext uri="{FF2B5EF4-FFF2-40B4-BE49-F238E27FC236}">
                  <a16:creationId xmlns:a16="http://schemas.microsoft.com/office/drawing/2014/main" id="{CA695B28-78AF-FE8A-3E73-79985EFF95FE}"/>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4.3. projekt- og procesevaluering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8" name="Date_DateCustomA">
              <a:extLst>
                <a:ext uri="{FF2B5EF4-FFF2-40B4-BE49-F238E27FC236}">
                  <a16:creationId xmlns:a16="http://schemas.microsoft.com/office/drawing/2014/main" id="{B8C0A5C4-4132-EC6E-2334-9641F38FD2A9}"/>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9" name="Billede streg">
              <a:extLst>
                <a:ext uri="{FF2B5EF4-FFF2-40B4-BE49-F238E27FC236}">
                  <a16:creationId xmlns:a16="http://schemas.microsoft.com/office/drawing/2014/main" id="{AE20AF51-6564-1D0B-4587-14715F9BF4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68E163B3-CFA5-4C12-32C7-2056507CE6A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12</a:t>
            </a:fld>
            <a:endParaRPr lang="en-GB" dirty="0"/>
          </a:p>
        </p:txBody>
      </p:sp>
      <p:pic>
        <p:nvPicPr>
          <p:cNvPr id="11" name="Picture 17">
            <a:extLst>
              <a:ext uri="{FF2B5EF4-FFF2-40B4-BE49-F238E27FC236}">
                <a16:creationId xmlns:a16="http://schemas.microsoft.com/office/drawing/2014/main" id="{0E10D881-E3BD-5A9A-E0D2-63E443C38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84234" y="293216"/>
            <a:ext cx="3358311" cy="294655"/>
          </a:xfrm>
          <a:prstGeom prst="rect">
            <a:avLst/>
          </a:prstGeom>
        </p:spPr>
      </p:pic>
    </p:spTree>
    <p:extLst>
      <p:ext uri="{BB962C8B-B14F-4D97-AF65-F5344CB8AC3E}">
        <p14:creationId xmlns:p14="http://schemas.microsoft.com/office/powerpoint/2010/main" val="12009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B9D53A-A9F1-85A0-6393-9BD4612E48B3}"/>
              </a:ext>
            </a:extLst>
          </p:cNvPr>
          <p:cNvSpPr>
            <a:spLocks noGrp="1"/>
          </p:cNvSpPr>
          <p:nvPr>
            <p:ph type="title"/>
          </p:nvPr>
        </p:nvSpPr>
        <p:spPr/>
        <p:txBody>
          <a:bodyPr/>
          <a:lstStyle/>
          <a:p>
            <a:r>
              <a:rPr lang="da-DK" dirty="0"/>
              <a:t>PROJEKTEVALUERING</a:t>
            </a:r>
          </a:p>
        </p:txBody>
      </p:sp>
      <p:sp>
        <p:nvSpPr>
          <p:cNvPr id="6" name="Content Placeholder 5">
            <a:extLst>
              <a:ext uri="{FF2B5EF4-FFF2-40B4-BE49-F238E27FC236}">
                <a16:creationId xmlns:a16="http://schemas.microsoft.com/office/drawing/2014/main" id="{FD5A3E86-748A-32F2-695E-257AAE61C5C3}"/>
              </a:ext>
            </a:extLst>
          </p:cNvPr>
          <p:cNvSpPr>
            <a:spLocks noGrp="1"/>
          </p:cNvSpPr>
          <p:nvPr>
            <p:ph idx="1"/>
          </p:nvPr>
        </p:nvSpPr>
        <p:spPr/>
        <p:txBody>
          <a:bodyPr/>
          <a:lstStyle/>
          <a:p>
            <a:r>
              <a:rPr lang="da-DK" sz="1200" dirty="0"/>
              <a:t>For at få en relevant og anvendelig evaluering af dit forandringsprojekt vil du næsten altid skulle indhente perspektiver og input fra de involverede parter. Her kan du vælge forskellige metoder. Du kan fx gøre det som en proces på et møde eller en workshop for en snæver kreds af deltagere (projektgruppe, styregruppe, følgegruppe el. lign.). Du kan også gøre det ved at indsamle input og data mere bredt i organisationen fx via en </a:t>
            </a:r>
            <a:r>
              <a:rPr lang="da-DK" sz="1200" dirty="0" err="1"/>
              <a:t>survey</a:t>
            </a:r>
            <a:r>
              <a:rPr lang="da-DK" sz="1200" dirty="0"/>
              <a:t>.</a:t>
            </a:r>
            <a:br>
              <a:rPr lang="da-DK" sz="1200" dirty="0"/>
            </a:br>
            <a:endParaRPr lang="da-DK" sz="1200" dirty="0"/>
          </a:p>
          <a:p>
            <a:r>
              <a:rPr lang="da-DK" sz="1200" b="1" dirty="0">
                <a:solidFill>
                  <a:schemeClr val="bg2"/>
                </a:solidFill>
              </a:rPr>
              <a:t>Uanset indsamlingsformen vil det typisk være relevant, at du i projektevalueringen kommer omkring følgende punkter:</a:t>
            </a:r>
          </a:p>
          <a:p>
            <a:r>
              <a:rPr lang="da-DK" sz="1200" i="1" u="sng" dirty="0">
                <a:solidFill>
                  <a:schemeClr val="bg2"/>
                </a:solidFill>
              </a:rPr>
              <a:t>Realiserede resultater (</a:t>
            </a:r>
            <a:r>
              <a:rPr lang="da-DK" sz="1200" i="1" u="sng" dirty="0" err="1">
                <a:solidFill>
                  <a:schemeClr val="bg2"/>
                </a:solidFill>
              </a:rPr>
              <a:t>benefits</a:t>
            </a:r>
            <a:r>
              <a:rPr lang="da-DK" sz="1200" i="1" u="sng" dirty="0">
                <a:solidFill>
                  <a:schemeClr val="bg2"/>
                </a:solidFill>
              </a:rPr>
              <a:t>) </a:t>
            </a:r>
            <a:r>
              <a:rPr lang="da-DK" sz="1200" dirty="0"/>
              <a:t>– en opfølgning på, i hvilken grad forandringsprojektet har indfriet de resultater, gevinster og succeskriterier, projektet blev igangsat for at realisere. </a:t>
            </a:r>
          </a:p>
          <a:p>
            <a:r>
              <a:rPr lang="da-DK" sz="1200" i="1" u="sng" dirty="0">
                <a:solidFill>
                  <a:schemeClr val="bg2"/>
                </a:solidFill>
              </a:rPr>
              <a:t>Planlægning og eksekvering </a:t>
            </a:r>
            <a:r>
              <a:rPr lang="da-DK" sz="1200" dirty="0"/>
              <a:t>– en afklaring af, i hvilken grad projektet er blevet gennemført inden for den tidsmæssige og økonomiske ramme.</a:t>
            </a:r>
          </a:p>
          <a:p>
            <a:r>
              <a:rPr lang="da-DK" sz="1200" i="1" u="sng" dirty="0">
                <a:solidFill>
                  <a:schemeClr val="bg2"/>
                </a:solidFill>
              </a:rPr>
              <a:t>Organisering</a:t>
            </a:r>
            <a:r>
              <a:rPr lang="da-DK" sz="1200" dirty="0"/>
              <a:t> – en evaluering af, hvordan den interne og eksterne organisering af projektet og dets samarbejdspartnere har fungeret.</a:t>
            </a:r>
            <a:br>
              <a:rPr lang="da-DK" sz="1200" dirty="0"/>
            </a:br>
            <a:endParaRPr lang="da-DK" sz="1200" dirty="0"/>
          </a:p>
          <a:p>
            <a:r>
              <a:rPr lang="da-DK" sz="1200" dirty="0"/>
              <a:t>Et konkret eksempel på, hvordan du kan afdække de tre ovenstående fokuspunkter, finder du i skabelonen på næste side. Denne kan enten bruges som print på et møde/en workshop, eller den kan sættes op som et spørgeskema for på den måde at indsamle yderligere data.</a:t>
            </a:r>
          </a:p>
          <a:p>
            <a:endParaRPr lang="da-DK" sz="1200" dirty="0"/>
          </a:p>
        </p:txBody>
      </p:sp>
      <p:sp>
        <p:nvSpPr>
          <p:cNvPr id="4" name="Date Placeholder 3">
            <a:extLst>
              <a:ext uri="{FF2B5EF4-FFF2-40B4-BE49-F238E27FC236}">
                <a16:creationId xmlns:a16="http://schemas.microsoft.com/office/drawing/2014/main" id="{2161F2EE-6AFF-2972-7D97-3E44476C0CC3}"/>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7AAB30EE-4579-41D3-AB25-B8DF42DE1BCE}"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pic>
        <p:nvPicPr>
          <p:cNvPr id="8" name="Content Placeholder 7">
            <a:extLst>
              <a:ext uri="{FF2B5EF4-FFF2-40B4-BE49-F238E27FC236}">
                <a16:creationId xmlns:a16="http://schemas.microsoft.com/office/drawing/2014/main" id="{EC46B997-1E3D-7D61-7623-E303145B04C1}"/>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grpSp>
        <p:nvGrpSpPr>
          <p:cNvPr id="2" name="Group 1">
            <a:extLst>
              <a:ext uri="{FF2B5EF4-FFF2-40B4-BE49-F238E27FC236}">
                <a16:creationId xmlns:a16="http://schemas.microsoft.com/office/drawing/2014/main" id="{48DA99BB-417D-94CA-B5CC-C9449AF787E2}"/>
              </a:ext>
            </a:extLst>
          </p:cNvPr>
          <p:cNvGrpSpPr/>
          <p:nvPr/>
        </p:nvGrpSpPr>
        <p:grpSpPr>
          <a:xfrm>
            <a:off x="2422004" y="5994073"/>
            <a:ext cx="7704855" cy="687900"/>
            <a:chOff x="2422004" y="5994073"/>
            <a:chExt cx="7704855" cy="687900"/>
          </a:xfrm>
        </p:grpSpPr>
        <p:sp>
          <p:nvSpPr>
            <p:cNvPr id="3" name="USR_Title">
              <a:extLst>
                <a:ext uri="{FF2B5EF4-FFF2-40B4-BE49-F238E27FC236}">
                  <a16:creationId xmlns:a16="http://schemas.microsoft.com/office/drawing/2014/main" id="{79756CAD-318D-5A93-8E8A-60FD6C6E4DDF}"/>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4.3. projekt- og procesevaluering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AC1EB8B5-A1EB-E7E5-2E53-9C177714A08D}"/>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9" name="Billede streg">
              <a:extLst>
                <a:ext uri="{FF2B5EF4-FFF2-40B4-BE49-F238E27FC236}">
                  <a16:creationId xmlns:a16="http://schemas.microsoft.com/office/drawing/2014/main" id="{23CC1609-36C8-4F29-652C-DE0DC08A8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0D76494D-8410-568D-313A-5253EC98092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13</a:t>
            </a:fld>
            <a:endParaRPr lang="en-GB" dirty="0"/>
          </a:p>
        </p:txBody>
      </p:sp>
      <p:pic>
        <p:nvPicPr>
          <p:cNvPr id="11" name="Picture 17">
            <a:extLst>
              <a:ext uri="{FF2B5EF4-FFF2-40B4-BE49-F238E27FC236}">
                <a16:creationId xmlns:a16="http://schemas.microsoft.com/office/drawing/2014/main" id="{0881B6C1-19AD-E14F-078D-0353ABF06E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84234" y="293216"/>
            <a:ext cx="3358311" cy="294655"/>
          </a:xfrm>
          <a:prstGeom prst="rect">
            <a:avLst/>
          </a:prstGeom>
        </p:spPr>
      </p:pic>
    </p:spTree>
    <p:extLst>
      <p:ext uri="{BB962C8B-B14F-4D97-AF65-F5344CB8AC3E}">
        <p14:creationId xmlns:p14="http://schemas.microsoft.com/office/powerpoint/2010/main" val="144228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C1DC91-5626-2D41-966F-8C17AC3632A8}"/>
              </a:ext>
            </a:extLst>
          </p:cNvPr>
          <p:cNvSpPr>
            <a:spLocks noGrp="1"/>
          </p:cNvSpPr>
          <p:nvPr>
            <p:ph type="title"/>
          </p:nvPr>
        </p:nvSpPr>
        <p:spPr/>
        <p:txBody>
          <a:bodyPr/>
          <a:lstStyle/>
          <a:p>
            <a:r>
              <a:rPr lang="da-DK" sz="2000" dirty="0">
                <a:solidFill>
                  <a:schemeClr val="bg2"/>
                </a:solidFill>
              </a:rPr>
              <a:t>SKABELON 4.B</a:t>
            </a:r>
            <a:br>
              <a:rPr lang="da-DK" dirty="0"/>
            </a:br>
            <a:r>
              <a:rPr lang="da-DK" dirty="0"/>
              <a:t>PROJEKTEVALUERING</a:t>
            </a:r>
          </a:p>
        </p:txBody>
      </p:sp>
      <p:sp>
        <p:nvSpPr>
          <p:cNvPr id="4" name="Date Placeholder 3">
            <a:extLst>
              <a:ext uri="{FF2B5EF4-FFF2-40B4-BE49-F238E27FC236}">
                <a16:creationId xmlns:a16="http://schemas.microsoft.com/office/drawing/2014/main" id="{B59BD91E-D91A-7585-070A-7EA80B8DCE10}"/>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0A8E24D6-859A-4849-8F09-6F6721B134A6}"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grpSp>
        <p:nvGrpSpPr>
          <p:cNvPr id="2" name="Group 1">
            <a:extLst>
              <a:ext uri="{FF2B5EF4-FFF2-40B4-BE49-F238E27FC236}">
                <a16:creationId xmlns:a16="http://schemas.microsoft.com/office/drawing/2014/main" id="{8DE96DBD-046C-3CB4-3726-0BCE6150CAF5}"/>
              </a:ext>
            </a:extLst>
          </p:cNvPr>
          <p:cNvGrpSpPr/>
          <p:nvPr/>
        </p:nvGrpSpPr>
        <p:grpSpPr>
          <a:xfrm>
            <a:off x="2422004" y="5994073"/>
            <a:ext cx="7704855" cy="687900"/>
            <a:chOff x="2422004" y="5994073"/>
            <a:chExt cx="7704855" cy="687900"/>
          </a:xfrm>
        </p:grpSpPr>
        <p:sp>
          <p:nvSpPr>
            <p:cNvPr id="3" name="USR_Title">
              <a:extLst>
                <a:ext uri="{FF2B5EF4-FFF2-40B4-BE49-F238E27FC236}">
                  <a16:creationId xmlns:a16="http://schemas.microsoft.com/office/drawing/2014/main" id="{FBDFE27B-27D9-8E02-061D-243D9D191D71}"/>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4.3. projekt- og procesevaluering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93D0D8AC-032F-6FA7-381C-702D041B58F1}"/>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8" name="Billede streg">
              <a:extLst>
                <a:ext uri="{FF2B5EF4-FFF2-40B4-BE49-F238E27FC236}">
                  <a16:creationId xmlns:a16="http://schemas.microsoft.com/office/drawing/2014/main" id="{9B8989D6-864F-88B9-C099-DFA54322B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Content Placeholder 14">
            <a:extLst>
              <a:ext uri="{FF2B5EF4-FFF2-40B4-BE49-F238E27FC236}">
                <a16:creationId xmlns:a16="http://schemas.microsoft.com/office/drawing/2014/main" id="{6230388D-0996-BA99-3AC2-C812EFDAAB88}"/>
              </a:ext>
            </a:extLst>
          </p:cNvPr>
          <p:cNvPicPr>
            <a:picLocks noGrp="1" noChangeAspect="1"/>
          </p:cNvPicPr>
          <p:nvPr>
            <p:ph idx="1"/>
          </p:nvPr>
        </p:nvPicPr>
        <p:blipFill rotWithShape="1">
          <a:blip r:embed="rId3"/>
          <a:srcRect l="38724" t="21375" r="45066" b="32569"/>
          <a:stretch/>
        </p:blipFill>
        <p:spPr>
          <a:xfrm>
            <a:off x="3142084" y="1797619"/>
            <a:ext cx="6516544" cy="4533248"/>
          </a:xfrm>
        </p:spPr>
      </p:pic>
      <p:sp>
        <p:nvSpPr>
          <p:cNvPr id="6" name="Slide Number Placeholder 3">
            <a:extLst>
              <a:ext uri="{FF2B5EF4-FFF2-40B4-BE49-F238E27FC236}">
                <a16:creationId xmlns:a16="http://schemas.microsoft.com/office/drawing/2014/main" id="{49446FA8-F252-A5D8-F5AB-187B8BF5A581}"/>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14</a:t>
            </a:fld>
            <a:endParaRPr lang="en-GB" dirty="0"/>
          </a:p>
        </p:txBody>
      </p:sp>
      <p:pic>
        <p:nvPicPr>
          <p:cNvPr id="9" name="Picture 17">
            <a:extLst>
              <a:ext uri="{FF2B5EF4-FFF2-40B4-BE49-F238E27FC236}">
                <a16:creationId xmlns:a16="http://schemas.microsoft.com/office/drawing/2014/main" id="{A5350FC9-A1E6-AA74-953A-256B4A99E5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84234" y="293216"/>
            <a:ext cx="3358311" cy="294655"/>
          </a:xfrm>
          <a:prstGeom prst="rect">
            <a:avLst/>
          </a:prstGeom>
        </p:spPr>
      </p:pic>
      <p:grpSp>
        <p:nvGrpSpPr>
          <p:cNvPr id="11" name="Group 10">
            <a:extLst>
              <a:ext uri="{FF2B5EF4-FFF2-40B4-BE49-F238E27FC236}">
                <a16:creationId xmlns:a16="http://schemas.microsoft.com/office/drawing/2014/main" id="{AD94008F-3E5E-8EE8-50AF-D4837D822E43}"/>
              </a:ext>
            </a:extLst>
          </p:cNvPr>
          <p:cNvGrpSpPr/>
          <p:nvPr/>
        </p:nvGrpSpPr>
        <p:grpSpPr>
          <a:xfrm>
            <a:off x="10115895" y="4162707"/>
            <a:ext cx="1818097" cy="1818097"/>
            <a:chOff x="11646453" y="3187279"/>
            <a:chExt cx="2379777" cy="2379777"/>
          </a:xfrm>
        </p:grpSpPr>
        <p:sp>
          <p:nvSpPr>
            <p:cNvPr id="12" name="Oval 11">
              <a:extLst>
                <a:ext uri="{FF2B5EF4-FFF2-40B4-BE49-F238E27FC236}">
                  <a16:creationId xmlns:a16="http://schemas.microsoft.com/office/drawing/2014/main" id="{B68A11B3-DCCD-D20F-3941-0265F8833208}"/>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13" name="Graphic 12" descr="Printer with solid fill">
              <a:extLst>
                <a:ext uri="{FF2B5EF4-FFF2-40B4-BE49-F238E27FC236}">
                  <a16:creationId xmlns:a16="http://schemas.microsoft.com/office/drawing/2014/main" id="{00EFEF9B-0E61-EA73-A7F8-A6A21D004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80307" y="4676617"/>
              <a:ext cx="704222" cy="704222"/>
            </a:xfrm>
            <a:prstGeom prst="rect">
              <a:avLst/>
            </a:prstGeom>
          </p:spPr>
        </p:pic>
      </p:grpSp>
    </p:spTree>
    <p:extLst>
      <p:ext uri="{BB962C8B-B14F-4D97-AF65-F5344CB8AC3E}">
        <p14:creationId xmlns:p14="http://schemas.microsoft.com/office/powerpoint/2010/main" val="282379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B9D53A-A9F1-85A0-6393-9BD4612E48B3}"/>
              </a:ext>
            </a:extLst>
          </p:cNvPr>
          <p:cNvSpPr>
            <a:spLocks noGrp="1"/>
          </p:cNvSpPr>
          <p:nvPr>
            <p:ph type="title"/>
          </p:nvPr>
        </p:nvSpPr>
        <p:spPr/>
        <p:txBody>
          <a:bodyPr/>
          <a:lstStyle/>
          <a:p>
            <a:r>
              <a:rPr lang="da-DK" sz="2000" dirty="0">
                <a:solidFill>
                  <a:schemeClr val="bg2"/>
                </a:solidFill>
              </a:rPr>
              <a:t>REDSKAB 4.C</a:t>
            </a:r>
            <a:br>
              <a:rPr lang="da-DK" dirty="0"/>
            </a:br>
            <a:r>
              <a:rPr lang="da-DK" dirty="0"/>
              <a:t>LÆRINGSREJSE SOM EVALUERINGREDSKAB</a:t>
            </a:r>
          </a:p>
        </p:txBody>
      </p:sp>
      <p:sp>
        <p:nvSpPr>
          <p:cNvPr id="4" name="Date Placeholder 3">
            <a:extLst>
              <a:ext uri="{FF2B5EF4-FFF2-40B4-BE49-F238E27FC236}">
                <a16:creationId xmlns:a16="http://schemas.microsoft.com/office/drawing/2014/main" id="{2161F2EE-6AFF-2972-7D97-3E44476C0CC3}"/>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7AAB30EE-4579-41D3-AB25-B8DF42DE1BCE}"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6" name="Content Placeholder 5">
            <a:extLst>
              <a:ext uri="{FF2B5EF4-FFF2-40B4-BE49-F238E27FC236}">
                <a16:creationId xmlns:a16="http://schemas.microsoft.com/office/drawing/2014/main" id="{FD5A3E86-748A-32F2-695E-257AAE61C5C3}"/>
              </a:ext>
            </a:extLst>
          </p:cNvPr>
          <p:cNvSpPr>
            <a:spLocks noGrp="1"/>
          </p:cNvSpPr>
          <p:nvPr>
            <p:ph idx="13"/>
          </p:nvPr>
        </p:nvSpPr>
        <p:spPr/>
        <p:txBody>
          <a:bodyPr/>
          <a:lstStyle/>
          <a:p>
            <a:r>
              <a:rPr lang="da-DK" sz="1050" dirty="0"/>
              <a:t>Læringsrejsen gennemføres typisk på en form for workshop el. lign., hvor en eller flere grupper af de involverede aktører arbejder i grupper - og i fællesskab udfylder en  læringsrejse.</a:t>
            </a:r>
          </a:p>
          <a:p>
            <a:r>
              <a:rPr lang="da-DK" sz="1050" b="1" dirty="0">
                <a:solidFill>
                  <a:schemeClr val="bg2"/>
                </a:solidFill>
              </a:rPr>
              <a:t>Processen falder i tre trin:</a:t>
            </a:r>
          </a:p>
          <a:p>
            <a:pPr marL="228600" indent="-228600">
              <a:buFont typeface="+mj-lt"/>
              <a:buAutoNum type="arabicPeriod"/>
            </a:pPr>
            <a:r>
              <a:rPr lang="da-DK" sz="1050" dirty="0"/>
              <a:t>Deltagerne oplister ved fælles hjælp de væsentligste aktiviteter og milepæle i forløbet på en planche.</a:t>
            </a:r>
          </a:p>
          <a:p>
            <a:pPr marL="228600" indent="-228600">
              <a:buFont typeface="+mj-lt"/>
              <a:buAutoNum type="arabicPeriod"/>
            </a:pPr>
            <a:r>
              <a:rPr lang="da-DK" sz="1050" dirty="0"/>
              <a:t>Deltagerne reflekterer - først individuelt og dernæst i fællesskab – over, hvilke centrale </a:t>
            </a:r>
            <a:r>
              <a:rPr lang="da-DK" sz="1050" dirty="0" err="1"/>
              <a:t>læringer</a:t>
            </a:r>
            <a:r>
              <a:rPr lang="da-DK" sz="1050" dirty="0"/>
              <a:t> og erfaringer de har gjort sig (individuelt eller som gruppe) undervejs og placerer dem på planchen, så koblingen til aktiviteter og milepæle er tydelig.</a:t>
            </a:r>
            <a:r>
              <a:rPr lang="da-DK" sz="1050"/>
              <a:t> Her kan det også være en god ide at inddrage resultater og inputs fra andre evalueringsaktiviteter.</a:t>
            </a:r>
            <a:endParaRPr lang="da-DK" sz="1050" dirty="0"/>
          </a:p>
          <a:p>
            <a:pPr marL="228600" indent="-228600">
              <a:buFont typeface="+mj-lt"/>
              <a:buAutoNum type="arabicPeriod"/>
            </a:pPr>
            <a:r>
              <a:rPr lang="da-DK" sz="1050" dirty="0"/>
              <a:t>Deltagerne identificerer og drøfter med afsæt i læringsrejsen de centrale læringspunkter og erfaringer fra processen og indarbejder dem i den samlede evaluering af projektet.</a:t>
            </a:r>
          </a:p>
          <a:p>
            <a:r>
              <a:rPr lang="da-DK" sz="1050" dirty="0"/>
              <a:t>Denne øvelse bidrager med gode input til det fremadrettede arbejde med at fastholde forandringen, men den kan også give gode input til fremtidige forandringsprocesser. Endelig kan arbejdet med læringsrejsen også være en god måde at ’lukke forandringsprocessen ned’ på, fordi den både samler op på processen og viser deltagerne, hvor langt man (forhåbentlig) er kommet med forandringen. En læringsrejseworkshop kan på den måde være et godt ’punktum’ for processen, hvor deltagerne får mulighed for at gøre status og ’aflevere’ de erfaringer og oplevelser, som har fyldt for dem undervejs i processen.</a:t>
            </a:r>
          </a:p>
        </p:txBody>
      </p:sp>
      <p:sp>
        <p:nvSpPr>
          <p:cNvPr id="3" name="Content Placeholder 2">
            <a:extLst>
              <a:ext uri="{FF2B5EF4-FFF2-40B4-BE49-F238E27FC236}">
                <a16:creationId xmlns:a16="http://schemas.microsoft.com/office/drawing/2014/main" id="{098A6BC4-C831-8425-CC39-6B2186F65899}"/>
              </a:ext>
            </a:extLst>
          </p:cNvPr>
          <p:cNvSpPr>
            <a:spLocks noGrp="1"/>
          </p:cNvSpPr>
          <p:nvPr>
            <p:ph idx="15"/>
          </p:nvPr>
        </p:nvSpPr>
        <p:spPr/>
        <p:txBody>
          <a:bodyPr/>
          <a:lstStyle/>
          <a:p>
            <a:r>
              <a:rPr lang="da-DK" sz="1200" dirty="0"/>
              <a:t>For de involverede er en forandringsproces i høj grad også en læringsproces, hvor erfaringer, </a:t>
            </a:r>
            <a:r>
              <a:rPr lang="da-DK" sz="1200" dirty="0" err="1"/>
              <a:t>læringer</a:t>
            </a:r>
            <a:r>
              <a:rPr lang="da-DK" sz="1200" dirty="0"/>
              <a:t>, erkendelser og </a:t>
            </a:r>
            <a:r>
              <a:rPr lang="da-DK" sz="1200" dirty="0" err="1"/>
              <a:t>aha-oplevelser</a:t>
            </a:r>
            <a:r>
              <a:rPr lang="da-DK" sz="1200" dirty="0"/>
              <a:t> opstår gennem hele forløbet. En læringsrejse er et konkret procesredskab, som du kan bruge - som en del af en evaluering. Det kan hjælpe med at uddrage og fastholde læring og erfaringer fra processen og samtidig kortlægge, hvornår i processen der i særlig grad har fundet læring sted og er blevet høstet erfaringer med betydning for forandringsprocessens udfald. </a:t>
            </a:r>
          </a:p>
        </p:txBody>
      </p:sp>
      <p:pic>
        <p:nvPicPr>
          <p:cNvPr id="7" name="Picture 6">
            <a:extLst>
              <a:ext uri="{FF2B5EF4-FFF2-40B4-BE49-F238E27FC236}">
                <a16:creationId xmlns:a16="http://schemas.microsoft.com/office/drawing/2014/main" id="{FE32A8EC-1A40-FF8F-F9A7-B44146037B4F}"/>
              </a:ext>
            </a:extLst>
          </p:cNvPr>
          <p:cNvPicPr>
            <a:picLocks noChangeAspect="1"/>
          </p:cNvPicPr>
          <p:nvPr/>
        </p:nvPicPr>
        <p:blipFill>
          <a:blip r:embed="rId2"/>
          <a:stretch>
            <a:fillRect/>
          </a:stretch>
        </p:blipFill>
        <p:spPr>
          <a:xfrm>
            <a:off x="981845" y="3962857"/>
            <a:ext cx="4464496" cy="1578940"/>
          </a:xfrm>
          <a:prstGeom prst="rect">
            <a:avLst/>
          </a:prstGeom>
        </p:spPr>
      </p:pic>
      <p:grpSp>
        <p:nvGrpSpPr>
          <p:cNvPr id="2" name="Group 1">
            <a:extLst>
              <a:ext uri="{FF2B5EF4-FFF2-40B4-BE49-F238E27FC236}">
                <a16:creationId xmlns:a16="http://schemas.microsoft.com/office/drawing/2014/main" id="{3692F3EF-1F32-F678-20E8-572496094D49}"/>
              </a:ext>
            </a:extLst>
          </p:cNvPr>
          <p:cNvGrpSpPr/>
          <p:nvPr/>
        </p:nvGrpSpPr>
        <p:grpSpPr>
          <a:xfrm>
            <a:off x="2422004" y="5994073"/>
            <a:ext cx="7704855" cy="687900"/>
            <a:chOff x="2422004" y="5994073"/>
            <a:chExt cx="7704855" cy="687900"/>
          </a:xfrm>
        </p:grpSpPr>
        <p:sp>
          <p:nvSpPr>
            <p:cNvPr id="8" name="USR_Title">
              <a:extLst>
                <a:ext uri="{FF2B5EF4-FFF2-40B4-BE49-F238E27FC236}">
                  <a16:creationId xmlns:a16="http://schemas.microsoft.com/office/drawing/2014/main" id="{AF8FFD5D-760A-5679-1573-EF27E6ACCDE8}"/>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4.3. projekt- og procesevaluering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9" name="Date_DateCustomA">
              <a:extLst>
                <a:ext uri="{FF2B5EF4-FFF2-40B4-BE49-F238E27FC236}">
                  <a16:creationId xmlns:a16="http://schemas.microsoft.com/office/drawing/2014/main" id="{580270BD-805F-3F57-9905-CDE74EC77826}"/>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10" name="Billede streg">
              <a:extLst>
                <a:ext uri="{FF2B5EF4-FFF2-40B4-BE49-F238E27FC236}">
                  <a16:creationId xmlns:a16="http://schemas.microsoft.com/office/drawing/2014/main" id="{21AEFA5B-F9D9-76BB-E8BD-3B841B8BA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1" name="Slide Number Placeholder 3">
            <a:extLst>
              <a:ext uri="{FF2B5EF4-FFF2-40B4-BE49-F238E27FC236}">
                <a16:creationId xmlns:a16="http://schemas.microsoft.com/office/drawing/2014/main" id="{29A96913-89DF-C2AA-4A11-A52A360F8300}"/>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15</a:t>
            </a:fld>
            <a:endParaRPr lang="en-GB" dirty="0"/>
          </a:p>
        </p:txBody>
      </p:sp>
      <p:pic>
        <p:nvPicPr>
          <p:cNvPr id="12" name="Picture 17">
            <a:extLst>
              <a:ext uri="{FF2B5EF4-FFF2-40B4-BE49-F238E27FC236}">
                <a16:creationId xmlns:a16="http://schemas.microsoft.com/office/drawing/2014/main" id="{4BCCD26D-CDB2-746D-1F67-2D42FD13B8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84234" y="293216"/>
            <a:ext cx="3358311" cy="294655"/>
          </a:xfrm>
          <a:prstGeom prst="rect">
            <a:avLst/>
          </a:prstGeom>
        </p:spPr>
      </p:pic>
    </p:spTree>
    <p:extLst>
      <p:ext uri="{BB962C8B-B14F-4D97-AF65-F5344CB8AC3E}">
        <p14:creationId xmlns:p14="http://schemas.microsoft.com/office/powerpoint/2010/main" val="300829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C1DC91-5626-2D41-966F-8C17AC3632A8}"/>
              </a:ext>
            </a:extLst>
          </p:cNvPr>
          <p:cNvSpPr>
            <a:spLocks noGrp="1"/>
          </p:cNvSpPr>
          <p:nvPr>
            <p:ph type="title"/>
          </p:nvPr>
        </p:nvSpPr>
        <p:spPr/>
        <p:txBody>
          <a:bodyPr/>
          <a:lstStyle/>
          <a:p>
            <a:r>
              <a:rPr lang="da-DK" sz="2000" dirty="0">
                <a:solidFill>
                  <a:schemeClr val="bg2"/>
                </a:solidFill>
              </a:rPr>
              <a:t>REDSKAB 4.C</a:t>
            </a:r>
            <a:br>
              <a:rPr lang="da-DK" dirty="0"/>
            </a:br>
            <a:r>
              <a:rPr lang="da-DK" dirty="0"/>
              <a:t>LÆRINGSREJSE SOM EVALUERINGREDSKAB</a:t>
            </a:r>
          </a:p>
        </p:txBody>
      </p:sp>
      <p:sp>
        <p:nvSpPr>
          <p:cNvPr id="4" name="Date Placeholder 3">
            <a:extLst>
              <a:ext uri="{FF2B5EF4-FFF2-40B4-BE49-F238E27FC236}">
                <a16:creationId xmlns:a16="http://schemas.microsoft.com/office/drawing/2014/main" id="{B59BD91E-D91A-7585-070A-7EA80B8DCE10}"/>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0A8E24D6-859A-4849-8F09-6F6721B134A6}"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grpSp>
        <p:nvGrpSpPr>
          <p:cNvPr id="2" name="Group 1">
            <a:extLst>
              <a:ext uri="{FF2B5EF4-FFF2-40B4-BE49-F238E27FC236}">
                <a16:creationId xmlns:a16="http://schemas.microsoft.com/office/drawing/2014/main" id="{340156CE-159F-0F85-458E-DBCFEAC9D9A9}"/>
              </a:ext>
            </a:extLst>
          </p:cNvPr>
          <p:cNvGrpSpPr/>
          <p:nvPr/>
        </p:nvGrpSpPr>
        <p:grpSpPr>
          <a:xfrm>
            <a:off x="2422004" y="5994073"/>
            <a:ext cx="7704855" cy="687900"/>
            <a:chOff x="2422004" y="5994073"/>
            <a:chExt cx="7704855" cy="687900"/>
          </a:xfrm>
        </p:grpSpPr>
        <p:sp>
          <p:nvSpPr>
            <p:cNvPr id="3" name="USR_Title">
              <a:extLst>
                <a:ext uri="{FF2B5EF4-FFF2-40B4-BE49-F238E27FC236}">
                  <a16:creationId xmlns:a16="http://schemas.microsoft.com/office/drawing/2014/main" id="{8C7426D9-6FEF-F317-D765-553953F50478}"/>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4.3. projekt- og procesevaluering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6" name="Date_DateCustomA">
              <a:extLst>
                <a:ext uri="{FF2B5EF4-FFF2-40B4-BE49-F238E27FC236}">
                  <a16:creationId xmlns:a16="http://schemas.microsoft.com/office/drawing/2014/main" id="{FE621008-4667-6157-55F7-6F3ABEADA0C9}"/>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7" name="Billede streg">
              <a:extLst>
                <a:ext uri="{FF2B5EF4-FFF2-40B4-BE49-F238E27FC236}">
                  <a16:creationId xmlns:a16="http://schemas.microsoft.com/office/drawing/2014/main" id="{74A7D61A-E5F9-522C-089F-0C03C4647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8" name="Slide Number Placeholder 3">
            <a:extLst>
              <a:ext uri="{FF2B5EF4-FFF2-40B4-BE49-F238E27FC236}">
                <a16:creationId xmlns:a16="http://schemas.microsoft.com/office/drawing/2014/main" id="{2DAF11D1-0767-0D2E-F52D-4F56DFEC091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16</a:t>
            </a:fld>
            <a:endParaRPr lang="en-GB" dirty="0"/>
          </a:p>
        </p:txBody>
      </p:sp>
      <p:pic>
        <p:nvPicPr>
          <p:cNvPr id="9" name="Picture 17">
            <a:extLst>
              <a:ext uri="{FF2B5EF4-FFF2-40B4-BE49-F238E27FC236}">
                <a16:creationId xmlns:a16="http://schemas.microsoft.com/office/drawing/2014/main" id="{8200CBE7-363A-E812-B3CC-7A2281749B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84234" y="293216"/>
            <a:ext cx="3358311" cy="294655"/>
          </a:xfrm>
          <a:prstGeom prst="rect">
            <a:avLst/>
          </a:prstGeom>
        </p:spPr>
      </p:pic>
      <p:grpSp>
        <p:nvGrpSpPr>
          <p:cNvPr id="10" name="Group 9">
            <a:extLst>
              <a:ext uri="{FF2B5EF4-FFF2-40B4-BE49-F238E27FC236}">
                <a16:creationId xmlns:a16="http://schemas.microsoft.com/office/drawing/2014/main" id="{00217F37-0BA6-EBB9-3EC8-0003D2E8F212}"/>
              </a:ext>
            </a:extLst>
          </p:cNvPr>
          <p:cNvGrpSpPr/>
          <p:nvPr/>
        </p:nvGrpSpPr>
        <p:grpSpPr>
          <a:xfrm>
            <a:off x="10115895" y="4162707"/>
            <a:ext cx="1818097" cy="1818097"/>
            <a:chOff x="11646453" y="3187279"/>
            <a:chExt cx="2379777" cy="2379777"/>
          </a:xfrm>
        </p:grpSpPr>
        <p:sp>
          <p:nvSpPr>
            <p:cNvPr id="11" name="Oval 10">
              <a:extLst>
                <a:ext uri="{FF2B5EF4-FFF2-40B4-BE49-F238E27FC236}">
                  <a16:creationId xmlns:a16="http://schemas.microsoft.com/office/drawing/2014/main" id="{C8E95868-BAF7-8EDF-1967-3A59B0E2919A}"/>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12" name="Graphic 11" descr="Printer with solid fill">
              <a:extLst>
                <a:ext uri="{FF2B5EF4-FFF2-40B4-BE49-F238E27FC236}">
                  <a16:creationId xmlns:a16="http://schemas.microsoft.com/office/drawing/2014/main" id="{70A1C69A-AB95-2886-7E44-71F46BDCBA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80307" y="4676617"/>
              <a:ext cx="704222" cy="704222"/>
            </a:xfrm>
            <a:prstGeom prst="rect">
              <a:avLst/>
            </a:prstGeom>
          </p:spPr>
        </p:pic>
      </p:grpSp>
      <p:pic>
        <p:nvPicPr>
          <p:cNvPr id="29" name="Picture 28">
            <a:extLst>
              <a:ext uri="{FF2B5EF4-FFF2-40B4-BE49-F238E27FC236}">
                <a16:creationId xmlns:a16="http://schemas.microsoft.com/office/drawing/2014/main" id="{ACF824A1-A54B-6A88-5483-8A289F2B6322}"/>
              </a:ext>
            </a:extLst>
          </p:cNvPr>
          <p:cNvPicPr>
            <a:picLocks noChangeAspect="1"/>
          </p:cNvPicPr>
          <p:nvPr/>
        </p:nvPicPr>
        <p:blipFill>
          <a:blip r:embed="rId7"/>
          <a:stretch>
            <a:fillRect/>
          </a:stretch>
        </p:blipFill>
        <p:spPr>
          <a:xfrm>
            <a:off x="744149" y="1725039"/>
            <a:ext cx="7403359" cy="4024202"/>
          </a:xfrm>
          <a:prstGeom prst="rect">
            <a:avLst/>
          </a:prstGeom>
        </p:spPr>
      </p:pic>
    </p:spTree>
    <p:extLst>
      <p:ext uri="{BB962C8B-B14F-4D97-AF65-F5344CB8AC3E}">
        <p14:creationId xmlns:p14="http://schemas.microsoft.com/office/powerpoint/2010/main" val="89372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C2EA4728-3637-4BB2-104A-D40EFE828137}"/>
              </a:ext>
            </a:extLst>
          </p:cNvPr>
          <p:cNvSpPr txBox="1">
            <a:spLocks/>
          </p:cNvSpPr>
          <p:nvPr/>
        </p:nvSpPr>
        <p:spPr bwMode="auto">
          <a:xfrm>
            <a:off x="663169" y="1948485"/>
            <a:ext cx="4964558" cy="37731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lvl="1" indent="0">
              <a:buNone/>
            </a:pPr>
            <a:r>
              <a:rPr lang="da-DK" b="1" dirty="0">
                <a:solidFill>
                  <a:schemeClr val="bg2"/>
                </a:solidFill>
              </a:rPr>
              <a:t>    4.1	Generel indføring i fastholdelse, forankring og 	evaluering af forandringsprocesser  </a:t>
            </a:r>
          </a:p>
          <a:p>
            <a:pPr marL="927450" lvl="2" indent="-171450"/>
            <a:r>
              <a:rPr lang="da-DK" sz="1200" dirty="0"/>
              <a:t>Fastholdelse, forankring og evaluering af forandringsprocesser – En introduktion </a:t>
            </a:r>
            <a:br>
              <a:rPr lang="da-DK" sz="1200" dirty="0"/>
            </a:br>
            <a:endParaRPr lang="da-DK" sz="1200" kern="0" dirty="0">
              <a:solidFill>
                <a:srgbClr val="000000"/>
              </a:solidFill>
              <a:latin typeface="AU Passata"/>
              <a:ea typeface="+mn-ea"/>
              <a:cs typeface="+mn-cs"/>
            </a:endParaRPr>
          </a:p>
          <a:p>
            <a:pPr lvl="1">
              <a:buClr>
                <a:srgbClr val="000000"/>
              </a:buClr>
              <a:buNone/>
              <a:defRPr/>
            </a:pPr>
            <a:r>
              <a:rPr lang="da-DK" b="1" kern="0" dirty="0">
                <a:solidFill>
                  <a:srgbClr val="002546"/>
                </a:solidFill>
                <a:latin typeface="AU Passata"/>
              </a:rPr>
              <a:t>	    4.2  F</a:t>
            </a:r>
            <a:r>
              <a:rPr kumimoji="0" lang="da-DK" b="1" i="0" u="none" strike="noStrike" kern="0" cap="none" spc="0" normalizeH="0" baseline="0" noProof="0" dirty="0" err="1">
                <a:ln>
                  <a:noFill/>
                </a:ln>
                <a:solidFill>
                  <a:srgbClr val="002546"/>
                </a:solidFill>
                <a:effectLst/>
                <a:uLnTx/>
                <a:uFillTx/>
                <a:latin typeface="AU Passata"/>
                <a:ea typeface="+mn-ea"/>
                <a:cs typeface="+mn-cs"/>
              </a:rPr>
              <a:t>orankringsplan</a:t>
            </a:r>
            <a:endParaRPr kumimoji="0" lang="da-DK" b="1" i="0" u="none" strike="noStrike" kern="0" cap="none" spc="0" normalizeH="0" baseline="0" noProof="0" dirty="0">
              <a:ln>
                <a:noFill/>
              </a:ln>
              <a:solidFill>
                <a:srgbClr val="002546"/>
              </a:solidFill>
              <a:effectLst/>
              <a:uLnTx/>
              <a:uFillTx/>
              <a:latin typeface="AU Passata"/>
              <a:ea typeface="+mn-ea"/>
              <a:cs typeface="+mn-cs"/>
            </a:endParaRPr>
          </a:p>
          <a:p>
            <a:pPr marL="927450" marR="0" lvl="2"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000000"/>
                </a:solidFill>
                <a:effectLst/>
                <a:uLnTx/>
                <a:uFillTx/>
                <a:latin typeface="AU Passata"/>
                <a:ea typeface="+mn-ea"/>
                <a:cs typeface="+mn-cs"/>
              </a:rPr>
              <a:t>Model: Forankringsplan</a:t>
            </a:r>
            <a:br>
              <a:rPr kumimoji="0" lang="da-DK" sz="1200" b="0" i="0" u="none" strike="noStrike" kern="0" cap="none" spc="0" normalizeH="0" baseline="0" noProof="0" dirty="0">
                <a:ln>
                  <a:noFill/>
                </a:ln>
                <a:solidFill>
                  <a:srgbClr val="000000"/>
                </a:solidFill>
                <a:effectLst/>
                <a:uLnTx/>
                <a:uFillTx/>
                <a:latin typeface="AU Passata"/>
                <a:ea typeface="+mn-ea"/>
                <a:cs typeface="+mn-cs"/>
              </a:rPr>
            </a:br>
            <a:endParaRPr kumimoji="0" lang="da-DK" sz="1200" b="0" i="0" u="none" strike="noStrike" kern="0" cap="none" spc="0" normalizeH="0" baseline="0" noProof="0" dirty="0">
              <a:ln>
                <a:noFill/>
              </a:ln>
              <a:solidFill>
                <a:srgbClr val="000000"/>
              </a:solidFill>
              <a:effectLst/>
              <a:uLnTx/>
              <a:uFillTx/>
              <a:latin typeface="AU Passata"/>
              <a:ea typeface="+mn-ea"/>
              <a:cs typeface="+mn-cs"/>
            </a:endParaRPr>
          </a:p>
          <a:p>
            <a:pPr marR="0" lvl="1" indent="0" algn="l" defTabSz="914400" rtl="0" eaLnBrk="1" fontAlgn="base" latinLnBrk="0" hangingPunct="1">
              <a:lnSpc>
                <a:spcPct val="99000"/>
              </a:lnSpc>
              <a:spcBef>
                <a:spcPts val="600"/>
              </a:spcBef>
              <a:spcAft>
                <a:spcPct val="0"/>
              </a:spcAft>
              <a:buClr>
                <a:srgbClr val="000000"/>
              </a:buClr>
              <a:buSzPct val="100000"/>
              <a:buNone/>
              <a:tabLst/>
              <a:defRPr/>
            </a:pPr>
            <a:r>
              <a:rPr kumimoji="0" lang="da-DK" sz="1400" b="1" i="0" u="none" strike="noStrike" kern="0" cap="none" spc="0" normalizeH="0" baseline="0" noProof="0" dirty="0">
                <a:ln>
                  <a:noFill/>
                </a:ln>
                <a:solidFill>
                  <a:srgbClr val="002546"/>
                </a:solidFill>
                <a:effectLst/>
                <a:uLnTx/>
                <a:uFillTx/>
                <a:latin typeface="AU Passata"/>
                <a:ea typeface="+mn-ea"/>
                <a:cs typeface="+mn-cs"/>
              </a:rPr>
              <a:t>    4.3 	Projekt- og procesevaluering </a:t>
            </a:r>
          </a:p>
          <a:p>
            <a:pPr marL="984600" marR="0" lvl="2" indent="-22860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000000"/>
                </a:solidFill>
                <a:effectLst/>
                <a:uLnTx/>
                <a:uFillTx/>
                <a:latin typeface="AU Passata"/>
                <a:ea typeface="+mn-ea"/>
                <a:cs typeface="+mn-cs"/>
              </a:rPr>
              <a:t>Evalueringsfokus</a:t>
            </a:r>
          </a:p>
          <a:p>
            <a:pPr marL="984600" marR="0" lvl="2" indent="-22860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000000"/>
                </a:solidFill>
                <a:effectLst/>
                <a:uLnTx/>
                <a:uFillTx/>
                <a:latin typeface="AU Passata"/>
                <a:ea typeface="+mn-ea"/>
                <a:cs typeface="+mn-cs"/>
              </a:rPr>
              <a:t>Evalueringsformer</a:t>
            </a:r>
          </a:p>
          <a:p>
            <a:pPr marL="984600" marR="0" lvl="2" indent="-22860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000000"/>
                </a:solidFill>
                <a:effectLst/>
                <a:uLnTx/>
                <a:uFillTx/>
                <a:latin typeface="AU Passata"/>
                <a:ea typeface="+mn-ea"/>
                <a:cs typeface="+mn-cs"/>
              </a:rPr>
              <a:t>Projektevaluering</a:t>
            </a:r>
          </a:p>
          <a:p>
            <a:pPr marL="984600" marR="0" lvl="2" indent="-22860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000000"/>
                </a:solidFill>
                <a:effectLst/>
                <a:uLnTx/>
                <a:uFillTx/>
                <a:latin typeface="AU Passata"/>
                <a:ea typeface="+mn-ea"/>
                <a:cs typeface="+mn-cs"/>
              </a:rPr>
              <a:t>Læringsrejse som evalueringsredskab</a:t>
            </a:r>
          </a:p>
          <a:p>
            <a:pPr marL="927450" marR="0" lvl="2"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endParaRPr kumimoji="0" lang="da-DK" sz="1200" b="0" i="0" u="none" strike="noStrike" kern="0" cap="none" spc="0" normalizeH="0" baseline="0" noProof="0" dirty="0">
              <a:ln>
                <a:noFill/>
              </a:ln>
              <a:solidFill>
                <a:srgbClr val="000000"/>
              </a:solidFill>
              <a:effectLst/>
              <a:uLnTx/>
              <a:uFillTx/>
              <a:latin typeface="AU Passata"/>
              <a:ea typeface="+mn-ea"/>
              <a:cs typeface="+mn-cs"/>
            </a:endParaRPr>
          </a:p>
          <a:p>
            <a:pPr marR="0" lvl="2" indent="0" algn="l" defTabSz="914400" rtl="0" eaLnBrk="1" fontAlgn="base" latinLnBrk="0" hangingPunct="1">
              <a:lnSpc>
                <a:spcPct val="99000"/>
              </a:lnSpc>
              <a:spcBef>
                <a:spcPts val="600"/>
              </a:spcBef>
              <a:spcAft>
                <a:spcPct val="0"/>
              </a:spcAft>
              <a:buClr>
                <a:srgbClr val="000000"/>
              </a:buClr>
              <a:buSzPct val="100000"/>
              <a:buNone/>
              <a:tabLst/>
              <a:defRPr/>
            </a:pPr>
            <a:br>
              <a:rPr kumimoji="0" lang="da-DK" sz="1200" b="0" i="0" u="none" strike="noStrike" kern="0" cap="none" spc="0" normalizeH="0" baseline="0" noProof="0" dirty="0">
                <a:ln>
                  <a:noFill/>
                </a:ln>
                <a:solidFill>
                  <a:srgbClr val="000000"/>
                </a:solidFill>
                <a:effectLst/>
                <a:uLnTx/>
                <a:uFillTx/>
                <a:latin typeface="AU Passata"/>
                <a:ea typeface="+mn-ea"/>
                <a:cs typeface="+mn-cs"/>
              </a:rPr>
            </a:br>
            <a:endParaRPr kumimoji="0" lang="da-DK" sz="1200" b="0" i="0" u="none" strike="noStrike" kern="0" cap="none" spc="0" normalizeH="0" baseline="0" noProof="0" dirty="0">
              <a:ln>
                <a:noFill/>
              </a:ln>
              <a:solidFill>
                <a:srgbClr val="000000"/>
              </a:solidFill>
              <a:effectLst/>
              <a:uLnTx/>
              <a:uFillTx/>
              <a:latin typeface="AU Passata"/>
              <a:ea typeface="+mn-ea"/>
              <a:cs typeface="+mn-cs"/>
            </a:endParaRPr>
          </a:p>
          <a:p>
            <a:pPr lvl="3" indent="0">
              <a:buClr>
                <a:srgbClr val="000000"/>
              </a:buClr>
              <a:buFont typeface="Arial" panose="020B0604020202020204" pitchFamily="34" charset="0"/>
              <a:buNone/>
              <a:defRPr/>
            </a:pPr>
            <a:endParaRPr lang="da-DK" sz="1200" kern="0" dirty="0">
              <a:solidFill>
                <a:srgbClr val="000000"/>
              </a:solidFill>
              <a:latin typeface="AU Passata"/>
              <a:ea typeface="+mn-ea"/>
              <a:cs typeface="+mn-cs"/>
            </a:endParaRPr>
          </a:p>
        </p:txBody>
      </p:sp>
      <p:sp>
        <p:nvSpPr>
          <p:cNvPr id="5" name="Title 4">
            <a:extLst>
              <a:ext uri="{FF2B5EF4-FFF2-40B4-BE49-F238E27FC236}">
                <a16:creationId xmlns:a16="http://schemas.microsoft.com/office/drawing/2014/main" id="{B1B05C51-BA1A-0D94-8851-210D93BF2557}"/>
              </a:ext>
            </a:extLst>
          </p:cNvPr>
          <p:cNvSpPr>
            <a:spLocks noGrp="1"/>
          </p:cNvSpPr>
          <p:nvPr>
            <p:ph type="title"/>
          </p:nvPr>
        </p:nvSpPr>
        <p:spPr/>
        <p:txBody>
          <a:bodyPr/>
          <a:lstStyle/>
          <a:p>
            <a:r>
              <a:rPr lang="da-DK" dirty="0"/>
              <a:t>FASTHOLDELSE, FORANKRING </a:t>
            </a:r>
            <a:br>
              <a:rPr lang="da-DK" dirty="0"/>
            </a:br>
            <a:r>
              <a:rPr lang="da-DK" dirty="0"/>
              <a:t>OG EVALUERING AF FORANDRINGSPROCESSER</a:t>
            </a:r>
          </a:p>
        </p:txBody>
      </p:sp>
      <p:sp>
        <p:nvSpPr>
          <p:cNvPr id="4" name="Date Placeholder 3">
            <a:extLst>
              <a:ext uri="{FF2B5EF4-FFF2-40B4-BE49-F238E27FC236}">
                <a16:creationId xmlns:a16="http://schemas.microsoft.com/office/drawing/2014/main" id="{DEB33EC2-7D8F-61F5-8E8C-E82B79EF5A93}"/>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A302561A-6A91-4772-8008-89EA89C4A67F}"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9" name="Content Placeholder 8">
            <a:extLst>
              <a:ext uri="{FF2B5EF4-FFF2-40B4-BE49-F238E27FC236}">
                <a16:creationId xmlns:a16="http://schemas.microsoft.com/office/drawing/2014/main" id="{827FD98A-EB85-24FA-6837-D9E4545BDE5D}"/>
              </a:ext>
            </a:extLst>
          </p:cNvPr>
          <p:cNvSpPr>
            <a:spLocks noGrp="1"/>
          </p:cNvSpPr>
          <p:nvPr>
            <p:ph idx="14"/>
          </p:nvPr>
        </p:nvSpPr>
        <p:spPr/>
        <p:txBody>
          <a:bodyPr/>
          <a:lstStyle/>
          <a:p>
            <a:endParaRPr lang="da-DK" dirty="0"/>
          </a:p>
        </p:txBody>
      </p:sp>
      <p:sp>
        <p:nvSpPr>
          <p:cNvPr id="6" name="Slide Number Placeholder 3">
            <a:extLst>
              <a:ext uri="{FF2B5EF4-FFF2-40B4-BE49-F238E27FC236}">
                <a16:creationId xmlns:a16="http://schemas.microsoft.com/office/drawing/2014/main" id="{70592FA6-62D5-27B6-87CA-2866C33BCBA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a:t>
            </a:fld>
            <a:endParaRPr lang="en-GB" dirty="0"/>
          </a:p>
        </p:txBody>
      </p:sp>
    </p:spTree>
    <p:extLst>
      <p:ext uri="{BB962C8B-B14F-4D97-AF65-F5344CB8AC3E}">
        <p14:creationId xmlns:p14="http://schemas.microsoft.com/office/powerpoint/2010/main" val="192517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B9781E8-43CF-4968-ABF7-854F83B48F00}"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4</a:t>
            </a:r>
            <a:r>
              <a:rPr lang="da-DK" b="1" dirty="0">
                <a:solidFill>
                  <a:srgbClr val="FFFFFF"/>
                </a:solidFill>
                <a:latin typeface="+mj-lt"/>
              </a:rPr>
              <a:t>.1. </a:t>
            </a:r>
          </a:p>
          <a:p>
            <a:r>
              <a:rPr lang="da-DK" sz="7500" dirty="0">
                <a:solidFill>
                  <a:srgbClr val="FFFFFF"/>
                </a:solidFill>
                <a:latin typeface="+mj-lt"/>
              </a:rPr>
              <a:t>GENEREL INDFØRING I </a:t>
            </a:r>
          </a:p>
          <a:p>
            <a:r>
              <a:rPr kumimoji="0" lang="da-DK" sz="4000" i="0" u="none" strike="noStrike" cap="none" normalizeH="0" baseline="0" dirty="0">
                <a:ln>
                  <a:noFill/>
                </a:ln>
                <a:solidFill>
                  <a:srgbClr val="FFFFFF"/>
                </a:solidFill>
                <a:effectLst/>
                <a:latin typeface="+mj-lt"/>
              </a:rPr>
              <a:t>FASTHOLDELSE, FORANKRING OG EVALUERING AF FORANDRINGSPROCESSER</a:t>
            </a:r>
            <a:endParaRPr lang="da-DK" dirty="0"/>
          </a:p>
        </p:txBody>
      </p:sp>
    </p:spTree>
    <p:extLst>
      <p:ext uri="{BB962C8B-B14F-4D97-AF65-F5344CB8AC3E}">
        <p14:creationId xmlns:p14="http://schemas.microsoft.com/office/powerpoint/2010/main" val="30703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70D611-76F2-A086-E3E6-5BDAD7BAE17B}"/>
              </a:ext>
            </a:extLst>
          </p:cNvPr>
          <p:cNvSpPr>
            <a:spLocks noGrp="1"/>
          </p:cNvSpPr>
          <p:nvPr>
            <p:ph type="title"/>
          </p:nvPr>
        </p:nvSpPr>
        <p:spPr/>
        <p:txBody>
          <a:bodyPr/>
          <a:lstStyle/>
          <a:p>
            <a:r>
              <a:rPr lang="da-DK" dirty="0"/>
              <a:t>FASTHOLDELSE, FORANKRING OG EVALUERING </a:t>
            </a:r>
            <a:br>
              <a:rPr lang="da-DK" dirty="0"/>
            </a:br>
            <a:r>
              <a:rPr lang="da-DK" sz="2000" dirty="0"/>
              <a:t>AF FORANDRINGSPROCESSER – EN INTRODUTKION</a:t>
            </a:r>
          </a:p>
        </p:txBody>
      </p:sp>
      <p:sp>
        <p:nvSpPr>
          <p:cNvPr id="6" name="Content Placeholder 5">
            <a:extLst>
              <a:ext uri="{FF2B5EF4-FFF2-40B4-BE49-F238E27FC236}">
                <a16:creationId xmlns:a16="http://schemas.microsoft.com/office/drawing/2014/main" id="{A137F183-D1BA-6F21-38DE-AEA22B2263F5}"/>
              </a:ext>
            </a:extLst>
          </p:cNvPr>
          <p:cNvSpPr>
            <a:spLocks noGrp="1"/>
          </p:cNvSpPr>
          <p:nvPr>
            <p:ph idx="1"/>
          </p:nvPr>
        </p:nvSpPr>
        <p:spPr/>
        <p:txBody>
          <a:bodyPr/>
          <a:lstStyle/>
          <a:p>
            <a:r>
              <a:rPr lang="da-DK" sz="1200" dirty="0"/>
              <a:t>Implementering af nye it-systemer og gennemførelse af organisatoriske og adfærdsmæssige forandringer er vanskelige, og mange forandringsprojekter løber over flere år. Det er dog ikke kun i den indledende implementering, at forandringen kan være vanskelig, risikerer at køre af sporet eller gå i stå. Forankringen og fastholdelsen af forandringerne er også forbundet med udfordringer.</a:t>
            </a:r>
          </a:p>
          <a:p>
            <a:r>
              <a:rPr lang="da-DK" sz="1200" b="1" dirty="0">
                <a:solidFill>
                  <a:schemeClr val="bg2"/>
                </a:solidFill>
              </a:rPr>
              <a:t>Den svære overgang</a:t>
            </a:r>
          </a:p>
          <a:p>
            <a:r>
              <a:rPr lang="da-DK" sz="1200" dirty="0"/>
              <a:t>Mange ting kan gå galt i overgangen fra projekt til drift. Mange projekter ‘dør’, når projektperioden udløber, mens andre får deres eget liv og vil ikke ’dø’. De kører blot videre på ubestemt tid uden nogensinde at indfri den oprindelige ambition og blive en del af organisationens kerneopgaver.</a:t>
            </a:r>
          </a:p>
          <a:p>
            <a:r>
              <a:rPr lang="da-DK" sz="1200" dirty="0"/>
              <a:t>Barriererne for den organisatoriske forankring af et projekt kan være mange:</a:t>
            </a:r>
          </a:p>
          <a:p>
            <a:pPr marL="171450" indent="-171450">
              <a:buFont typeface="Arial" panose="020B0604020202020204" pitchFamily="34" charset="0"/>
              <a:buChar char="•"/>
            </a:pPr>
            <a:r>
              <a:rPr lang="da-DK" sz="1200" dirty="0"/>
              <a:t>Fraværet af en projektleder/et projektteam som drivende og koordinerende kraft </a:t>
            </a:r>
          </a:p>
          <a:p>
            <a:pPr marL="171450" indent="-171450">
              <a:buFont typeface="Arial" panose="020B0604020202020204" pitchFamily="34" charset="0"/>
              <a:buChar char="•"/>
            </a:pPr>
            <a:r>
              <a:rPr lang="da-DK" sz="1200" dirty="0"/>
              <a:t>Ophør af (projekt)ressourcer</a:t>
            </a:r>
          </a:p>
          <a:p>
            <a:pPr marL="171450" indent="-171450">
              <a:buFont typeface="Arial" panose="020B0604020202020204" pitchFamily="34" charset="0"/>
              <a:buChar char="•"/>
            </a:pPr>
            <a:r>
              <a:rPr lang="da-DK" sz="1200" dirty="0"/>
              <a:t>Manglende fastholdelse af ledelsesfokus efter projektperiodens ophør</a:t>
            </a:r>
          </a:p>
          <a:p>
            <a:pPr marL="171450" indent="-171450">
              <a:buFont typeface="Arial" panose="020B0604020202020204" pitchFamily="34" charset="0"/>
              <a:buChar char="•"/>
            </a:pPr>
            <a:r>
              <a:rPr lang="da-DK" sz="1200" dirty="0"/>
              <a:t>Uklare roller og ansvarsområder</a:t>
            </a:r>
          </a:p>
          <a:p>
            <a:pPr marL="171450" indent="-171450">
              <a:buFont typeface="Arial" panose="020B0604020202020204" pitchFamily="34" charset="0"/>
              <a:buChar char="•"/>
            </a:pPr>
            <a:r>
              <a:rPr lang="da-DK" sz="1200" dirty="0"/>
              <a:t>Udskiftning af ledere og medarbejdere  </a:t>
            </a:r>
          </a:p>
          <a:p>
            <a:pPr marL="171450" indent="-171450">
              <a:buFont typeface="Arial" panose="020B0604020202020204" pitchFamily="34" charset="0"/>
              <a:buChar char="•"/>
            </a:pPr>
            <a:r>
              <a:rPr lang="da-DK" sz="1200" dirty="0"/>
              <a:t>Faldende engagement blandt medarbejderne til systematisk at arbejde med den nye praksis</a:t>
            </a:r>
          </a:p>
          <a:p>
            <a:pPr marL="171450" indent="-171450">
              <a:buFont typeface="Arial" panose="020B0604020202020204" pitchFamily="34" charset="0"/>
              <a:buChar char="•"/>
            </a:pPr>
            <a:r>
              <a:rPr lang="da-DK" sz="1200" dirty="0"/>
              <a:t>Manglende videndeling i organisationen</a:t>
            </a:r>
          </a:p>
        </p:txBody>
      </p:sp>
      <p:sp>
        <p:nvSpPr>
          <p:cNvPr id="4" name="Date Placeholder 3">
            <a:extLst>
              <a:ext uri="{FF2B5EF4-FFF2-40B4-BE49-F238E27FC236}">
                <a16:creationId xmlns:a16="http://schemas.microsoft.com/office/drawing/2014/main" id="{71A51E40-C542-8C1A-225B-0A5869481FF7}"/>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5E8FB1C-E04D-4623-8436-61D184F51CC6}"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pic>
        <p:nvPicPr>
          <p:cNvPr id="8" name="Content Placeholder 7">
            <a:extLst>
              <a:ext uri="{FF2B5EF4-FFF2-40B4-BE49-F238E27FC236}">
                <a16:creationId xmlns:a16="http://schemas.microsoft.com/office/drawing/2014/main" id="{5B72CAC9-1E7B-5CE0-EFAE-82CE86ACA0AB}"/>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grpSp>
        <p:nvGrpSpPr>
          <p:cNvPr id="2" name="Group 1">
            <a:extLst>
              <a:ext uri="{FF2B5EF4-FFF2-40B4-BE49-F238E27FC236}">
                <a16:creationId xmlns:a16="http://schemas.microsoft.com/office/drawing/2014/main" id="{E4E41DDF-F893-9018-1D2A-AEF2CB8975C0}"/>
              </a:ext>
            </a:extLst>
          </p:cNvPr>
          <p:cNvGrpSpPr/>
          <p:nvPr/>
        </p:nvGrpSpPr>
        <p:grpSpPr>
          <a:xfrm>
            <a:off x="2422004" y="5994073"/>
            <a:ext cx="7704855" cy="687900"/>
            <a:chOff x="2422004" y="5994073"/>
            <a:chExt cx="7704855" cy="687900"/>
          </a:xfrm>
        </p:grpSpPr>
        <p:sp>
          <p:nvSpPr>
            <p:cNvPr id="5" name="USR_Title">
              <a:extLst>
                <a:ext uri="{FF2B5EF4-FFF2-40B4-BE49-F238E27FC236}">
                  <a16:creationId xmlns:a16="http://schemas.microsoft.com/office/drawing/2014/main" id="{E88BE4EC-362E-9A81-E57F-42EF66FCA50E}"/>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4.1. generel indføring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BFEF6012-521F-8FBA-24F2-E9DA695286CE}"/>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9" name="Billede streg">
              <a:extLst>
                <a:ext uri="{FF2B5EF4-FFF2-40B4-BE49-F238E27FC236}">
                  <a16:creationId xmlns:a16="http://schemas.microsoft.com/office/drawing/2014/main" id="{96993335-69B3-3CE7-9201-59CE981367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1AE66502-5A17-546D-43F1-66E9F936086D}"/>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4</a:t>
            </a:fld>
            <a:endParaRPr lang="en-GB" dirty="0"/>
          </a:p>
        </p:txBody>
      </p:sp>
    </p:spTree>
    <p:extLst>
      <p:ext uri="{BB962C8B-B14F-4D97-AF65-F5344CB8AC3E}">
        <p14:creationId xmlns:p14="http://schemas.microsoft.com/office/powerpoint/2010/main" val="193737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70D611-76F2-A086-E3E6-5BDAD7BAE17B}"/>
              </a:ext>
            </a:extLst>
          </p:cNvPr>
          <p:cNvSpPr>
            <a:spLocks noGrp="1"/>
          </p:cNvSpPr>
          <p:nvPr>
            <p:ph type="title"/>
          </p:nvPr>
        </p:nvSpPr>
        <p:spPr/>
        <p:txBody>
          <a:bodyPr/>
          <a:lstStyle/>
          <a:p>
            <a:r>
              <a:rPr lang="da-DK" dirty="0"/>
              <a:t>FASTHOLDELSE, FORANKRING OG EVALUERING </a:t>
            </a:r>
            <a:br>
              <a:rPr lang="da-DK" dirty="0"/>
            </a:br>
            <a:r>
              <a:rPr lang="da-DK" sz="2000" dirty="0"/>
              <a:t>AF FORANDRINGSPROCESSER – EN INTRODUTKION (FORTSAT)</a:t>
            </a:r>
          </a:p>
        </p:txBody>
      </p:sp>
      <p:sp>
        <p:nvSpPr>
          <p:cNvPr id="6" name="Content Placeholder 5">
            <a:extLst>
              <a:ext uri="{FF2B5EF4-FFF2-40B4-BE49-F238E27FC236}">
                <a16:creationId xmlns:a16="http://schemas.microsoft.com/office/drawing/2014/main" id="{A137F183-D1BA-6F21-38DE-AEA22B2263F5}"/>
              </a:ext>
            </a:extLst>
          </p:cNvPr>
          <p:cNvSpPr>
            <a:spLocks noGrp="1"/>
          </p:cNvSpPr>
          <p:nvPr>
            <p:ph idx="1"/>
          </p:nvPr>
        </p:nvSpPr>
        <p:spPr/>
        <p:txBody>
          <a:bodyPr/>
          <a:lstStyle/>
          <a:p>
            <a:r>
              <a:rPr lang="da-DK" sz="1600" b="1" dirty="0">
                <a:solidFill>
                  <a:schemeClr val="bg2"/>
                </a:solidFill>
              </a:rPr>
              <a:t>Evaluering og læring </a:t>
            </a:r>
          </a:p>
          <a:p>
            <a:r>
              <a:rPr lang="da-DK" sz="1600" dirty="0"/>
              <a:t>Samtidig forsømmer mange at evaluere på deres forandringsprojekter – både undervejs og afslutningsvis. På den måde går organisationen glip af megen værdifuld viden, og man kan i nogle tilfælde stå tilbage uden at vide, om projektet overhovedet har indfriet de opsatte målsætninger eller ført til de ønskede gevinster.</a:t>
            </a:r>
            <a:br>
              <a:rPr lang="da-DK" sz="1600" dirty="0"/>
            </a:br>
            <a:endParaRPr lang="da-DK" sz="1600" dirty="0"/>
          </a:p>
          <a:p>
            <a:r>
              <a:rPr lang="da-DK" sz="1600" dirty="0"/>
              <a:t>I dette tema fokuserer vi på, hvordan du som forandringsleder kan arbejde proaktivt med at forberede overgangen fra projekt til drift. Om hvordan du kan indsamle værdifuld viden og læring fra dit forandringsprojekt og tage det med over i dit næste forandringsprojekt. Og om hvordan den viden også kan styrke forankringen af dit nuværende projekt i en efterfølgende driftsfase.</a:t>
            </a:r>
          </a:p>
        </p:txBody>
      </p:sp>
      <p:sp>
        <p:nvSpPr>
          <p:cNvPr id="4" name="Date Placeholder 3">
            <a:extLst>
              <a:ext uri="{FF2B5EF4-FFF2-40B4-BE49-F238E27FC236}">
                <a16:creationId xmlns:a16="http://schemas.microsoft.com/office/drawing/2014/main" id="{71A51E40-C542-8C1A-225B-0A5869481FF7}"/>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5E8FB1C-E04D-4623-8436-61D184F51CC6}"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pic>
        <p:nvPicPr>
          <p:cNvPr id="8" name="Content Placeholder 7">
            <a:extLst>
              <a:ext uri="{FF2B5EF4-FFF2-40B4-BE49-F238E27FC236}">
                <a16:creationId xmlns:a16="http://schemas.microsoft.com/office/drawing/2014/main" id="{5B72CAC9-1E7B-5CE0-EFAE-82CE86ACA0AB}"/>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grpSp>
        <p:nvGrpSpPr>
          <p:cNvPr id="2" name="Group 1">
            <a:extLst>
              <a:ext uri="{FF2B5EF4-FFF2-40B4-BE49-F238E27FC236}">
                <a16:creationId xmlns:a16="http://schemas.microsoft.com/office/drawing/2014/main" id="{243E3A13-29FC-9B18-95B0-61ECB4691AA3}"/>
              </a:ext>
            </a:extLst>
          </p:cNvPr>
          <p:cNvGrpSpPr/>
          <p:nvPr/>
        </p:nvGrpSpPr>
        <p:grpSpPr>
          <a:xfrm>
            <a:off x="2422004" y="5994073"/>
            <a:ext cx="7704855" cy="687900"/>
            <a:chOff x="2422004" y="5994073"/>
            <a:chExt cx="7704855" cy="687900"/>
          </a:xfrm>
        </p:grpSpPr>
        <p:sp>
          <p:nvSpPr>
            <p:cNvPr id="5" name="USR_Title">
              <a:extLst>
                <a:ext uri="{FF2B5EF4-FFF2-40B4-BE49-F238E27FC236}">
                  <a16:creationId xmlns:a16="http://schemas.microsoft.com/office/drawing/2014/main" id="{177F2442-E770-909F-2C66-D2F7A9529A86}"/>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4.1. generel indføring</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58F7BF7E-8A6A-9476-4914-EBC25DA890B9}"/>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9" name="Billede streg">
              <a:extLst>
                <a:ext uri="{FF2B5EF4-FFF2-40B4-BE49-F238E27FC236}">
                  <a16:creationId xmlns:a16="http://schemas.microsoft.com/office/drawing/2014/main" id="{EC81E134-81F1-72AF-79A7-19633617E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9013EE5D-29B1-18C9-948E-1E6CF5FC801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5</a:t>
            </a:fld>
            <a:endParaRPr lang="en-GB" dirty="0"/>
          </a:p>
        </p:txBody>
      </p:sp>
    </p:spTree>
    <p:extLst>
      <p:ext uri="{BB962C8B-B14F-4D97-AF65-F5344CB8AC3E}">
        <p14:creationId xmlns:p14="http://schemas.microsoft.com/office/powerpoint/2010/main" val="285124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B9781E8-43CF-4968-ABF7-854F83B48F00}"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4</a:t>
            </a:r>
            <a:r>
              <a:rPr lang="da-DK" b="1" dirty="0">
                <a:solidFill>
                  <a:srgbClr val="FFFFFF"/>
                </a:solidFill>
                <a:latin typeface="+mj-lt"/>
              </a:rPr>
              <a:t>.2. </a:t>
            </a:r>
          </a:p>
          <a:p>
            <a:r>
              <a:rPr lang="da-DK" sz="7500" b="1" dirty="0">
                <a:solidFill>
                  <a:srgbClr val="FFFFFF"/>
                </a:solidFill>
                <a:latin typeface="+mj-lt"/>
              </a:rPr>
              <a:t>FORANKRINGSPLAN</a:t>
            </a:r>
            <a:endParaRPr kumimoji="0" lang="da-DK" sz="4000" b="1" i="0" u="none" strike="noStrike" cap="none" normalizeH="0" baseline="0" dirty="0">
              <a:ln>
                <a:noFill/>
              </a:ln>
              <a:solidFill>
                <a:srgbClr val="FFFFFF"/>
              </a:solidFill>
              <a:effectLst/>
              <a:latin typeface="+mj-lt"/>
            </a:endParaRPr>
          </a:p>
          <a:p>
            <a:pPr>
              <a:buNone/>
            </a:pPr>
            <a:endParaRPr lang="da-DK" dirty="0"/>
          </a:p>
        </p:txBody>
      </p:sp>
    </p:spTree>
    <p:extLst>
      <p:ext uri="{BB962C8B-B14F-4D97-AF65-F5344CB8AC3E}">
        <p14:creationId xmlns:p14="http://schemas.microsoft.com/office/powerpoint/2010/main" val="89653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183AAD-7BA3-58F3-5DA6-F6FE5D364194}"/>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4.A</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FORANKRINGSPLAN</a:t>
            </a:r>
            <a:endParaRPr lang="da-DK" dirty="0"/>
          </a:p>
        </p:txBody>
      </p:sp>
      <p:sp>
        <p:nvSpPr>
          <p:cNvPr id="4" name="Date Placeholder 3">
            <a:extLst>
              <a:ext uri="{FF2B5EF4-FFF2-40B4-BE49-F238E27FC236}">
                <a16:creationId xmlns:a16="http://schemas.microsoft.com/office/drawing/2014/main" id="{D9788B67-8121-C13E-5E0A-9F656081C863}"/>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6100F6BD-5F6C-47DF-AB01-443421A233AE}"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7" name="Content Placeholder 6">
            <a:extLst>
              <a:ext uri="{FF2B5EF4-FFF2-40B4-BE49-F238E27FC236}">
                <a16:creationId xmlns:a16="http://schemas.microsoft.com/office/drawing/2014/main" id="{A8CED54E-1CAE-1728-F7A8-085DB003D55E}"/>
              </a:ext>
            </a:extLst>
          </p:cNvPr>
          <p:cNvSpPr>
            <a:spLocks noGrp="1"/>
          </p:cNvSpPr>
          <p:nvPr>
            <p:ph idx="15"/>
          </p:nvPr>
        </p:nvSpPr>
        <p:spPr/>
        <p:txBody>
          <a:bodyPr/>
          <a:lstStyle/>
          <a:p>
            <a:r>
              <a:rPr lang="da-DK" dirty="0"/>
              <a:t>En forankringsplan er et redskab, som kan hjælpe dig med at planlægge overgangen fra projekt til drift - og med at fastholde og følge op på implementeringen af de mest centrale elementer i den ønskede organisatoriske forandring.</a:t>
            </a:r>
          </a:p>
          <a:p>
            <a:r>
              <a:rPr lang="da-DK" dirty="0"/>
              <a:t>Forankringsplanen skal understøtte og forankre den fortsatte implementering af de forandringer, som er igangsat og gennemført som en del af dit projekt. Planen udfyldes i god tid inden projektafslutning, og den skal aftales i samarbejde med de aktører, som får et ansvar for den efterfølgende eksekvering af planen. Forankringsplanen indeholder således en klar beskrivelse af de handlinger som skal gennemføres som en del af forankringen og opfølgningen og også en skriftlig fordeling af ansvar.</a:t>
            </a:r>
          </a:p>
          <a:p>
            <a:endParaRPr lang="da-DK" dirty="0"/>
          </a:p>
        </p:txBody>
      </p:sp>
      <p:sp>
        <p:nvSpPr>
          <p:cNvPr id="6" name="Content Placeholder 5">
            <a:extLst>
              <a:ext uri="{FF2B5EF4-FFF2-40B4-BE49-F238E27FC236}">
                <a16:creationId xmlns:a16="http://schemas.microsoft.com/office/drawing/2014/main" id="{BAD787FA-CF4D-08ED-4082-D8019BBC27B8}"/>
              </a:ext>
            </a:extLst>
          </p:cNvPr>
          <p:cNvSpPr>
            <a:spLocks noGrp="1"/>
          </p:cNvSpPr>
          <p:nvPr>
            <p:ph idx="13"/>
          </p:nvPr>
        </p:nvSpPr>
        <p:spPr/>
        <p:txBody>
          <a:bodyPr/>
          <a:lstStyle/>
          <a:p>
            <a:r>
              <a:rPr lang="da-DK" dirty="0"/>
              <a:t>Forankringsplanen kan udarbejdes med afsæt i denne template. Projektledelsen kan med fordel lave et udkast, men det er væsentligt at sikre god og rettidig inddragelse af de omfattede parter, da deres accept og ejerskab til den videre proces er afgørende, for at planen bliver fulgt.</a:t>
            </a:r>
          </a:p>
          <a:p>
            <a:r>
              <a:rPr lang="da-DK" dirty="0"/>
              <a:t>Forankringsplanen skal indeholde de særlige (prioriterede) opmærksomhedspunkter, som forventes at få særlig betydning for forankringen af implementeringen. Planen skal også eksplicitere de opstillede målsætninger samt angive, hvordan der følges op (evalueres) på de opstillede mål. </a:t>
            </a:r>
          </a:p>
          <a:p>
            <a:endParaRPr lang="da-DK" dirty="0"/>
          </a:p>
        </p:txBody>
      </p:sp>
      <p:grpSp>
        <p:nvGrpSpPr>
          <p:cNvPr id="2" name="Group 1">
            <a:extLst>
              <a:ext uri="{FF2B5EF4-FFF2-40B4-BE49-F238E27FC236}">
                <a16:creationId xmlns:a16="http://schemas.microsoft.com/office/drawing/2014/main" id="{FBCA6486-944B-CEF8-6CD7-F32083A62A86}"/>
              </a:ext>
            </a:extLst>
          </p:cNvPr>
          <p:cNvGrpSpPr/>
          <p:nvPr/>
        </p:nvGrpSpPr>
        <p:grpSpPr>
          <a:xfrm>
            <a:off x="2422004" y="5994073"/>
            <a:ext cx="7704855" cy="687900"/>
            <a:chOff x="2422004" y="5994073"/>
            <a:chExt cx="7704855" cy="687900"/>
          </a:xfrm>
        </p:grpSpPr>
        <p:sp>
          <p:nvSpPr>
            <p:cNvPr id="3" name="USR_Title">
              <a:extLst>
                <a:ext uri="{FF2B5EF4-FFF2-40B4-BE49-F238E27FC236}">
                  <a16:creationId xmlns:a16="http://schemas.microsoft.com/office/drawing/2014/main" id="{2987BA2F-DE42-2A22-6D10-174F0C136EC3}"/>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4.2. forankringsplan</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8" name="Date_DateCustomA">
              <a:extLst>
                <a:ext uri="{FF2B5EF4-FFF2-40B4-BE49-F238E27FC236}">
                  <a16:creationId xmlns:a16="http://schemas.microsoft.com/office/drawing/2014/main" id="{AC79C08B-6EB0-BDC4-A847-F23D0EED3093}"/>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9" name="Billede streg">
              <a:extLst>
                <a:ext uri="{FF2B5EF4-FFF2-40B4-BE49-F238E27FC236}">
                  <a16:creationId xmlns:a16="http://schemas.microsoft.com/office/drawing/2014/main" id="{E790C3CF-48DD-7741-D942-1B9E1F26A1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0" name="Picture 9">
            <a:extLst>
              <a:ext uri="{FF2B5EF4-FFF2-40B4-BE49-F238E27FC236}">
                <a16:creationId xmlns:a16="http://schemas.microsoft.com/office/drawing/2014/main" id="{038DF833-8D1A-3691-EBF5-9E54DA1D7E6C}"/>
              </a:ext>
            </a:extLst>
          </p:cNvPr>
          <p:cNvPicPr>
            <a:picLocks noChangeAspect="1"/>
          </p:cNvPicPr>
          <p:nvPr/>
        </p:nvPicPr>
        <p:blipFill>
          <a:blip r:embed="rId3"/>
          <a:stretch>
            <a:fillRect/>
          </a:stretch>
        </p:blipFill>
        <p:spPr>
          <a:xfrm>
            <a:off x="7564536" y="4654389"/>
            <a:ext cx="2763200" cy="1897684"/>
          </a:xfrm>
          <a:prstGeom prst="rect">
            <a:avLst/>
          </a:prstGeom>
        </p:spPr>
      </p:pic>
      <p:sp>
        <p:nvSpPr>
          <p:cNvPr id="11" name="Slide Number Placeholder 3">
            <a:extLst>
              <a:ext uri="{FF2B5EF4-FFF2-40B4-BE49-F238E27FC236}">
                <a16:creationId xmlns:a16="http://schemas.microsoft.com/office/drawing/2014/main" id="{38149825-2A60-AFE1-E4C1-DCEBF4C41A17}"/>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7</a:t>
            </a:fld>
            <a:endParaRPr lang="en-GB" dirty="0"/>
          </a:p>
        </p:txBody>
      </p:sp>
      <p:pic>
        <p:nvPicPr>
          <p:cNvPr id="12" name="Picture 17">
            <a:extLst>
              <a:ext uri="{FF2B5EF4-FFF2-40B4-BE49-F238E27FC236}">
                <a16:creationId xmlns:a16="http://schemas.microsoft.com/office/drawing/2014/main" id="{5D3A3CC9-D7DA-801B-C12D-20FA50B41A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84234" y="293216"/>
            <a:ext cx="3358311" cy="294655"/>
          </a:xfrm>
          <a:prstGeom prst="rect">
            <a:avLst/>
          </a:prstGeom>
        </p:spPr>
      </p:pic>
    </p:spTree>
    <p:extLst>
      <p:ext uri="{BB962C8B-B14F-4D97-AF65-F5344CB8AC3E}">
        <p14:creationId xmlns:p14="http://schemas.microsoft.com/office/powerpoint/2010/main" val="279867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B237BA-9BD8-B19A-B61C-117AFA55D17F}"/>
              </a:ext>
            </a:extLst>
          </p:cNvPr>
          <p:cNvSpPr>
            <a:spLocks noGrp="1"/>
          </p:cNvSpPr>
          <p:nvPr>
            <p:ph type="title"/>
          </p:nvPr>
        </p:nvSpPr>
        <p:spPr/>
        <p:txBody>
          <a:bodyPr/>
          <a:lstStyle/>
          <a:p>
            <a:r>
              <a:rPr lang="da-DK" sz="2000" dirty="0">
                <a:solidFill>
                  <a:schemeClr val="bg2"/>
                </a:solidFill>
              </a:rPr>
              <a:t>MODEL 4.A</a:t>
            </a:r>
            <a:br>
              <a:rPr lang="da-DK" dirty="0"/>
            </a:br>
            <a:r>
              <a:rPr lang="da-DK" dirty="0"/>
              <a:t>FORANKRINGSPLAN</a:t>
            </a:r>
          </a:p>
        </p:txBody>
      </p:sp>
      <p:sp>
        <p:nvSpPr>
          <p:cNvPr id="2" name="Date Placeholder 1">
            <a:extLst>
              <a:ext uri="{FF2B5EF4-FFF2-40B4-BE49-F238E27FC236}">
                <a16:creationId xmlns:a16="http://schemas.microsoft.com/office/drawing/2014/main" id="{F57951FB-C628-255F-F60D-89B8EF9DB4C2}"/>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B6C88A5F-CF26-4CF2-BFB2-4516B1C877F3}"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grpSp>
        <p:nvGrpSpPr>
          <p:cNvPr id="3" name="Group 2">
            <a:extLst>
              <a:ext uri="{FF2B5EF4-FFF2-40B4-BE49-F238E27FC236}">
                <a16:creationId xmlns:a16="http://schemas.microsoft.com/office/drawing/2014/main" id="{A2250296-838B-085D-85DB-F463B88FE025}"/>
              </a:ext>
            </a:extLst>
          </p:cNvPr>
          <p:cNvGrpSpPr/>
          <p:nvPr/>
        </p:nvGrpSpPr>
        <p:grpSpPr>
          <a:xfrm>
            <a:off x="2422004" y="5994073"/>
            <a:ext cx="7704855" cy="687900"/>
            <a:chOff x="2422004" y="5994073"/>
            <a:chExt cx="7704855" cy="687900"/>
          </a:xfrm>
        </p:grpSpPr>
        <p:sp>
          <p:nvSpPr>
            <p:cNvPr id="6" name="USR_Title">
              <a:extLst>
                <a:ext uri="{FF2B5EF4-FFF2-40B4-BE49-F238E27FC236}">
                  <a16:creationId xmlns:a16="http://schemas.microsoft.com/office/drawing/2014/main" id="{1A6B5A22-995A-8F0F-0289-04E8E8D06A3C}"/>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4.2. forankringsplan</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F72B3998-9BCD-B580-E6B7-1EC28351C4D6}"/>
                </a:ext>
              </a:extLst>
            </p:cNvPr>
            <p:cNvSpPr txBox="1">
              <a:spLocks noChangeArrowheads="1"/>
            </p:cNvSpPr>
            <p:nvPr/>
          </p:nvSpPr>
          <p:spPr bwMode="auto">
            <a:xfrm>
              <a:off x="2422004" y="5997461"/>
              <a:ext cx="357196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4. FASTHOLDELSE, FORANKRING OG EVALUERING AF FORANDRINGSPROCESSER</a:t>
              </a:r>
            </a:p>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pic>
          <p:nvPicPr>
            <p:cNvPr id="8" name="Billede streg">
              <a:extLst>
                <a:ext uri="{FF2B5EF4-FFF2-40B4-BE49-F238E27FC236}">
                  <a16:creationId xmlns:a16="http://schemas.microsoft.com/office/drawing/2014/main" id="{FFB19BF6-7DA9-67F5-9B6B-0CC483DE0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5" name="Slide Number Placeholder 3">
            <a:extLst>
              <a:ext uri="{FF2B5EF4-FFF2-40B4-BE49-F238E27FC236}">
                <a16:creationId xmlns:a16="http://schemas.microsoft.com/office/drawing/2014/main" id="{ED403A2B-1414-F746-76FE-5089A5AE4473}"/>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8</a:t>
            </a:fld>
            <a:endParaRPr lang="en-GB" dirty="0"/>
          </a:p>
        </p:txBody>
      </p:sp>
      <p:pic>
        <p:nvPicPr>
          <p:cNvPr id="9" name="Picture 17">
            <a:extLst>
              <a:ext uri="{FF2B5EF4-FFF2-40B4-BE49-F238E27FC236}">
                <a16:creationId xmlns:a16="http://schemas.microsoft.com/office/drawing/2014/main" id="{5E6D3C48-2B0E-E5D8-C528-5CE9FB6FFC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84234" y="293216"/>
            <a:ext cx="3358311" cy="294655"/>
          </a:xfrm>
          <a:prstGeom prst="rect">
            <a:avLst/>
          </a:prstGeom>
        </p:spPr>
      </p:pic>
      <p:grpSp>
        <p:nvGrpSpPr>
          <p:cNvPr id="10" name="Group 9">
            <a:extLst>
              <a:ext uri="{FF2B5EF4-FFF2-40B4-BE49-F238E27FC236}">
                <a16:creationId xmlns:a16="http://schemas.microsoft.com/office/drawing/2014/main" id="{79E9F90E-AED8-591D-2BA4-4D5DB36C930E}"/>
              </a:ext>
            </a:extLst>
          </p:cNvPr>
          <p:cNvGrpSpPr/>
          <p:nvPr/>
        </p:nvGrpSpPr>
        <p:grpSpPr>
          <a:xfrm>
            <a:off x="10115895" y="4162707"/>
            <a:ext cx="1818097" cy="1818097"/>
            <a:chOff x="11646453" y="3187279"/>
            <a:chExt cx="2379777" cy="2379777"/>
          </a:xfrm>
        </p:grpSpPr>
        <p:sp>
          <p:nvSpPr>
            <p:cNvPr id="11" name="Oval 10">
              <a:extLst>
                <a:ext uri="{FF2B5EF4-FFF2-40B4-BE49-F238E27FC236}">
                  <a16:creationId xmlns:a16="http://schemas.microsoft.com/office/drawing/2014/main" id="{DC59B0FC-953B-B86B-4EE5-7D98B69C59BE}"/>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12" name="Graphic 11" descr="Printer with solid fill">
              <a:extLst>
                <a:ext uri="{FF2B5EF4-FFF2-40B4-BE49-F238E27FC236}">
                  <a16:creationId xmlns:a16="http://schemas.microsoft.com/office/drawing/2014/main" id="{E5DC83C1-3549-C5FA-5E6C-343AFDA57A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80307" y="4676617"/>
              <a:ext cx="704222" cy="704222"/>
            </a:xfrm>
            <a:prstGeom prst="rect">
              <a:avLst/>
            </a:prstGeom>
          </p:spPr>
        </p:pic>
      </p:grpSp>
      <p:pic>
        <p:nvPicPr>
          <p:cNvPr id="17" name="Billede 16">
            <a:extLst>
              <a:ext uri="{FF2B5EF4-FFF2-40B4-BE49-F238E27FC236}">
                <a16:creationId xmlns:a16="http://schemas.microsoft.com/office/drawing/2014/main" id="{AFE9630A-2122-E278-16AC-740BB4373EDB}"/>
              </a:ext>
            </a:extLst>
          </p:cNvPr>
          <p:cNvPicPr>
            <a:picLocks noChangeAspect="1"/>
          </p:cNvPicPr>
          <p:nvPr/>
        </p:nvPicPr>
        <p:blipFill rotWithShape="1">
          <a:blip r:embed="rId7"/>
          <a:srcRect t="6246" b="4657"/>
          <a:stretch/>
        </p:blipFill>
        <p:spPr>
          <a:xfrm>
            <a:off x="1701924" y="1844824"/>
            <a:ext cx="8165906" cy="4719960"/>
          </a:xfrm>
          <a:prstGeom prst="rect">
            <a:avLst/>
          </a:prstGeom>
        </p:spPr>
      </p:pic>
    </p:spTree>
    <p:extLst>
      <p:ext uri="{BB962C8B-B14F-4D97-AF65-F5344CB8AC3E}">
        <p14:creationId xmlns:p14="http://schemas.microsoft.com/office/powerpoint/2010/main" val="167167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B9781E8-43CF-4968-ABF7-854F83B48F00}"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4</a:t>
            </a:r>
            <a:r>
              <a:rPr lang="da-DK" b="1" dirty="0">
                <a:solidFill>
                  <a:srgbClr val="FFFFFF"/>
                </a:solidFill>
                <a:latin typeface="+mj-lt"/>
              </a:rPr>
              <a:t>.3. </a:t>
            </a:r>
          </a:p>
          <a:p>
            <a:r>
              <a:rPr kumimoji="0" lang="da-DK" sz="7500" i="0" u="none" strike="noStrike" cap="none" normalizeH="0" baseline="0" dirty="0">
                <a:ln>
                  <a:noFill/>
                </a:ln>
                <a:solidFill>
                  <a:srgbClr val="FFFFFF"/>
                </a:solidFill>
                <a:effectLst/>
                <a:latin typeface="+mj-lt"/>
              </a:rPr>
              <a:t>PROJEKT</a:t>
            </a:r>
            <a:r>
              <a:rPr lang="da-DK" sz="7500" dirty="0">
                <a:solidFill>
                  <a:srgbClr val="FFFFFF"/>
                </a:solidFill>
                <a:latin typeface="+mj-lt"/>
              </a:rPr>
              <a:t>- OG PROCESEVALUERING</a:t>
            </a:r>
            <a:endParaRPr kumimoji="0" lang="da-DK" sz="4000" b="1" i="0" u="none" strike="noStrike" cap="none" normalizeH="0" baseline="0" dirty="0">
              <a:ln>
                <a:noFill/>
              </a:ln>
              <a:solidFill>
                <a:srgbClr val="FFFFFF"/>
              </a:solidFill>
              <a:effectLst/>
              <a:latin typeface="+mj-lt"/>
            </a:endParaRPr>
          </a:p>
          <a:p>
            <a:pPr>
              <a:buNone/>
            </a:pPr>
            <a:endParaRPr lang="da-DK" dirty="0"/>
          </a:p>
        </p:txBody>
      </p:sp>
    </p:spTree>
    <p:extLst>
      <p:ext uri="{BB962C8B-B14F-4D97-AF65-F5344CB8AC3E}">
        <p14:creationId xmlns:p14="http://schemas.microsoft.com/office/powerpoint/2010/main" val="3934087224"/>
      </p:ext>
    </p:extLst>
  </p:cSld>
  <p:clrMapOvr>
    <a:masterClrMapping/>
  </p:clrMapOvr>
</p:sld>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ktiv_x003f_ xmlns="705e1fcc-d9cd-4f43-a9a3-a414f9dbc763">true</Aktiv_x003f_>
    <Kategori xmlns="705e1fcc-d9cd-4f43-a9a3-a414f9dbc763">Forandringsledelse</Kategori>
    <Involvering xmlns="705e1fcc-d9cd-4f43-a9a3-a414f9dbc763">Udarbejdet af AU UDD i forbindelse med kursus i forandringsledelse</Involver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2513D95F75F24AAED1A37F32EB9AD7" ma:contentTypeVersion="12" ma:contentTypeDescription="Opret et nyt dokument." ma:contentTypeScope="" ma:versionID="2cfaccc7ada1fd20819d2087f9eddd64">
  <xsd:schema xmlns:xsd="http://www.w3.org/2001/XMLSchema" xmlns:xs="http://www.w3.org/2001/XMLSchema" xmlns:p="http://schemas.microsoft.com/office/2006/metadata/properties" xmlns:ns2="705e1fcc-d9cd-4f43-a9a3-a414f9dbc763" xmlns:ns3="160a02f7-86ea-4185-93ca-ec166a305c8c" targetNamespace="http://schemas.microsoft.com/office/2006/metadata/properties" ma:root="true" ma:fieldsID="8e3151e778f4aaf1fc442269c5760887" ns2:_="" ns3:_="">
    <xsd:import namespace="705e1fcc-d9cd-4f43-a9a3-a414f9dbc763"/>
    <xsd:import namespace="160a02f7-86ea-4185-93ca-ec166a305c8c"/>
    <xsd:element name="properties">
      <xsd:complexType>
        <xsd:sequence>
          <xsd:element name="documentManagement">
            <xsd:complexType>
              <xsd:all>
                <xsd:element ref="ns2:Aktiv_x003f_" minOccurs="0"/>
                <xsd:element ref="ns2:Kategori" minOccurs="0"/>
                <xsd:element ref="ns2:MediaServiceMetadata" minOccurs="0"/>
                <xsd:element ref="ns2:MediaServiceFastMetadata" minOccurs="0"/>
                <xsd:element ref="ns3:SharedWithUsers" minOccurs="0"/>
                <xsd:element ref="ns3:SharedWithDetails" minOccurs="0"/>
                <xsd:element ref="ns2:Involver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e1fcc-d9cd-4f43-a9a3-a414f9dbc763" elementFormDefault="qualified">
    <xsd:import namespace="http://schemas.microsoft.com/office/2006/documentManagement/types"/>
    <xsd:import namespace="http://schemas.microsoft.com/office/infopath/2007/PartnerControls"/>
    <xsd:element name="Aktiv_x003f_" ma:index="4" nillable="true" ma:displayName="Aktiv?" ma:default="1" ma:description="Fjern markering for aktiv hvis informationerne i dokumentet er forældede." ma:internalName="Aktiv_x003f_" ma:readOnly="false">
      <xsd:simpleType>
        <xsd:restriction base="dms:Boolean"/>
      </xsd:simpleType>
    </xsd:element>
    <xsd:element name="Kategori" ma:index="5" nillable="true" ma:displayName="Kategori" ma:default="Andet" ma:description="Hvordan skal dokumenterne kategoriseres? Skriv selv værdi eller vælg fra listen" ma:format="Dropdown" ma:internalName="Kategori" ma:readOnly="false">
      <xsd:simpleType>
        <xsd:union memberTypes="dms:Text">
          <xsd:simpleType>
            <xsd:restriction base="dms:Choice">
              <xsd:enumeration value="Mødereferat"/>
              <xsd:enumeration value="Andet"/>
            </xsd:restriction>
          </xsd:simpleType>
        </xsd:un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Involvering" ma:index="14" nillable="true" ma:displayName="Involvering" ma:description="Hvem har været involveret i udarbejdelsen af skabelonen og hvordan?" ma:internalName="Involvering">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0a02f7-86ea-4185-93ca-ec166a305c8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F6DEF-C3A8-473D-A818-F80482FE4060}">
  <ds:schemaRefs>
    <ds:schemaRef ds:uri="http://schemas.microsoft.com/office/2006/metadata/properties"/>
    <ds:schemaRef ds:uri="705e1fcc-d9cd-4f43-a9a3-a414f9dbc763"/>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160a02f7-86ea-4185-93ca-ec166a305c8c"/>
    <ds:schemaRef ds:uri="http://purl.org/dc/dcmitype/"/>
  </ds:schemaRefs>
</ds:datastoreItem>
</file>

<file path=customXml/itemProps2.xml><?xml version="1.0" encoding="utf-8"?>
<ds:datastoreItem xmlns:ds="http://schemas.openxmlformats.org/officeDocument/2006/customXml" ds:itemID="{90BDF0A0-2423-40D7-BA91-EEA66C339602}">
  <ds:schemaRefs>
    <ds:schemaRef ds:uri="http://schemas.microsoft.com/sharepoint/v3/contenttype/forms"/>
  </ds:schemaRefs>
</ds:datastoreItem>
</file>

<file path=customXml/itemProps3.xml><?xml version="1.0" encoding="utf-8"?>
<ds:datastoreItem xmlns:ds="http://schemas.openxmlformats.org/officeDocument/2006/customXml" ds:itemID="{922656F4-21B8-444E-B87D-53F12298A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e1fcc-d9cd-4f43-a9a3-a414f9dbc763"/>
    <ds:schemaRef ds:uri="160a02f7-86ea-4185-93ca-ec166a305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1960</Words>
  <Application>Microsoft Office PowerPoint</Application>
  <PresentationFormat>Brugerdefineret</PresentationFormat>
  <Paragraphs>138</Paragraphs>
  <Slides>16</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16</vt:i4>
      </vt:variant>
    </vt:vector>
  </HeadingPairs>
  <TitlesOfParts>
    <vt:vector size="23" baseType="lpstr">
      <vt:lpstr>AU Passata</vt:lpstr>
      <vt:lpstr>AU Passata Light</vt:lpstr>
      <vt:lpstr>Arial</vt:lpstr>
      <vt:lpstr>Georgia</vt:lpstr>
      <vt:lpstr>AU Peto</vt:lpstr>
      <vt:lpstr>Calibri</vt:lpstr>
      <vt:lpstr>AU 16:9</vt:lpstr>
      <vt:lpstr>PowerPoint-præsentation</vt:lpstr>
      <vt:lpstr>FASTHOLDELSE, FORANKRING  OG EVALUERING AF FORANDRINGSPROCESSER</vt:lpstr>
      <vt:lpstr>PowerPoint-præsentation</vt:lpstr>
      <vt:lpstr>FASTHOLDELSE, FORANKRING OG EVALUERING  AF FORANDRINGSPROCESSER – EN INTRODUTKION</vt:lpstr>
      <vt:lpstr>FASTHOLDELSE, FORANKRING OG EVALUERING  AF FORANDRINGSPROCESSER – EN INTRODUTKION (FORTSAT)</vt:lpstr>
      <vt:lpstr>PowerPoint-præsentation</vt:lpstr>
      <vt:lpstr>MODEL 4.A FORANKRINGSPLAN</vt:lpstr>
      <vt:lpstr>MODEL 4.A FORANKRINGSPLAN</vt:lpstr>
      <vt:lpstr>PowerPoint-præsentation</vt:lpstr>
      <vt:lpstr>EVALUERINGSFOKUS</vt:lpstr>
      <vt:lpstr>EVALUERINGSFORMER</vt:lpstr>
      <vt:lpstr>EVALUERINGSFORMER (FORTSAT)</vt:lpstr>
      <vt:lpstr>PROJEKTEVALUERING</vt:lpstr>
      <vt:lpstr>SKABELON 4.B PROJEKTEVALUERING</vt:lpstr>
      <vt:lpstr>REDSKAB 4.C LÆRINGSREJSE SOM EVALUERINGREDSKAB</vt:lpstr>
      <vt:lpstr>REDSKAB 4.C LÆRINGSREJSE SOM EVALUERINGREDSKAB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Fastholdelse, forankring og evaluering</dc:title>
  <dc:creator/>
  <cp:lastModifiedBy/>
  <cp:revision>8</cp:revision>
  <dcterms:modified xsi:type="dcterms:W3CDTF">2024-01-25T12:07:35Z</dcterms:modified>
  <cp:category>Fastholdelse, forankring og evaluering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637455145665277037</vt:lpwstr>
  </property>
  <property fmtid="{D5CDD505-2E9C-101B-9397-08002B2CF9AE}" pid="60" name="TemplafyTimeStamp">
    <vt:lpwstr>2017-02-24T14:35:30.3621506Z</vt:lpwstr>
  </property>
  <property fmtid="{D5CDD505-2E9C-101B-9397-08002B2CF9AE}" pid="61" name="OfficeID">
    <vt:lpwstr>1783</vt:lpwstr>
  </property>
  <property fmtid="{D5CDD505-2E9C-101B-9397-08002B2CF9AE}" pid="62" name="colorthemechange">
    <vt:lpwstr>True</vt:lpwstr>
  </property>
  <property fmtid="{D5CDD505-2E9C-101B-9397-08002B2CF9AE}" pid="63" name="ContentTypeId">
    <vt:lpwstr>0x010100092513D95F75F24AAED1A37F32EB9AD7</vt:lpwstr>
  </property>
</Properties>
</file>