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17"/>
  </p:notesMasterIdLst>
  <p:handoutMasterIdLst>
    <p:handoutMasterId r:id="rId18"/>
  </p:handoutMasterIdLst>
  <p:sldIdLst>
    <p:sldId id="22586" r:id="rId5"/>
    <p:sldId id="22587" r:id="rId6"/>
    <p:sldId id="22623" r:id="rId7"/>
    <p:sldId id="22588" r:id="rId8"/>
    <p:sldId id="22589" r:id="rId9"/>
    <p:sldId id="22590" r:id="rId10"/>
    <p:sldId id="22591" r:id="rId11"/>
    <p:sldId id="22592" r:id="rId12"/>
    <p:sldId id="22593" r:id="rId13"/>
    <p:sldId id="22594" r:id="rId14"/>
    <p:sldId id="22595" r:id="rId15"/>
    <p:sldId id="22596" r:id="rId16"/>
  </p:sldIdLst>
  <p:sldSz cx="12188825" cy="6858000"/>
  <p:notesSz cx="6797675" cy="9926638"/>
  <p:embeddedFontLst>
    <p:embeddedFont>
      <p:font typeface="AU Passata" panose="020B0503030502030804" pitchFamily="34" charset="0"/>
      <p:regular r:id="rId19"/>
      <p:bold r:id="rId20"/>
    </p:embeddedFont>
    <p:embeddedFont>
      <p:font typeface="AU Passata Light" panose="020B0303030902030804" pitchFamily="34" charset="0"/>
      <p:regular r:id="rId21"/>
      <p:bold r:id="rId22"/>
    </p:embeddedFont>
    <p:embeddedFont>
      <p:font typeface="AU Peto" panose="040C0B07020602020301" pitchFamily="82" charset="0"/>
      <p:regular r:id="rId23"/>
      <p:bold r:id="rId24"/>
    </p:embeddedFont>
    <p:embeddedFont>
      <p:font typeface="Georgia" panose="02040502050405020303" pitchFamily="18" charset="0"/>
      <p:regular r:id="rId25"/>
      <p:bold r:id="rId26"/>
      <p:italic r:id="rId27"/>
      <p:boldItalic r:id="rId28"/>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424421"/>
    <a:srgbClr val="5B0C0C"/>
    <a:srgbClr val="37A0CB"/>
    <a:srgbClr val="655A9F"/>
    <a:srgbClr val="00ABA4"/>
    <a:srgbClr val="8BAD3F"/>
    <a:srgbClr val="FF99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2B2AA-B508-4A1A-8F26-DD8B6AF3B6CB}" v="1" dt="2024-01-25T12:04:27.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839" autoAdjust="0"/>
  </p:normalViewPr>
  <p:slideViewPr>
    <p:cSldViewPr snapToObjects="1" showGuides="1">
      <p:cViewPr varScale="1">
        <p:scale>
          <a:sx n="107" d="100"/>
          <a:sy n="107" d="100"/>
        </p:scale>
        <p:origin x="1398" y="102"/>
      </p:cViewPr>
      <p:guideLst>
        <p:guide pos="3839"/>
        <p:guide orient="horz" pos="216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dato</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titel</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afsender</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730978729"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21069022"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ktion_Indholdsfortegnels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976828"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 name="Content Placeholder 2">
            <a:extLst>
              <a:ext uri="{FF2B5EF4-FFF2-40B4-BE49-F238E27FC236}">
                <a16:creationId xmlns:a16="http://schemas.microsoft.com/office/drawing/2014/main" id="{F3C18899-3080-C430-BE2B-68832FE685F3}"/>
              </a:ext>
            </a:extLst>
          </p:cNvPr>
          <p:cNvSpPr>
            <a:spLocks noGrp="1"/>
          </p:cNvSpPr>
          <p:nvPr>
            <p:ph idx="14"/>
          </p:nvPr>
        </p:nvSpPr>
        <p:spPr>
          <a:xfrm>
            <a:off x="6229416"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Tree>
    <p:extLst>
      <p:ext uri="{BB962C8B-B14F-4D97-AF65-F5344CB8AC3E}">
        <p14:creationId xmlns:p14="http://schemas.microsoft.com/office/powerpoint/2010/main" val="419944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æsevejlednin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8151421"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Content Placeholder 2">
            <a:extLst>
              <a:ext uri="{FF2B5EF4-FFF2-40B4-BE49-F238E27FC236}">
                <a16:creationId xmlns:a16="http://schemas.microsoft.com/office/drawing/2014/main" id="{0858A996-CC8D-C7D2-B323-E34769BF999B}"/>
              </a:ext>
            </a:extLst>
          </p:cNvPr>
          <p:cNvSpPr>
            <a:spLocks noGrp="1"/>
          </p:cNvSpPr>
          <p:nvPr>
            <p:ph idx="14"/>
          </p:nvPr>
        </p:nvSpPr>
        <p:spPr>
          <a:xfrm>
            <a:off x="4481010"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4" name="Content Placeholder 2">
            <a:extLst>
              <a:ext uri="{FF2B5EF4-FFF2-40B4-BE49-F238E27FC236}">
                <a16:creationId xmlns:a16="http://schemas.microsoft.com/office/drawing/2014/main" id="{82DA3CE5-5F00-858E-9EC5-AB5CAB9FD21C}"/>
              </a:ext>
            </a:extLst>
          </p:cNvPr>
          <p:cNvSpPr>
            <a:spLocks noGrp="1"/>
          </p:cNvSpPr>
          <p:nvPr>
            <p:ph idx="15"/>
          </p:nvPr>
        </p:nvSpPr>
        <p:spPr>
          <a:xfrm>
            <a:off x="985838" y="3174069"/>
            <a:ext cx="3049332" cy="2719900"/>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Content Placeholder 2">
            <a:extLst>
              <a:ext uri="{FF2B5EF4-FFF2-40B4-BE49-F238E27FC236}">
                <a16:creationId xmlns:a16="http://schemas.microsoft.com/office/drawing/2014/main" id="{DD72444A-E4FC-9BB8-012C-B6C5D6AAC742}"/>
              </a:ext>
            </a:extLst>
          </p:cNvPr>
          <p:cNvSpPr>
            <a:spLocks noGrp="1"/>
          </p:cNvSpPr>
          <p:nvPr>
            <p:ph idx="16"/>
          </p:nvPr>
        </p:nvSpPr>
        <p:spPr>
          <a:xfrm>
            <a:off x="985836"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3" name="Content Placeholder 2">
            <a:extLst>
              <a:ext uri="{FF2B5EF4-FFF2-40B4-BE49-F238E27FC236}">
                <a16:creationId xmlns:a16="http://schemas.microsoft.com/office/drawing/2014/main" id="{E937E176-D2C8-3BC6-40B4-04EC66E36496}"/>
              </a:ext>
            </a:extLst>
          </p:cNvPr>
          <p:cNvSpPr>
            <a:spLocks noGrp="1"/>
          </p:cNvSpPr>
          <p:nvPr>
            <p:ph idx="17"/>
          </p:nvPr>
        </p:nvSpPr>
        <p:spPr>
          <a:xfrm>
            <a:off x="448100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4" name="Content Placeholder 2">
            <a:extLst>
              <a:ext uri="{FF2B5EF4-FFF2-40B4-BE49-F238E27FC236}">
                <a16:creationId xmlns:a16="http://schemas.microsoft.com/office/drawing/2014/main" id="{EFC0A553-C3E0-1136-B988-C7F4FC176BD7}"/>
              </a:ext>
            </a:extLst>
          </p:cNvPr>
          <p:cNvSpPr>
            <a:spLocks noGrp="1"/>
          </p:cNvSpPr>
          <p:nvPr>
            <p:ph idx="18"/>
          </p:nvPr>
        </p:nvSpPr>
        <p:spPr>
          <a:xfrm>
            <a:off x="815141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3" name="Content Placeholder 2">
            <a:extLst>
              <a:ext uri="{FF2B5EF4-FFF2-40B4-BE49-F238E27FC236}">
                <a16:creationId xmlns:a16="http://schemas.microsoft.com/office/drawing/2014/main" id="{AFC84836-89DA-48F8-0834-936596A59766}"/>
              </a:ext>
            </a:extLst>
          </p:cNvPr>
          <p:cNvSpPr>
            <a:spLocks noGrp="1"/>
          </p:cNvSpPr>
          <p:nvPr>
            <p:ph idx="19"/>
          </p:nvPr>
        </p:nvSpPr>
        <p:spPr>
          <a:xfrm>
            <a:off x="985838" y="1955740"/>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Tree>
    <p:extLst>
      <p:ext uri="{BB962C8B-B14F-4D97-AF65-F5344CB8AC3E}">
        <p14:creationId xmlns:p14="http://schemas.microsoft.com/office/powerpoint/2010/main" val="326428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bg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latin typeface="+mj-lt"/>
              </a:defRPr>
            </a:lvl1pPr>
          </a:lstStyle>
          <a:p>
            <a:pPr lvl="0"/>
            <a:endParaRPr lang="da-DK" dirty="0"/>
          </a:p>
        </p:txBody>
      </p:sp>
    </p:spTree>
    <p:extLst>
      <p:ext uri="{BB962C8B-B14F-4D97-AF65-F5344CB8AC3E}">
        <p14:creationId xmlns:p14="http://schemas.microsoft.com/office/powerpoint/2010/main" val="30944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nder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defRPr>
            </a:lvl1pPr>
          </a:lstStyle>
          <a:p>
            <a:pPr lvl="0"/>
            <a:endParaRPr lang="da-DK" dirty="0"/>
          </a:p>
        </p:txBody>
      </p:sp>
    </p:spTree>
    <p:extLst>
      <p:ext uri="{BB962C8B-B14F-4D97-AF65-F5344CB8AC3E}">
        <p14:creationId xmlns:p14="http://schemas.microsoft.com/office/powerpoint/2010/main" val="5093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øttemateriale_Kort tekst + billed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66927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8181975" y="1960563"/>
            <a:ext cx="3021013" cy="3937000"/>
          </a:xfrm>
        </p:spPr>
        <p:txBody>
          <a:bodyPr/>
          <a:lstStyle/>
          <a:p>
            <a:pPr lvl="0"/>
            <a:endParaRPr lang="da-DK" dirty="0"/>
          </a:p>
        </p:txBody>
      </p:sp>
    </p:spTree>
    <p:extLst>
      <p:ext uri="{BB962C8B-B14F-4D97-AF65-F5344CB8AC3E}">
        <p14:creationId xmlns:p14="http://schemas.microsoft.com/office/powerpoint/2010/main" val="983355224"/>
      </p:ext>
    </p:extLst>
  </p:cSld>
  <p:clrMapOvr>
    <a:masterClrMapping/>
  </p:clrMapOvr>
  <p:extLst>
    <p:ext uri="{DCECCB84-F9BA-43D5-87BE-67443E8EF086}">
      <p15:sldGuideLst xmlns:p15="http://schemas.microsoft.com/office/powerpoint/2012/main">
        <p15:guide id="1" pos="3839" userDrawn="1">
          <p15:clr>
            <a:srgbClr val="FBAE40"/>
          </p15:clr>
        </p15:guide>
        <p15:guide id="2"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øttemateriale_Ren teks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102171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Tree>
    <p:extLst>
      <p:ext uri="{BB962C8B-B14F-4D97-AF65-F5344CB8AC3E}">
        <p14:creationId xmlns:p14="http://schemas.microsoft.com/office/powerpoint/2010/main" val="119583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øttemateriale_M. 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Tree>
    <p:extLst>
      <p:ext uri="{BB962C8B-B14F-4D97-AF65-F5344CB8AC3E}">
        <p14:creationId xmlns:p14="http://schemas.microsoft.com/office/powerpoint/2010/main" val="121145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jledning_intro_om_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892857"/>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
        <p:nvSpPr>
          <p:cNvPr id="4" name="Content Placeholder 2">
            <a:extLst>
              <a:ext uri="{FF2B5EF4-FFF2-40B4-BE49-F238E27FC236}">
                <a16:creationId xmlns:a16="http://schemas.microsoft.com/office/drawing/2014/main" id="{26EDE29F-B0EC-3FE3-AEB2-D19C884F9D99}"/>
              </a:ext>
            </a:extLst>
          </p:cNvPr>
          <p:cNvSpPr>
            <a:spLocks noGrp="1"/>
          </p:cNvSpPr>
          <p:nvPr>
            <p:ph idx="15"/>
          </p:nvPr>
        </p:nvSpPr>
        <p:spPr>
          <a:xfrm>
            <a:off x="985837" y="3740806"/>
            <a:ext cx="4892549" cy="215675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TextBox 10">
            <a:extLst>
              <a:ext uri="{FF2B5EF4-FFF2-40B4-BE49-F238E27FC236}">
                <a16:creationId xmlns:a16="http://schemas.microsoft.com/office/drawing/2014/main" id="{DB49679C-BA2B-0C92-B12A-2013FB6B6592}"/>
              </a:ext>
            </a:extLst>
          </p:cNvPr>
          <p:cNvSpPr txBox="1"/>
          <p:nvPr userDrawn="1"/>
        </p:nvSpPr>
        <p:spPr>
          <a:xfrm>
            <a:off x="985837" y="3364247"/>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12" name="Graphic 4">
            <a:extLst>
              <a:ext uri="{FF2B5EF4-FFF2-40B4-BE49-F238E27FC236}">
                <a16:creationId xmlns:a16="http://schemas.microsoft.com/office/drawing/2014/main" id="{62BDBBC6-732A-8CC1-1AA7-106952663AF7}"/>
              </a:ext>
            </a:extLst>
          </p:cNvPr>
          <p:cNvSpPr/>
          <p:nvPr userDrawn="1"/>
        </p:nvSpPr>
        <p:spPr>
          <a:xfrm rot="473978">
            <a:off x="989672" y="3633339"/>
            <a:ext cx="424811" cy="6233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181943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8337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785991149"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skabet_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redskabet</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307355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skabet_Vejledning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21143"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r>
              <a:rPr lang="da-DK" sz="1200" b="1" dirty="0">
                <a:solidFill>
                  <a:schemeClr val="bg2"/>
                </a:solidFill>
                <a:latin typeface="+mn-lt"/>
              </a:rPr>
              <a:t>(fortsat)</a:t>
            </a:r>
            <a:endParaRPr lang="da-DK" sz="2000" b="1" dirty="0">
              <a:solidFill>
                <a:schemeClr val="bg2"/>
              </a:solidFill>
              <a:latin typeface="+mn-lt"/>
            </a:endParaRP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616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841302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jledning_Anvendelse_udfyl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584775"/>
          </a:xfrm>
          <a:prstGeom prst="rect">
            <a:avLst/>
          </a:prstGeom>
          <a:noFill/>
        </p:spPr>
        <p:txBody>
          <a:bodyPr wrap="square" lIns="0" tIns="0" rIns="0" bIns="0" rtlCol="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lang="da-DK" sz="2000" b="1" dirty="0">
                <a:solidFill>
                  <a:schemeClr val="bg2"/>
                </a:solidFill>
                <a:latin typeface="+mn-lt"/>
              </a:rPr>
              <a:t>Sådan anvendes modellen </a:t>
            </a:r>
          </a:p>
          <a:p>
            <a:pPr>
              <a:lnSpc>
                <a:spcPct val="95000"/>
              </a:lnSpc>
            </a:pPr>
            <a:endParaRPr lang="da-DK" sz="2000" b="1" dirty="0">
              <a:solidFill>
                <a:schemeClr val="bg2"/>
              </a:solidFill>
              <a:latin typeface="+mn-lt"/>
            </a:endParaRP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323596"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85375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jledning_Om_">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746590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jledning_Anven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17151"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559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jledning_Modellen_Udfyldes">
    <p:spTree>
      <p:nvGrpSpPr>
        <p:cNvPr id="1" name=""/>
        <p:cNvGrpSpPr/>
        <p:nvPr/>
      </p:nvGrpSpPr>
      <p:grpSpPr>
        <a:xfrm>
          <a:off x="0" y="0"/>
          <a:ext cx="0" cy="0"/>
          <a:chOff x="0" y="0"/>
          <a:chExt cx="0" cy="0"/>
        </a:xfrm>
      </p:grpSpPr>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4" name="TextBox 3">
            <a:extLst>
              <a:ext uri="{FF2B5EF4-FFF2-40B4-BE49-F238E27FC236}">
                <a16:creationId xmlns:a16="http://schemas.microsoft.com/office/drawing/2014/main" id="{5526E1E6-0507-EF92-36A3-13D896FBEA62}"/>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6" name="Content Placeholder 2">
            <a:extLst>
              <a:ext uri="{FF2B5EF4-FFF2-40B4-BE49-F238E27FC236}">
                <a16:creationId xmlns:a16="http://schemas.microsoft.com/office/drawing/2014/main" id="{CAD25A2A-B811-9D70-88A7-8982524C0841}"/>
              </a:ext>
            </a:extLst>
          </p:cNvPr>
          <p:cNvSpPr>
            <a:spLocks noGrp="1"/>
          </p:cNvSpPr>
          <p:nvPr>
            <p:ph idx="13"/>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Graphic 4">
            <a:extLst>
              <a:ext uri="{FF2B5EF4-FFF2-40B4-BE49-F238E27FC236}">
                <a16:creationId xmlns:a16="http://schemas.microsoft.com/office/drawing/2014/main" id="{D443A989-EE5C-0012-5290-4ECD11897E3E}"/>
              </a:ext>
            </a:extLst>
          </p:cNvPr>
          <p:cNvSpPr/>
          <p:nvPr userDrawn="1"/>
        </p:nvSpPr>
        <p:spPr>
          <a:xfrm rot="473978">
            <a:off x="1995003" y="2254053"/>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292688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jledning_Modellen_Udfyldes_Fortolknin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8E80B2-D640-980A-1011-E1B971892C99}"/>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4" name="Content Placeholder 2">
            <a:extLst>
              <a:ext uri="{FF2B5EF4-FFF2-40B4-BE49-F238E27FC236}">
                <a16:creationId xmlns:a16="http://schemas.microsoft.com/office/drawing/2014/main" id="{4E65C182-D9D0-404A-BA36-081B539190D3}"/>
              </a:ext>
            </a:extLst>
          </p:cNvPr>
          <p:cNvSpPr>
            <a:spLocks noGrp="1"/>
          </p:cNvSpPr>
          <p:nvPr>
            <p:ph idx="13"/>
          </p:nvPr>
        </p:nvSpPr>
        <p:spPr>
          <a:xfrm>
            <a:off x="985839" y="3861048"/>
            <a:ext cx="4892549" cy="2036515"/>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3501008"/>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8" y="1960563"/>
            <a:ext cx="4892550"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11" name="Content Placeholder 2">
            <a:extLst>
              <a:ext uri="{FF2B5EF4-FFF2-40B4-BE49-F238E27FC236}">
                <a16:creationId xmlns:a16="http://schemas.microsoft.com/office/drawing/2014/main" id="{0AE8402E-A1A5-F61F-B5B9-E5F265057BA3}"/>
              </a:ext>
            </a:extLst>
          </p:cNvPr>
          <p:cNvSpPr>
            <a:spLocks noGrp="1"/>
          </p:cNvSpPr>
          <p:nvPr>
            <p:ph idx="15"/>
          </p:nvPr>
        </p:nvSpPr>
        <p:spPr>
          <a:xfrm>
            <a:off x="985837" y="2341227"/>
            <a:ext cx="4892549" cy="87174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a:t>
            </a:r>
            <a:r>
              <a:rPr lang="da-DK" dirty="0" err="1"/>
              <a:t>level</a:t>
            </a:r>
            <a:endParaRPr lang="da-DK" dirty="0"/>
          </a:p>
        </p:txBody>
      </p:sp>
      <p:sp>
        <p:nvSpPr>
          <p:cNvPr id="2" name="Graphic 4">
            <a:extLst>
              <a:ext uri="{FF2B5EF4-FFF2-40B4-BE49-F238E27FC236}">
                <a16:creationId xmlns:a16="http://schemas.microsoft.com/office/drawing/2014/main" id="{5747C201-C720-3510-EFDC-0F8C0466203A}"/>
              </a:ext>
            </a:extLst>
          </p:cNvPr>
          <p:cNvSpPr/>
          <p:nvPr userDrawn="1"/>
        </p:nvSpPr>
        <p:spPr>
          <a:xfrm rot="473978">
            <a:off x="1995003" y="2247618"/>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3" name="Graphic 4">
            <a:extLst>
              <a:ext uri="{FF2B5EF4-FFF2-40B4-BE49-F238E27FC236}">
                <a16:creationId xmlns:a16="http://schemas.microsoft.com/office/drawing/2014/main" id="{B15FE0FE-A66F-9536-997F-54C6ECE69D61}"/>
              </a:ext>
            </a:extLst>
          </p:cNvPr>
          <p:cNvSpPr/>
          <p:nvPr userDrawn="1"/>
        </p:nvSpPr>
        <p:spPr>
          <a:xfrm rot="473978">
            <a:off x="1995003" y="3771601"/>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17072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jledning_Sådan fortilkes modell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1C4F7-7710-ACE6-4C65-001DD4F1B8D3}"/>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1966371"/>
            <a:ext cx="5108573"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2" name="Graphic 4">
            <a:extLst>
              <a:ext uri="{FF2B5EF4-FFF2-40B4-BE49-F238E27FC236}">
                <a16:creationId xmlns:a16="http://schemas.microsoft.com/office/drawing/2014/main" id="{968283F2-DF64-ACD7-2261-1BB5610053D8}"/>
              </a:ext>
            </a:extLst>
          </p:cNvPr>
          <p:cNvSpPr/>
          <p:nvPr userDrawn="1"/>
        </p:nvSpPr>
        <p:spPr>
          <a:xfrm rot="473978">
            <a:off x="1922996" y="2209740"/>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954608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mplate/Skabelon">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2EBBCC84-FC82-9FFB-8F41-BE4CC6CEC42F}"/>
              </a:ext>
            </a:extLst>
          </p:cNvPr>
          <p:cNvSpPr>
            <a:spLocks noGrp="1"/>
          </p:cNvSpPr>
          <p:nvPr userDrawn="1">
            <p:ph idx="1"/>
          </p:nvPr>
        </p:nvSpPr>
        <p:spPr>
          <a:xfrm>
            <a:off x="985839" y="1960079"/>
            <a:ext cx="10217149" cy="3937484"/>
          </a:xfrm>
        </p:spPr>
        <p:txBody>
          <a:bodyPr/>
          <a:lstStyle>
            <a:lvl1pPr marL="0" indent="0">
              <a:buFont typeface="Calibri" panose="020F0502020204030204" pitchFamily="34" charset="0"/>
              <a:buChar char="​"/>
              <a:defRPr/>
            </a:lvl1pPr>
          </a:lstStyle>
          <a:p>
            <a:pPr lvl="0"/>
            <a:endParaRPr lang="da-DK" dirty="0"/>
          </a:p>
        </p:txBody>
      </p:sp>
      <p:grpSp>
        <p:nvGrpSpPr>
          <p:cNvPr id="13" name="Group 12">
            <a:extLst>
              <a:ext uri="{FF2B5EF4-FFF2-40B4-BE49-F238E27FC236}">
                <a16:creationId xmlns:a16="http://schemas.microsoft.com/office/drawing/2014/main" id="{585CFDA9-C3FE-F66C-B5A8-F18AD3E6C024}"/>
              </a:ext>
            </a:extLst>
          </p:cNvPr>
          <p:cNvGrpSpPr/>
          <p:nvPr userDrawn="1"/>
        </p:nvGrpSpPr>
        <p:grpSpPr>
          <a:xfrm>
            <a:off x="10554827" y="355971"/>
            <a:ext cx="231546" cy="298770"/>
            <a:chOff x="9076226" y="2664822"/>
            <a:chExt cx="231546" cy="298770"/>
          </a:xfrm>
        </p:grpSpPr>
        <p:sp>
          <p:nvSpPr>
            <p:cNvPr id="10" name="Graphic 11" descr="Paper with solid fill">
              <a:extLst>
                <a:ext uri="{FF2B5EF4-FFF2-40B4-BE49-F238E27FC236}">
                  <a16:creationId xmlns:a16="http://schemas.microsoft.com/office/drawing/2014/main" id="{E72168C5-1122-BEA3-5BA9-BDA61FB8BCEC}"/>
                </a:ext>
              </a:extLst>
            </p:cNvPr>
            <p:cNvSpPr/>
            <p:nvPr/>
          </p:nvSpPr>
          <p:spPr>
            <a:xfrm>
              <a:off x="9076226" y="2664822"/>
              <a:ext cx="231546" cy="298770"/>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1" name="Graphic 12" descr="Radar Chart with solid fill">
              <a:extLst>
                <a:ext uri="{FF2B5EF4-FFF2-40B4-BE49-F238E27FC236}">
                  <a16:creationId xmlns:a16="http://schemas.microsoft.com/office/drawing/2014/main" id="{58E80143-3021-8601-F3C3-8DB1570CA988}"/>
                </a:ext>
              </a:extLst>
            </p:cNvPr>
            <p:cNvSpPr/>
            <p:nvPr/>
          </p:nvSpPr>
          <p:spPr>
            <a:xfrm>
              <a:off x="9122194" y="2780180"/>
              <a:ext cx="138433" cy="132092"/>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a:p>
          </p:txBody>
        </p:sp>
      </p:grpSp>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4" name="Group 3">
            <a:extLst>
              <a:ext uri="{FF2B5EF4-FFF2-40B4-BE49-F238E27FC236}">
                <a16:creationId xmlns:a16="http://schemas.microsoft.com/office/drawing/2014/main" id="{0E64A4BB-093A-8EAF-F6C5-D8593413C8FF}"/>
              </a:ext>
            </a:extLst>
          </p:cNvPr>
          <p:cNvGrpSpPr/>
          <p:nvPr userDrawn="1"/>
        </p:nvGrpSpPr>
        <p:grpSpPr>
          <a:xfrm>
            <a:off x="11249992" y="103443"/>
            <a:ext cx="684000" cy="684000"/>
            <a:chOff x="8953081" y="5227977"/>
            <a:chExt cx="684000" cy="684000"/>
          </a:xfrm>
        </p:grpSpPr>
        <p:grpSp>
          <p:nvGrpSpPr>
            <p:cNvPr id="2" name="Group 1">
              <a:extLst>
                <a:ext uri="{FF2B5EF4-FFF2-40B4-BE49-F238E27FC236}">
                  <a16:creationId xmlns:a16="http://schemas.microsoft.com/office/drawing/2014/main" id="{327DE1AB-7453-D1CA-62B0-0CA4574251E7}"/>
                </a:ext>
              </a:extLst>
            </p:cNvPr>
            <p:cNvGrpSpPr/>
            <p:nvPr userDrawn="1"/>
          </p:nvGrpSpPr>
          <p:grpSpPr>
            <a:xfrm>
              <a:off x="8953081" y="5227977"/>
              <a:ext cx="684000" cy="684000"/>
              <a:chOff x="8953081" y="5227977"/>
              <a:chExt cx="684000" cy="684000"/>
            </a:xfrm>
          </p:grpSpPr>
          <p:pic>
            <p:nvPicPr>
              <p:cNvPr id="12" name="Content Placeholder 16" descr="Information with solid fill">
                <a:extLst>
                  <a:ext uri="{FF2B5EF4-FFF2-40B4-BE49-F238E27FC236}">
                    <a16:creationId xmlns:a16="http://schemas.microsoft.com/office/drawing/2014/main" id="{84BB276C-5081-B3C0-7108-BBF925A885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8953081" y="5227977"/>
                <a:ext cx="684000" cy="684000"/>
              </a:xfrm>
              <a:prstGeom prst="rect">
                <a:avLst/>
              </a:prstGeom>
              <a:noFill/>
              <a:ln w="9525">
                <a:noFill/>
                <a:miter lim="800000"/>
                <a:headEnd/>
                <a:tailEnd/>
              </a:ln>
            </p:spPr>
          </p:pic>
          <p:sp>
            <p:nvSpPr>
              <p:cNvPr id="15" name="Flowchart: Connector 14">
                <a:extLst>
                  <a:ext uri="{FF2B5EF4-FFF2-40B4-BE49-F238E27FC236}">
                    <a16:creationId xmlns:a16="http://schemas.microsoft.com/office/drawing/2014/main" id="{532A20BE-DF78-ADC8-3950-F5D8A9ACA621}"/>
                  </a:ext>
                </a:extLst>
              </p:cNvPr>
              <p:cNvSpPr/>
              <p:nvPr userDrawn="1"/>
            </p:nvSpPr>
            <p:spPr bwMode="auto">
              <a:xfrm>
                <a:off x="9039366" y="5301208"/>
                <a:ext cx="511430" cy="506122"/>
              </a:xfrm>
              <a:prstGeom prst="flowChartConnector">
                <a:avLst/>
              </a:prstGeom>
              <a:solidFill>
                <a:srgbClr val="FABB00"/>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grpSp>
          <p:nvGrpSpPr>
            <p:cNvPr id="3" name="Group 2">
              <a:extLst>
                <a:ext uri="{FF2B5EF4-FFF2-40B4-BE49-F238E27FC236}">
                  <a16:creationId xmlns:a16="http://schemas.microsoft.com/office/drawing/2014/main" id="{92C07D21-5C06-403E-64DD-63AB32267406}"/>
                </a:ext>
              </a:extLst>
            </p:cNvPr>
            <p:cNvGrpSpPr/>
            <p:nvPr userDrawn="1"/>
          </p:nvGrpSpPr>
          <p:grpSpPr>
            <a:xfrm>
              <a:off x="9172554" y="5404263"/>
              <a:ext cx="245053" cy="331425"/>
              <a:chOff x="9172554" y="5404263"/>
              <a:chExt cx="245053" cy="331425"/>
            </a:xfrm>
          </p:grpSpPr>
          <p:sp>
            <p:nvSpPr>
              <p:cNvPr id="17" name="Graphic 11" descr="Paper with solid fill">
                <a:extLst>
                  <a:ext uri="{FF2B5EF4-FFF2-40B4-BE49-F238E27FC236}">
                    <a16:creationId xmlns:a16="http://schemas.microsoft.com/office/drawing/2014/main" id="{F47FE8B9-9159-6B11-4897-AE1B55497C70}"/>
                  </a:ext>
                </a:extLst>
              </p:cNvPr>
              <p:cNvSpPr/>
              <p:nvPr userDrawn="1"/>
            </p:nvSpPr>
            <p:spPr>
              <a:xfrm>
                <a:off x="9172554" y="5404263"/>
                <a:ext cx="245053" cy="331425"/>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8" name="Graphic 12" descr="Radar Chart with solid fill">
                <a:extLst>
                  <a:ext uri="{FF2B5EF4-FFF2-40B4-BE49-F238E27FC236}">
                    <a16:creationId xmlns:a16="http://schemas.microsoft.com/office/drawing/2014/main" id="{F9C14556-A7D2-6370-6A20-7B5CC105D056}"/>
                  </a:ext>
                </a:extLst>
              </p:cNvPr>
              <p:cNvSpPr/>
              <p:nvPr userDrawn="1"/>
            </p:nvSpPr>
            <p:spPr>
              <a:xfrm>
                <a:off x="9221827" y="5500078"/>
                <a:ext cx="146508" cy="139797"/>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dirty="0"/>
              </a:p>
            </p:txBody>
          </p:sp>
        </p:grpSp>
      </p:grpSp>
    </p:spTree>
    <p:extLst>
      <p:ext uri="{BB962C8B-B14F-4D97-AF65-F5344CB8AC3E}">
        <p14:creationId xmlns:p14="http://schemas.microsoft.com/office/powerpoint/2010/main" val="33766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173645195" name="SecondaryLogo_sort"/>
          <p:cNvPicPr>
            <a:picLocks noChangeAspect="1"/>
          </p:cNvPicPr>
          <p:nvPr/>
        </p:nvPicPr>
        <p:blipFill>
          <a:blip r:embed="rId40"/>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pic>
        <p:nvPicPr>
          <p:cNvPr id="7" name="Au logo"/>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25-01-2024</a:t>
            </a:fld>
            <a:r>
              <a:rPr lang="da-DK"/>
              <a:t>16-12-2022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 id="2147483695" r:id="rId21"/>
    <p:sldLayoutId id="2147483694" r:id="rId22"/>
    <p:sldLayoutId id="2147483688" r:id="rId23"/>
    <p:sldLayoutId id="2147483692" r:id="rId24"/>
    <p:sldLayoutId id="2147483680" r:id="rId25"/>
    <p:sldLayoutId id="2147483683" r:id="rId26"/>
    <p:sldLayoutId id="2147483682" r:id="rId27"/>
    <p:sldLayoutId id="2147483710" r:id="rId28"/>
    <p:sldLayoutId id="2147483699" r:id="rId29"/>
    <p:sldLayoutId id="2147483707" r:id="rId30"/>
    <p:sldLayoutId id="2147483708" r:id="rId31"/>
    <p:sldLayoutId id="2147483706" r:id="rId32"/>
    <p:sldLayoutId id="2147483704" r:id="rId33"/>
    <p:sldLayoutId id="2147483705" r:id="rId34"/>
    <p:sldLayoutId id="2147483702" r:id="rId35"/>
    <p:sldLayoutId id="2147483701" r:id="rId36"/>
    <p:sldLayoutId id="2147483698" r:id="rId37"/>
    <p:sldLayoutId id="2147483681" r:id="rId38"/>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1.svg"/><Relationship Id="rId2" Type="http://schemas.openxmlformats.org/officeDocument/2006/relationships/image" Target="../media/image30.png"/><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emf"/><Relationship Id="rId1" Type="http://schemas.openxmlformats.org/officeDocument/2006/relationships/slideLayout" Target="../slideLayouts/slideLayout34.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3.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6.png"/><Relationship Id="rId1" Type="http://schemas.openxmlformats.org/officeDocument/2006/relationships/slideLayout" Target="../slideLayouts/slideLayout34.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8.png"/><Relationship Id="rId1" Type="http://schemas.openxmlformats.org/officeDocument/2006/relationships/slideLayout" Target="../slideLayouts/slideLayout34.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emf"/><Relationship Id="rId1" Type="http://schemas.openxmlformats.org/officeDocument/2006/relationships/slideLayout" Target="../slideLayouts/slideLayout33.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B9781E8-43CF-4968-ABF7-854F83B48F00}"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b="1" dirty="0">
                <a:solidFill>
                  <a:srgbClr val="FFFFFF"/>
                </a:solidFill>
                <a:latin typeface="+mj-lt"/>
              </a:rPr>
              <a:t>3.5. </a:t>
            </a:r>
          </a:p>
          <a:p>
            <a:r>
              <a:rPr kumimoji="0" lang="da-DK" sz="4000" i="0" u="none" strike="noStrike" cap="none" normalizeH="0" baseline="0" dirty="0">
                <a:ln>
                  <a:noFill/>
                </a:ln>
                <a:solidFill>
                  <a:srgbClr val="FFFFFF"/>
                </a:solidFill>
                <a:effectLst/>
                <a:latin typeface="+mj-lt"/>
              </a:rPr>
              <a:t>HÅNDTERING AF </a:t>
            </a:r>
            <a:r>
              <a:rPr kumimoji="0" lang="da-DK" sz="7500" i="0" u="none" strike="noStrike" cap="none" normalizeH="0" baseline="0" dirty="0">
                <a:ln>
                  <a:noFill/>
                </a:ln>
                <a:solidFill>
                  <a:srgbClr val="FFFFFF"/>
                </a:solidFill>
                <a:effectLst/>
                <a:latin typeface="+mj-lt"/>
              </a:rPr>
              <a:t>MODSTAND</a:t>
            </a:r>
            <a:endParaRPr kumimoji="0" lang="da-DK" sz="7500" b="1" i="0" u="none" strike="noStrike" cap="none" normalizeH="0" baseline="0" dirty="0">
              <a:ln>
                <a:noFill/>
              </a:ln>
              <a:solidFill>
                <a:srgbClr val="FFFFFF"/>
              </a:solidFill>
              <a:effectLst/>
              <a:latin typeface="+mj-lt"/>
            </a:endParaRPr>
          </a:p>
          <a:p>
            <a:pPr>
              <a:buNone/>
            </a:pPr>
            <a:endParaRPr lang="da-DK" dirty="0"/>
          </a:p>
        </p:txBody>
      </p:sp>
    </p:spTree>
    <p:extLst>
      <p:ext uri="{BB962C8B-B14F-4D97-AF65-F5344CB8AC3E}">
        <p14:creationId xmlns:p14="http://schemas.microsoft.com/office/powerpoint/2010/main" val="89176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58CDED3-02FC-62E1-ABDA-D561FE614A0A}"/>
              </a:ext>
            </a:extLst>
          </p:cNvPr>
          <p:cNvSpPr txBox="1">
            <a:spLocks/>
          </p:cNvSpPr>
          <p:nvPr/>
        </p:nvSpPr>
        <p:spPr bwMode="auto">
          <a:xfrm>
            <a:off x="5734372" y="2336203"/>
            <a:ext cx="4460503" cy="35563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200" b="1" i="0" u="none" strike="noStrike" kern="0" cap="none" spc="0" normalizeH="0" baseline="0" noProof="0" dirty="0">
                <a:ln>
                  <a:noFill/>
                </a:ln>
                <a:solidFill>
                  <a:srgbClr val="002546"/>
                </a:solidFill>
                <a:effectLst/>
                <a:uLnTx/>
                <a:uFillTx/>
                <a:latin typeface="AU Passata"/>
                <a:ea typeface="+mn-ea"/>
                <a:cs typeface="+mn-cs"/>
              </a:rPr>
              <a:t>Personorienteret modstand (niveau 3) </a:t>
            </a:r>
            <a:r>
              <a:rPr kumimoji="0" lang="da-DK" sz="1200" b="0" i="0" u="none" strike="noStrike" kern="0" cap="none" spc="0" normalizeH="0" baseline="0" noProof="0" dirty="0">
                <a:ln>
                  <a:noFill/>
                </a:ln>
                <a:solidFill>
                  <a:srgbClr val="000000"/>
                </a:solidFill>
                <a:effectLst/>
                <a:uLnTx/>
                <a:uFillTx/>
                <a:latin typeface="AU Passata"/>
                <a:ea typeface="+mn-ea"/>
                <a:cs typeface="+mn-cs"/>
              </a:rPr>
              <a:t>relaterer sig til dem, som leder, eller som har besluttet forandringen – fx dig som forandringsleder eller den afdeling eller organisation, som har ansvaret for at drive forandringen. Modstanden kan også rette sig mod den eller dem i organisationen, som har truffet beslutning om forandringen. Ved den personorienterede modstand er det vigtigt at finde ud af, hvorfor den er opstået. Har du eller andre i tidligere situationer handlet uhensigtsmæssigt eller brudt tillid? Er modstanden baseret på rygter eller myter? Afhængig af hvad der ligger bag modstanden, må du afklare, hvordan du kan genvinde tillid og opbakning. </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endParaRPr kumimoji="0" lang="da-DK" sz="1200" b="0" i="0" u="none" strike="noStrike" kern="0" cap="none" spc="0" normalizeH="0" baseline="0" noProof="0" dirty="0">
              <a:ln>
                <a:noFill/>
              </a:ln>
              <a:solidFill>
                <a:srgbClr val="000000"/>
              </a:solidFill>
              <a:effectLst/>
              <a:uLnTx/>
              <a:uFillTx/>
              <a:latin typeface="AU Passata"/>
              <a:ea typeface="+mn-ea"/>
              <a:cs typeface="+mn-cs"/>
            </a:endParaRPr>
          </a:p>
        </p:txBody>
      </p:sp>
      <p:sp>
        <p:nvSpPr>
          <p:cNvPr id="3" name="Content Placeholder 2">
            <a:extLst>
              <a:ext uri="{FF2B5EF4-FFF2-40B4-BE49-F238E27FC236}">
                <a16:creationId xmlns:a16="http://schemas.microsoft.com/office/drawing/2014/main" id="{85761866-D4CD-5891-7645-B4F12D4E65F2}"/>
              </a:ext>
            </a:extLst>
          </p:cNvPr>
          <p:cNvSpPr>
            <a:spLocks noGrp="1"/>
          </p:cNvSpPr>
          <p:nvPr>
            <p:ph idx="15"/>
          </p:nvPr>
        </p:nvSpPr>
        <p:spPr>
          <a:xfrm>
            <a:off x="985837" y="2341227"/>
            <a:ext cx="4244479" cy="3556336"/>
          </a:xfrm>
        </p:spPr>
        <p:txBody>
          <a:bodyPr/>
          <a:lstStyle/>
          <a:p>
            <a:r>
              <a:rPr lang="da-DK" sz="1200" b="1" dirty="0">
                <a:solidFill>
                  <a:schemeClr val="bg2"/>
                </a:solidFill>
              </a:rPr>
              <a:t>Den forståelsesmæssige modstand (niveau 1) </a:t>
            </a:r>
            <a:r>
              <a:rPr lang="da-DK" sz="1200" dirty="0"/>
              <a:t>skyldes, at medarbejderen ikke forstår, hvad forandringen drejer sig om, hvad meningen er, eller hvad den betyder for vedkommende. Denne form for modstand er en indikation på, at den indledende kommunikation om forandringen ikke har været vellykket eller tilstrækkelig.</a:t>
            </a:r>
            <a:br>
              <a:rPr lang="da-DK" sz="1200" dirty="0"/>
            </a:br>
            <a:br>
              <a:rPr lang="da-DK" sz="1200" dirty="0"/>
            </a:br>
            <a:r>
              <a:rPr lang="da-DK" sz="1200" b="1" dirty="0">
                <a:solidFill>
                  <a:schemeClr val="bg2"/>
                </a:solidFill>
              </a:rPr>
              <a:t>Den følelsesmæssige modstand (niveau 2) </a:t>
            </a:r>
            <a:r>
              <a:rPr lang="da-DK" sz="1200" dirty="0"/>
              <a:t>er mere kompleks – men også meget hyppig i forandringsprocesser. Modstand på et følelsesmæssigt niveau kan være svær tage hånd om, fordi medarbejdere, der yder denne form for modstand, ikke altid fortæller (eller er bevidste om), at det handler om følelser. Den følelsesmæssige modstand udspringer ofte af utryghed og kan skyldes frygt for ikke at kunne løse en ny opgave, ikke at have de nødvendige kompetencer eller ikke at kunne gennemskue konsekvensen af forandringen. Medarbejderen kan også opleve en form for tab i forbindelse med bevægelsen væk fra ’det gamle og kendte’. </a:t>
            </a:r>
            <a:br>
              <a:rPr lang="da-DK" sz="1200" dirty="0"/>
            </a:br>
            <a:br>
              <a:rPr lang="da-DK" sz="1200" dirty="0"/>
            </a:br>
            <a:endParaRPr lang="da-DK" sz="1200" dirty="0"/>
          </a:p>
        </p:txBody>
      </p:sp>
      <p:sp>
        <p:nvSpPr>
          <p:cNvPr id="4" name="Date Placeholder 3">
            <a:extLst>
              <a:ext uri="{FF2B5EF4-FFF2-40B4-BE49-F238E27FC236}">
                <a16:creationId xmlns:a16="http://schemas.microsoft.com/office/drawing/2014/main" id="{DA5CD3A7-3A89-F9E7-9EFE-EF0D83A26A15}"/>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6EB1AEE0-3E2E-4ED3-8EB0-63E91F8332F1}"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2" name="Title 1">
            <a:extLst>
              <a:ext uri="{FF2B5EF4-FFF2-40B4-BE49-F238E27FC236}">
                <a16:creationId xmlns:a16="http://schemas.microsoft.com/office/drawing/2014/main" id="{2AE40911-662A-2ACD-20D1-BC375BABC54E}"/>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NIVEAUER </a:t>
            </a:r>
            <a:r>
              <a:rPr lang="da-DK" sz="2000" dirty="0"/>
              <a:t>FOR MODSTAND (fortsat)</a:t>
            </a:r>
          </a:p>
        </p:txBody>
      </p:sp>
      <p:pic>
        <p:nvPicPr>
          <p:cNvPr id="5" name="Picture 4">
            <a:extLst>
              <a:ext uri="{FF2B5EF4-FFF2-40B4-BE49-F238E27FC236}">
                <a16:creationId xmlns:a16="http://schemas.microsoft.com/office/drawing/2014/main" id="{9B735FCF-E500-F236-5A07-4CA7C3A6A2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09474" y="1148051"/>
            <a:ext cx="1704178" cy="1083230"/>
          </a:xfrm>
          <a:prstGeom prst="rect">
            <a:avLst/>
          </a:prstGeom>
        </p:spPr>
      </p:pic>
      <p:sp>
        <p:nvSpPr>
          <p:cNvPr id="6" name="Rectangle 5">
            <a:extLst>
              <a:ext uri="{FF2B5EF4-FFF2-40B4-BE49-F238E27FC236}">
                <a16:creationId xmlns:a16="http://schemas.microsoft.com/office/drawing/2014/main" id="{3CF59F3B-738D-6D4A-382A-F6B0ECDA043D}"/>
              </a:ext>
            </a:extLst>
          </p:cNvPr>
          <p:cNvSpPr/>
          <p:nvPr/>
        </p:nvSpPr>
        <p:spPr bwMode="auto">
          <a:xfrm>
            <a:off x="7174532" y="4452436"/>
            <a:ext cx="3024336" cy="1490870"/>
          </a:xfrm>
          <a:prstGeom prst="rect">
            <a:avLst/>
          </a:prstGeom>
          <a:solidFill>
            <a:srgbClr val="FABB00"/>
          </a:solidFill>
          <a:ln w="1778" cap="flat" cmpd="sng" algn="ctr">
            <a:noFill/>
            <a:prstDash val="solid"/>
            <a:round/>
            <a:headEnd type="none" w="med" len="med"/>
            <a:tailEnd type="none" w="med" len="med"/>
          </a:ln>
          <a:effectLst/>
        </p:spPr>
        <p:txBody>
          <a:bodyPr vert="horz" wrap="square" lIns="360000" tIns="45720" rIns="36000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br>
              <a:rPr kumimoji="0" lang="en-GB" sz="1200" b="0" i="1" u="none" strike="noStrike" kern="1200" cap="none" spc="0" normalizeH="0" baseline="0" noProof="0" dirty="0">
                <a:ln>
                  <a:noFill/>
                </a:ln>
                <a:solidFill>
                  <a:srgbClr val="003E5C"/>
                </a:solidFill>
                <a:effectLst/>
                <a:uLnTx/>
                <a:uFillTx/>
                <a:latin typeface="AU Passata"/>
                <a:ea typeface="+mn-ea"/>
                <a:cs typeface="+mn-cs"/>
              </a:rPr>
            </a:br>
            <a:r>
              <a:rPr kumimoji="0" lang="en-GB" sz="1200" b="0" i="1" u="none" strike="noStrike" kern="1200" cap="none" spc="0" normalizeH="0" baseline="0" noProof="0" dirty="0">
                <a:ln>
                  <a:noFill/>
                </a:ln>
                <a:solidFill>
                  <a:srgbClr val="003E5C"/>
                </a:solidFill>
                <a:effectLst/>
                <a:uLnTx/>
                <a:uFillTx/>
                <a:latin typeface="AU Passata"/>
                <a:ea typeface="+mn-ea"/>
                <a:cs typeface="+mn-cs"/>
              </a:rPr>
              <a:t>“Changes cause transitions, which cause losses, and it is the losses, not the changes, that they’re reacting to.”</a:t>
            </a:r>
            <a:r>
              <a:rPr kumimoji="0" lang="en-GB" sz="1200" b="0" i="0" u="none" strike="noStrike" kern="1200" cap="none" spc="0" normalizeH="0" baseline="0" noProof="0" dirty="0">
                <a:ln>
                  <a:noFill/>
                </a:ln>
                <a:solidFill>
                  <a:srgbClr val="003E5C"/>
                </a:solidFill>
                <a:effectLst/>
                <a:uLnTx/>
                <a:uFillTx/>
                <a:latin typeface="AU Passata"/>
                <a:ea typeface="+mn-ea"/>
                <a:cs typeface="+mn-cs"/>
              </a:rPr>
              <a:t> </a:t>
            </a:r>
            <a:br>
              <a:rPr kumimoji="0" lang="en-GB" sz="1200" b="0" i="0" u="none" strike="noStrike" kern="1200" cap="none" spc="0" normalizeH="0" baseline="0" noProof="0" dirty="0">
                <a:ln>
                  <a:noFill/>
                </a:ln>
                <a:solidFill>
                  <a:srgbClr val="003E5C"/>
                </a:solidFill>
                <a:effectLst/>
                <a:uLnTx/>
                <a:uFillTx/>
                <a:latin typeface="AU Passata"/>
                <a:ea typeface="+mn-ea"/>
                <a:cs typeface="+mn-cs"/>
              </a:rPr>
            </a:br>
            <a:endParaRPr kumimoji="0" lang="en-GB" sz="500" b="0" i="0" u="none" strike="noStrike" kern="1200" cap="none" spc="0" normalizeH="0" baseline="0" noProof="0" dirty="0">
              <a:ln>
                <a:noFill/>
              </a:ln>
              <a:solidFill>
                <a:srgbClr val="003E5C"/>
              </a:solidFill>
              <a:effectLst/>
              <a:uLnTx/>
              <a:uFillTx/>
              <a:latin typeface="AU Passata"/>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r>
              <a:rPr kumimoji="0" lang="en-GB" sz="1200" b="0" i="0" u="none" strike="noStrike" kern="1200" cap="none" spc="0" normalizeH="0" baseline="0" noProof="0" dirty="0">
                <a:ln>
                  <a:noFill/>
                </a:ln>
                <a:solidFill>
                  <a:srgbClr val="003E5C"/>
                </a:solidFill>
                <a:effectLst/>
                <a:uLnTx/>
                <a:uFillTx/>
                <a:latin typeface="AU Passata"/>
                <a:ea typeface="+mn-ea"/>
                <a:cs typeface="+mn-cs"/>
              </a:rPr>
              <a:t>Bridges (2017) Managing Transitions </a:t>
            </a:r>
            <a:endParaRPr kumimoji="0" lang="en-GB" sz="500" b="0" i="0" u="none" strike="noStrike" kern="1200" cap="none" spc="0" normalizeH="0" baseline="0" noProof="0" dirty="0">
              <a:ln>
                <a:noFill/>
              </a:ln>
              <a:solidFill>
                <a:srgbClr val="003E5C"/>
              </a:solidFill>
              <a:effectLst/>
              <a:uLnTx/>
              <a:uFillTx/>
              <a:latin typeface="AU Passata"/>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endParaRPr kumimoji="0" lang="da-DK" sz="1100" b="0" i="0" u="none" strike="noStrike" kern="1200" cap="none" spc="0" normalizeH="0" baseline="0" noProof="0" dirty="0" err="1">
              <a:ln>
                <a:noFill/>
              </a:ln>
              <a:solidFill>
                <a:srgbClr val="FFFFFF"/>
              </a:solidFill>
              <a:effectLst/>
              <a:uLnTx/>
              <a:uFillTx/>
              <a:latin typeface="AU Passata"/>
              <a:ea typeface="+mn-ea"/>
              <a:cs typeface="+mn-cs"/>
            </a:endParaRPr>
          </a:p>
        </p:txBody>
      </p:sp>
      <p:pic>
        <p:nvPicPr>
          <p:cNvPr id="7" name="Graphic 6">
            <a:extLst>
              <a:ext uri="{FF2B5EF4-FFF2-40B4-BE49-F238E27FC236}">
                <a16:creationId xmlns:a16="http://schemas.microsoft.com/office/drawing/2014/main" id="{F02824F7-3842-8160-14D0-06E2DAF3B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6538" y="4290418"/>
            <a:ext cx="360040" cy="324036"/>
          </a:xfrm>
          <a:prstGeom prst="rect">
            <a:avLst/>
          </a:prstGeom>
        </p:spPr>
      </p:pic>
      <p:grpSp>
        <p:nvGrpSpPr>
          <p:cNvPr id="8" name="Group 7">
            <a:extLst>
              <a:ext uri="{FF2B5EF4-FFF2-40B4-BE49-F238E27FC236}">
                <a16:creationId xmlns:a16="http://schemas.microsoft.com/office/drawing/2014/main" id="{F5FCFBB6-D08F-5A73-9B0A-787F6B086787}"/>
              </a:ext>
            </a:extLst>
          </p:cNvPr>
          <p:cNvGrpSpPr/>
          <p:nvPr/>
        </p:nvGrpSpPr>
        <p:grpSpPr>
          <a:xfrm>
            <a:off x="3722133" y="5994073"/>
            <a:ext cx="6404726" cy="687900"/>
            <a:chOff x="3722133" y="5994073"/>
            <a:chExt cx="6404726" cy="687900"/>
          </a:xfrm>
        </p:grpSpPr>
        <p:sp>
          <p:nvSpPr>
            <p:cNvPr id="9" name="USR_Title">
              <a:extLst>
                <a:ext uri="{FF2B5EF4-FFF2-40B4-BE49-F238E27FC236}">
                  <a16:creationId xmlns:a16="http://schemas.microsoft.com/office/drawing/2014/main" id="{17D5EF7B-216D-BFC8-C7DB-A86D5DB53E52}"/>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10" name="Date_DateCustomA">
              <a:extLst>
                <a:ext uri="{FF2B5EF4-FFF2-40B4-BE49-F238E27FC236}">
                  <a16:creationId xmlns:a16="http://schemas.microsoft.com/office/drawing/2014/main" id="{64355200-0851-C57F-CA97-0C22F085F827}"/>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11" name="Billede streg">
              <a:extLst>
                <a:ext uri="{FF2B5EF4-FFF2-40B4-BE49-F238E27FC236}">
                  <a16:creationId xmlns:a16="http://schemas.microsoft.com/office/drawing/2014/main" id="{79D3596C-7BE6-BE9F-199F-AA6915432E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3" name="Slide Number Placeholder 3">
            <a:extLst>
              <a:ext uri="{FF2B5EF4-FFF2-40B4-BE49-F238E27FC236}">
                <a16:creationId xmlns:a16="http://schemas.microsoft.com/office/drawing/2014/main" id="{07799B44-B259-AED0-CFBE-B73CAC59DC9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10</a:t>
            </a:fld>
            <a:endParaRPr lang="en-GB" dirty="0"/>
          </a:p>
        </p:txBody>
      </p:sp>
      <p:pic>
        <p:nvPicPr>
          <p:cNvPr id="14" name="Picture 17">
            <a:extLst>
              <a:ext uri="{FF2B5EF4-FFF2-40B4-BE49-F238E27FC236}">
                <a16:creationId xmlns:a16="http://schemas.microsoft.com/office/drawing/2014/main" id="{410482D5-E691-836E-5AB1-AB4FC9799DC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119218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B5D25C-51B1-FC7E-4B88-381DFF0544C1}"/>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HÅNDTERING </a:t>
            </a:r>
            <a:r>
              <a:rPr lang="da-DK" sz="2000" dirty="0"/>
              <a:t>AF MODSTAND</a:t>
            </a:r>
          </a:p>
        </p:txBody>
      </p:sp>
      <p:sp>
        <p:nvSpPr>
          <p:cNvPr id="7" name="Content Placeholder 6">
            <a:extLst>
              <a:ext uri="{FF2B5EF4-FFF2-40B4-BE49-F238E27FC236}">
                <a16:creationId xmlns:a16="http://schemas.microsoft.com/office/drawing/2014/main" id="{282A2789-9F64-83C9-B2FB-7D442D9BA968}"/>
              </a:ext>
            </a:extLst>
          </p:cNvPr>
          <p:cNvSpPr>
            <a:spLocks noGrp="1"/>
          </p:cNvSpPr>
          <p:nvPr>
            <p:ph idx="1"/>
          </p:nvPr>
        </p:nvSpPr>
        <p:spPr/>
        <p:txBody>
          <a:bodyPr/>
          <a:lstStyle/>
          <a:p>
            <a:r>
              <a:rPr lang="da-DK" dirty="0"/>
              <a:t>Ved at afdække og analysere eventuel modstand kan du bedre igangsætte initiativer til at forebygge eller håndtere modstanden. Nedenfor er oplistet en række forskellige tiltag, du kan arbejde med for at håndtere de forskellige former for modstand.</a:t>
            </a:r>
          </a:p>
          <a:p>
            <a:endParaRPr lang="da-DK" dirty="0"/>
          </a:p>
          <a:p>
            <a:endParaRPr lang="da-DK" dirty="0"/>
          </a:p>
          <a:p>
            <a:r>
              <a:rPr lang="da-DK" b="1" dirty="0">
                <a:solidFill>
                  <a:schemeClr val="bg2"/>
                </a:solidFill>
              </a:rPr>
              <a:t>Håndtering af forståelsesmæssig modstand (niveau 1) </a:t>
            </a:r>
          </a:p>
          <a:p>
            <a:pPr marL="285750" indent="-285750">
              <a:buFont typeface="Arial" panose="020B0604020202020204" pitchFamily="34" charset="0"/>
              <a:buChar char="•"/>
            </a:pPr>
            <a:r>
              <a:rPr lang="da-DK" dirty="0"/>
              <a:t>’Sælg’ det problem, der er årsagen til ændringen – jf. Kotters ‘brændende platform’ (se slide 12).</a:t>
            </a:r>
          </a:p>
          <a:p>
            <a:pPr marL="285750" indent="-285750">
              <a:buFont typeface="Arial" panose="020B0604020202020204" pitchFamily="34" charset="0"/>
              <a:buChar char="•"/>
            </a:pPr>
            <a:r>
              <a:rPr lang="da-DK" dirty="0"/>
              <a:t>Tydeliggør gevinsterne – organisatorisk og personligt.</a:t>
            </a:r>
          </a:p>
          <a:p>
            <a:pPr marL="285750" indent="-285750">
              <a:buFont typeface="Arial" panose="020B0604020202020204" pitchFamily="34" charset="0"/>
              <a:buChar char="•"/>
            </a:pPr>
            <a:r>
              <a:rPr lang="da-DK" dirty="0"/>
              <a:t>Lav en klar og veltimet kommunikation – vær transparent om udfordringer og muligheder.</a:t>
            </a:r>
          </a:p>
          <a:p>
            <a:pPr marL="285750" indent="-285750">
              <a:buFont typeface="Arial" panose="020B0604020202020204" pitchFamily="34" charset="0"/>
              <a:buChar char="•"/>
            </a:pPr>
            <a:r>
              <a:rPr lang="da-DK" dirty="0"/>
              <a:t>Giv folk information – og gør det igen og igen! </a:t>
            </a:r>
          </a:p>
          <a:p>
            <a:pPr marL="285750" indent="-285750">
              <a:buFont typeface="Arial" panose="020B0604020202020204" pitchFamily="34" charset="0"/>
              <a:buChar char="•"/>
            </a:pPr>
            <a:r>
              <a:rPr lang="da-DK" dirty="0"/>
              <a:t>Skab mening med forandringer - ved at forklare formål og gevinster ved forandringen (fx på seminarer, dialogmøder el. lign.).</a:t>
            </a:r>
          </a:p>
          <a:p>
            <a:pPr marL="285750" indent="-285750">
              <a:buFont typeface="Arial" panose="020B0604020202020204" pitchFamily="34" charset="0"/>
              <a:buChar char="•"/>
            </a:pPr>
            <a:r>
              <a:rPr lang="da-DK" dirty="0"/>
              <a:t>Skab synlighed om plan og proces for ændringerne.</a:t>
            </a:r>
          </a:p>
          <a:p>
            <a:pPr marL="285750" indent="-285750">
              <a:buFont typeface="Arial" panose="020B0604020202020204" pitchFamily="34" charset="0"/>
              <a:buChar char="•"/>
            </a:pPr>
            <a:r>
              <a:rPr lang="da-DK" dirty="0"/>
              <a:t>Håndtér de forskellige forventninger og interesser hos nøgleinteressenter - det er afgørende for forandringens succes.</a:t>
            </a:r>
          </a:p>
          <a:p>
            <a:pPr marL="285750" indent="-285750">
              <a:buFont typeface="Arial" panose="020B0604020202020204" pitchFamily="34" charset="0"/>
              <a:buChar char="•"/>
            </a:pPr>
            <a:r>
              <a:rPr lang="da-DK" dirty="0"/>
              <a:t>Inddrag de ansattes synspunkter - i begyndelsen og evt. løbende i forandringsprocessen.</a:t>
            </a:r>
          </a:p>
          <a:p>
            <a:endParaRPr lang="da-DK" dirty="0"/>
          </a:p>
        </p:txBody>
      </p:sp>
      <p:sp>
        <p:nvSpPr>
          <p:cNvPr id="3" name="Date Placeholder 2">
            <a:extLst>
              <a:ext uri="{FF2B5EF4-FFF2-40B4-BE49-F238E27FC236}">
                <a16:creationId xmlns:a16="http://schemas.microsoft.com/office/drawing/2014/main" id="{F8C9EDCC-0658-F34A-166F-32587166F4EA}"/>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9E21A3B6-11A4-43BA-A1B9-D8938FDB60B1}"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8" name="TextBox 7">
            <a:extLst>
              <a:ext uri="{FF2B5EF4-FFF2-40B4-BE49-F238E27FC236}">
                <a16:creationId xmlns:a16="http://schemas.microsoft.com/office/drawing/2014/main" id="{C5993482-FB68-BD70-0F38-8F6368828D28}"/>
              </a:ext>
            </a:extLst>
          </p:cNvPr>
          <p:cNvSpPr txBox="1"/>
          <p:nvPr/>
        </p:nvSpPr>
        <p:spPr>
          <a:xfrm>
            <a:off x="985837" y="2852936"/>
            <a:ext cx="4892549" cy="292388"/>
          </a:xfrm>
          <a:prstGeom prst="rect">
            <a:avLst/>
          </a:prstGeom>
          <a:noFill/>
        </p:spPr>
        <p:txBody>
          <a:bodyPr wrap="square" lIns="0" tIns="0" rIns="0" bIns="0" rtlCol="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2000" b="1" i="0" u="none" strike="noStrike" kern="1200" cap="none" spc="0" normalizeH="0" baseline="0" noProof="0" dirty="0">
                <a:ln>
                  <a:noFill/>
                </a:ln>
                <a:solidFill>
                  <a:srgbClr val="002546"/>
                </a:solidFill>
                <a:effectLst/>
                <a:uLnTx/>
                <a:uFillTx/>
                <a:latin typeface="AU Passata"/>
                <a:ea typeface="+mn-ea"/>
                <a:cs typeface="+mn-cs"/>
              </a:rPr>
              <a:t>Sådan anvendes modellen</a:t>
            </a:r>
          </a:p>
        </p:txBody>
      </p:sp>
      <p:sp>
        <p:nvSpPr>
          <p:cNvPr id="9" name="Graphic 4">
            <a:extLst>
              <a:ext uri="{FF2B5EF4-FFF2-40B4-BE49-F238E27FC236}">
                <a16:creationId xmlns:a16="http://schemas.microsoft.com/office/drawing/2014/main" id="{56217AA2-F507-EE65-2072-17EC98A80A34}"/>
              </a:ext>
            </a:extLst>
          </p:cNvPr>
          <p:cNvSpPr/>
          <p:nvPr/>
        </p:nvSpPr>
        <p:spPr>
          <a:xfrm rot="473978">
            <a:off x="2139020" y="3121836"/>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9" b="0" i="0" u="none" strike="noStrike" kern="1200" cap="none" spc="0" normalizeH="0" baseline="0" noProof="0">
              <a:ln>
                <a:noFill/>
              </a:ln>
              <a:solidFill>
                <a:srgbClr val="000000"/>
              </a:solidFill>
              <a:effectLst/>
              <a:uLnTx/>
              <a:uFillTx/>
              <a:latin typeface="AU Passata" pitchFamily="34" charset="0"/>
              <a:ea typeface="+mn-ea"/>
              <a:cs typeface="+mn-cs"/>
            </a:endParaRPr>
          </a:p>
        </p:txBody>
      </p:sp>
      <p:grpSp>
        <p:nvGrpSpPr>
          <p:cNvPr id="11" name="Group 10">
            <a:extLst>
              <a:ext uri="{FF2B5EF4-FFF2-40B4-BE49-F238E27FC236}">
                <a16:creationId xmlns:a16="http://schemas.microsoft.com/office/drawing/2014/main" id="{2AAC2A75-B883-669E-5749-75FD5AAF4E99}"/>
              </a:ext>
            </a:extLst>
          </p:cNvPr>
          <p:cNvGrpSpPr/>
          <p:nvPr/>
        </p:nvGrpSpPr>
        <p:grpSpPr>
          <a:xfrm>
            <a:off x="11249992" y="103443"/>
            <a:ext cx="684000" cy="684000"/>
            <a:chOff x="11249992" y="103443"/>
            <a:chExt cx="684000" cy="684000"/>
          </a:xfrm>
        </p:grpSpPr>
        <p:pic>
          <p:nvPicPr>
            <p:cNvPr id="12" name="Content Placeholder 16" descr="Information with solid fill">
              <a:extLst>
                <a:ext uri="{FF2B5EF4-FFF2-40B4-BE49-F238E27FC236}">
                  <a16:creationId xmlns:a16="http://schemas.microsoft.com/office/drawing/2014/main" id="{B8D75336-A61B-DBE9-A922-C5893B830B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3" name="Content Placeholder 10" descr="Harvey Balls 100% with solid fill">
              <a:extLst>
                <a:ext uri="{FF2B5EF4-FFF2-40B4-BE49-F238E27FC236}">
                  <a16:creationId xmlns:a16="http://schemas.microsoft.com/office/drawing/2014/main" id="{932FC8D3-C9EB-ED65-909D-45BEB1AD1614}"/>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9" b="0" i="0" u="none" strike="noStrike" kern="1200" cap="none" spc="0" normalizeH="0" baseline="0" noProof="0">
                <a:ln>
                  <a:noFill/>
                </a:ln>
                <a:solidFill>
                  <a:srgbClr val="000000"/>
                </a:solidFill>
                <a:effectLst/>
                <a:uLnTx/>
                <a:uFillTx/>
                <a:latin typeface="AU Passata" pitchFamily="34" charset="0"/>
                <a:ea typeface="+mn-ea"/>
                <a:cs typeface="+mn-cs"/>
              </a:endParaRPr>
            </a:p>
          </p:txBody>
        </p:sp>
      </p:grpSp>
      <p:sp>
        <p:nvSpPr>
          <p:cNvPr id="14" name="Content Placeholder 9" descr="Signpost with solid fill">
            <a:extLst>
              <a:ext uri="{FF2B5EF4-FFF2-40B4-BE49-F238E27FC236}">
                <a16:creationId xmlns:a16="http://schemas.microsoft.com/office/drawing/2014/main" id="{95751FDB-A529-E3AC-0ED7-25A852A9B143}"/>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endParaRPr kumimoji="0" lang="da-DK" sz="4799" b="0" i="0" u="none" strike="noStrike" kern="1200" cap="none" spc="0" normalizeH="0" baseline="0" noProof="0">
              <a:ln>
                <a:noFill/>
              </a:ln>
              <a:solidFill>
                <a:srgbClr val="000000"/>
              </a:solidFill>
              <a:effectLst/>
              <a:uLnTx/>
              <a:uFillTx/>
              <a:latin typeface="AU Passata" pitchFamily="34" charset="0"/>
              <a:ea typeface="+mn-ea"/>
              <a:cs typeface="+mn-cs"/>
            </a:endParaRPr>
          </a:p>
        </p:txBody>
      </p:sp>
      <p:pic>
        <p:nvPicPr>
          <p:cNvPr id="4" name="Picture 3">
            <a:extLst>
              <a:ext uri="{FF2B5EF4-FFF2-40B4-BE49-F238E27FC236}">
                <a16:creationId xmlns:a16="http://schemas.microsoft.com/office/drawing/2014/main" id="{D9709EE3-2A4E-7800-015D-3775A4AE43FE}"/>
              </a:ext>
            </a:extLst>
          </p:cNvPr>
          <p:cNvPicPr>
            <a:picLocks noChangeAspect="1"/>
          </p:cNvPicPr>
          <p:nvPr/>
        </p:nvPicPr>
        <p:blipFill>
          <a:blip r:embed="rId4"/>
          <a:stretch>
            <a:fillRect/>
          </a:stretch>
        </p:blipFill>
        <p:spPr>
          <a:xfrm>
            <a:off x="9046740" y="2843639"/>
            <a:ext cx="1700931" cy="1085182"/>
          </a:xfrm>
          <a:prstGeom prst="rect">
            <a:avLst/>
          </a:prstGeom>
        </p:spPr>
      </p:pic>
      <p:sp>
        <p:nvSpPr>
          <p:cNvPr id="2" name="Slide Number Placeholder 3">
            <a:extLst>
              <a:ext uri="{FF2B5EF4-FFF2-40B4-BE49-F238E27FC236}">
                <a16:creationId xmlns:a16="http://schemas.microsoft.com/office/drawing/2014/main" id="{7B548063-1DED-ECF7-7A6C-2C91E8D0572A}"/>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11</a:t>
            </a:fld>
            <a:endParaRPr lang="en-GB" dirty="0"/>
          </a:p>
        </p:txBody>
      </p:sp>
      <p:pic>
        <p:nvPicPr>
          <p:cNvPr id="5" name="Picture 17">
            <a:extLst>
              <a:ext uri="{FF2B5EF4-FFF2-40B4-BE49-F238E27FC236}">
                <a16:creationId xmlns:a16="http://schemas.microsoft.com/office/drawing/2014/main" id="{1DDEB4BA-040A-B76E-93EC-0D91DACD0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204238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B5D25C-51B1-FC7E-4B88-381DFF0544C1}"/>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HÅNDTERING AF </a:t>
            </a:r>
            <a:r>
              <a:rPr lang="da-DK" sz="2000" dirty="0"/>
              <a:t>MODSTAND (FORTSAT)</a:t>
            </a:r>
          </a:p>
        </p:txBody>
      </p:sp>
      <p:sp>
        <p:nvSpPr>
          <p:cNvPr id="3" name="Date Placeholder 2">
            <a:extLst>
              <a:ext uri="{FF2B5EF4-FFF2-40B4-BE49-F238E27FC236}">
                <a16:creationId xmlns:a16="http://schemas.microsoft.com/office/drawing/2014/main" id="{F8C9EDCC-0658-F34A-166F-32587166F4EA}"/>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9E21A3B6-11A4-43BA-A1B9-D8938FDB60B1}"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7" name="Content Placeholder 6">
            <a:extLst>
              <a:ext uri="{FF2B5EF4-FFF2-40B4-BE49-F238E27FC236}">
                <a16:creationId xmlns:a16="http://schemas.microsoft.com/office/drawing/2014/main" id="{282A2789-9F64-83C9-B2FB-7D442D9BA968}"/>
              </a:ext>
            </a:extLst>
          </p:cNvPr>
          <p:cNvSpPr>
            <a:spLocks noGrp="1"/>
          </p:cNvSpPr>
          <p:nvPr>
            <p:ph idx="15"/>
          </p:nvPr>
        </p:nvSpPr>
        <p:spPr/>
        <p:txBody>
          <a:bodyPr/>
          <a:lstStyle/>
          <a:p>
            <a:r>
              <a:rPr lang="da-DK" b="1" dirty="0">
                <a:solidFill>
                  <a:schemeClr val="bg2"/>
                </a:solidFill>
              </a:rPr>
              <a:t>Håndtering af følelsesmæssigmodstand (niveau 2) </a:t>
            </a:r>
          </a:p>
          <a:p>
            <a:pPr marL="285750" indent="-285750">
              <a:buFont typeface="Arial" panose="020B0604020202020204" pitchFamily="34" charset="0"/>
              <a:buChar char="•"/>
            </a:pPr>
            <a:r>
              <a:rPr lang="da-DK" dirty="0"/>
              <a:t>Lyt og gå i dialog for at afdække dybere årsag til modstanden. Involvér medarbejderen, og støt ham/hende.</a:t>
            </a:r>
          </a:p>
          <a:p>
            <a:pPr marL="285750" indent="-285750">
              <a:buFont typeface="Arial" panose="020B0604020202020204" pitchFamily="34" charset="0"/>
              <a:buChar char="•"/>
            </a:pPr>
            <a:r>
              <a:rPr lang="da-DK" dirty="0"/>
              <a:t>Anerkend oplevelsen af tab åbent og empatisk. Forskning viser, at folk kommer sig hurtigere, hvis tabene kan diskuteres åbent.</a:t>
            </a:r>
          </a:p>
          <a:p>
            <a:pPr marL="285750" indent="-285750">
              <a:buFont typeface="Arial" panose="020B0604020202020204" pitchFamily="34" charset="0"/>
              <a:buChar char="•"/>
            </a:pPr>
            <a:r>
              <a:rPr lang="da-DK" dirty="0"/>
              <a:t>Behandl fortiden med respekt.</a:t>
            </a:r>
          </a:p>
          <a:p>
            <a:pPr marL="285750" indent="-285750">
              <a:buFont typeface="Arial" panose="020B0604020202020204" pitchFamily="34" charset="0"/>
              <a:buChar char="•"/>
            </a:pPr>
            <a:r>
              <a:rPr lang="da-DK" dirty="0"/>
              <a:t>Forvent og accepter tegnene på sorg/tab. Benægtelse er et naturligt første stadie i sorgprocessen. </a:t>
            </a:r>
          </a:p>
          <a:p>
            <a:pPr marL="285750" indent="-285750">
              <a:buFont typeface="Arial" panose="020B0604020202020204" pitchFamily="34" charset="0"/>
              <a:buChar char="•"/>
            </a:pPr>
            <a:r>
              <a:rPr lang="da-DK" dirty="0"/>
              <a:t>Kompensér for tabet. Et godt spørgsmål at stille sig selv er: Hvad kan jeg give tilbage for at balancere det, der er blevet taget væk? </a:t>
            </a:r>
          </a:p>
          <a:p>
            <a:endParaRPr lang="da-DK" dirty="0"/>
          </a:p>
          <a:p>
            <a:r>
              <a:rPr lang="da-DK" b="1" dirty="0">
                <a:solidFill>
                  <a:schemeClr val="bg2"/>
                </a:solidFill>
              </a:rPr>
              <a:t>Håndtering personorienteret modstand (niveau 3) </a:t>
            </a:r>
          </a:p>
          <a:p>
            <a:pPr marL="285750" indent="-285750">
              <a:buFont typeface="Arial" panose="020B0604020202020204" pitchFamily="34" charset="0"/>
              <a:buChar char="•"/>
            </a:pPr>
            <a:r>
              <a:rPr lang="da-DK" dirty="0"/>
              <a:t>Undersøg, hvad der kan skabe/genskabe tilliden.</a:t>
            </a:r>
          </a:p>
          <a:p>
            <a:pPr marL="285750" indent="-285750">
              <a:buFont typeface="Arial" panose="020B0604020202020204" pitchFamily="34" charset="0"/>
              <a:buChar char="•"/>
            </a:pPr>
            <a:r>
              <a:rPr lang="da-DK" dirty="0"/>
              <a:t>Skab alliancer med ‘tillidsskabende’ personer.</a:t>
            </a:r>
          </a:p>
          <a:p>
            <a:pPr marL="285750" indent="-285750">
              <a:buFont typeface="Arial" panose="020B0604020202020204" pitchFamily="34" charset="0"/>
              <a:buChar char="•"/>
            </a:pPr>
            <a:r>
              <a:rPr lang="da-DK" dirty="0"/>
              <a:t>Fokuser på fælles værdier eller intentioner – fjern fokus fra det personlige.</a:t>
            </a:r>
          </a:p>
          <a:p>
            <a:pPr marL="285750" indent="-285750">
              <a:buFont typeface="Arial" panose="020B0604020202020204" pitchFamily="34" charset="0"/>
              <a:buChar char="•"/>
            </a:pPr>
            <a:r>
              <a:rPr lang="da-DK" dirty="0"/>
              <a:t>Og evt. ‘lad stå til’</a:t>
            </a:r>
          </a:p>
          <a:p>
            <a:endParaRPr lang="da-DK" dirty="0"/>
          </a:p>
        </p:txBody>
      </p:sp>
      <p:grpSp>
        <p:nvGrpSpPr>
          <p:cNvPr id="4" name="Group 3">
            <a:extLst>
              <a:ext uri="{FF2B5EF4-FFF2-40B4-BE49-F238E27FC236}">
                <a16:creationId xmlns:a16="http://schemas.microsoft.com/office/drawing/2014/main" id="{541F6C34-6933-4A84-D9DE-701F9C596600}"/>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4D55AC7B-EC06-8F0E-71D5-DCD0B5A61B04}"/>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8" name="Date_DateCustomA">
              <a:extLst>
                <a:ext uri="{FF2B5EF4-FFF2-40B4-BE49-F238E27FC236}">
                  <a16:creationId xmlns:a16="http://schemas.microsoft.com/office/drawing/2014/main" id="{9DE8AFB7-2665-8117-EE0B-8E1C73C09437}"/>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9" name="Billede streg">
              <a:extLst>
                <a:ext uri="{FF2B5EF4-FFF2-40B4-BE49-F238E27FC236}">
                  <a16:creationId xmlns:a16="http://schemas.microsoft.com/office/drawing/2014/main" id="{C2D197C7-E3ED-2551-910E-769EF588F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0" name="Picture 9">
            <a:extLst>
              <a:ext uri="{FF2B5EF4-FFF2-40B4-BE49-F238E27FC236}">
                <a16:creationId xmlns:a16="http://schemas.microsoft.com/office/drawing/2014/main" id="{5F9462D8-A044-868A-03AE-ADDB5540F616}"/>
              </a:ext>
            </a:extLst>
          </p:cNvPr>
          <p:cNvPicPr>
            <a:picLocks noChangeAspect="1"/>
          </p:cNvPicPr>
          <p:nvPr/>
        </p:nvPicPr>
        <p:blipFill>
          <a:blip r:embed="rId3"/>
          <a:stretch>
            <a:fillRect/>
          </a:stretch>
        </p:blipFill>
        <p:spPr>
          <a:xfrm>
            <a:off x="8527522" y="4249871"/>
            <a:ext cx="2739366" cy="1747697"/>
          </a:xfrm>
          <a:prstGeom prst="rect">
            <a:avLst/>
          </a:prstGeom>
        </p:spPr>
      </p:pic>
      <p:sp>
        <p:nvSpPr>
          <p:cNvPr id="2" name="Slide Number Placeholder 3">
            <a:extLst>
              <a:ext uri="{FF2B5EF4-FFF2-40B4-BE49-F238E27FC236}">
                <a16:creationId xmlns:a16="http://schemas.microsoft.com/office/drawing/2014/main" id="{9C0BF7D2-F025-56D6-C6AC-8AAE8A3B48B8}"/>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12</a:t>
            </a:fld>
            <a:endParaRPr lang="en-GB" dirty="0"/>
          </a:p>
        </p:txBody>
      </p:sp>
      <p:pic>
        <p:nvPicPr>
          <p:cNvPr id="11" name="Picture 17">
            <a:extLst>
              <a:ext uri="{FF2B5EF4-FFF2-40B4-BE49-F238E27FC236}">
                <a16:creationId xmlns:a16="http://schemas.microsoft.com/office/drawing/2014/main" id="{994C03A2-DB76-A458-E9F1-EF881A9F34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328340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0D611-76F2-A086-E3E6-5BDAD7BAE17B}"/>
              </a:ext>
            </a:extLst>
          </p:cNvPr>
          <p:cNvSpPr>
            <a:spLocks noGrp="1"/>
          </p:cNvSpPr>
          <p:nvPr>
            <p:ph type="title"/>
          </p:nvPr>
        </p:nvSpPr>
        <p:spPr/>
        <p:txBody>
          <a:bodyPr/>
          <a:lstStyle/>
          <a:p>
            <a:r>
              <a:rPr lang="da-DK" dirty="0"/>
              <a:t>HÅNDTERING AF MODSTAND </a:t>
            </a:r>
            <a:r>
              <a:rPr lang="da-DK" sz="2000" dirty="0"/>
              <a:t>– En introduktion </a:t>
            </a:r>
          </a:p>
        </p:txBody>
      </p:sp>
      <p:sp>
        <p:nvSpPr>
          <p:cNvPr id="6" name="Content Placeholder 5">
            <a:extLst>
              <a:ext uri="{FF2B5EF4-FFF2-40B4-BE49-F238E27FC236}">
                <a16:creationId xmlns:a16="http://schemas.microsoft.com/office/drawing/2014/main" id="{A137F183-D1BA-6F21-38DE-AEA22B2263F5}"/>
              </a:ext>
            </a:extLst>
          </p:cNvPr>
          <p:cNvSpPr>
            <a:spLocks noGrp="1"/>
          </p:cNvSpPr>
          <p:nvPr>
            <p:ph idx="1"/>
          </p:nvPr>
        </p:nvSpPr>
        <p:spPr/>
        <p:txBody>
          <a:bodyPr/>
          <a:lstStyle/>
          <a:p>
            <a:r>
              <a:rPr lang="da-DK" sz="1800" dirty="0"/>
              <a:t>Når vi gennemfører forandringer i organisationen, vil vi ofte støde på modstand blandt de involverede ledere og medarbejdere. Formår vi ikke at imødegå og håndtere den modstand, risikerer vi, at den i sidste ende bliver en alvorlig forhindring for forandringen – og i yderste konsekvens fører til at forandringen mislykkes.</a:t>
            </a:r>
          </a:p>
        </p:txBody>
      </p:sp>
      <p:sp>
        <p:nvSpPr>
          <p:cNvPr id="4" name="Date Placeholder 3">
            <a:extLst>
              <a:ext uri="{FF2B5EF4-FFF2-40B4-BE49-F238E27FC236}">
                <a16:creationId xmlns:a16="http://schemas.microsoft.com/office/drawing/2014/main" id="{71A51E40-C542-8C1A-225B-0A5869481FF7}"/>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5E8FB1C-E04D-4623-8436-61D184F51CC6}"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pic>
        <p:nvPicPr>
          <p:cNvPr id="8" name="Content Placeholder 7">
            <a:extLst>
              <a:ext uri="{FF2B5EF4-FFF2-40B4-BE49-F238E27FC236}">
                <a16:creationId xmlns:a16="http://schemas.microsoft.com/office/drawing/2014/main" id="{5B72CAC9-1E7B-5CE0-EFAE-82CE86ACA0AB}"/>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grpSp>
        <p:nvGrpSpPr>
          <p:cNvPr id="2" name="Group 1">
            <a:extLst>
              <a:ext uri="{FF2B5EF4-FFF2-40B4-BE49-F238E27FC236}">
                <a16:creationId xmlns:a16="http://schemas.microsoft.com/office/drawing/2014/main" id="{A6115BFD-7A7D-54D8-4855-5F2259FB1323}"/>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D96DB98E-A842-795C-0A20-0BB35023624C}"/>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C0C83480-3679-AAFA-C3D4-170E7E6609DF}"/>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9" name="Billede streg">
              <a:extLst>
                <a:ext uri="{FF2B5EF4-FFF2-40B4-BE49-F238E27FC236}">
                  <a16:creationId xmlns:a16="http://schemas.microsoft.com/office/drawing/2014/main" id="{086324CC-172A-C81A-6CC7-5100EFE2E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62E4895A-233F-0F8C-3202-8ED22D00329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a:t>
            </a:fld>
            <a:endParaRPr lang="en-GB" dirty="0"/>
          </a:p>
        </p:txBody>
      </p:sp>
      <p:pic>
        <p:nvPicPr>
          <p:cNvPr id="11" name="Picture 17">
            <a:extLst>
              <a:ext uri="{FF2B5EF4-FFF2-40B4-BE49-F238E27FC236}">
                <a16:creationId xmlns:a16="http://schemas.microsoft.com/office/drawing/2014/main" id="{0DDA2EEB-6E27-2DB9-8DE8-A9001515FF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414420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76EF-5288-CDF7-83A8-27F5F5D637E8}"/>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3.B</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Forandringscirklen</a:t>
            </a:r>
            <a:endParaRPr lang="da-DK" dirty="0"/>
          </a:p>
        </p:txBody>
      </p:sp>
      <p:sp>
        <p:nvSpPr>
          <p:cNvPr id="4" name="Date Placeholder 3">
            <a:extLst>
              <a:ext uri="{FF2B5EF4-FFF2-40B4-BE49-F238E27FC236}">
                <a16:creationId xmlns:a16="http://schemas.microsoft.com/office/drawing/2014/main" id="{7508B766-8E6C-169F-97E6-22E0E1DCA058}"/>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15B9BC53-E05B-4510-B0AF-8D76D974CF74}"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grpSp>
        <p:nvGrpSpPr>
          <p:cNvPr id="7" name="Group 6">
            <a:extLst>
              <a:ext uri="{FF2B5EF4-FFF2-40B4-BE49-F238E27FC236}">
                <a16:creationId xmlns:a16="http://schemas.microsoft.com/office/drawing/2014/main" id="{10062C64-ABAB-3097-99F1-780F70906944}"/>
              </a:ext>
            </a:extLst>
          </p:cNvPr>
          <p:cNvGrpSpPr/>
          <p:nvPr/>
        </p:nvGrpSpPr>
        <p:grpSpPr>
          <a:xfrm>
            <a:off x="4029142" y="1957564"/>
            <a:ext cx="4130539" cy="4007877"/>
            <a:chOff x="6665946" y="1485370"/>
            <a:chExt cx="4385523" cy="4385523"/>
          </a:xfrm>
        </p:grpSpPr>
        <p:sp>
          <p:nvSpPr>
            <p:cNvPr id="8" name="Arrow: Quad 7">
              <a:extLst>
                <a:ext uri="{FF2B5EF4-FFF2-40B4-BE49-F238E27FC236}">
                  <a16:creationId xmlns:a16="http://schemas.microsoft.com/office/drawing/2014/main" id="{0F109D58-2EB6-E048-A59A-A427148A83F7}"/>
                </a:ext>
              </a:extLst>
            </p:cNvPr>
            <p:cNvSpPr/>
            <p:nvPr/>
          </p:nvSpPr>
          <p:spPr>
            <a:xfrm>
              <a:off x="6665946" y="1485370"/>
              <a:ext cx="4385523" cy="4385523"/>
            </a:xfrm>
            <a:prstGeom prst="quadArrow">
              <a:avLst>
                <a:gd name="adj1" fmla="val 2000"/>
                <a:gd name="adj2" fmla="val 4000"/>
                <a:gd name="adj3" fmla="val 5000"/>
              </a:avLst>
            </a:prstGeom>
            <a:solidFill>
              <a:srgbClr val="002546"/>
            </a:solidFill>
            <a:ln>
              <a:noFill/>
            </a:ln>
            <a:effectLst/>
          </p:spPr>
          <p:txBody>
            <a:bodyPr/>
            <a:lstStyle/>
            <a:p>
              <a:endParaRPr lang="da-DK"/>
            </a:p>
          </p:txBody>
        </p:sp>
        <p:sp>
          <p:nvSpPr>
            <p:cNvPr id="9" name="Freeform: Shape 8">
              <a:extLst>
                <a:ext uri="{FF2B5EF4-FFF2-40B4-BE49-F238E27FC236}">
                  <a16:creationId xmlns:a16="http://schemas.microsoft.com/office/drawing/2014/main" id="{D8D68843-3A38-F8AC-0842-A1C1BD37AA42}"/>
                </a:ext>
              </a:extLst>
            </p:cNvPr>
            <p:cNvSpPr/>
            <p:nvPr/>
          </p:nvSpPr>
          <p:spPr>
            <a:xfrm>
              <a:off x="6951005" y="1770428"/>
              <a:ext cx="1754209" cy="175420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655A9F"/>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Opbakning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Ny orientering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Nye roller</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Klare forventninger</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Klare mål</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Klar retning</a:t>
              </a:r>
              <a:endParaRPr kumimoji="0" lang="da-DK" sz="10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0" name="Freeform: Shape 9">
              <a:extLst>
                <a:ext uri="{FF2B5EF4-FFF2-40B4-BE49-F238E27FC236}">
                  <a16:creationId xmlns:a16="http://schemas.microsoft.com/office/drawing/2014/main" id="{286C0B61-EE5E-A9C5-5526-3DD20CAB8A0B}"/>
                </a:ext>
              </a:extLst>
            </p:cNvPr>
            <p:cNvSpPr/>
            <p:nvPr/>
          </p:nvSpPr>
          <p:spPr>
            <a:xfrm>
              <a:off x="9012201" y="1770428"/>
              <a:ext cx="1754209" cy="1754209"/>
            </a:xfrm>
            <a:custGeom>
              <a:avLst/>
              <a:gdLst>
                <a:gd name="connsiteX0" fmla="*/ 0 w 1754209"/>
                <a:gd name="connsiteY0" fmla="*/ 0 h 1754209"/>
                <a:gd name="connsiteX1" fmla="*/ 1754209 w 1754209"/>
                <a:gd name="connsiteY1" fmla="*/ 0 h 1754209"/>
                <a:gd name="connsiteX2" fmla="*/ 1754209 w 1754209"/>
                <a:gd name="connsiteY2" fmla="*/ 1754209 h 1754209"/>
                <a:gd name="connsiteX3" fmla="*/ 0 w 1754209"/>
                <a:gd name="connsiteY3" fmla="*/ 1754209 h 1754209"/>
                <a:gd name="connsiteX4" fmla="*/ 0 w 1754209"/>
                <a:gd name="connsiteY4" fmla="*/ 0 h 175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209" h="1754209">
                  <a:moveTo>
                    <a:pt x="0" y="0"/>
                  </a:moveTo>
                  <a:lnTo>
                    <a:pt x="1754209" y="0"/>
                  </a:lnTo>
                  <a:lnTo>
                    <a:pt x="1754209" y="1754209"/>
                  </a:lnTo>
                  <a:lnTo>
                    <a:pt x="0" y="1754209"/>
                  </a:lnTo>
                  <a:lnTo>
                    <a:pt x="0" y="0"/>
                  </a:lnTo>
                  <a:close/>
                </a:path>
              </a:pathLst>
            </a:custGeom>
            <a:solidFill>
              <a:srgbClr val="FF9900"/>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Benægtelse</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Krise</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Fortsætte det vanlige arbejde</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Har skyklapper på</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Oplever fald i produktivitet</a:t>
              </a:r>
            </a:p>
          </p:txBody>
        </p:sp>
        <p:sp>
          <p:nvSpPr>
            <p:cNvPr id="11" name="Freeform: Shape 10">
              <a:extLst>
                <a:ext uri="{FF2B5EF4-FFF2-40B4-BE49-F238E27FC236}">
                  <a16:creationId xmlns:a16="http://schemas.microsoft.com/office/drawing/2014/main" id="{90792862-7766-9DF3-427D-6E37AAA97DA3}"/>
                </a:ext>
              </a:extLst>
            </p:cNvPr>
            <p:cNvSpPr/>
            <p:nvPr/>
          </p:nvSpPr>
          <p:spPr>
            <a:xfrm>
              <a:off x="6951005" y="3831624"/>
              <a:ext cx="1754209" cy="1754209"/>
            </a:xfrm>
            <a:custGeom>
              <a:avLst/>
              <a:gdLst>
                <a:gd name="connsiteX0" fmla="*/ 0 w 1754209"/>
                <a:gd name="connsiteY0" fmla="*/ 0 h 1754209"/>
                <a:gd name="connsiteX1" fmla="*/ 1754209 w 1754209"/>
                <a:gd name="connsiteY1" fmla="*/ 0 h 1754209"/>
                <a:gd name="connsiteX2" fmla="*/ 1754209 w 1754209"/>
                <a:gd name="connsiteY2" fmla="*/ 1754209 h 1754209"/>
                <a:gd name="connsiteX3" fmla="*/ 0 w 1754209"/>
                <a:gd name="connsiteY3" fmla="*/ 1754209 h 1754209"/>
                <a:gd name="connsiteX4" fmla="*/ 0 w 1754209"/>
                <a:gd name="connsiteY4" fmla="*/ 0 h 175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209" h="1754209">
                  <a:moveTo>
                    <a:pt x="0" y="0"/>
                  </a:moveTo>
                  <a:lnTo>
                    <a:pt x="1754209" y="0"/>
                  </a:lnTo>
                  <a:lnTo>
                    <a:pt x="1754209" y="1754209"/>
                  </a:lnTo>
                  <a:lnTo>
                    <a:pt x="0" y="1754209"/>
                  </a:lnTo>
                  <a:lnTo>
                    <a:pt x="0" y="0"/>
                  </a:lnTo>
                  <a:close/>
                </a:path>
              </a:pathLst>
            </a:custGeom>
            <a:solidFill>
              <a:srgbClr val="00ABA4"/>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Udforskning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Opdagelse kaotisk</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Sætter spørgsmålstegn ved alt</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Stress og usikkerhed</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Søgning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Eksperimenterende </a:t>
              </a:r>
            </a:p>
          </p:txBody>
        </p:sp>
        <p:sp>
          <p:nvSpPr>
            <p:cNvPr id="12" name="Freeform: Shape 11">
              <a:extLst>
                <a:ext uri="{FF2B5EF4-FFF2-40B4-BE49-F238E27FC236}">
                  <a16:creationId xmlns:a16="http://schemas.microsoft.com/office/drawing/2014/main" id="{4C0793F5-C4EA-3E27-5F98-822ED8FE5DE1}"/>
                </a:ext>
              </a:extLst>
            </p:cNvPr>
            <p:cNvSpPr/>
            <p:nvPr/>
          </p:nvSpPr>
          <p:spPr>
            <a:xfrm>
              <a:off x="9012201" y="3831624"/>
              <a:ext cx="1754209" cy="1754209"/>
            </a:xfrm>
            <a:custGeom>
              <a:avLst/>
              <a:gdLst>
                <a:gd name="connsiteX0" fmla="*/ 0 w 1754209"/>
                <a:gd name="connsiteY0" fmla="*/ 0 h 1754209"/>
                <a:gd name="connsiteX1" fmla="*/ 1754209 w 1754209"/>
                <a:gd name="connsiteY1" fmla="*/ 0 h 1754209"/>
                <a:gd name="connsiteX2" fmla="*/ 1754209 w 1754209"/>
                <a:gd name="connsiteY2" fmla="*/ 1754209 h 1754209"/>
                <a:gd name="connsiteX3" fmla="*/ 0 w 1754209"/>
                <a:gd name="connsiteY3" fmla="*/ 1754209 h 1754209"/>
                <a:gd name="connsiteX4" fmla="*/ 0 w 1754209"/>
                <a:gd name="connsiteY4" fmla="*/ 0 h 175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209" h="1754209">
                  <a:moveTo>
                    <a:pt x="0" y="0"/>
                  </a:moveTo>
                  <a:lnTo>
                    <a:pt x="1754209" y="0"/>
                  </a:lnTo>
                  <a:lnTo>
                    <a:pt x="1754209" y="1754209"/>
                  </a:lnTo>
                  <a:lnTo>
                    <a:pt x="0" y="1754209"/>
                  </a:lnTo>
                  <a:lnTo>
                    <a:pt x="0" y="0"/>
                  </a:lnTo>
                  <a:close/>
                </a:path>
              </a:pathLst>
            </a:custGeom>
            <a:solidFill>
              <a:srgbClr val="8BAD3F"/>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Modstand</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Selvforsvar</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Vrede og frustration</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Mangel på selvtillid</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Bekymring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Frygt</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Usikkerhed</a:t>
              </a:r>
              <a:endParaRPr kumimoji="0" lang="da-DK" sz="1000" b="0" i="0" u="none" strike="noStrike" kern="0" cap="none" spc="0" normalizeH="0" baseline="0" noProof="0" dirty="0">
                <a:ln>
                  <a:noFill/>
                </a:ln>
                <a:solidFill>
                  <a:srgbClr val="FFFFFF"/>
                </a:solidFill>
                <a:effectLst/>
                <a:uLnTx/>
                <a:uFillTx/>
                <a:latin typeface="AU Passata"/>
                <a:ea typeface="+mn-ea"/>
                <a:cs typeface="+mn-cs"/>
              </a:endParaRPr>
            </a:p>
          </p:txBody>
        </p:sp>
      </p:grpSp>
      <p:sp>
        <p:nvSpPr>
          <p:cNvPr id="13" name="TextBox 12">
            <a:extLst>
              <a:ext uri="{FF2B5EF4-FFF2-40B4-BE49-F238E27FC236}">
                <a16:creationId xmlns:a16="http://schemas.microsoft.com/office/drawing/2014/main" id="{5A5AF4CA-5970-3FE6-F55F-FEBF391C515F}"/>
              </a:ext>
            </a:extLst>
          </p:cNvPr>
          <p:cNvSpPr txBox="1"/>
          <p:nvPr/>
        </p:nvSpPr>
        <p:spPr>
          <a:xfrm>
            <a:off x="4720391" y="1740345"/>
            <a:ext cx="2748040"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omgivelser</a:t>
            </a:r>
          </a:p>
        </p:txBody>
      </p:sp>
      <p:sp>
        <p:nvSpPr>
          <p:cNvPr id="14" name="TextBox 13">
            <a:extLst>
              <a:ext uri="{FF2B5EF4-FFF2-40B4-BE49-F238E27FC236}">
                <a16:creationId xmlns:a16="http://schemas.microsoft.com/office/drawing/2014/main" id="{79A4995F-D421-A83D-15B7-4EA058C65DCD}"/>
              </a:ext>
            </a:extLst>
          </p:cNvPr>
          <p:cNvSpPr txBox="1"/>
          <p:nvPr/>
        </p:nvSpPr>
        <p:spPr>
          <a:xfrm>
            <a:off x="4715329" y="6032529"/>
            <a:ext cx="2748040"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sig selv</a:t>
            </a:r>
          </a:p>
        </p:txBody>
      </p:sp>
      <p:sp>
        <p:nvSpPr>
          <p:cNvPr id="15" name="TextBox 14">
            <a:extLst>
              <a:ext uri="{FF2B5EF4-FFF2-40B4-BE49-F238E27FC236}">
                <a16:creationId xmlns:a16="http://schemas.microsoft.com/office/drawing/2014/main" id="{01394F85-DD65-EBDC-60BF-609870A7802E}"/>
              </a:ext>
            </a:extLst>
          </p:cNvPr>
          <p:cNvSpPr txBox="1"/>
          <p:nvPr/>
        </p:nvSpPr>
        <p:spPr>
          <a:xfrm>
            <a:off x="2784511" y="3884558"/>
            <a:ext cx="1364928" cy="15388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fremtiden</a:t>
            </a:r>
          </a:p>
        </p:txBody>
      </p:sp>
      <p:sp>
        <p:nvSpPr>
          <p:cNvPr id="16" name="TextBox 15">
            <a:extLst>
              <a:ext uri="{FF2B5EF4-FFF2-40B4-BE49-F238E27FC236}">
                <a16:creationId xmlns:a16="http://schemas.microsoft.com/office/drawing/2014/main" id="{FB426A00-C949-88F9-9291-F64132F5BB2E}"/>
              </a:ext>
            </a:extLst>
          </p:cNvPr>
          <p:cNvSpPr txBox="1"/>
          <p:nvPr/>
        </p:nvSpPr>
        <p:spPr>
          <a:xfrm>
            <a:off x="8254932" y="3884558"/>
            <a:ext cx="1389909" cy="15388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fortiden</a:t>
            </a:r>
          </a:p>
        </p:txBody>
      </p:sp>
      <p:sp>
        <p:nvSpPr>
          <p:cNvPr id="17" name="TextBox 16">
            <a:extLst>
              <a:ext uri="{FF2B5EF4-FFF2-40B4-BE49-F238E27FC236}">
                <a16:creationId xmlns:a16="http://schemas.microsoft.com/office/drawing/2014/main" id="{491A127C-04C6-ED5E-2F76-5732BBD7420D}"/>
              </a:ext>
            </a:extLst>
          </p:cNvPr>
          <p:cNvSpPr txBox="1"/>
          <p:nvPr/>
        </p:nvSpPr>
        <p:spPr>
          <a:xfrm>
            <a:off x="6310451" y="6000589"/>
            <a:ext cx="3161490"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Inspireret af </a:t>
            </a:r>
            <a:r>
              <a:rPr kumimoji="0" lang="da-DK" sz="900" b="0" i="0" u="none" strike="noStrike" kern="0" cap="none" spc="0" normalizeH="0" baseline="0" noProof="0" dirty="0" err="1">
                <a:ln>
                  <a:noFill/>
                </a:ln>
                <a:solidFill>
                  <a:srgbClr val="000000"/>
                </a:solidFill>
                <a:effectLst/>
                <a:uLnTx/>
                <a:uFillTx/>
                <a:latin typeface="AU Passata" pitchFamily="34" charset="0"/>
                <a:ea typeface="+mn-ea"/>
                <a:cs typeface="+mn-cs"/>
              </a:rPr>
              <a:t>Ebler</a:t>
            </a: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 Brande og Nørgård (2017)</a:t>
            </a:r>
          </a:p>
        </p:txBody>
      </p:sp>
      <p:pic>
        <p:nvPicPr>
          <p:cNvPr id="18" name="Graphic 17" descr="Arrow circle outline">
            <a:extLst>
              <a:ext uri="{FF2B5EF4-FFF2-40B4-BE49-F238E27FC236}">
                <a16:creationId xmlns:a16="http://schemas.microsoft.com/office/drawing/2014/main" id="{04AD5317-F0FA-5C93-576E-CE2D4ED7A6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1714" y="3425258"/>
            <a:ext cx="1076664" cy="1076664"/>
          </a:xfrm>
          <a:prstGeom prst="rect">
            <a:avLst/>
          </a:prstGeom>
        </p:spPr>
      </p:pic>
      <p:grpSp>
        <p:nvGrpSpPr>
          <p:cNvPr id="3" name="Group 2">
            <a:extLst>
              <a:ext uri="{FF2B5EF4-FFF2-40B4-BE49-F238E27FC236}">
                <a16:creationId xmlns:a16="http://schemas.microsoft.com/office/drawing/2014/main" id="{6D694659-5D9D-7D2E-A4FD-F7AC1F0B076D}"/>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0286BB61-E9AC-83FF-5EA3-8B1DFC6BA4E4}"/>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6" name="Date_DateCustomA">
              <a:extLst>
                <a:ext uri="{FF2B5EF4-FFF2-40B4-BE49-F238E27FC236}">
                  <a16:creationId xmlns:a16="http://schemas.microsoft.com/office/drawing/2014/main" id="{0CCB31BE-9E58-8D68-A39A-BCDE6FBE65C0}"/>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19" name="Billede streg">
              <a:extLst>
                <a:ext uri="{FF2B5EF4-FFF2-40B4-BE49-F238E27FC236}">
                  <a16:creationId xmlns:a16="http://schemas.microsoft.com/office/drawing/2014/main" id="{C56F5400-A90C-8EBB-3CB7-9B2A10835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0" name="Slide Number Placeholder 3">
            <a:extLst>
              <a:ext uri="{FF2B5EF4-FFF2-40B4-BE49-F238E27FC236}">
                <a16:creationId xmlns:a16="http://schemas.microsoft.com/office/drawing/2014/main" id="{90FE2939-1411-DA04-9ADE-E072B10BBB1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a:t>
            </a:fld>
            <a:endParaRPr lang="en-GB" dirty="0"/>
          </a:p>
        </p:txBody>
      </p:sp>
      <p:pic>
        <p:nvPicPr>
          <p:cNvPr id="23" name="Picture 17">
            <a:extLst>
              <a:ext uri="{FF2B5EF4-FFF2-40B4-BE49-F238E27FC236}">
                <a16:creationId xmlns:a16="http://schemas.microsoft.com/office/drawing/2014/main" id="{88D5C6C5-E867-2610-BCC3-39C1EFD51D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762425" y="293216"/>
            <a:ext cx="3401929" cy="294655"/>
          </a:xfrm>
          <a:prstGeom prst="rect">
            <a:avLst/>
          </a:prstGeom>
        </p:spPr>
      </p:pic>
      <p:grpSp>
        <p:nvGrpSpPr>
          <p:cNvPr id="21" name="Group 20">
            <a:extLst>
              <a:ext uri="{FF2B5EF4-FFF2-40B4-BE49-F238E27FC236}">
                <a16:creationId xmlns:a16="http://schemas.microsoft.com/office/drawing/2014/main" id="{E72A428C-5B6E-3A67-E16A-678F77CBAECE}"/>
              </a:ext>
            </a:extLst>
          </p:cNvPr>
          <p:cNvGrpSpPr/>
          <p:nvPr/>
        </p:nvGrpSpPr>
        <p:grpSpPr>
          <a:xfrm>
            <a:off x="10115895" y="4162707"/>
            <a:ext cx="1818097" cy="1818097"/>
            <a:chOff x="11646453" y="3187279"/>
            <a:chExt cx="2379777" cy="2379777"/>
          </a:xfrm>
        </p:grpSpPr>
        <p:sp>
          <p:nvSpPr>
            <p:cNvPr id="22" name="Oval 21">
              <a:extLst>
                <a:ext uri="{FF2B5EF4-FFF2-40B4-BE49-F238E27FC236}">
                  <a16:creationId xmlns:a16="http://schemas.microsoft.com/office/drawing/2014/main" id="{C4BE9454-8764-343F-0BF3-C7C6862B1222}"/>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24" name="Graphic 23" descr="Printer with solid fill">
              <a:extLst>
                <a:ext uri="{FF2B5EF4-FFF2-40B4-BE49-F238E27FC236}">
                  <a16:creationId xmlns:a16="http://schemas.microsoft.com/office/drawing/2014/main" id="{85A83DD4-4542-4697-8430-3B79C43AA8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80307" y="4676617"/>
              <a:ext cx="704222" cy="704222"/>
            </a:xfrm>
            <a:prstGeom prst="rect">
              <a:avLst/>
            </a:prstGeom>
          </p:spPr>
        </p:pic>
      </p:grpSp>
    </p:spTree>
    <p:extLst>
      <p:ext uri="{BB962C8B-B14F-4D97-AF65-F5344CB8AC3E}">
        <p14:creationId xmlns:p14="http://schemas.microsoft.com/office/powerpoint/2010/main" val="418942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BA35E-1854-CE03-1524-7B4F27FBABEC}"/>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3.B</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Forandringscirklen</a:t>
            </a:r>
          </a:p>
        </p:txBody>
      </p:sp>
      <p:sp>
        <p:nvSpPr>
          <p:cNvPr id="4" name="Date Placeholder 3">
            <a:extLst>
              <a:ext uri="{FF2B5EF4-FFF2-40B4-BE49-F238E27FC236}">
                <a16:creationId xmlns:a16="http://schemas.microsoft.com/office/drawing/2014/main" id="{D4B8E570-3762-262F-8218-B5B87A9E46F0}"/>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5672937B-ACAE-4779-82A5-96E4194D44DD}"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7" name="Content Placeholder 6">
            <a:extLst>
              <a:ext uri="{FF2B5EF4-FFF2-40B4-BE49-F238E27FC236}">
                <a16:creationId xmlns:a16="http://schemas.microsoft.com/office/drawing/2014/main" id="{C7561E2A-9F43-FBA9-F4A1-BB65944F8062}"/>
              </a:ext>
            </a:extLst>
          </p:cNvPr>
          <p:cNvSpPr>
            <a:spLocks noGrp="1"/>
          </p:cNvSpPr>
          <p:nvPr>
            <p:ph idx="15"/>
          </p:nvPr>
        </p:nvSpPr>
        <p:spPr>
          <a:xfrm>
            <a:off x="985837" y="2341227"/>
            <a:ext cx="3876543" cy="3556336"/>
          </a:xfrm>
        </p:spPr>
        <p:txBody>
          <a:bodyPr/>
          <a:lstStyle/>
          <a:p>
            <a:r>
              <a:rPr lang="da-DK" sz="1250" dirty="0"/>
              <a:t>Menneskers reaktion på forandringer kan være betinget af de sociale eller kulturelle forhold i en organisation. Der er dog ofte i høj grad også tale om en personlig, mental proces, som den enkelte gennemgår. Denne proces illustreres af forandringscirklen nedenfor. Opfatter medarbejderen forandringen som overskuelig eller af mindre betydning, kommer medarbejderen hurtigt rundt i cirklen. Opfatter medarbejderen derimod forandringen som omfattende og af stor betydning eller høj grad af påvirkning, risikerer medarbejderen at hænge fast i de første faser i lang tid.</a:t>
            </a:r>
          </a:p>
          <a:p>
            <a:r>
              <a:rPr lang="da-DK" sz="1250" dirty="0"/>
              <a:t>Er du er bevidst om forandringscirklens faser, kan du bedre forberede dig på de reaktioner, forandringen fremkalder. Det er en vigtig pointe, at det ikke er et mål i sig selv at hjælpe medarbejderen så hurtigt rundt i cirklen som muligt. Tid til håndtering og bearbejdning af modstand kan være afgørende for en medarbejders reaktion.</a:t>
            </a:r>
          </a:p>
          <a:p>
            <a:endParaRPr lang="da-DK" sz="1250" dirty="0"/>
          </a:p>
        </p:txBody>
      </p:sp>
      <p:grpSp>
        <p:nvGrpSpPr>
          <p:cNvPr id="9" name="Group 8">
            <a:extLst>
              <a:ext uri="{FF2B5EF4-FFF2-40B4-BE49-F238E27FC236}">
                <a16:creationId xmlns:a16="http://schemas.microsoft.com/office/drawing/2014/main" id="{B821FEE6-E49B-6238-4474-FF34CE77C124}"/>
              </a:ext>
            </a:extLst>
          </p:cNvPr>
          <p:cNvGrpSpPr/>
          <p:nvPr/>
        </p:nvGrpSpPr>
        <p:grpSpPr>
          <a:xfrm>
            <a:off x="6375496" y="1817290"/>
            <a:ext cx="4130539" cy="4007877"/>
            <a:chOff x="6665946" y="1485370"/>
            <a:chExt cx="4385523" cy="4385523"/>
          </a:xfrm>
        </p:grpSpPr>
        <p:sp>
          <p:nvSpPr>
            <p:cNvPr id="10" name="Arrow: Quad 9">
              <a:extLst>
                <a:ext uri="{FF2B5EF4-FFF2-40B4-BE49-F238E27FC236}">
                  <a16:creationId xmlns:a16="http://schemas.microsoft.com/office/drawing/2014/main" id="{582E281C-9DED-DDAD-B8E6-23881FEA97E6}"/>
                </a:ext>
              </a:extLst>
            </p:cNvPr>
            <p:cNvSpPr/>
            <p:nvPr/>
          </p:nvSpPr>
          <p:spPr>
            <a:xfrm>
              <a:off x="6665946" y="1485370"/>
              <a:ext cx="4385523" cy="4385523"/>
            </a:xfrm>
            <a:prstGeom prst="quadArrow">
              <a:avLst>
                <a:gd name="adj1" fmla="val 2000"/>
                <a:gd name="adj2" fmla="val 4000"/>
                <a:gd name="adj3" fmla="val 5000"/>
              </a:avLst>
            </a:prstGeom>
            <a:solidFill>
              <a:srgbClr val="002546"/>
            </a:solidFill>
            <a:ln>
              <a:noFill/>
            </a:ln>
            <a:effectLst/>
          </p:spPr>
          <p:txBody>
            <a:bodyPr/>
            <a:lstStyle/>
            <a:p>
              <a:endParaRPr lang="da-DK"/>
            </a:p>
          </p:txBody>
        </p:sp>
        <p:sp>
          <p:nvSpPr>
            <p:cNvPr id="11" name="Freeform: Shape 10">
              <a:extLst>
                <a:ext uri="{FF2B5EF4-FFF2-40B4-BE49-F238E27FC236}">
                  <a16:creationId xmlns:a16="http://schemas.microsoft.com/office/drawing/2014/main" id="{2A710F63-6172-BEB0-0CDE-94C4A077CCA8}"/>
                </a:ext>
              </a:extLst>
            </p:cNvPr>
            <p:cNvSpPr/>
            <p:nvPr/>
          </p:nvSpPr>
          <p:spPr>
            <a:xfrm>
              <a:off x="6951005" y="1770428"/>
              <a:ext cx="1754209" cy="175420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655A9F"/>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Opbakning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Ny orientering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Nye roller</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Klare forventninger</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Klare mål</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Klar retning</a:t>
              </a:r>
              <a:endParaRPr kumimoji="0" lang="da-DK" sz="10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2" name="Freeform: Shape 11">
              <a:extLst>
                <a:ext uri="{FF2B5EF4-FFF2-40B4-BE49-F238E27FC236}">
                  <a16:creationId xmlns:a16="http://schemas.microsoft.com/office/drawing/2014/main" id="{676406C4-4F32-EA72-8CCC-3EC2FBBA1021}"/>
                </a:ext>
              </a:extLst>
            </p:cNvPr>
            <p:cNvSpPr/>
            <p:nvPr/>
          </p:nvSpPr>
          <p:spPr>
            <a:xfrm>
              <a:off x="9012201" y="1770428"/>
              <a:ext cx="1754209" cy="1754209"/>
            </a:xfrm>
            <a:custGeom>
              <a:avLst/>
              <a:gdLst>
                <a:gd name="connsiteX0" fmla="*/ 0 w 1754209"/>
                <a:gd name="connsiteY0" fmla="*/ 0 h 1754209"/>
                <a:gd name="connsiteX1" fmla="*/ 1754209 w 1754209"/>
                <a:gd name="connsiteY1" fmla="*/ 0 h 1754209"/>
                <a:gd name="connsiteX2" fmla="*/ 1754209 w 1754209"/>
                <a:gd name="connsiteY2" fmla="*/ 1754209 h 1754209"/>
                <a:gd name="connsiteX3" fmla="*/ 0 w 1754209"/>
                <a:gd name="connsiteY3" fmla="*/ 1754209 h 1754209"/>
                <a:gd name="connsiteX4" fmla="*/ 0 w 1754209"/>
                <a:gd name="connsiteY4" fmla="*/ 0 h 175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209" h="1754209">
                  <a:moveTo>
                    <a:pt x="0" y="0"/>
                  </a:moveTo>
                  <a:lnTo>
                    <a:pt x="1754209" y="0"/>
                  </a:lnTo>
                  <a:lnTo>
                    <a:pt x="1754209" y="1754209"/>
                  </a:lnTo>
                  <a:lnTo>
                    <a:pt x="0" y="1754209"/>
                  </a:lnTo>
                  <a:lnTo>
                    <a:pt x="0" y="0"/>
                  </a:lnTo>
                  <a:close/>
                </a:path>
              </a:pathLst>
            </a:custGeom>
            <a:solidFill>
              <a:srgbClr val="FF9900"/>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Benægtelse</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Krise</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Fortsætte det vanlige arbejde</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Har skyklapper på</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Oplever fald i produktivitet</a:t>
              </a:r>
            </a:p>
          </p:txBody>
        </p:sp>
        <p:sp>
          <p:nvSpPr>
            <p:cNvPr id="13" name="Freeform: Shape 12">
              <a:extLst>
                <a:ext uri="{FF2B5EF4-FFF2-40B4-BE49-F238E27FC236}">
                  <a16:creationId xmlns:a16="http://schemas.microsoft.com/office/drawing/2014/main" id="{C3B0A372-EC19-0866-9D4D-919757B15E4F}"/>
                </a:ext>
              </a:extLst>
            </p:cNvPr>
            <p:cNvSpPr/>
            <p:nvPr/>
          </p:nvSpPr>
          <p:spPr>
            <a:xfrm>
              <a:off x="6951005" y="3831624"/>
              <a:ext cx="1754209" cy="1754209"/>
            </a:xfrm>
            <a:custGeom>
              <a:avLst/>
              <a:gdLst>
                <a:gd name="connsiteX0" fmla="*/ 0 w 1754209"/>
                <a:gd name="connsiteY0" fmla="*/ 0 h 1754209"/>
                <a:gd name="connsiteX1" fmla="*/ 1754209 w 1754209"/>
                <a:gd name="connsiteY1" fmla="*/ 0 h 1754209"/>
                <a:gd name="connsiteX2" fmla="*/ 1754209 w 1754209"/>
                <a:gd name="connsiteY2" fmla="*/ 1754209 h 1754209"/>
                <a:gd name="connsiteX3" fmla="*/ 0 w 1754209"/>
                <a:gd name="connsiteY3" fmla="*/ 1754209 h 1754209"/>
                <a:gd name="connsiteX4" fmla="*/ 0 w 1754209"/>
                <a:gd name="connsiteY4" fmla="*/ 0 h 175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209" h="1754209">
                  <a:moveTo>
                    <a:pt x="0" y="0"/>
                  </a:moveTo>
                  <a:lnTo>
                    <a:pt x="1754209" y="0"/>
                  </a:lnTo>
                  <a:lnTo>
                    <a:pt x="1754209" y="1754209"/>
                  </a:lnTo>
                  <a:lnTo>
                    <a:pt x="0" y="1754209"/>
                  </a:lnTo>
                  <a:lnTo>
                    <a:pt x="0" y="0"/>
                  </a:lnTo>
                  <a:close/>
                </a:path>
              </a:pathLst>
            </a:custGeom>
            <a:solidFill>
              <a:srgbClr val="00ABA4"/>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Udforskning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Opdagelse kaotisk</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Sætter spørgsmålstegn ved alt</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Stress og usikkerhed</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Søgning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Eksperimenterende </a:t>
              </a:r>
            </a:p>
          </p:txBody>
        </p:sp>
        <p:sp>
          <p:nvSpPr>
            <p:cNvPr id="14" name="Freeform: Shape 13">
              <a:extLst>
                <a:ext uri="{FF2B5EF4-FFF2-40B4-BE49-F238E27FC236}">
                  <a16:creationId xmlns:a16="http://schemas.microsoft.com/office/drawing/2014/main" id="{963084CA-C97C-7835-9E6B-3D3D8351EF59}"/>
                </a:ext>
              </a:extLst>
            </p:cNvPr>
            <p:cNvSpPr/>
            <p:nvPr/>
          </p:nvSpPr>
          <p:spPr>
            <a:xfrm>
              <a:off x="9012201" y="3831624"/>
              <a:ext cx="1754209" cy="1754209"/>
            </a:xfrm>
            <a:custGeom>
              <a:avLst/>
              <a:gdLst>
                <a:gd name="connsiteX0" fmla="*/ 0 w 1754209"/>
                <a:gd name="connsiteY0" fmla="*/ 0 h 1754209"/>
                <a:gd name="connsiteX1" fmla="*/ 1754209 w 1754209"/>
                <a:gd name="connsiteY1" fmla="*/ 0 h 1754209"/>
                <a:gd name="connsiteX2" fmla="*/ 1754209 w 1754209"/>
                <a:gd name="connsiteY2" fmla="*/ 1754209 h 1754209"/>
                <a:gd name="connsiteX3" fmla="*/ 0 w 1754209"/>
                <a:gd name="connsiteY3" fmla="*/ 1754209 h 1754209"/>
                <a:gd name="connsiteX4" fmla="*/ 0 w 1754209"/>
                <a:gd name="connsiteY4" fmla="*/ 0 h 175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209" h="1754209">
                  <a:moveTo>
                    <a:pt x="0" y="0"/>
                  </a:moveTo>
                  <a:lnTo>
                    <a:pt x="1754209" y="0"/>
                  </a:lnTo>
                  <a:lnTo>
                    <a:pt x="1754209" y="1754209"/>
                  </a:lnTo>
                  <a:lnTo>
                    <a:pt x="0" y="1754209"/>
                  </a:lnTo>
                  <a:lnTo>
                    <a:pt x="0" y="0"/>
                  </a:lnTo>
                  <a:close/>
                </a:path>
              </a:pathLst>
            </a:custGeom>
            <a:solidFill>
              <a:srgbClr val="8BAD3F"/>
            </a:solidFill>
            <a:ln w="25400" cap="flat" cmpd="sng" algn="ctr">
              <a:solidFill>
                <a:srgbClr val="FFFFFF">
                  <a:hueOff val="0"/>
                  <a:satOff val="0"/>
                  <a:lumOff val="0"/>
                  <a:alphaOff val="0"/>
                </a:srgbClr>
              </a:solidFill>
              <a:prstDash val="solid"/>
            </a:ln>
            <a:effectLst/>
          </p:spPr>
          <p:txBody>
            <a:bodyPr spcFirstLastPara="0" vert="horz" wrap="square" lIns="71981" tIns="71981" rIns="71981" bIns="71981" numCol="1" spcCol="1270" anchor="t" anchorCtr="0">
              <a:noAutofit/>
            </a:bodyPr>
            <a:lstStyle/>
            <a:p>
              <a:pPr marL="0" marR="0" lvl="0" indent="0" algn="ctr" defTabSz="799860" rtl="0" eaLnBrk="1" fontAlgn="auto" latinLnBrk="0" hangingPunct="1">
                <a:lnSpc>
                  <a:spcPct val="100000"/>
                </a:lnSpc>
                <a:spcBef>
                  <a:spcPts val="0"/>
                </a:spcBef>
                <a:spcAft>
                  <a:spcPct val="3500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Modstand</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Selvforsvar</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Vrede og frustration</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Mangel på selvtillid</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Bekymring</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Frygt</a:t>
              </a:r>
            </a:p>
            <a:p>
              <a:pPr marL="285664" marR="0" lvl="0" indent="-285664" algn="l" defTabSz="799860" rtl="0" eaLnBrk="1" fontAlgn="auto" latinLnBrk="0" hangingPunct="1">
                <a:lnSpc>
                  <a:spcPct val="100000"/>
                </a:lnSpc>
                <a:spcBef>
                  <a:spcPts val="0"/>
                </a:spcBef>
                <a:spcAft>
                  <a:spcPct val="35000"/>
                </a:spcAft>
                <a:buClrTx/>
                <a:buSzTx/>
                <a:buFont typeface="Arial" panose="020B0604020202020204" pitchFamily="34" charset="0"/>
                <a:buChar char="•"/>
                <a:tabLst/>
                <a:defRPr/>
              </a:pPr>
              <a:r>
                <a:rPr kumimoji="0" lang="da-DK" sz="900" b="0" i="0" u="none" strike="noStrike" kern="0" cap="none" spc="0" normalizeH="0" baseline="0" noProof="0" dirty="0">
                  <a:ln>
                    <a:noFill/>
                  </a:ln>
                  <a:solidFill>
                    <a:srgbClr val="FFFFFF"/>
                  </a:solidFill>
                  <a:effectLst/>
                  <a:uLnTx/>
                  <a:uFillTx/>
                  <a:latin typeface="AU Passata"/>
                  <a:ea typeface="+mn-ea"/>
                  <a:cs typeface="+mn-cs"/>
                </a:rPr>
                <a:t>Usikkerhed</a:t>
              </a:r>
              <a:endParaRPr kumimoji="0" lang="da-DK" sz="1000" b="0" i="0" u="none" strike="noStrike" kern="0" cap="none" spc="0" normalizeH="0" baseline="0" noProof="0" dirty="0">
                <a:ln>
                  <a:noFill/>
                </a:ln>
                <a:solidFill>
                  <a:srgbClr val="FFFFFF"/>
                </a:solidFill>
                <a:effectLst/>
                <a:uLnTx/>
                <a:uFillTx/>
                <a:latin typeface="AU Passata"/>
                <a:ea typeface="+mn-ea"/>
                <a:cs typeface="+mn-cs"/>
              </a:endParaRPr>
            </a:p>
          </p:txBody>
        </p:sp>
      </p:grpSp>
      <p:sp>
        <p:nvSpPr>
          <p:cNvPr id="15" name="TextBox 14">
            <a:extLst>
              <a:ext uri="{FF2B5EF4-FFF2-40B4-BE49-F238E27FC236}">
                <a16:creationId xmlns:a16="http://schemas.microsoft.com/office/drawing/2014/main" id="{E28461C1-D6B6-EF17-0EA9-B20A829BADB3}"/>
              </a:ext>
            </a:extLst>
          </p:cNvPr>
          <p:cNvSpPr txBox="1"/>
          <p:nvPr/>
        </p:nvSpPr>
        <p:spPr>
          <a:xfrm>
            <a:off x="7066745" y="1600071"/>
            <a:ext cx="2748040"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omgivelser</a:t>
            </a:r>
          </a:p>
        </p:txBody>
      </p:sp>
      <p:sp>
        <p:nvSpPr>
          <p:cNvPr id="16" name="TextBox 15">
            <a:extLst>
              <a:ext uri="{FF2B5EF4-FFF2-40B4-BE49-F238E27FC236}">
                <a16:creationId xmlns:a16="http://schemas.microsoft.com/office/drawing/2014/main" id="{356CFB9B-0E2A-37C3-E754-ABB7F39B5867}"/>
              </a:ext>
            </a:extLst>
          </p:cNvPr>
          <p:cNvSpPr txBox="1"/>
          <p:nvPr/>
        </p:nvSpPr>
        <p:spPr>
          <a:xfrm>
            <a:off x="7061683" y="5892255"/>
            <a:ext cx="2748040" cy="153888"/>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sig selv</a:t>
            </a:r>
          </a:p>
        </p:txBody>
      </p:sp>
      <p:sp>
        <p:nvSpPr>
          <p:cNvPr id="17" name="TextBox 16">
            <a:extLst>
              <a:ext uri="{FF2B5EF4-FFF2-40B4-BE49-F238E27FC236}">
                <a16:creationId xmlns:a16="http://schemas.microsoft.com/office/drawing/2014/main" id="{EE1357FD-EA32-4867-AF9A-41635C4A42A3}"/>
              </a:ext>
            </a:extLst>
          </p:cNvPr>
          <p:cNvSpPr txBox="1"/>
          <p:nvPr/>
        </p:nvSpPr>
        <p:spPr>
          <a:xfrm>
            <a:off x="5130865" y="3744284"/>
            <a:ext cx="1364928" cy="15388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fremtiden</a:t>
            </a:r>
          </a:p>
        </p:txBody>
      </p:sp>
      <p:sp>
        <p:nvSpPr>
          <p:cNvPr id="18" name="TextBox 17">
            <a:extLst>
              <a:ext uri="{FF2B5EF4-FFF2-40B4-BE49-F238E27FC236}">
                <a16:creationId xmlns:a16="http://schemas.microsoft.com/office/drawing/2014/main" id="{7BB73B3B-1A85-96EE-65FE-63295F02BA6B}"/>
              </a:ext>
            </a:extLst>
          </p:cNvPr>
          <p:cNvSpPr txBox="1"/>
          <p:nvPr/>
        </p:nvSpPr>
        <p:spPr>
          <a:xfrm>
            <a:off x="10601286" y="3744284"/>
            <a:ext cx="1389909" cy="15388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 typeface="AU Passata" pitchFamily="34" charset="0"/>
              <a:buNone/>
              <a:tabLst/>
              <a:defRPr/>
            </a:pPr>
            <a:r>
              <a:rPr kumimoji="0" lang="da-DK" sz="1000" b="0" i="0" u="none" strike="noStrike" kern="1200" cap="none" spc="0" normalizeH="0" baseline="0" noProof="0" dirty="0">
                <a:ln>
                  <a:noFill/>
                </a:ln>
                <a:solidFill>
                  <a:srgbClr val="000000"/>
                </a:solidFill>
                <a:effectLst/>
                <a:uLnTx/>
                <a:uFillTx/>
                <a:latin typeface="AU Passata"/>
                <a:ea typeface="+mn-ea"/>
                <a:cs typeface="+mn-cs"/>
              </a:rPr>
              <a:t>Fokus på fortiden</a:t>
            </a:r>
          </a:p>
        </p:txBody>
      </p:sp>
      <p:sp>
        <p:nvSpPr>
          <p:cNvPr id="19" name="TextBox 18">
            <a:extLst>
              <a:ext uri="{FF2B5EF4-FFF2-40B4-BE49-F238E27FC236}">
                <a16:creationId xmlns:a16="http://schemas.microsoft.com/office/drawing/2014/main" id="{F3EAFCF7-214D-DC19-810E-004447772946}"/>
              </a:ext>
            </a:extLst>
          </p:cNvPr>
          <p:cNvSpPr txBox="1"/>
          <p:nvPr/>
        </p:nvSpPr>
        <p:spPr>
          <a:xfrm>
            <a:off x="7174532" y="6184014"/>
            <a:ext cx="3161490"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Inspireret af </a:t>
            </a:r>
            <a:r>
              <a:rPr kumimoji="0" lang="da-DK" sz="900" b="0" i="0" u="none" strike="noStrike" kern="0" cap="none" spc="0" normalizeH="0" baseline="0" noProof="0" dirty="0" err="1">
                <a:ln>
                  <a:noFill/>
                </a:ln>
                <a:solidFill>
                  <a:srgbClr val="000000"/>
                </a:solidFill>
                <a:effectLst/>
                <a:uLnTx/>
                <a:uFillTx/>
                <a:latin typeface="AU Passata" pitchFamily="34" charset="0"/>
                <a:ea typeface="+mn-ea"/>
                <a:cs typeface="+mn-cs"/>
              </a:rPr>
              <a:t>Ebler</a:t>
            </a: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 Brande og Nørgård (2017)</a:t>
            </a:r>
          </a:p>
        </p:txBody>
      </p:sp>
      <p:pic>
        <p:nvPicPr>
          <p:cNvPr id="20" name="Graphic 19" descr="Arrow circle outline">
            <a:extLst>
              <a:ext uri="{FF2B5EF4-FFF2-40B4-BE49-F238E27FC236}">
                <a16:creationId xmlns:a16="http://schemas.microsoft.com/office/drawing/2014/main" id="{443551DF-E9A7-A279-6FBC-C7C8A394F2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8068" y="3284984"/>
            <a:ext cx="1076664" cy="1076664"/>
          </a:xfrm>
          <a:prstGeom prst="rect">
            <a:avLst/>
          </a:prstGeom>
        </p:spPr>
      </p:pic>
      <p:grpSp>
        <p:nvGrpSpPr>
          <p:cNvPr id="2" name="Group 1">
            <a:extLst>
              <a:ext uri="{FF2B5EF4-FFF2-40B4-BE49-F238E27FC236}">
                <a16:creationId xmlns:a16="http://schemas.microsoft.com/office/drawing/2014/main" id="{FA68CD56-B356-2880-7051-057C77175197}"/>
              </a:ext>
            </a:extLst>
          </p:cNvPr>
          <p:cNvGrpSpPr/>
          <p:nvPr/>
        </p:nvGrpSpPr>
        <p:grpSpPr>
          <a:xfrm>
            <a:off x="3722133" y="5994073"/>
            <a:ext cx="6404726" cy="687900"/>
            <a:chOff x="3722133" y="5994073"/>
            <a:chExt cx="6404726" cy="687900"/>
          </a:xfrm>
        </p:grpSpPr>
        <p:sp>
          <p:nvSpPr>
            <p:cNvPr id="3" name="USR_Title">
              <a:extLst>
                <a:ext uri="{FF2B5EF4-FFF2-40B4-BE49-F238E27FC236}">
                  <a16:creationId xmlns:a16="http://schemas.microsoft.com/office/drawing/2014/main" id="{D495B58A-6795-4DB2-231E-5ECA36E16CEE}"/>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5" name="Date_DateCustomA">
              <a:extLst>
                <a:ext uri="{FF2B5EF4-FFF2-40B4-BE49-F238E27FC236}">
                  <a16:creationId xmlns:a16="http://schemas.microsoft.com/office/drawing/2014/main" id="{63BFD643-035A-A738-C0C7-50C0F804819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8" name="Billede streg">
              <a:extLst>
                <a:ext uri="{FF2B5EF4-FFF2-40B4-BE49-F238E27FC236}">
                  <a16:creationId xmlns:a16="http://schemas.microsoft.com/office/drawing/2014/main" id="{BBE653F9-5287-831A-014E-DC2196175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1" name="Slide Number Placeholder 3">
            <a:extLst>
              <a:ext uri="{FF2B5EF4-FFF2-40B4-BE49-F238E27FC236}">
                <a16:creationId xmlns:a16="http://schemas.microsoft.com/office/drawing/2014/main" id="{9C5B9229-0F9B-6DEA-4C78-2D751F2B53E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4</a:t>
            </a:fld>
            <a:endParaRPr lang="en-GB" dirty="0"/>
          </a:p>
        </p:txBody>
      </p:sp>
      <p:pic>
        <p:nvPicPr>
          <p:cNvPr id="22" name="Picture 17">
            <a:extLst>
              <a:ext uri="{FF2B5EF4-FFF2-40B4-BE49-F238E27FC236}">
                <a16:creationId xmlns:a16="http://schemas.microsoft.com/office/drawing/2014/main" id="{7C6E0AE2-202A-827F-91B1-1C14A84524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41444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0911-662A-2ACD-20D1-BC375BABC54E}"/>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3.B</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Forandringscirklen </a:t>
            </a:r>
            <a:r>
              <a:rPr lang="da-DK" sz="2000" dirty="0"/>
              <a:t>(fortsat)</a:t>
            </a:r>
          </a:p>
        </p:txBody>
      </p:sp>
      <p:sp>
        <p:nvSpPr>
          <p:cNvPr id="4" name="Date Placeholder 3">
            <a:extLst>
              <a:ext uri="{FF2B5EF4-FFF2-40B4-BE49-F238E27FC236}">
                <a16:creationId xmlns:a16="http://schemas.microsoft.com/office/drawing/2014/main" id="{DA5CD3A7-3A89-F9E7-9EFE-EF0D83A26A15}"/>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6EB1AEE0-3E2E-4ED3-8EB0-63E91F8332F1}"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6" name="Content Placeholder 5">
            <a:extLst>
              <a:ext uri="{FF2B5EF4-FFF2-40B4-BE49-F238E27FC236}">
                <a16:creationId xmlns:a16="http://schemas.microsoft.com/office/drawing/2014/main" id="{D1C5B042-BA22-722A-047A-BE8B7ED8F7F0}"/>
              </a:ext>
            </a:extLst>
          </p:cNvPr>
          <p:cNvSpPr>
            <a:spLocks noGrp="1"/>
          </p:cNvSpPr>
          <p:nvPr>
            <p:ph idx="15"/>
          </p:nvPr>
        </p:nvSpPr>
        <p:spPr/>
        <p:txBody>
          <a:bodyPr/>
          <a:lstStyle/>
          <a:p>
            <a:r>
              <a:rPr lang="da-DK" sz="1100" dirty="0"/>
              <a:t>Forandringscirklen, som er illustreret på det foregående slide, består af fire faser:</a:t>
            </a:r>
          </a:p>
          <a:p>
            <a:r>
              <a:rPr lang="da-DK" sz="1100" b="1" dirty="0">
                <a:solidFill>
                  <a:schemeClr val="bg2"/>
                </a:solidFill>
              </a:rPr>
              <a:t>Benægtelse</a:t>
            </a:r>
          </a:p>
          <a:p>
            <a:r>
              <a:rPr lang="da-DK" sz="1100" dirty="0"/>
              <a:t>Den første reaktion er benægtelse. Den kommer oftest til udtryk ved, at medarbejderen ignorerer forandringen og fx giver indtryk af, at han/hun ikke er bekendt med forandringen, eller ikke tror, at den bliver en realitet (eller ’går over’). Her er det vigtigt at tage hensyn til de medarbejdere, som bliver mest påvirkede af forandringen. Hvis benægtelsesreaktionen ikke aftager, skal du skabe mulighed for, at den enkelte har nogen at tale med, som kan lytte, svare på spørgsmål og tydeliggøre, at forandringen er reel.</a:t>
            </a:r>
          </a:p>
          <a:p>
            <a:r>
              <a:rPr lang="da-DK" sz="1100" b="1" dirty="0">
                <a:solidFill>
                  <a:schemeClr val="bg2"/>
                </a:solidFill>
              </a:rPr>
              <a:t>Modstand</a:t>
            </a:r>
          </a:p>
          <a:p>
            <a:r>
              <a:rPr lang="da-DK" sz="1100" dirty="0"/>
              <a:t>Når medarbejderen erkender, at forandringen er en realitet, kan der opstå forskellige reaktioner. Det kan være modstand, som kan skyldes vrede, frustration eller sorg. Modstanden kan føre til, at medarbejderen føler sig som et offer eller skyder skylden på andre. Denne modstandsreaktion kan give samarbejdsproblemer, dårlig trivsel og nedsat produktivitet. En anden reaktion kan være accept eller støtte, som vises gennem glæde eller ros. Hvis medarbejderen accepterer eller støtter forandringen, vil vedkommende hurtigt gå videre til næste fase.</a:t>
            </a:r>
          </a:p>
          <a:p>
            <a:r>
              <a:rPr lang="da-DK" sz="1100" b="1" dirty="0">
                <a:solidFill>
                  <a:schemeClr val="bg2"/>
                </a:solidFill>
              </a:rPr>
              <a:t>Udforskning</a:t>
            </a:r>
          </a:p>
          <a:p>
            <a:r>
              <a:rPr lang="da-DK" sz="1100" dirty="0"/>
              <a:t>I udforskningsfasen vil medarbejderen begynde at se fremad. Denne proces kan ofte virke lidt uoverskueligt og kaotisk, og det vil for nogle være en stressende periode. Her er det vigtigt at have en kontinuerlig dialog med medarbejderne og forsøge at hjælpe dem med at håndtere de udfordringer, de oplever.</a:t>
            </a:r>
          </a:p>
          <a:p>
            <a:r>
              <a:rPr lang="da-DK" sz="1100" b="1" dirty="0">
                <a:solidFill>
                  <a:schemeClr val="bg2"/>
                </a:solidFill>
              </a:rPr>
              <a:t>Opbakning</a:t>
            </a:r>
          </a:p>
          <a:p>
            <a:r>
              <a:rPr lang="da-DK" sz="1100" dirty="0"/>
              <a:t>I den sidste fase forstår medarbejderne forandringen – herunder de eventuelt nye roller og målsætninger, som er en del af forandringen – og bakker op. I denne fase er det vigtigt at sikre stabilitet og kontinuerligt fokus på at fastholde forandringen, da det ellers kan skabe frustrationer og føre til, at medarbejderne starter forfra i forandringscirklen.</a:t>
            </a:r>
          </a:p>
          <a:p>
            <a:endParaRPr lang="da-DK" sz="1100" dirty="0"/>
          </a:p>
        </p:txBody>
      </p:sp>
      <p:pic>
        <p:nvPicPr>
          <p:cNvPr id="7" name="Picture 6">
            <a:extLst>
              <a:ext uri="{FF2B5EF4-FFF2-40B4-BE49-F238E27FC236}">
                <a16:creationId xmlns:a16="http://schemas.microsoft.com/office/drawing/2014/main" id="{633317E4-16AD-D99D-55FC-0831122A859B}"/>
              </a:ext>
            </a:extLst>
          </p:cNvPr>
          <p:cNvPicPr>
            <a:picLocks noChangeAspect="1"/>
          </p:cNvPicPr>
          <p:nvPr/>
        </p:nvPicPr>
        <p:blipFill>
          <a:blip r:embed="rId2"/>
          <a:stretch>
            <a:fillRect/>
          </a:stretch>
        </p:blipFill>
        <p:spPr>
          <a:xfrm>
            <a:off x="8974732" y="803779"/>
            <a:ext cx="2138978" cy="1505555"/>
          </a:xfrm>
          <a:prstGeom prst="rect">
            <a:avLst/>
          </a:prstGeom>
        </p:spPr>
      </p:pic>
      <p:grpSp>
        <p:nvGrpSpPr>
          <p:cNvPr id="3" name="Group 2">
            <a:extLst>
              <a:ext uri="{FF2B5EF4-FFF2-40B4-BE49-F238E27FC236}">
                <a16:creationId xmlns:a16="http://schemas.microsoft.com/office/drawing/2014/main" id="{9197B408-FB57-75B5-0B54-04466472B782}"/>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2A08DFBA-4D07-5245-3140-E56003FDB167}"/>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8" name="Date_DateCustomA">
              <a:extLst>
                <a:ext uri="{FF2B5EF4-FFF2-40B4-BE49-F238E27FC236}">
                  <a16:creationId xmlns:a16="http://schemas.microsoft.com/office/drawing/2014/main" id="{4732018E-2894-32CD-2BD8-527EF13EB81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9" name="Billede streg">
              <a:extLst>
                <a:ext uri="{FF2B5EF4-FFF2-40B4-BE49-F238E27FC236}">
                  <a16:creationId xmlns:a16="http://schemas.microsoft.com/office/drawing/2014/main" id="{E0B4F349-44AB-3B4C-EA0E-0FE0DFB32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1CC605C5-4389-3913-94D1-A0091B343F9D}"/>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5</a:t>
            </a:fld>
            <a:endParaRPr lang="en-GB" dirty="0"/>
          </a:p>
        </p:txBody>
      </p:sp>
      <p:pic>
        <p:nvPicPr>
          <p:cNvPr id="11" name="Picture 17">
            <a:extLst>
              <a:ext uri="{FF2B5EF4-FFF2-40B4-BE49-F238E27FC236}">
                <a16:creationId xmlns:a16="http://schemas.microsoft.com/office/drawing/2014/main" id="{70F1D073-B71D-C7F3-E8A7-48F30C9D80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10454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0D611-76F2-A086-E3E6-5BDAD7BAE17B}"/>
              </a:ext>
            </a:extLst>
          </p:cNvPr>
          <p:cNvSpPr>
            <a:spLocks noGrp="1"/>
          </p:cNvSpPr>
          <p:nvPr>
            <p:ph type="title"/>
          </p:nvPr>
        </p:nvSpPr>
        <p:spPr/>
        <p:txBody>
          <a:bodyPr/>
          <a:lstStyle/>
          <a:p>
            <a:r>
              <a:rPr lang="da-DK" dirty="0"/>
              <a:t>Analyse </a:t>
            </a:r>
            <a:r>
              <a:rPr lang="da-DK" sz="2000" dirty="0"/>
              <a:t>af modstand</a:t>
            </a:r>
          </a:p>
        </p:txBody>
      </p:sp>
      <p:sp>
        <p:nvSpPr>
          <p:cNvPr id="6" name="Content Placeholder 5">
            <a:extLst>
              <a:ext uri="{FF2B5EF4-FFF2-40B4-BE49-F238E27FC236}">
                <a16:creationId xmlns:a16="http://schemas.microsoft.com/office/drawing/2014/main" id="{A137F183-D1BA-6F21-38DE-AEA22B2263F5}"/>
              </a:ext>
            </a:extLst>
          </p:cNvPr>
          <p:cNvSpPr>
            <a:spLocks noGrp="1"/>
          </p:cNvSpPr>
          <p:nvPr>
            <p:ph idx="1"/>
          </p:nvPr>
        </p:nvSpPr>
        <p:spPr/>
        <p:txBody>
          <a:bodyPr/>
          <a:lstStyle/>
          <a:p>
            <a:r>
              <a:rPr lang="da-DK" sz="1800" dirty="0"/>
              <a:t>Som forandringsleder er det vigtigt, at du både kan analysere og forebygge potentiel modstand - og at du kan håndtere den faktiske modstand, som kan opstå i løbet af forandringsprocessen.</a:t>
            </a:r>
          </a:p>
          <a:p>
            <a:endParaRPr lang="da-DK" sz="1800" dirty="0"/>
          </a:p>
          <a:p>
            <a:r>
              <a:rPr lang="da-DK" sz="1800" b="1" dirty="0">
                <a:solidFill>
                  <a:schemeClr val="bg2"/>
                </a:solidFill>
              </a:rPr>
              <a:t>På de følgende sider kan du læse mere om:</a:t>
            </a:r>
          </a:p>
          <a:p>
            <a:pPr marL="285750" indent="-285750">
              <a:buFont typeface="Arial" panose="020B0604020202020204" pitchFamily="34" charset="0"/>
              <a:buChar char="•"/>
            </a:pPr>
            <a:r>
              <a:rPr lang="da-DK" sz="1800" dirty="0"/>
              <a:t>Hvordan du kan spotte forskellige former for modstand</a:t>
            </a:r>
          </a:p>
          <a:p>
            <a:pPr marL="285750" indent="-285750">
              <a:buFont typeface="Arial" panose="020B0604020202020204" pitchFamily="34" charset="0"/>
              <a:buChar char="•"/>
            </a:pPr>
            <a:r>
              <a:rPr lang="da-DK" sz="1800" dirty="0"/>
              <a:t>Hvordan du kan afdække, hvilken form for modstand der er tale om, og hvad den bunder i</a:t>
            </a:r>
          </a:p>
          <a:p>
            <a:pPr marL="285750" indent="-285750">
              <a:buFont typeface="Arial" panose="020B0604020202020204" pitchFamily="34" charset="0"/>
              <a:buChar char="•"/>
            </a:pPr>
            <a:r>
              <a:rPr lang="da-DK" sz="1800" dirty="0"/>
              <a:t>Hvordan du – med afsæt i din afdækning af modstanden – kan bruge konkrete greb til at håndtere og minimere modstanden.</a:t>
            </a:r>
          </a:p>
        </p:txBody>
      </p:sp>
      <p:sp>
        <p:nvSpPr>
          <p:cNvPr id="4" name="Date Placeholder 3">
            <a:extLst>
              <a:ext uri="{FF2B5EF4-FFF2-40B4-BE49-F238E27FC236}">
                <a16:creationId xmlns:a16="http://schemas.microsoft.com/office/drawing/2014/main" id="{71A51E40-C542-8C1A-225B-0A5869481FF7}"/>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35E8FB1C-E04D-4623-8436-61D184F51CC6}"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pic>
        <p:nvPicPr>
          <p:cNvPr id="8" name="Content Placeholder 7">
            <a:extLst>
              <a:ext uri="{FF2B5EF4-FFF2-40B4-BE49-F238E27FC236}">
                <a16:creationId xmlns:a16="http://schemas.microsoft.com/office/drawing/2014/main" id="{5B72CAC9-1E7B-5CE0-EFAE-82CE86ACA0AB}"/>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grpSp>
        <p:nvGrpSpPr>
          <p:cNvPr id="2" name="Group 1">
            <a:extLst>
              <a:ext uri="{FF2B5EF4-FFF2-40B4-BE49-F238E27FC236}">
                <a16:creationId xmlns:a16="http://schemas.microsoft.com/office/drawing/2014/main" id="{95769648-E360-3BA6-A7E8-8BC1EC6D4CE1}"/>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47B56D2E-88B9-860C-ED67-DA8DB37E1012}"/>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7" name="Date_DateCustomA">
              <a:extLst>
                <a:ext uri="{FF2B5EF4-FFF2-40B4-BE49-F238E27FC236}">
                  <a16:creationId xmlns:a16="http://schemas.microsoft.com/office/drawing/2014/main" id="{8F14D27F-8949-3DBA-2233-58769A2C288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9" name="Billede streg">
              <a:extLst>
                <a:ext uri="{FF2B5EF4-FFF2-40B4-BE49-F238E27FC236}">
                  <a16:creationId xmlns:a16="http://schemas.microsoft.com/office/drawing/2014/main" id="{13E6DC1E-2751-F7F0-900D-55D605C6C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3FDE14DD-7EF3-30B5-A440-F566197B096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6</a:t>
            </a:fld>
            <a:endParaRPr lang="en-GB" dirty="0"/>
          </a:p>
        </p:txBody>
      </p:sp>
      <p:pic>
        <p:nvPicPr>
          <p:cNvPr id="11" name="Picture 17">
            <a:extLst>
              <a:ext uri="{FF2B5EF4-FFF2-40B4-BE49-F238E27FC236}">
                <a16:creationId xmlns:a16="http://schemas.microsoft.com/office/drawing/2014/main" id="{DC15A651-A468-B18D-3783-D2A49271E3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125165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33E493-DDDF-3C98-C645-A0797F646FA9}"/>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 </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Fire udtryk </a:t>
            </a:r>
            <a:r>
              <a:rPr lang="da-DK" sz="2000" dirty="0"/>
              <a:t>for modstand</a:t>
            </a:r>
          </a:p>
        </p:txBody>
      </p:sp>
      <p:sp>
        <p:nvSpPr>
          <p:cNvPr id="4" name="Date Placeholder 3">
            <a:extLst>
              <a:ext uri="{FF2B5EF4-FFF2-40B4-BE49-F238E27FC236}">
                <a16:creationId xmlns:a16="http://schemas.microsoft.com/office/drawing/2014/main" id="{D4809969-EF7C-1721-4172-98DF47C19828}"/>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D23F3CB1-E851-4A39-9FE6-26D5343EC568}"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10" name="Content Placeholder 9">
            <a:extLst>
              <a:ext uri="{FF2B5EF4-FFF2-40B4-BE49-F238E27FC236}">
                <a16:creationId xmlns:a16="http://schemas.microsoft.com/office/drawing/2014/main" id="{C6732AD7-A9EB-52BF-F482-45241FAC283D}"/>
              </a:ext>
            </a:extLst>
          </p:cNvPr>
          <p:cNvSpPr>
            <a:spLocks noGrp="1"/>
          </p:cNvSpPr>
          <p:nvPr>
            <p:ph idx="15"/>
          </p:nvPr>
        </p:nvSpPr>
        <p:spPr/>
        <p:txBody>
          <a:bodyPr/>
          <a:lstStyle/>
          <a:p>
            <a:r>
              <a:rPr lang="da-DK" dirty="0"/>
              <a:t>Når du står i spidsen for en forandring, skal du kunne gennemskue, hvornår medarbejdere føler modstand. Nogle gange kan modstanden være meget eksplicit og tydelig, andre gange kan den være sværere at få øje på.</a:t>
            </a:r>
          </a:p>
          <a:p>
            <a:r>
              <a:rPr lang="da-DK" dirty="0"/>
              <a:t>Her kan nedenstående model være en hjælp til at blive klogere på, hvilken type modstand der er tale om. Den kan hjælpe dig til også at have fokus på den modstand, som foregår mere i det skjulte, og som måske endda foregår på et ubevidst plan hos de involverede.</a:t>
            </a:r>
          </a:p>
          <a:p>
            <a:endParaRPr lang="da-DK" dirty="0"/>
          </a:p>
        </p:txBody>
      </p:sp>
      <p:sp>
        <p:nvSpPr>
          <p:cNvPr id="11" name="TextBox 10">
            <a:extLst>
              <a:ext uri="{FF2B5EF4-FFF2-40B4-BE49-F238E27FC236}">
                <a16:creationId xmlns:a16="http://schemas.microsoft.com/office/drawing/2014/main" id="{44CBDBA4-97EA-C052-996C-367DD0BE8156}"/>
              </a:ext>
            </a:extLst>
          </p:cNvPr>
          <p:cNvSpPr txBox="1"/>
          <p:nvPr/>
        </p:nvSpPr>
        <p:spPr>
          <a:xfrm>
            <a:off x="5950396" y="2275328"/>
            <a:ext cx="504056" cy="671402"/>
          </a:xfrm>
          <a:prstGeom prst="rect">
            <a:avLst/>
          </a:prstGeom>
          <a:noFill/>
        </p:spPr>
        <p:txBody>
          <a:bodyPr wrap="square">
            <a:spAutoFit/>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3600" b="1" i="0" u="none" strike="noStrike" kern="1200" cap="none" spc="0" normalizeH="0" baseline="0" noProof="0" dirty="0">
                <a:ln>
                  <a:noFill/>
                </a:ln>
                <a:solidFill>
                  <a:srgbClr val="FFFFFF"/>
                </a:solidFill>
                <a:effectLst/>
                <a:uLnTx/>
                <a:uFillTx/>
                <a:latin typeface="AU Passata" pitchFamily="34" charset="0"/>
                <a:ea typeface="+mn-ea"/>
                <a:cs typeface="+mn-cs"/>
              </a:rPr>
              <a:t>1</a:t>
            </a:r>
          </a:p>
        </p:txBody>
      </p:sp>
      <p:sp>
        <p:nvSpPr>
          <p:cNvPr id="12" name="TextBox 11">
            <a:extLst>
              <a:ext uri="{FF2B5EF4-FFF2-40B4-BE49-F238E27FC236}">
                <a16:creationId xmlns:a16="http://schemas.microsoft.com/office/drawing/2014/main" id="{8FFDC65B-80E8-0A08-5FBC-AB06ECAC9A03}"/>
              </a:ext>
            </a:extLst>
          </p:cNvPr>
          <p:cNvSpPr txBox="1"/>
          <p:nvPr/>
        </p:nvSpPr>
        <p:spPr>
          <a:xfrm>
            <a:off x="8614692" y="2275328"/>
            <a:ext cx="504056" cy="671402"/>
          </a:xfrm>
          <a:prstGeom prst="rect">
            <a:avLst/>
          </a:prstGeom>
          <a:noFill/>
        </p:spPr>
        <p:txBody>
          <a:bodyPr wrap="square">
            <a:spAutoFit/>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3600" b="1" i="0" u="none" strike="noStrike" kern="1200" cap="none" spc="0" normalizeH="0" baseline="0" noProof="0" dirty="0">
                <a:ln>
                  <a:noFill/>
                </a:ln>
                <a:solidFill>
                  <a:srgbClr val="FFFFFF"/>
                </a:solidFill>
                <a:effectLst/>
                <a:uLnTx/>
                <a:uFillTx/>
                <a:latin typeface="AU Passata" pitchFamily="34" charset="0"/>
                <a:ea typeface="+mn-ea"/>
                <a:cs typeface="+mn-cs"/>
              </a:rPr>
              <a:t>2</a:t>
            </a:r>
          </a:p>
        </p:txBody>
      </p:sp>
      <p:sp>
        <p:nvSpPr>
          <p:cNvPr id="13" name="TextBox 12">
            <a:extLst>
              <a:ext uri="{FF2B5EF4-FFF2-40B4-BE49-F238E27FC236}">
                <a16:creationId xmlns:a16="http://schemas.microsoft.com/office/drawing/2014/main" id="{F2A3D948-5C68-912D-B0B2-08E38FFB47E5}"/>
              </a:ext>
            </a:extLst>
          </p:cNvPr>
          <p:cNvSpPr txBox="1"/>
          <p:nvPr/>
        </p:nvSpPr>
        <p:spPr>
          <a:xfrm>
            <a:off x="8614692" y="4077072"/>
            <a:ext cx="504056" cy="671402"/>
          </a:xfrm>
          <a:prstGeom prst="rect">
            <a:avLst/>
          </a:prstGeom>
          <a:noFill/>
        </p:spPr>
        <p:txBody>
          <a:bodyPr wrap="square">
            <a:spAutoFit/>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3600" b="1" i="0" u="none" strike="noStrike" kern="1200" cap="none" spc="0" normalizeH="0" baseline="0" noProof="0">
                <a:ln>
                  <a:noFill/>
                </a:ln>
                <a:solidFill>
                  <a:srgbClr val="FFFFFF"/>
                </a:solidFill>
                <a:effectLst/>
                <a:uLnTx/>
                <a:uFillTx/>
                <a:latin typeface="AU Passata" pitchFamily="34" charset="0"/>
                <a:ea typeface="+mn-ea"/>
                <a:cs typeface="+mn-cs"/>
              </a:rPr>
              <a:t>4</a:t>
            </a:r>
            <a:endParaRPr kumimoji="0" lang="da-DK" sz="3600" b="1" i="0" u="none" strike="noStrike" kern="1200" cap="none" spc="0" normalizeH="0" baseline="0" noProof="0" dirty="0">
              <a:ln>
                <a:noFill/>
              </a:ln>
              <a:solidFill>
                <a:srgbClr val="FFFFFF"/>
              </a:solidFill>
              <a:effectLst/>
              <a:uLnTx/>
              <a:uFillTx/>
              <a:latin typeface="AU Passata" pitchFamily="34" charset="0"/>
              <a:ea typeface="+mn-ea"/>
              <a:cs typeface="+mn-cs"/>
            </a:endParaRPr>
          </a:p>
        </p:txBody>
      </p:sp>
      <p:sp>
        <p:nvSpPr>
          <p:cNvPr id="14" name="TextBox 13">
            <a:extLst>
              <a:ext uri="{FF2B5EF4-FFF2-40B4-BE49-F238E27FC236}">
                <a16:creationId xmlns:a16="http://schemas.microsoft.com/office/drawing/2014/main" id="{76D07B97-CF75-925C-202C-66F9696D0A7D}"/>
              </a:ext>
            </a:extLst>
          </p:cNvPr>
          <p:cNvSpPr txBox="1"/>
          <p:nvPr/>
        </p:nvSpPr>
        <p:spPr>
          <a:xfrm>
            <a:off x="5950396" y="4077072"/>
            <a:ext cx="504056" cy="671402"/>
          </a:xfrm>
          <a:prstGeom prst="rect">
            <a:avLst/>
          </a:prstGeom>
          <a:noFill/>
        </p:spPr>
        <p:txBody>
          <a:bodyPr wrap="square">
            <a:spAutoFit/>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r>
              <a:rPr kumimoji="0" lang="da-DK" sz="3600" b="1" i="0" u="none" strike="noStrike" kern="1200" cap="none" spc="0" normalizeH="0" baseline="0" noProof="0" dirty="0">
                <a:ln>
                  <a:noFill/>
                </a:ln>
                <a:solidFill>
                  <a:srgbClr val="FFFFFF"/>
                </a:solidFill>
                <a:effectLst/>
                <a:uLnTx/>
                <a:uFillTx/>
                <a:latin typeface="AU Passata" pitchFamily="34" charset="0"/>
                <a:ea typeface="+mn-ea"/>
                <a:cs typeface="+mn-cs"/>
              </a:rPr>
              <a:t>3</a:t>
            </a:r>
          </a:p>
        </p:txBody>
      </p:sp>
      <p:pic>
        <p:nvPicPr>
          <p:cNvPr id="15" name="Picture 14">
            <a:extLst>
              <a:ext uri="{FF2B5EF4-FFF2-40B4-BE49-F238E27FC236}">
                <a16:creationId xmlns:a16="http://schemas.microsoft.com/office/drawing/2014/main" id="{68103675-2EE4-44C6-315E-21ADA2400E5C}"/>
              </a:ext>
            </a:extLst>
          </p:cNvPr>
          <p:cNvPicPr>
            <a:picLocks noChangeAspect="1"/>
          </p:cNvPicPr>
          <p:nvPr/>
        </p:nvPicPr>
        <p:blipFill>
          <a:blip r:embed="rId2"/>
          <a:stretch>
            <a:fillRect/>
          </a:stretch>
        </p:blipFill>
        <p:spPr>
          <a:xfrm>
            <a:off x="6192020" y="2051891"/>
            <a:ext cx="5010968" cy="3471454"/>
          </a:xfrm>
          <a:prstGeom prst="rect">
            <a:avLst/>
          </a:prstGeom>
        </p:spPr>
      </p:pic>
      <p:sp>
        <p:nvSpPr>
          <p:cNvPr id="16" name="TextBox 15">
            <a:extLst>
              <a:ext uri="{FF2B5EF4-FFF2-40B4-BE49-F238E27FC236}">
                <a16:creationId xmlns:a16="http://schemas.microsoft.com/office/drawing/2014/main" id="{35EFF825-AEBD-6428-6A4C-4C1A11C445AB}"/>
              </a:ext>
            </a:extLst>
          </p:cNvPr>
          <p:cNvSpPr txBox="1"/>
          <p:nvPr/>
        </p:nvSpPr>
        <p:spPr>
          <a:xfrm>
            <a:off x="6310450" y="5661248"/>
            <a:ext cx="4892537"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 </a:t>
            </a:r>
            <a:r>
              <a:rPr kumimoji="0" lang="da-DK" sz="900" b="0" i="0" u="none" strike="noStrike" kern="0" cap="none" spc="0" normalizeH="0" baseline="0" noProof="0" dirty="0" err="1">
                <a:ln>
                  <a:noFill/>
                </a:ln>
                <a:solidFill>
                  <a:srgbClr val="000000"/>
                </a:solidFill>
                <a:effectLst/>
                <a:uLnTx/>
                <a:uFillTx/>
                <a:latin typeface="AU Passata" pitchFamily="34" charset="0"/>
                <a:ea typeface="+mn-ea"/>
                <a:cs typeface="+mn-cs"/>
              </a:rPr>
              <a:t>Ebler,T</a:t>
            </a: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 Brandi, S. og Nørgaard, A. (2017) Forandringslederens håndbog. Gyldendal Business. </a:t>
            </a:r>
          </a:p>
        </p:txBody>
      </p:sp>
      <p:grpSp>
        <p:nvGrpSpPr>
          <p:cNvPr id="2" name="Group 1">
            <a:extLst>
              <a:ext uri="{FF2B5EF4-FFF2-40B4-BE49-F238E27FC236}">
                <a16:creationId xmlns:a16="http://schemas.microsoft.com/office/drawing/2014/main" id="{18BB7406-1C23-20BC-85CC-AF409F39C5E5}"/>
              </a:ext>
            </a:extLst>
          </p:cNvPr>
          <p:cNvGrpSpPr/>
          <p:nvPr/>
        </p:nvGrpSpPr>
        <p:grpSpPr>
          <a:xfrm>
            <a:off x="3722133" y="5994073"/>
            <a:ext cx="6404726" cy="687900"/>
            <a:chOff x="3722133" y="5994073"/>
            <a:chExt cx="6404726" cy="687900"/>
          </a:xfrm>
        </p:grpSpPr>
        <p:sp>
          <p:nvSpPr>
            <p:cNvPr id="3" name="USR_Title">
              <a:extLst>
                <a:ext uri="{FF2B5EF4-FFF2-40B4-BE49-F238E27FC236}">
                  <a16:creationId xmlns:a16="http://schemas.microsoft.com/office/drawing/2014/main" id="{26964656-4E76-F400-AE5A-8C5CF627BA34}"/>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5" name="Date_DateCustomA">
              <a:extLst>
                <a:ext uri="{FF2B5EF4-FFF2-40B4-BE49-F238E27FC236}">
                  <a16:creationId xmlns:a16="http://schemas.microsoft.com/office/drawing/2014/main" id="{F0B0FA5D-2E62-A877-8827-D1595AA6F74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7" name="Billede streg">
              <a:extLst>
                <a:ext uri="{FF2B5EF4-FFF2-40B4-BE49-F238E27FC236}">
                  <a16:creationId xmlns:a16="http://schemas.microsoft.com/office/drawing/2014/main" id="{756225C6-8311-D273-ED22-5750B0E15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8" name="Slide Number Placeholder 3">
            <a:extLst>
              <a:ext uri="{FF2B5EF4-FFF2-40B4-BE49-F238E27FC236}">
                <a16:creationId xmlns:a16="http://schemas.microsoft.com/office/drawing/2014/main" id="{593E1539-CB69-CD2F-F650-70544934D38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7</a:t>
            </a:fld>
            <a:endParaRPr lang="en-GB" dirty="0"/>
          </a:p>
        </p:txBody>
      </p:sp>
      <p:pic>
        <p:nvPicPr>
          <p:cNvPr id="9" name="Picture 17">
            <a:extLst>
              <a:ext uri="{FF2B5EF4-FFF2-40B4-BE49-F238E27FC236}">
                <a16:creationId xmlns:a16="http://schemas.microsoft.com/office/drawing/2014/main" id="{140B9DEE-696F-CF2B-2D55-04BF6E544F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237324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0911-662A-2ACD-20D1-BC375BABC54E}"/>
              </a:ext>
            </a:extLst>
          </p:cNvPr>
          <p:cNvSpPr>
            <a:spLocks noGrp="1"/>
          </p:cNvSpPr>
          <p:nvPr>
            <p:ph type="title"/>
          </p:nvPr>
        </p:nvSpPr>
        <p:spPr/>
        <p:txBody>
          <a:bodyPr/>
          <a:lstStyle/>
          <a:p>
            <a:r>
              <a:rPr kumimoji="0" lang="da-DK" sz="2000" b="1" i="0" u="none" strike="noStrike" kern="0" cap="all" spc="0" normalizeH="0" baseline="0" noProof="0" dirty="0">
                <a:ln>
                  <a:noFill/>
                </a:ln>
                <a:solidFill>
                  <a:schemeClr val="bg2"/>
                </a:solidFill>
                <a:effectLst/>
                <a:uLnTx/>
                <a:uFillTx/>
                <a:latin typeface="AU Passata"/>
                <a:ea typeface="+mj-ea"/>
                <a:cs typeface="+mj-cs"/>
              </a:rPr>
              <a:t>Model </a:t>
            </a:r>
            <a:br>
              <a:rPr kumimoji="0" lang="da-DK" sz="4000" b="1" i="0" u="none" strike="noStrike" kern="0" cap="all" spc="0" normalizeH="0" baseline="0" noProof="0" dirty="0">
                <a:ln>
                  <a:noFill/>
                </a:ln>
                <a:solidFill>
                  <a:schemeClr val="bg2"/>
                </a:solidFill>
                <a:effectLst/>
                <a:uLnTx/>
                <a:uFillTx/>
                <a:latin typeface="AU Passata"/>
                <a:ea typeface="+mj-ea"/>
                <a:cs typeface="+mj-cs"/>
              </a:rPr>
            </a:br>
            <a:r>
              <a:rPr lang="da-DK" dirty="0"/>
              <a:t>FIRE UDTRYK </a:t>
            </a:r>
            <a:r>
              <a:rPr lang="da-DK" sz="2000" dirty="0"/>
              <a:t>FOR MODSTAND (fortsat)</a:t>
            </a:r>
          </a:p>
        </p:txBody>
      </p:sp>
      <p:sp>
        <p:nvSpPr>
          <p:cNvPr id="4" name="Date Placeholder 3">
            <a:extLst>
              <a:ext uri="{FF2B5EF4-FFF2-40B4-BE49-F238E27FC236}">
                <a16:creationId xmlns:a16="http://schemas.microsoft.com/office/drawing/2014/main" id="{DA5CD3A7-3A89-F9E7-9EFE-EF0D83A26A15}"/>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6EB1AEE0-3E2E-4ED3-8EB0-63E91F8332F1}"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3" name="Content Placeholder 2">
            <a:extLst>
              <a:ext uri="{FF2B5EF4-FFF2-40B4-BE49-F238E27FC236}">
                <a16:creationId xmlns:a16="http://schemas.microsoft.com/office/drawing/2014/main" id="{85761866-D4CD-5891-7645-B4F12D4E65F2}"/>
              </a:ext>
            </a:extLst>
          </p:cNvPr>
          <p:cNvSpPr>
            <a:spLocks noGrp="1"/>
          </p:cNvSpPr>
          <p:nvPr>
            <p:ph idx="15"/>
          </p:nvPr>
        </p:nvSpPr>
        <p:spPr>
          <a:xfrm>
            <a:off x="985837" y="2341227"/>
            <a:ext cx="4676525" cy="3556336"/>
          </a:xfrm>
        </p:spPr>
        <p:txBody>
          <a:bodyPr/>
          <a:lstStyle/>
          <a:p>
            <a:r>
              <a:rPr lang="da-DK" b="1" dirty="0">
                <a:solidFill>
                  <a:schemeClr val="bg2"/>
                </a:solidFill>
              </a:rPr>
              <a:t>1. Bevidst og åbenlys modstand</a:t>
            </a:r>
          </a:p>
          <a:p>
            <a:r>
              <a:rPr lang="da-DK" dirty="0"/>
              <a:t>Den ‘larmende’ modstand, som kommer til udtryk i form af eksplicitte protesterer og kritik. Denne modstandsform kan umiddelbart fylde mest, fordi den er lettest at få øje på. Netop derfor er den ofte også den nemmeste at imødegå.</a:t>
            </a:r>
            <a:br>
              <a:rPr lang="da-DK" dirty="0"/>
            </a:br>
            <a:br>
              <a:rPr lang="da-DK" dirty="0"/>
            </a:br>
            <a:r>
              <a:rPr lang="da-DK" b="1" dirty="0">
                <a:solidFill>
                  <a:schemeClr val="bg2"/>
                </a:solidFill>
              </a:rPr>
              <a:t>3. Bevidst, men skjult modstand</a:t>
            </a:r>
          </a:p>
          <a:p>
            <a:r>
              <a:rPr lang="da-DK" dirty="0"/>
              <a:t>Den 'stille' modstand, hvor medarbejderne ofte vil forsøge at danne koalitioner og i det skjulte prøve at sabotere forandringen. Denne modstandsform kan være farlig, fordi den er vanskelig at opdage, før den har skabt uro på arbejdspladsen. Vær derfor opmærksom på denne form for modstand ved at spørge ind og lytte til, hvordan der tales om forandringen - også i uformelle fora. </a:t>
            </a:r>
            <a:br>
              <a:rPr lang="da-DK" dirty="0"/>
            </a:br>
            <a:br>
              <a:rPr lang="da-DK" dirty="0"/>
            </a:br>
            <a:endParaRPr lang="da-DK" dirty="0"/>
          </a:p>
        </p:txBody>
      </p:sp>
      <p:sp>
        <p:nvSpPr>
          <p:cNvPr id="6" name="Content Placeholder 2">
            <a:extLst>
              <a:ext uri="{FF2B5EF4-FFF2-40B4-BE49-F238E27FC236}">
                <a16:creationId xmlns:a16="http://schemas.microsoft.com/office/drawing/2014/main" id="{FA1BFBEA-91A7-B5F3-8A0F-26EDF2825DD0}"/>
              </a:ext>
            </a:extLst>
          </p:cNvPr>
          <p:cNvSpPr txBox="1">
            <a:spLocks/>
          </p:cNvSpPr>
          <p:nvPr/>
        </p:nvSpPr>
        <p:spPr bwMode="auto">
          <a:xfrm>
            <a:off x="6029564" y="2341227"/>
            <a:ext cx="4676525" cy="35563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None/>
              <a:tabLst/>
              <a:defRPr/>
            </a:pPr>
            <a:r>
              <a:rPr kumimoji="0" lang="da-DK" sz="1400" b="1" i="0" u="none" strike="noStrike" kern="0" cap="none" spc="0" normalizeH="0" baseline="0" noProof="0" dirty="0">
                <a:ln>
                  <a:noFill/>
                </a:ln>
                <a:solidFill>
                  <a:srgbClr val="002546"/>
                </a:solidFill>
                <a:effectLst/>
                <a:uLnTx/>
                <a:uFillTx/>
                <a:latin typeface="AU Passata"/>
                <a:ea typeface="+mn-ea"/>
                <a:cs typeface="+mn-cs"/>
              </a:rPr>
              <a:t>2. Ubevidst og åbenlys modstand</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400" b="0" i="0" u="none" strike="noStrike" kern="0" cap="none" spc="0" normalizeH="0" baseline="0" noProof="0" dirty="0">
                <a:ln>
                  <a:noFill/>
                </a:ln>
                <a:solidFill>
                  <a:srgbClr val="000000"/>
                </a:solidFill>
                <a:effectLst/>
                <a:uLnTx/>
                <a:uFillTx/>
                <a:latin typeface="AU Passata"/>
                <a:ea typeface="+mn-ea"/>
                <a:cs typeface="+mn-cs"/>
              </a:rPr>
              <a:t>Denne modstand kommer ofte til udtryk ved et lavt energiniveau og ved, at personer synligt isolerer sig eller bliver uproduktive. Modstanden behøver ikke rette sig mod indholdet i forandringen, men kan også skyldes, at personerne har svært ved at overskue forandringen. </a:t>
            </a:r>
            <a:br>
              <a:rPr kumimoji="0" lang="da-DK" sz="1400" b="0" i="0" u="none" strike="noStrike" kern="0" cap="none" spc="0" normalizeH="0" baseline="0" noProof="0" dirty="0">
                <a:ln>
                  <a:noFill/>
                </a:ln>
                <a:solidFill>
                  <a:srgbClr val="000000"/>
                </a:solidFill>
                <a:effectLst/>
                <a:uLnTx/>
                <a:uFillTx/>
                <a:latin typeface="AU Passata"/>
                <a:ea typeface="+mn-ea"/>
                <a:cs typeface="+mn-cs"/>
              </a:rPr>
            </a:br>
            <a:br>
              <a:rPr kumimoji="0" lang="da-DK" sz="1400" b="0" i="0" u="none" strike="noStrike" kern="0" cap="none" spc="0" normalizeH="0" baseline="0" noProof="0" dirty="0">
                <a:ln>
                  <a:noFill/>
                </a:ln>
                <a:solidFill>
                  <a:srgbClr val="000000"/>
                </a:solidFill>
                <a:effectLst/>
                <a:uLnTx/>
                <a:uFillTx/>
                <a:latin typeface="AU Passata"/>
                <a:ea typeface="+mn-ea"/>
                <a:cs typeface="+mn-cs"/>
              </a:rPr>
            </a:br>
            <a:r>
              <a:rPr kumimoji="0" lang="da-DK" sz="1400" b="1" i="0" u="none" strike="noStrike" kern="0" cap="none" spc="0" normalizeH="0" baseline="0" noProof="0" dirty="0">
                <a:ln>
                  <a:noFill/>
                </a:ln>
                <a:solidFill>
                  <a:srgbClr val="002546"/>
                </a:solidFill>
                <a:effectLst/>
                <a:uLnTx/>
                <a:uFillTx/>
                <a:latin typeface="AU Passata"/>
                <a:ea typeface="+mn-ea"/>
                <a:cs typeface="+mn-cs"/>
              </a:rPr>
              <a:t>4. Ubevidst, men skjult modstand</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400" b="0" i="0" u="none" strike="noStrike" kern="0" cap="none" spc="0" normalizeH="0" baseline="0" noProof="0" dirty="0">
                <a:ln>
                  <a:noFill/>
                </a:ln>
                <a:solidFill>
                  <a:srgbClr val="000000"/>
                </a:solidFill>
                <a:effectLst/>
                <a:uLnTx/>
                <a:uFillTx/>
                <a:latin typeface="AU Passata"/>
                <a:ea typeface="+mn-ea"/>
                <a:cs typeface="+mn-cs"/>
              </a:rPr>
              <a:t>Her er medarbejderen ude af stand til at indgå i en forandring. Modstanden kan komme til udtryk som psykologisk tilbagetrækning og stress og kan derfor være meget destruktiv for den enkelte.</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endParaRPr kumimoji="0" lang="da-DK" sz="1600" b="0" i="0" u="none" strike="noStrike" kern="0" cap="none" spc="0" normalizeH="0" baseline="0" noProof="0" dirty="0">
              <a:ln>
                <a:noFill/>
              </a:ln>
              <a:solidFill>
                <a:srgbClr val="000000"/>
              </a:solidFill>
              <a:effectLst/>
              <a:uLnTx/>
              <a:uFillTx/>
              <a:latin typeface="AU Passata"/>
              <a:ea typeface="+mn-ea"/>
              <a:cs typeface="+mn-cs"/>
            </a:endParaRPr>
          </a:p>
        </p:txBody>
      </p:sp>
      <p:pic>
        <p:nvPicPr>
          <p:cNvPr id="7" name="Picture 6">
            <a:extLst>
              <a:ext uri="{FF2B5EF4-FFF2-40B4-BE49-F238E27FC236}">
                <a16:creationId xmlns:a16="http://schemas.microsoft.com/office/drawing/2014/main" id="{695D36E3-79DD-A524-755A-1F575E1DD6CD}"/>
              </a:ext>
            </a:extLst>
          </p:cNvPr>
          <p:cNvPicPr>
            <a:picLocks noChangeAspect="1"/>
          </p:cNvPicPr>
          <p:nvPr/>
        </p:nvPicPr>
        <p:blipFill>
          <a:blip r:embed="rId2"/>
          <a:stretch>
            <a:fillRect/>
          </a:stretch>
        </p:blipFill>
        <p:spPr>
          <a:xfrm>
            <a:off x="8830716" y="1222654"/>
            <a:ext cx="1697582" cy="1309328"/>
          </a:xfrm>
          <a:prstGeom prst="rect">
            <a:avLst/>
          </a:prstGeom>
        </p:spPr>
      </p:pic>
      <p:grpSp>
        <p:nvGrpSpPr>
          <p:cNvPr id="5" name="Group 4">
            <a:extLst>
              <a:ext uri="{FF2B5EF4-FFF2-40B4-BE49-F238E27FC236}">
                <a16:creationId xmlns:a16="http://schemas.microsoft.com/office/drawing/2014/main" id="{4FA150DD-543A-47D6-C658-69D1C4CD8B89}"/>
              </a:ext>
            </a:extLst>
          </p:cNvPr>
          <p:cNvGrpSpPr/>
          <p:nvPr/>
        </p:nvGrpSpPr>
        <p:grpSpPr>
          <a:xfrm>
            <a:off x="3722133" y="5994073"/>
            <a:ext cx="6404726" cy="687900"/>
            <a:chOff x="3722133" y="5994073"/>
            <a:chExt cx="6404726" cy="687900"/>
          </a:xfrm>
        </p:grpSpPr>
        <p:sp>
          <p:nvSpPr>
            <p:cNvPr id="8" name="USR_Title">
              <a:extLst>
                <a:ext uri="{FF2B5EF4-FFF2-40B4-BE49-F238E27FC236}">
                  <a16:creationId xmlns:a16="http://schemas.microsoft.com/office/drawing/2014/main" id="{B853C143-CEE9-0902-966B-54D891913ABE}"/>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9" name="Date_DateCustomA">
              <a:extLst>
                <a:ext uri="{FF2B5EF4-FFF2-40B4-BE49-F238E27FC236}">
                  <a16:creationId xmlns:a16="http://schemas.microsoft.com/office/drawing/2014/main" id="{4DA95F08-3387-0149-38D9-0767D60FBA46}"/>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10" name="Billede streg">
              <a:extLst>
                <a:ext uri="{FF2B5EF4-FFF2-40B4-BE49-F238E27FC236}">
                  <a16:creationId xmlns:a16="http://schemas.microsoft.com/office/drawing/2014/main" id="{9DD89204-765E-1958-5F5D-D88B71441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1" name="Slide Number Placeholder 3">
            <a:extLst>
              <a:ext uri="{FF2B5EF4-FFF2-40B4-BE49-F238E27FC236}">
                <a16:creationId xmlns:a16="http://schemas.microsoft.com/office/drawing/2014/main" id="{03430131-618C-3B98-31E3-DE5696247FE7}"/>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8</a:t>
            </a:fld>
            <a:endParaRPr lang="en-GB" dirty="0"/>
          </a:p>
        </p:txBody>
      </p:sp>
      <p:pic>
        <p:nvPicPr>
          <p:cNvPr id="12" name="Picture 17">
            <a:extLst>
              <a:ext uri="{FF2B5EF4-FFF2-40B4-BE49-F238E27FC236}">
                <a16:creationId xmlns:a16="http://schemas.microsoft.com/office/drawing/2014/main" id="{21DAFF5A-FA9B-189D-3DB1-E05FA7A57F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34269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33E493-DDDF-3C98-C645-A0797F646FA9}"/>
              </a:ext>
            </a:extLst>
          </p:cNvPr>
          <p:cNvSpPr>
            <a:spLocks noGrp="1"/>
          </p:cNvSpPr>
          <p:nvPr>
            <p:ph type="title"/>
          </p:nvPr>
        </p:nvSpPr>
        <p:spPr/>
        <p:txBody>
          <a:bodyPr/>
          <a:lstStyle/>
          <a:p>
            <a:br>
              <a:rPr lang="da-DK" dirty="0"/>
            </a:br>
            <a:r>
              <a:rPr lang="da-DK" dirty="0"/>
              <a:t>NIVEAUER </a:t>
            </a:r>
            <a:r>
              <a:rPr lang="da-DK" sz="2000" dirty="0"/>
              <a:t>FOR MODSTAND</a:t>
            </a:r>
          </a:p>
        </p:txBody>
      </p:sp>
      <p:sp>
        <p:nvSpPr>
          <p:cNvPr id="4" name="Date Placeholder 3">
            <a:extLst>
              <a:ext uri="{FF2B5EF4-FFF2-40B4-BE49-F238E27FC236}">
                <a16:creationId xmlns:a16="http://schemas.microsoft.com/office/drawing/2014/main" id="{D4809969-EF7C-1721-4172-98DF47C19828}"/>
              </a:ext>
            </a:extLst>
          </p:cNvPr>
          <p:cNvSpPr>
            <a:spLocks noGrp="1"/>
          </p:cNvSpPr>
          <p:nvPr>
            <p:ph type="dt" sz="half" idx="10"/>
          </p:nvPr>
        </p:nvSpPr>
        <p:spPr/>
        <p:txBody>
          <a:bodyPr/>
          <a:lstStyle/>
          <a:p>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fld id="{D23F3CB1-E851-4A39-9FE6-26D5343EC568}" type="datetime1">
              <a:rPr kumimoji="0" lang="da-DK" sz="100" b="0" i="0" u="none" strike="noStrike" kern="1200" cap="none" spc="0" normalizeH="0" baseline="0" noProof="0" smtClean="0">
                <a:ln>
                  <a:noFill/>
                </a:ln>
                <a:noFill/>
                <a:effectLst/>
                <a:uLnTx/>
                <a:uFillTx/>
                <a:latin typeface="AU Passata" pitchFamily="34" charset="0"/>
                <a:ea typeface="+mn-ea"/>
                <a:cs typeface="+mn-cs"/>
              </a:rPr>
              <a:pPr marL="0" marR="0" lvl="0" indent="0" algn="l" defTabSz="914400" rtl="0" eaLnBrk="1" fontAlgn="base" latinLnBrk="0" hangingPunct="1">
                <a:lnSpc>
                  <a:spcPts val="4799"/>
                </a:lnSpc>
                <a:spcBef>
                  <a:spcPct val="0"/>
                </a:spcBef>
                <a:spcAft>
                  <a:spcPct val="0"/>
                </a:spcAft>
                <a:buClrTx/>
                <a:buSzTx/>
                <a:buFont typeface="AU Passata" pitchFamily="34" charset="0"/>
                <a:buNone/>
                <a:tabLst/>
                <a:defRPr/>
              </a:pPr>
              <a:t>25-01-2024</a:t>
            </a:fld>
            <a:r>
              <a:rPr kumimoji="0" lang="da-DK" sz="100" b="0" i="0" u="none" strike="noStrike" kern="1200" cap="none" spc="0" normalizeH="0" baseline="0" noProof="0">
                <a:ln>
                  <a:noFill/>
                </a:ln>
                <a:noFill/>
                <a:effectLst/>
                <a:uLnTx/>
                <a:uFillTx/>
                <a:latin typeface="AU Passata" pitchFamily="34" charset="0"/>
                <a:ea typeface="+mn-ea"/>
                <a:cs typeface="+mn-cs"/>
              </a:rPr>
              <a:t>16-12-2022</a:t>
            </a:r>
            <a:endParaRPr kumimoji="0" lang="da-DK" sz="100" b="0" i="0" u="none" strike="noStrike" kern="1200" cap="none" spc="0" normalizeH="0" baseline="0" noProof="0" dirty="0">
              <a:ln>
                <a:noFill/>
              </a:ln>
              <a:noFill/>
              <a:effectLst/>
              <a:uLnTx/>
              <a:uFillTx/>
              <a:latin typeface="AU Passata" pitchFamily="34" charset="0"/>
              <a:ea typeface="+mn-ea"/>
              <a:cs typeface="+mn-cs"/>
            </a:endParaRPr>
          </a:p>
        </p:txBody>
      </p:sp>
      <p:sp>
        <p:nvSpPr>
          <p:cNvPr id="10" name="Content Placeholder 9">
            <a:extLst>
              <a:ext uri="{FF2B5EF4-FFF2-40B4-BE49-F238E27FC236}">
                <a16:creationId xmlns:a16="http://schemas.microsoft.com/office/drawing/2014/main" id="{C6732AD7-A9EB-52BF-F482-45241FAC283D}"/>
              </a:ext>
            </a:extLst>
          </p:cNvPr>
          <p:cNvSpPr>
            <a:spLocks noGrp="1"/>
          </p:cNvSpPr>
          <p:nvPr>
            <p:ph idx="15"/>
          </p:nvPr>
        </p:nvSpPr>
        <p:spPr/>
        <p:txBody>
          <a:bodyPr/>
          <a:lstStyle/>
          <a:p>
            <a:r>
              <a:rPr lang="da-DK" dirty="0"/>
              <a:t>Ligesom modstand mod forandringer kan komme til udtryk på forskellige måde - og være mere eller mindre bevidst, kan den også rette sig mod forskellige forhold. Her kan man med fordel være bevidst om, hvad modstanden retter sig imod, og på hvilket ’niveau’ den befinder sig. Er der tale om modstand på et forståelsesmæssigt, følelsesmæssigt eller personorienteret niveau?</a:t>
            </a:r>
          </a:p>
        </p:txBody>
      </p:sp>
      <p:sp>
        <p:nvSpPr>
          <p:cNvPr id="3" name="TextBox 2">
            <a:extLst>
              <a:ext uri="{FF2B5EF4-FFF2-40B4-BE49-F238E27FC236}">
                <a16:creationId xmlns:a16="http://schemas.microsoft.com/office/drawing/2014/main" id="{F51BA5FE-3E0A-3738-6870-ECFA3828E075}"/>
              </a:ext>
            </a:extLst>
          </p:cNvPr>
          <p:cNvSpPr txBox="1"/>
          <p:nvPr/>
        </p:nvSpPr>
        <p:spPr>
          <a:xfrm>
            <a:off x="6310450" y="5589240"/>
            <a:ext cx="4892537"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 </a:t>
            </a:r>
            <a:r>
              <a:rPr kumimoji="0" lang="da-DK" sz="900" b="0" i="0" u="none" strike="noStrike" kern="0" cap="none" spc="0" normalizeH="0" baseline="0" noProof="0" dirty="0" err="1">
                <a:ln>
                  <a:noFill/>
                </a:ln>
                <a:solidFill>
                  <a:srgbClr val="000000"/>
                </a:solidFill>
                <a:effectLst/>
                <a:uLnTx/>
                <a:uFillTx/>
                <a:latin typeface="AU Passata" pitchFamily="34" charset="0"/>
                <a:ea typeface="+mn-ea"/>
                <a:cs typeface="+mn-cs"/>
              </a:rPr>
              <a:t>Ebler,T</a:t>
            </a:r>
            <a:r>
              <a:rPr kumimoji="0" lang="da-DK" sz="900" b="0" i="0" u="none" strike="noStrike" kern="0" cap="none" spc="0" normalizeH="0" baseline="0" noProof="0" dirty="0">
                <a:ln>
                  <a:noFill/>
                </a:ln>
                <a:solidFill>
                  <a:srgbClr val="000000"/>
                </a:solidFill>
                <a:effectLst/>
                <a:uLnTx/>
                <a:uFillTx/>
                <a:latin typeface="AU Passata" pitchFamily="34" charset="0"/>
                <a:ea typeface="+mn-ea"/>
                <a:cs typeface="+mn-cs"/>
              </a:rPr>
              <a:t>., Brandi, S. og Nørgaard, A. (2017) Forandringslederens håndbog. Gyldendal Business. </a:t>
            </a:r>
          </a:p>
        </p:txBody>
      </p:sp>
      <p:grpSp>
        <p:nvGrpSpPr>
          <p:cNvPr id="7" name="Group 6">
            <a:extLst>
              <a:ext uri="{FF2B5EF4-FFF2-40B4-BE49-F238E27FC236}">
                <a16:creationId xmlns:a16="http://schemas.microsoft.com/office/drawing/2014/main" id="{1629D277-328B-E667-3E80-634817C681EE}"/>
              </a:ext>
            </a:extLst>
          </p:cNvPr>
          <p:cNvGrpSpPr/>
          <p:nvPr/>
        </p:nvGrpSpPr>
        <p:grpSpPr>
          <a:xfrm>
            <a:off x="3722133" y="5994073"/>
            <a:ext cx="6404726" cy="687900"/>
            <a:chOff x="3722133" y="5994073"/>
            <a:chExt cx="6404726" cy="687900"/>
          </a:xfrm>
        </p:grpSpPr>
        <p:sp>
          <p:nvSpPr>
            <p:cNvPr id="8" name="USR_Title">
              <a:extLst>
                <a:ext uri="{FF2B5EF4-FFF2-40B4-BE49-F238E27FC236}">
                  <a16:creationId xmlns:a16="http://schemas.microsoft.com/office/drawing/2014/main" id="{D9868A42-654B-E521-0BE3-FB9C3B0D133C}"/>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3.5. håndtering af modstand</a:t>
              </a:r>
            </a:p>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endParaRPr kumimoji="0" lang="da-DK" sz="700" b="0" i="0" u="none" strike="noStrike" kern="1200" cap="all" spc="0" normalizeH="0" baseline="0" noProof="0" dirty="0">
                <a:ln>
                  <a:noFill/>
                </a:ln>
                <a:solidFill>
                  <a:srgbClr val="000000"/>
                </a:solidFill>
                <a:effectLst/>
                <a:uLnTx/>
                <a:uFillTx/>
                <a:latin typeface="AU Passata"/>
                <a:ea typeface="+mn-ea"/>
                <a:cs typeface="+mn-cs"/>
              </a:endParaRPr>
            </a:p>
          </p:txBody>
        </p:sp>
        <p:sp>
          <p:nvSpPr>
            <p:cNvPr id="9" name="Date_DateCustomA">
              <a:extLst>
                <a:ext uri="{FF2B5EF4-FFF2-40B4-BE49-F238E27FC236}">
                  <a16:creationId xmlns:a16="http://schemas.microsoft.com/office/drawing/2014/main" id="{F46F3EA8-CDA7-4FDA-4FE7-546C6608A0EE}"/>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marL="0" marR="0" lvl="0" indent="0" algn="r" defTabSz="914400" rtl="0" eaLnBrk="1" fontAlgn="base" latinLnBrk="0" hangingPunct="1">
                <a:lnSpc>
                  <a:spcPct val="95000"/>
                </a:lnSpc>
                <a:spcBef>
                  <a:spcPct val="0"/>
                </a:spcBef>
                <a:spcAft>
                  <a:spcPct val="0"/>
                </a:spcAft>
                <a:buClrTx/>
                <a:buSzTx/>
                <a:buFont typeface="AU Passata" pitchFamily="34" charset="0"/>
                <a:buNone/>
                <a:tabLst/>
                <a:defRPr/>
              </a:pPr>
              <a:r>
                <a:rPr kumimoji="0" lang="da-DK" sz="700" b="0" i="0" u="none" strike="noStrike" kern="1200" cap="all" spc="0" normalizeH="0" baseline="0" noProof="0" dirty="0">
                  <a:ln>
                    <a:noFill/>
                  </a:ln>
                  <a:solidFill>
                    <a:srgbClr val="000000"/>
                  </a:solidFill>
                  <a:effectLst/>
                  <a:uLnTx/>
                  <a:uFillTx/>
                  <a:latin typeface="AU Passata"/>
                  <a:ea typeface="+mn-ea"/>
                  <a:cs typeface="+mn-cs"/>
                </a:rPr>
                <a:t>3. Kommunikation og interessenthåndtering</a:t>
              </a:r>
            </a:p>
          </p:txBody>
        </p:sp>
        <p:pic>
          <p:nvPicPr>
            <p:cNvPr id="11" name="Billede streg">
              <a:extLst>
                <a:ext uri="{FF2B5EF4-FFF2-40B4-BE49-F238E27FC236}">
                  <a16:creationId xmlns:a16="http://schemas.microsoft.com/office/drawing/2014/main" id="{E6190102-08F4-99EC-6C92-DDE760530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2" name="Picture 11">
            <a:extLst>
              <a:ext uri="{FF2B5EF4-FFF2-40B4-BE49-F238E27FC236}">
                <a16:creationId xmlns:a16="http://schemas.microsoft.com/office/drawing/2014/main" id="{4FFD239D-A1F3-4F87-004A-A8B55B79A1F9}"/>
              </a:ext>
            </a:extLst>
          </p:cNvPr>
          <p:cNvPicPr>
            <a:picLocks noChangeAspect="1"/>
          </p:cNvPicPr>
          <p:nvPr/>
        </p:nvPicPr>
        <p:blipFill>
          <a:blip r:embed="rId3"/>
          <a:stretch>
            <a:fillRect/>
          </a:stretch>
        </p:blipFill>
        <p:spPr>
          <a:xfrm>
            <a:off x="6104994" y="2110847"/>
            <a:ext cx="5303448" cy="3367690"/>
          </a:xfrm>
          <a:prstGeom prst="rect">
            <a:avLst/>
          </a:prstGeom>
        </p:spPr>
      </p:pic>
      <p:sp>
        <p:nvSpPr>
          <p:cNvPr id="2" name="Slide Number Placeholder 3">
            <a:extLst>
              <a:ext uri="{FF2B5EF4-FFF2-40B4-BE49-F238E27FC236}">
                <a16:creationId xmlns:a16="http://schemas.microsoft.com/office/drawing/2014/main" id="{C123001A-7C1B-ED6A-6E66-2C92A5A1105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9</a:t>
            </a:fld>
            <a:endParaRPr lang="en-GB" dirty="0"/>
          </a:p>
        </p:txBody>
      </p:sp>
      <p:pic>
        <p:nvPicPr>
          <p:cNvPr id="5" name="Picture 17">
            <a:extLst>
              <a:ext uri="{FF2B5EF4-FFF2-40B4-BE49-F238E27FC236}">
                <a16:creationId xmlns:a16="http://schemas.microsoft.com/office/drawing/2014/main" id="{00F1F621-B9C0-0A58-093F-ABC08B84DA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93216"/>
            <a:ext cx="3401929" cy="294655"/>
          </a:xfrm>
          <a:prstGeom prst="rect">
            <a:avLst/>
          </a:prstGeom>
        </p:spPr>
      </p:pic>
    </p:spTree>
    <p:extLst>
      <p:ext uri="{BB962C8B-B14F-4D97-AF65-F5344CB8AC3E}">
        <p14:creationId xmlns:p14="http://schemas.microsoft.com/office/powerpoint/2010/main" val="2903671273"/>
      </p:ext>
    </p:extLst>
  </p:cSld>
  <p:clrMapOvr>
    <a:masterClrMapping/>
  </p:clrMapOvr>
</p:sld>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ktiv_x003f_ xmlns="705e1fcc-d9cd-4f43-a9a3-a414f9dbc763">true</Aktiv_x003f_>
    <Kategori xmlns="705e1fcc-d9cd-4f43-a9a3-a414f9dbc763">Forandringsledelse</Kategori>
    <Involvering xmlns="705e1fcc-d9cd-4f43-a9a3-a414f9dbc763">Udarbejdet af AU UDD i forbindelse med kursus i forandringsledelse</Involver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2513D95F75F24AAED1A37F32EB9AD7" ma:contentTypeVersion="12" ma:contentTypeDescription="Opret et nyt dokument." ma:contentTypeScope="" ma:versionID="2cfaccc7ada1fd20819d2087f9eddd64">
  <xsd:schema xmlns:xsd="http://www.w3.org/2001/XMLSchema" xmlns:xs="http://www.w3.org/2001/XMLSchema" xmlns:p="http://schemas.microsoft.com/office/2006/metadata/properties" xmlns:ns2="705e1fcc-d9cd-4f43-a9a3-a414f9dbc763" xmlns:ns3="160a02f7-86ea-4185-93ca-ec166a305c8c" targetNamespace="http://schemas.microsoft.com/office/2006/metadata/properties" ma:root="true" ma:fieldsID="8e3151e778f4aaf1fc442269c5760887" ns2:_="" ns3:_="">
    <xsd:import namespace="705e1fcc-d9cd-4f43-a9a3-a414f9dbc763"/>
    <xsd:import namespace="160a02f7-86ea-4185-93ca-ec166a305c8c"/>
    <xsd:element name="properties">
      <xsd:complexType>
        <xsd:sequence>
          <xsd:element name="documentManagement">
            <xsd:complexType>
              <xsd:all>
                <xsd:element ref="ns2:Aktiv_x003f_" minOccurs="0"/>
                <xsd:element ref="ns2:Kategori" minOccurs="0"/>
                <xsd:element ref="ns2:MediaServiceMetadata" minOccurs="0"/>
                <xsd:element ref="ns2:MediaServiceFastMetadata" minOccurs="0"/>
                <xsd:element ref="ns3:SharedWithUsers" minOccurs="0"/>
                <xsd:element ref="ns3:SharedWithDetails" minOccurs="0"/>
                <xsd:element ref="ns2:Involver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e1fcc-d9cd-4f43-a9a3-a414f9dbc763" elementFormDefault="qualified">
    <xsd:import namespace="http://schemas.microsoft.com/office/2006/documentManagement/types"/>
    <xsd:import namespace="http://schemas.microsoft.com/office/infopath/2007/PartnerControls"/>
    <xsd:element name="Aktiv_x003f_" ma:index="4" nillable="true" ma:displayName="Aktiv?" ma:default="1" ma:description="Fjern markering for aktiv hvis informationerne i dokumentet er forældede." ma:internalName="Aktiv_x003f_" ma:readOnly="false">
      <xsd:simpleType>
        <xsd:restriction base="dms:Boolean"/>
      </xsd:simpleType>
    </xsd:element>
    <xsd:element name="Kategori" ma:index="5" nillable="true" ma:displayName="Kategori" ma:default="Andet" ma:description="Hvordan skal dokumenterne kategoriseres? Skriv selv værdi eller vælg fra listen" ma:format="Dropdown" ma:internalName="Kategori" ma:readOnly="false">
      <xsd:simpleType>
        <xsd:union memberTypes="dms:Text">
          <xsd:simpleType>
            <xsd:restriction base="dms:Choice">
              <xsd:enumeration value="Mødereferat"/>
              <xsd:enumeration value="Andet"/>
            </xsd:restriction>
          </xsd:simpleType>
        </xsd:un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Involvering" ma:index="14" nillable="true" ma:displayName="Involvering" ma:description="Hvem har været involveret i udarbejdelsen af skabelonen og hvordan?" ma:internalName="Involvering">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0a02f7-86ea-4185-93ca-ec166a305c8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F6DEF-C3A8-473D-A818-F80482FE4060}">
  <ds:schemaRefs>
    <ds:schemaRef ds:uri="http://schemas.microsoft.com/office/2006/documentManagement/types"/>
    <ds:schemaRef ds:uri="http://schemas.microsoft.com/office/2006/metadata/properties"/>
    <ds:schemaRef ds:uri="http://purl.org/dc/terms/"/>
    <ds:schemaRef ds:uri="http://purl.org/dc/elements/1.1/"/>
    <ds:schemaRef ds:uri="705e1fcc-d9cd-4f43-a9a3-a414f9dbc763"/>
    <ds:schemaRef ds:uri="160a02f7-86ea-4185-93ca-ec166a305c8c"/>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0BDF0A0-2423-40D7-BA91-EEA66C339602}">
  <ds:schemaRefs>
    <ds:schemaRef ds:uri="http://schemas.microsoft.com/sharepoint/v3/contenttype/forms"/>
  </ds:schemaRefs>
</ds:datastoreItem>
</file>

<file path=customXml/itemProps3.xml><?xml version="1.0" encoding="utf-8"?>
<ds:datastoreItem xmlns:ds="http://schemas.openxmlformats.org/officeDocument/2006/customXml" ds:itemID="{922656F4-21B8-444E-B87D-53F12298A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e1fcc-d9cd-4f43-a9a3-a414f9dbc763"/>
    <ds:schemaRef ds:uri="160a02f7-86ea-4185-93ca-ec166a305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2040</Words>
  <Application>Microsoft Office PowerPoint</Application>
  <PresentationFormat>Brugerdefineret</PresentationFormat>
  <Paragraphs>177</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AU Passata</vt:lpstr>
      <vt:lpstr>AU Passata Light</vt:lpstr>
      <vt:lpstr>Arial</vt:lpstr>
      <vt:lpstr>Georgia</vt:lpstr>
      <vt:lpstr>AU Peto</vt:lpstr>
      <vt:lpstr>Calibri</vt:lpstr>
      <vt:lpstr>AU 16:9</vt:lpstr>
      <vt:lpstr>PowerPoint-præsentation</vt:lpstr>
      <vt:lpstr>HÅNDTERING AF MODSTAND – En introduktion </vt:lpstr>
      <vt:lpstr>Model 3.B Forandringscirklen</vt:lpstr>
      <vt:lpstr>Model 3.B Forandringscirklen</vt:lpstr>
      <vt:lpstr>Model 3.B Forandringscirklen (fortsat)</vt:lpstr>
      <vt:lpstr>Analyse af modstand</vt:lpstr>
      <vt:lpstr>  Fire udtryk for modstand</vt:lpstr>
      <vt:lpstr>Model  FIRE UDTRYK FOR MODSTAND (fortsat)</vt:lpstr>
      <vt:lpstr> NIVEAUER FOR MODSTAND</vt:lpstr>
      <vt:lpstr>Model  NIVEAUER FOR MODSTAND (fortsat)</vt:lpstr>
      <vt:lpstr>Model  HÅNDTERING AF MODSTAND</vt:lpstr>
      <vt:lpstr>Model  HÅNDTERING AF MODSTAND (FORTSAT)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Forandringscirklen, håndtering af modstand</dc:title>
  <dc:creator/>
  <cp:lastModifiedBy/>
  <cp:revision>8</cp:revision>
  <dcterms:modified xsi:type="dcterms:W3CDTF">2024-01-25T12:04:32Z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637455145665277037</vt:lpwstr>
  </property>
  <property fmtid="{D5CDD505-2E9C-101B-9397-08002B2CF9AE}" pid="60" name="TemplafyTimeStamp">
    <vt:lpwstr>2017-02-24T14:35:30.3621506Z</vt:lpwstr>
  </property>
  <property fmtid="{D5CDD505-2E9C-101B-9397-08002B2CF9AE}" pid="61" name="OfficeID">
    <vt:lpwstr>1783</vt:lpwstr>
  </property>
  <property fmtid="{D5CDD505-2E9C-101B-9397-08002B2CF9AE}" pid="62" name="colorthemechange">
    <vt:lpwstr>True</vt:lpwstr>
  </property>
  <property fmtid="{D5CDD505-2E9C-101B-9397-08002B2CF9AE}" pid="63" name="ContentTypeId">
    <vt:lpwstr>0x010100092513D95F75F24AAED1A37F32EB9AD7</vt:lpwstr>
  </property>
</Properties>
</file>