
<file path=[Content_Types].xml><?xml version="1.0" encoding="utf-8"?>
<Types xmlns="http://schemas.openxmlformats.org/package/2006/content-types">
  <Default Extension="bin" ContentType="image/png"/>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48" r:id="rId4"/>
  </p:sldMasterIdLst>
  <p:notesMasterIdLst>
    <p:notesMasterId r:id="rId30"/>
  </p:notesMasterIdLst>
  <p:handoutMasterIdLst>
    <p:handoutMasterId r:id="rId31"/>
  </p:handoutMasterIdLst>
  <p:sldIdLst>
    <p:sldId id="3531" r:id="rId5"/>
    <p:sldId id="262" r:id="rId6"/>
    <p:sldId id="3569" r:id="rId7"/>
    <p:sldId id="3554" r:id="rId8"/>
    <p:sldId id="3540" r:id="rId9"/>
    <p:sldId id="3562" r:id="rId10"/>
    <p:sldId id="3563" r:id="rId11"/>
    <p:sldId id="3564" r:id="rId12"/>
    <p:sldId id="3565" r:id="rId13"/>
    <p:sldId id="3570" r:id="rId14"/>
    <p:sldId id="3567" r:id="rId15"/>
    <p:sldId id="3558" r:id="rId16"/>
    <p:sldId id="3568" r:id="rId17"/>
    <p:sldId id="3551" r:id="rId18"/>
    <p:sldId id="264" r:id="rId19"/>
    <p:sldId id="295" r:id="rId20"/>
    <p:sldId id="3552" r:id="rId21"/>
    <p:sldId id="3553" r:id="rId22"/>
    <p:sldId id="3542" r:id="rId23"/>
    <p:sldId id="3560" r:id="rId24"/>
    <p:sldId id="3545" r:id="rId25"/>
    <p:sldId id="3566" r:id="rId26"/>
    <p:sldId id="3546" r:id="rId27"/>
    <p:sldId id="3534" r:id="rId28"/>
    <p:sldId id="260" r:id="rId29"/>
  </p:sldIdLst>
  <p:sldSz cx="12188825" cy="6858000"/>
  <p:notesSz cx="7004050" cy="9199563"/>
  <p:embeddedFontLst>
    <p:embeddedFont>
      <p:font typeface="AU Passata" panose="020B0503030502030804" pitchFamily="34" charset="0"/>
      <p:regular r:id="rId32"/>
      <p:bold r:id="rId33"/>
    </p:embeddedFont>
    <p:embeddedFont>
      <p:font typeface="AU Passata Light" panose="020B0303030902030804" pitchFamily="34" charset="0"/>
      <p:regular r:id="rId34"/>
      <p:bold r:id="rId35"/>
    </p:embeddedFont>
    <p:embeddedFont>
      <p:font typeface="AU Peto" panose="040C0B07020602020301" pitchFamily="82" charset="0"/>
      <p:regular r:id="rId36"/>
      <p:bold r:id="rId37"/>
    </p:embeddedFont>
    <p:embeddedFont>
      <p:font typeface="Calibri" panose="020F0502020204030204" pitchFamily="34" charset="0"/>
      <p:regular r:id="rId38"/>
      <p:bold r:id="rId39"/>
      <p:italic r:id="rId40"/>
      <p:boldItalic r:id="rId41"/>
    </p:embeddedFont>
    <p:embeddedFont>
      <p:font typeface="Georgia" panose="02040502050405020303" pitchFamily="18" charset="0"/>
      <p:regular r:id="rId42"/>
      <p:bold r:id="rId43"/>
      <p:italic r:id="rId44"/>
      <p:boldItalic r:id="rId45"/>
    </p:embeddedFont>
    <p:embeddedFont>
      <p:font typeface="Segoe UI" panose="020B0502040204020203" pitchFamily="34" charset="0"/>
      <p:regular r:id="rId46"/>
      <p:bold r:id="rId47"/>
      <p:italic r:id="rId48"/>
      <p:boldItalic r:id="rId49"/>
    </p:embeddedFont>
    <p:embeddedFont>
      <p:font typeface="Wingdings 3" panose="05040102010807070707" pitchFamily="18" charset="2"/>
      <p:regular r:id="rId50"/>
    </p:embeddedFont>
  </p:embeddedFontLst>
  <p:defaultTextStyle>
    <a:defPPr>
      <a:defRPr lang="en-US"/>
    </a:defPPr>
    <a:lvl1pPr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1pPr>
    <a:lvl2pPr marL="60949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2pPr>
    <a:lvl3pPr marL="1218987"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3pPr>
    <a:lvl4pPr marL="1828480"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4pPr>
    <a:lvl5pPr marL="243797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5pPr>
    <a:lvl6pPr marL="3047467" algn="l" defTabSz="1218987" rtl="0" eaLnBrk="1" latinLnBrk="0" hangingPunct="1">
      <a:defRPr sz="4799" kern="1200">
        <a:solidFill>
          <a:schemeClr val="tx1"/>
        </a:solidFill>
        <a:latin typeface="AU Passata" pitchFamily="34" charset="0"/>
        <a:ea typeface="+mn-ea"/>
        <a:cs typeface="+mn-cs"/>
      </a:defRPr>
    </a:lvl6pPr>
    <a:lvl7pPr marL="3656960" algn="l" defTabSz="1218987" rtl="0" eaLnBrk="1" latinLnBrk="0" hangingPunct="1">
      <a:defRPr sz="4799" kern="1200">
        <a:solidFill>
          <a:schemeClr val="tx1"/>
        </a:solidFill>
        <a:latin typeface="AU Passata" pitchFamily="34" charset="0"/>
        <a:ea typeface="+mn-ea"/>
        <a:cs typeface="+mn-cs"/>
      </a:defRPr>
    </a:lvl7pPr>
    <a:lvl8pPr marL="4266453" algn="l" defTabSz="1218987" rtl="0" eaLnBrk="1" latinLnBrk="0" hangingPunct="1">
      <a:defRPr sz="4799" kern="1200">
        <a:solidFill>
          <a:schemeClr val="tx1"/>
        </a:solidFill>
        <a:latin typeface="AU Passata" pitchFamily="34" charset="0"/>
        <a:ea typeface="+mn-ea"/>
        <a:cs typeface="+mn-cs"/>
      </a:defRPr>
    </a:lvl8pPr>
    <a:lvl9pPr marL="4875947" algn="l" defTabSz="1218987" rtl="0" eaLnBrk="1" latinLnBrk="0" hangingPunct="1">
      <a:defRPr sz="4799" kern="1200">
        <a:solidFill>
          <a:schemeClr val="tx1"/>
        </a:solidFill>
        <a:latin typeface="AU Passata"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98" userDrawn="1">
          <p15:clr>
            <a:srgbClr val="A4A3A4"/>
          </p15:clr>
        </p15:guide>
        <p15:guide id="2" pos="2206"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Forfatte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00"/>
    <a:srgbClr val="E7E7E8"/>
    <a:srgbClr val="CCCCCE"/>
    <a:srgbClr val="00254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5B4C27-A6CE-46B7-B5B8-CBC627BBBB6C}" v="1" dt="2023-10-11T08:48:44.843"/>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01" autoAdjust="0"/>
    <p:restoredTop sz="82875" autoAdjust="0"/>
  </p:normalViewPr>
  <p:slideViewPr>
    <p:cSldViewPr snapToObjects="1" showGuides="1">
      <p:cViewPr varScale="1">
        <p:scale>
          <a:sx n="109" d="100"/>
          <a:sy n="109" d="100"/>
        </p:scale>
        <p:origin x="1422" y="102"/>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0" d="100"/>
          <a:sy n="80" d="100"/>
        </p:scale>
        <p:origin x="3912" y="68"/>
      </p:cViewPr>
      <p:guideLst>
        <p:guide orient="horz" pos="2898"/>
        <p:guide pos="220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4" Type="http://schemas.openxmlformats.org/officeDocument/2006/relationships/font" Target="fonts/font13.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6.xml"/><Relationship Id="rId41" Type="http://schemas.openxmlformats.org/officeDocument/2006/relationships/font" Target="fonts/font10.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49" Type="http://schemas.openxmlformats.org/officeDocument/2006/relationships/font" Target="fonts/font1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EA0C45-12BA-4F83-8979-14EB7350F930}"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da-DK"/>
        </a:p>
      </dgm:t>
    </dgm:pt>
    <dgm:pt modelId="{1DF800D0-F588-41DD-AB51-08EDAE57B0DC}">
      <dgm:prSet phldrT="[Tekst]"/>
      <dgm:spPr/>
      <dgm:t>
        <a:bodyPr/>
        <a:lstStyle/>
        <a:p>
          <a:r>
            <a:rPr lang="da-DK" dirty="0">
              <a:solidFill>
                <a:schemeClr val="bg1"/>
              </a:solidFill>
            </a:rPr>
            <a:t>Projekter er organisationens stærkeste udviklingsmuskel</a:t>
          </a:r>
          <a:r>
            <a:rPr lang="da-DK">
              <a:solidFill>
                <a:schemeClr val="bg1"/>
              </a:solidFill>
            </a:rPr>
            <a:t>. </a:t>
          </a:r>
        </a:p>
        <a:p>
          <a:r>
            <a:rPr lang="da-DK">
              <a:solidFill>
                <a:schemeClr val="bg1"/>
              </a:solidFill>
            </a:rPr>
            <a:t>Styregruppearbejdet er en </a:t>
          </a:r>
          <a:r>
            <a:rPr lang="da-DK" dirty="0">
              <a:solidFill>
                <a:schemeClr val="bg1"/>
              </a:solidFill>
            </a:rPr>
            <a:t>essentiel, strategisk </a:t>
          </a:r>
          <a:r>
            <a:rPr lang="da-DK" dirty="0">
              <a:solidFill>
                <a:schemeClr val="bg1"/>
              </a:solidFill>
              <a:latin typeface="AU Passata"/>
            </a:rPr>
            <a:t>ledelsesdisciplin</a:t>
          </a:r>
          <a:r>
            <a:rPr lang="da-DK" dirty="0">
              <a:solidFill>
                <a:schemeClr val="bg1"/>
              </a:solidFill>
            </a:rPr>
            <a:t>.</a:t>
          </a:r>
          <a:endParaRPr lang="da-DK" dirty="0"/>
        </a:p>
      </dgm:t>
    </dgm:pt>
    <dgm:pt modelId="{BF7ECFEA-4F0A-4D4C-8678-FC03C93F41D6}" type="parTrans" cxnId="{CE331528-1445-4920-BFB9-39A4BDE4FC49}">
      <dgm:prSet/>
      <dgm:spPr/>
      <dgm:t>
        <a:bodyPr/>
        <a:lstStyle/>
        <a:p>
          <a:endParaRPr lang="da-DK"/>
        </a:p>
      </dgm:t>
    </dgm:pt>
    <dgm:pt modelId="{8C3E6633-2598-49A7-AD4D-282BF395C3DA}" type="sibTrans" cxnId="{CE331528-1445-4920-BFB9-39A4BDE4FC49}">
      <dgm:prSet/>
      <dgm:spPr/>
      <dgm:t>
        <a:bodyPr/>
        <a:lstStyle/>
        <a:p>
          <a:endParaRPr lang="da-DK"/>
        </a:p>
      </dgm:t>
    </dgm:pt>
    <dgm:pt modelId="{6A389A5F-E219-4A37-905B-EADD80B8E12A}">
      <dgm:prSet phldrT="[Tekst]"/>
      <dgm:spPr/>
      <dgm:t>
        <a:bodyPr/>
        <a:lstStyle/>
        <a:p>
          <a:r>
            <a:rPr lang="da-DK" dirty="0">
              <a:solidFill>
                <a:schemeClr val="bg1"/>
              </a:solidFill>
            </a:rPr>
            <a:t>Styregruppen er ikke et forum, hvor deltagerne skal underholdes af projektlederen</a:t>
          </a:r>
          <a:endParaRPr lang="da-DK" dirty="0"/>
        </a:p>
      </dgm:t>
    </dgm:pt>
    <dgm:pt modelId="{B087E54E-28EA-4064-82B3-400F7B6A86BB}" type="parTrans" cxnId="{F02F95B3-0963-4B68-9C0F-D04E8F07E00F}">
      <dgm:prSet/>
      <dgm:spPr/>
      <dgm:t>
        <a:bodyPr/>
        <a:lstStyle/>
        <a:p>
          <a:endParaRPr lang="da-DK"/>
        </a:p>
      </dgm:t>
    </dgm:pt>
    <dgm:pt modelId="{AE2349E5-5407-424C-8A0D-6A4D245306B1}" type="sibTrans" cxnId="{F02F95B3-0963-4B68-9C0F-D04E8F07E00F}">
      <dgm:prSet/>
      <dgm:spPr>
        <a:pattFill prst="pct5">
          <a:fgClr>
            <a:schemeClr val="accent1"/>
          </a:fgClr>
          <a:bgClr>
            <a:schemeClr val="bg1"/>
          </a:bgClr>
        </a:pattFill>
      </dgm:spPr>
      <dgm:t>
        <a:bodyPr/>
        <a:lstStyle/>
        <a:p>
          <a:endParaRPr lang="da-DK"/>
        </a:p>
      </dgm:t>
    </dgm:pt>
    <dgm:pt modelId="{F96FA1B9-6F2D-4BA4-B785-9C5593CCA456}">
      <dgm:prSet phldrT="[Tekst]"/>
      <dgm:spPr/>
      <dgm:t>
        <a:bodyPr/>
        <a:lstStyle/>
        <a:p>
          <a:pPr rtl="0"/>
          <a:r>
            <a:rPr lang="da-DK" dirty="0">
              <a:solidFill>
                <a:schemeClr val="bg1"/>
              </a:solidFill>
            </a:rPr>
            <a:t>Styregruppearbejde er </a:t>
          </a:r>
          <a:r>
            <a:rPr lang="da-DK">
              <a:solidFill>
                <a:schemeClr val="bg1"/>
              </a:solidFill>
            </a:rPr>
            <a:t>vigtigt arbejde.</a:t>
          </a:r>
        </a:p>
        <a:p>
          <a:pPr rtl="0"/>
          <a:r>
            <a:rPr lang="da-DK">
              <a:solidFill>
                <a:schemeClr val="bg1"/>
              </a:solidFill>
            </a:rPr>
            <a:t>Det kræver </a:t>
          </a:r>
          <a:r>
            <a:rPr lang="da-DK" dirty="0">
              <a:solidFill>
                <a:schemeClr val="bg1"/>
              </a:solidFill>
            </a:rPr>
            <a:t>investering af tid og ressourcer fra de medvirkende</a:t>
          </a:r>
          <a:r>
            <a:rPr lang="da-DK" dirty="0">
              <a:latin typeface="AU Passata"/>
            </a:rPr>
            <a:t> </a:t>
          </a:r>
          <a:endParaRPr lang="da-DK" dirty="0"/>
        </a:p>
      </dgm:t>
    </dgm:pt>
    <dgm:pt modelId="{015BE91E-193A-42E1-BB74-8A9820644E1E}" type="parTrans" cxnId="{960D7075-23ED-4E22-BEC1-5196251615B2}">
      <dgm:prSet/>
      <dgm:spPr/>
      <dgm:t>
        <a:bodyPr/>
        <a:lstStyle/>
        <a:p>
          <a:endParaRPr lang="da-DK"/>
        </a:p>
      </dgm:t>
    </dgm:pt>
    <dgm:pt modelId="{B88408B9-8C49-4F55-A4FF-7CB26DC48226}" type="sibTrans" cxnId="{960D7075-23ED-4E22-BEC1-5196251615B2}">
      <dgm:prSet/>
      <dgm:spPr>
        <a:solidFill>
          <a:schemeClr val="bg1"/>
        </a:solidFill>
      </dgm:spPr>
      <dgm:t>
        <a:bodyPr/>
        <a:lstStyle/>
        <a:p>
          <a:endParaRPr lang="da-DK"/>
        </a:p>
      </dgm:t>
    </dgm:pt>
    <dgm:pt modelId="{0D342B12-129B-4C85-901A-B27B86741F8E}">
      <dgm:prSet phldrT="[Tekst]"/>
      <dgm:spPr/>
      <dgm:t>
        <a:bodyPr/>
        <a:lstStyle/>
        <a:p>
          <a:r>
            <a:rPr lang="da-DK" dirty="0">
              <a:solidFill>
                <a:schemeClr val="bg1"/>
              </a:solidFill>
            </a:rPr>
            <a:t>Styregruppens motor er møderne. </a:t>
          </a:r>
        </a:p>
        <a:p>
          <a:r>
            <a:rPr lang="da-DK" dirty="0">
              <a:solidFill>
                <a:schemeClr val="bg1"/>
              </a:solidFill>
            </a:rPr>
            <a:t>Dens brændstof er forberedelse, ledelse og opfølgning</a:t>
          </a:r>
          <a:endParaRPr lang="da-DK" dirty="0"/>
        </a:p>
      </dgm:t>
    </dgm:pt>
    <dgm:pt modelId="{28576D1B-F59E-4FF1-BFE3-DCB56F6610FB}" type="parTrans" cxnId="{F8B1803D-CD68-4671-86F3-0B1F147AC71A}">
      <dgm:prSet/>
      <dgm:spPr/>
      <dgm:t>
        <a:bodyPr/>
        <a:lstStyle/>
        <a:p>
          <a:endParaRPr lang="da-DK"/>
        </a:p>
      </dgm:t>
    </dgm:pt>
    <dgm:pt modelId="{5C545FC6-5767-4F7B-9E45-77E749F53EF7}" type="sibTrans" cxnId="{F8B1803D-CD68-4671-86F3-0B1F147AC71A}">
      <dgm:prSet/>
      <dgm:spPr/>
      <dgm:t>
        <a:bodyPr/>
        <a:lstStyle/>
        <a:p>
          <a:endParaRPr lang="da-DK"/>
        </a:p>
      </dgm:t>
    </dgm:pt>
    <dgm:pt modelId="{EF7CE964-6AFB-4906-B40C-AC10904ED2D8}">
      <dgm:prSet phldrT="[Tekst]"/>
      <dgm:spPr/>
      <dgm:t>
        <a:bodyPr/>
        <a:lstStyle/>
        <a:p>
          <a:r>
            <a:rPr lang="da-DK" dirty="0">
              <a:solidFill>
                <a:schemeClr val="bg1"/>
              </a:solidFill>
            </a:rPr>
            <a:t>Styregruppens funktion er at støtte projektlederen i at udføre sin opgave </a:t>
          </a:r>
          <a:r>
            <a:rPr lang="da-DK">
              <a:solidFill>
                <a:schemeClr val="bg1"/>
              </a:solidFill>
            </a:rPr>
            <a:t>bedst muligt</a:t>
          </a:r>
        </a:p>
        <a:p>
          <a:r>
            <a:rPr lang="da-DK">
              <a:solidFill>
                <a:schemeClr val="bg1"/>
              </a:solidFill>
            </a:rPr>
            <a:t>…ikke </a:t>
          </a:r>
          <a:r>
            <a:rPr lang="da-DK" dirty="0">
              <a:solidFill>
                <a:schemeClr val="bg1"/>
              </a:solidFill>
            </a:rPr>
            <a:t>at kontrollere projektlederen</a:t>
          </a:r>
          <a:endParaRPr lang="da-DK" dirty="0"/>
        </a:p>
      </dgm:t>
    </dgm:pt>
    <dgm:pt modelId="{0B2F750D-4C20-46FD-9685-517120562355}" type="parTrans" cxnId="{0DF56C3E-350B-4958-965B-2CE3C65ECC57}">
      <dgm:prSet/>
      <dgm:spPr/>
      <dgm:t>
        <a:bodyPr/>
        <a:lstStyle/>
        <a:p>
          <a:endParaRPr lang="da-DK"/>
        </a:p>
      </dgm:t>
    </dgm:pt>
    <dgm:pt modelId="{D8DCC71C-AF40-4475-B0B0-F63BEFB97236}" type="sibTrans" cxnId="{0DF56C3E-350B-4958-965B-2CE3C65ECC57}">
      <dgm:prSet/>
      <dgm:spPr/>
      <dgm:t>
        <a:bodyPr/>
        <a:lstStyle/>
        <a:p>
          <a:endParaRPr lang="da-DK"/>
        </a:p>
      </dgm:t>
    </dgm:pt>
    <dgm:pt modelId="{5AFE27FD-0A9D-4BCA-A44B-760A8DEBD377}" type="pres">
      <dgm:prSet presAssocID="{04EA0C45-12BA-4F83-8979-14EB7350F930}" presName="cycle" presStyleCnt="0">
        <dgm:presLayoutVars>
          <dgm:dir/>
          <dgm:resizeHandles val="exact"/>
        </dgm:presLayoutVars>
      </dgm:prSet>
      <dgm:spPr/>
    </dgm:pt>
    <dgm:pt modelId="{1FE845D5-8C8C-4FC3-83A6-422C76349591}" type="pres">
      <dgm:prSet presAssocID="{1DF800D0-F588-41DD-AB51-08EDAE57B0DC}" presName="node" presStyleLbl="node1" presStyleIdx="0" presStyleCnt="5">
        <dgm:presLayoutVars>
          <dgm:bulletEnabled val="1"/>
        </dgm:presLayoutVars>
      </dgm:prSet>
      <dgm:spPr/>
    </dgm:pt>
    <dgm:pt modelId="{BCC1208B-31C6-46A9-9AFC-AC3208037C32}" type="pres">
      <dgm:prSet presAssocID="{1DF800D0-F588-41DD-AB51-08EDAE57B0DC}" presName="spNode" presStyleCnt="0"/>
      <dgm:spPr/>
    </dgm:pt>
    <dgm:pt modelId="{61F296AA-2BD3-42EC-9695-2DBBE036A7A0}" type="pres">
      <dgm:prSet presAssocID="{8C3E6633-2598-49A7-AD4D-282BF395C3DA}" presName="sibTrans" presStyleLbl="sibTrans1D1" presStyleIdx="0" presStyleCnt="5"/>
      <dgm:spPr/>
    </dgm:pt>
    <dgm:pt modelId="{C45AEF4B-1B4A-499F-8BC0-067619064792}" type="pres">
      <dgm:prSet presAssocID="{6A389A5F-E219-4A37-905B-EADD80B8E12A}" presName="node" presStyleLbl="node1" presStyleIdx="1" presStyleCnt="5">
        <dgm:presLayoutVars>
          <dgm:bulletEnabled val="1"/>
        </dgm:presLayoutVars>
      </dgm:prSet>
      <dgm:spPr/>
    </dgm:pt>
    <dgm:pt modelId="{82622BC9-9590-4B1D-B97A-E9325F65A662}" type="pres">
      <dgm:prSet presAssocID="{6A389A5F-E219-4A37-905B-EADD80B8E12A}" presName="spNode" presStyleCnt="0"/>
      <dgm:spPr/>
    </dgm:pt>
    <dgm:pt modelId="{D8519942-6138-4E7F-A7A9-C717DA0C1598}" type="pres">
      <dgm:prSet presAssocID="{AE2349E5-5407-424C-8A0D-6A4D245306B1}" presName="sibTrans" presStyleLbl="sibTrans1D1" presStyleIdx="1" presStyleCnt="5"/>
      <dgm:spPr/>
    </dgm:pt>
    <dgm:pt modelId="{61F213F5-2805-47AE-BE75-F057CF11801F}" type="pres">
      <dgm:prSet presAssocID="{F96FA1B9-6F2D-4BA4-B785-9C5593CCA456}" presName="node" presStyleLbl="node1" presStyleIdx="2" presStyleCnt="5">
        <dgm:presLayoutVars>
          <dgm:bulletEnabled val="1"/>
        </dgm:presLayoutVars>
      </dgm:prSet>
      <dgm:spPr/>
    </dgm:pt>
    <dgm:pt modelId="{009A35E2-E40D-4DE1-9A68-E3954B86AEB8}" type="pres">
      <dgm:prSet presAssocID="{F96FA1B9-6F2D-4BA4-B785-9C5593CCA456}" presName="spNode" presStyleCnt="0"/>
      <dgm:spPr/>
    </dgm:pt>
    <dgm:pt modelId="{B540D11E-F3E9-4CC6-B86A-153AE4DF8AFB}" type="pres">
      <dgm:prSet presAssocID="{B88408B9-8C49-4F55-A4FF-7CB26DC48226}" presName="sibTrans" presStyleLbl="sibTrans1D1" presStyleIdx="2" presStyleCnt="5"/>
      <dgm:spPr/>
    </dgm:pt>
    <dgm:pt modelId="{6ECFA816-85A2-49FC-A966-860ED8BD5FB2}" type="pres">
      <dgm:prSet presAssocID="{0D342B12-129B-4C85-901A-B27B86741F8E}" presName="node" presStyleLbl="node1" presStyleIdx="3" presStyleCnt="5">
        <dgm:presLayoutVars>
          <dgm:bulletEnabled val="1"/>
        </dgm:presLayoutVars>
      </dgm:prSet>
      <dgm:spPr/>
    </dgm:pt>
    <dgm:pt modelId="{61B447DF-27E8-4E0A-A237-F0E5B1DF8E74}" type="pres">
      <dgm:prSet presAssocID="{0D342B12-129B-4C85-901A-B27B86741F8E}" presName="spNode" presStyleCnt="0"/>
      <dgm:spPr/>
    </dgm:pt>
    <dgm:pt modelId="{D3504AE8-4A31-43C4-8C55-B2D3A6BE6509}" type="pres">
      <dgm:prSet presAssocID="{5C545FC6-5767-4F7B-9E45-77E749F53EF7}" presName="sibTrans" presStyleLbl="sibTrans1D1" presStyleIdx="3" presStyleCnt="5"/>
      <dgm:spPr/>
    </dgm:pt>
    <dgm:pt modelId="{DFE8C08E-E9C0-4786-99A3-1982A4C33121}" type="pres">
      <dgm:prSet presAssocID="{EF7CE964-6AFB-4906-B40C-AC10904ED2D8}" presName="node" presStyleLbl="node1" presStyleIdx="4" presStyleCnt="5">
        <dgm:presLayoutVars>
          <dgm:bulletEnabled val="1"/>
        </dgm:presLayoutVars>
      </dgm:prSet>
      <dgm:spPr/>
    </dgm:pt>
    <dgm:pt modelId="{52C21DE6-9A2A-4773-8583-7B8E6218EA72}" type="pres">
      <dgm:prSet presAssocID="{EF7CE964-6AFB-4906-B40C-AC10904ED2D8}" presName="spNode" presStyleCnt="0"/>
      <dgm:spPr/>
    </dgm:pt>
    <dgm:pt modelId="{739CA220-A243-47E4-B65E-F99E889853D0}" type="pres">
      <dgm:prSet presAssocID="{D8DCC71C-AF40-4475-B0B0-F63BEFB97236}" presName="sibTrans" presStyleLbl="sibTrans1D1" presStyleIdx="4" presStyleCnt="5"/>
      <dgm:spPr/>
    </dgm:pt>
  </dgm:ptLst>
  <dgm:cxnLst>
    <dgm:cxn modelId="{CE331528-1445-4920-BFB9-39A4BDE4FC49}" srcId="{04EA0C45-12BA-4F83-8979-14EB7350F930}" destId="{1DF800D0-F588-41DD-AB51-08EDAE57B0DC}" srcOrd="0" destOrd="0" parTransId="{BF7ECFEA-4F0A-4D4C-8678-FC03C93F41D6}" sibTransId="{8C3E6633-2598-49A7-AD4D-282BF395C3DA}"/>
    <dgm:cxn modelId="{D15AA92A-4C0C-4168-9DF8-EF7BC2A7154D}" type="presOf" srcId="{8C3E6633-2598-49A7-AD4D-282BF395C3DA}" destId="{61F296AA-2BD3-42EC-9695-2DBBE036A7A0}" srcOrd="0" destOrd="0" presId="urn:microsoft.com/office/officeart/2005/8/layout/cycle6"/>
    <dgm:cxn modelId="{3669A02E-2C6F-4BA1-8041-D637588F5584}" type="presOf" srcId="{D8DCC71C-AF40-4475-B0B0-F63BEFB97236}" destId="{739CA220-A243-47E4-B65E-F99E889853D0}" srcOrd="0" destOrd="0" presId="urn:microsoft.com/office/officeart/2005/8/layout/cycle6"/>
    <dgm:cxn modelId="{55B1A333-FF21-471C-8BEA-70E779774857}" type="presOf" srcId="{5C545FC6-5767-4F7B-9E45-77E749F53EF7}" destId="{D3504AE8-4A31-43C4-8C55-B2D3A6BE6509}" srcOrd="0" destOrd="0" presId="urn:microsoft.com/office/officeart/2005/8/layout/cycle6"/>
    <dgm:cxn modelId="{F8B1803D-CD68-4671-86F3-0B1F147AC71A}" srcId="{04EA0C45-12BA-4F83-8979-14EB7350F930}" destId="{0D342B12-129B-4C85-901A-B27B86741F8E}" srcOrd="3" destOrd="0" parTransId="{28576D1B-F59E-4FF1-BFE3-DCB56F6610FB}" sibTransId="{5C545FC6-5767-4F7B-9E45-77E749F53EF7}"/>
    <dgm:cxn modelId="{F66AED3D-2473-4230-85D1-8D1001DC979C}" type="presOf" srcId="{B88408B9-8C49-4F55-A4FF-7CB26DC48226}" destId="{B540D11E-F3E9-4CC6-B86A-153AE4DF8AFB}" srcOrd="0" destOrd="0" presId="urn:microsoft.com/office/officeart/2005/8/layout/cycle6"/>
    <dgm:cxn modelId="{0DF56C3E-350B-4958-965B-2CE3C65ECC57}" srcId="{04EA0C45-12BA-4F83-8979-14EB7350F930}" destId="{EF7CE964-6AFB-4906-B40C-AC10904ED2D8}" srcOrd="4" destOrd="0" parTransId="{0B2F750D-4C20-46FD-9685-517120562355}" sibTransId="{D8DCC71C-AF40-4475-B0B0-F63BEFB97236}"/>
    <dgm:cxn modelId="{C5B27772-0A45-4191-A44B-E5D54911D736}" type="presOf" srcId="{04EA0C45-12BA-4F83-8979-14EB7350F930}" destId="{5AFE27FD-0A9D-4BCA-A44B-760A8DEBD377}" srcOrd="0" destOrd="0" presId="urn:microsoft.com/office/officeart/2005/8/layout/cycle6"/>
    <dgm:cxn modelId="{960D7075-23ED-4E22-BEC1-5196251615B2}" srcId="{04EA0C45-12BA-4F83-8979-14EB7350F930}" destId="{F96FA1B9-6F2D-4BA4-B785-9C5593CCA456}" srcOrd="2" destOrd="0" parTransId="{015BE91E-193A-42E1-BB74-8A9820644E1E}" sibTransId="{B88408B9-8C49-4F55-A4FF-7CB26DC48226}"/>
    <dgm:cxn modelId="{2A531076-9A98-4336-B1A1-11557745080F}" type="presOf" srcId="{F96FA1B9-6F2D-4BA4-B785-9C5593CCA456}" destId="{61F213F5-2805-47AE-BE75-F057CF11801F}" srcOrd="0" destOrd="0" presId="urn:microsoft.com/office/officeart/2005/8/layout/cycle6"/>
    <dgm:cxn modelId="{02061280-AD58-4C57-91C7-FF056F0925F4}" type="presOf" srcId="{6A389A5F-E219-4A37-905B-EADD80B8E12A}" destId="{C45AEF4B-1B4A-499F-8BC0-067619064792}" srcOrd="0" destOrd="0" presId="urn:microsoft.com/office/officeart/2005/8/layout/cycle6"/>
    <dgm:cxn modelId="{D97F8582-0789-4FD1-860A-20A1FE43BA78}" type="presOf" srcId="{0D342B12-129B-4C85-901A-B27B86741F8E}" destId="{6ECFA816-85A2-49FC-A966-860ED8BD5FB2}" srcOrd="0" destOrd="0" presId="urn:microsoft.com/office/officeart/2005/8/layout/cycle6"/>
    <dgm:cxn modelId="{A49A25B3-8140-4FAC-B0E3-B1E67F3EAFDE}" type="presOf" srcId="{1DF800D0-F588-41DD-AB51-08EDAE57B0DC}" destId="{1FE845D5-8C8C-4FC3-83A6-422C76349591}" srcOrd="0" destOrd="0" presId="urn:microsoft.com/office/officeart/2005/8/layout/cycle6"/>
    <dgm:cxn modelId="{F02F95B3-0963-4B68-9C0F-D04E8F07E00F}" srcId="{04EA0C45-12BA-4F83-8979-14EB7350F930}" destId="{6A389A5F-E219-4A37-905B-EADD80B8E12A}" srcOrd="1" destOrd="0" parTransId="{B087E54E-28EA-4064-82B3-400F7B6A86BB}" sibTransId="{AE2349E5-5407-424C-8A0D-6A4D245306B1}"/>
    <dgm:cxn modelId="{C952B2EC-545D-4AD6-979F-6E69A1C3E49D}" type="presOf" srcId="{AE2349E5-5407-424C-8A0D-6A4D245306B1}" destId="{D8519942-6138-4E7F-A7A9-C717DA0C1598}" srcOrd="0" destOrd="0" presId="urn:microsoft.com/office/officeart/2005/8/layout/cycle6"/>
    <dgm:cxn modelId="{81F7DBFD-3176-4056-8639-1D860D4C627B}" type="presOf" srcId="{EF7CE964-6AFB-4906-B40C-AC10904ED2D8}" destId="{DFE8C08E-E9C0-4786-99A3-1982A4C33121}" srcOrd="0" destOrd="0" presId="urn:microsoft.com/office/officeart/2005/8/layout/cycle6"/>
    <dgm:cxn modelId="{FF9AD17E-6E60-458E-A4DA-5548AA0DE7E6}" type="presParOf" srcId="{5AFE27FD-0A9D-4BCA-A44B-760A8DEBD377}" destId="{1FE845D5-8C8C-4FC3-83A6-422C76349591}" srcOrd="0" destOrd="0" presId="urn:microsoft.com/office/officeart/2005/8/layout/cycle6"/>
    <dgm:cxn modelId="{373D2980-DAC6-42E1-9BB0-1EB084ED65FF}" type="presParOf" srcId="{5AFE27FD-0A9D-4BCA-A44B-760A8DEBD377}" destId="{BCC1208B-31C6-46A9-9AFC-AC3208037C32}" srcOrd="1" destOrd="0" presId="urn:microsoft.com/office/officeart/2005/8/layout/cycle6"/>
    <dgm:cxn modelId="{F1E672FB-C39F-40A4-B8E6-04759AC96F95}" type="presParOf" srcId="{5AFE27FD-0A9D-4BCA-A44B-760A8DEBD377}" destId="{61F296AA-2BD3-42EC-9695-2DBBE036A7A0}" srcOrd="2" destOrd="0" presId="urn:microsoft.com/office/officeart/2005/8/layout/cycle6"/>
    <dgm:cxn modelId="{AD7F2141-559C-45E6-B935-2D3EDCFDD5B0}" type="presParOf" srcId="{5AFE27FD-0A9D-4BCA-A44B-760A8DEBD377}" destId="{C45AEF4B-1B4A-499F-8BC0-067619064792}" srcOrd="3" destOrd="0" presId="urn:microsoft.com/office/officeart/2005/8/layout/cycle6"/>
    <dgm:cxn modelId="{35A73F28-3EBF-49B2-A8AD-EFD0BE31FC6B}" type="presParOf" srcId="{5AFE27FD-0A9D-4BCA-A44B-760A8DEBD377}" destId="{82622BC9-9590-4B1D-B97A-E9325F65A662}" srcOrd="4" destOrd="0" presId="urn:microsoft.com/office/officeart/2005/8/layout/cycle6"/>
    <dgm:cxn modelId="{D25FB92E-EE73-4CD2-B2F2-4208BC1BC3A9}" type="presParOf" srcId="{5AFE27FD-0A9D-4BCA-A44B-760A8DEBD377}" destId="{D8519942-6138-4E7F-A7A9-C717DA0C1598}" srcOrd="5" destOrd="0" presId="urn:microsoft.com/office/officeart/2005/8/layout/cycle6"/>
    <dgm:cxn modelId="{B87F8B0C-DEC8-4A9E-BE2F-EF82DE293F35}" type="presParOf" srcId="{5AFE27FD-0A9D-4BCA-A44B-760A8DEBD377}" destId="{61F213F5-2805-47AE-BE75-F057CF11801F}" srcOrd="6" destOrd="0" presId="urn:microsoft.com/office/officeart/2005/8/layout/cycle6"/>
    <dgm:cxn modelId="{6123F094-3BBF-45A1-BF9A-0708F8C02AF2}" type="presParOf" srcId="{5AFE27FD-0A9D-4BCA-A44B-760A8DEBD377}" destId="{009A35E2-E40D-4DE1-9A68-E3954B86AEB8}" srcOrd="7" destOrd="0" presId="urn:microsoft.com/office/officeart/2005/8/layout/cycle6"/>
    <dgm:cxn modelId="{EEC8B443-E32F-485F-BDFA-161CC85602F0}" type="presParOf" srcId="{5AFE27FD-0A9D-4BCA-A44B-760A8DEBD377}" destId="{B540D11E-F3E9-4CC6-B86A-153AE4DF8AFB}" srcOrd="8" destOrd="0" presId="urn:microsoft.com/office/officeart/2005/8/layout/cycle6"/>
    <dgm:cxn modelId="{2D0B7053-EE32-4610-BD11-BAD01DFC461C}" type="presParOf" srcId="{5AFE27FD-0A9D-4BCA-A44B-760A8DEBD377}" destId="{6ECFA816-85A2-49FC-A966-860ED8BD5FB2}" srcOrd="9" destOrd="0" presId="urn:microsoft.com/office/officeart/2005/8/layout/cycle6"/>
    <dgm:cxn modelId="{E5FB8D1D-9A73-4057-8023-2298E73D695F}" type="presParOf" srcId="{5AFE27FD-0A9D-4BCA-A44B-760A8DEBD377}" destId="{61B447DF-27E8-4E0A-A237-F0E5B1DF8E74}" srcOrd="10" destOrd="0" presId="urn:microsoft.com/office/officeart/2005/8/layout/cycle6"/>
    <dgm:cxn modelId="{624D9B34-4241-40DF-9AE5-57DEED38E6C2}" type="presParOf" srcId="{5AFE27FD-0A9D-4BCA-A44B-760A8DEBD377}" destId="{D3504AE8-4A31-43C4-8C55-B2D3A6BE6509}" srcOrd="11" destOrd="0" presId="urn:microsoft.com/office/officeart/2005/8/layout/cycle6"/>
    <dgm:cxn modelId="{A9C9659E-7561-4CE8-8107-6BD23455EC22}" type="presParOf" srcId="{5AFE27FD-0A9D-4BCA-A44B-760A8DEBD377}" destId="{DFE8C08E-E9C0-4786-99A3-1982A4C33121}" srcOrd="12" destOrd="0" presId="urn:microsoft.com/office/officeart/2005/8/layout/cycle6"/>
    <dgm:cxn modelId="{9E42557C-5FE5-46C9-A995-6B007A817C06}" type="presParOf" srcId="{5AFE27FD-0A9D-4BCA-A44B-760A8DEBD377}" destId="{52C21DE6-9A2A-4773-8583-7B8E6218EA72}" srcOrd="13" destOrd="0" presId="urn:microsoft.com/office/officeart/2005/8/layout/cycle6"/>
    <dgm:cxn modelId="{2D2FA763-D2A7-44DB-9104-16DF5F8146FB}" type="presParOf" srcId="{5AFE27FD-0A9D-4BCA-A44B-760A8DEBD377}" destId="{739CA220-A243-47E4-B65E-F99E889853D0}" srcOrd="14" destOrd="0" presId="urn:microsoft.com/office/officeart/2005/8/layout/cycle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845D5-8C8C-4FC3-83A6-422C76349591}">
      <dsp:nvSpPr>
        <dsp:cNvPr id="0" name=""/>
        <dsp:cNvSpPr/>
      </dsp:nvSpPr>
      <dsp:spPr>
        <a:xfrm>
          <a:off x="5054078" y="4064"/>
          <a:ext cx="2250950" cy="14631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a-DK" sz="1300" kern="1200" dirty="0">
              <a:solidFill>
                <a:schemeClr val="bg1"/>
              </a:solidFill>
            </a:rPr>
            <a:t>Projekter er organisationens stærkeste udviklingsmuskel</a:t>
          </a:r>
          <a:r>
            <a:rPr lang="da-DK" sz="1300" kern="1200">
              <a:solidFill>
                <a:schemeClr val="bg1"/>
              </a:solidFill>
            </a:rPr>
            <a:t>. </a:t>
          </a:r>
        </a:p>
        <a:p>
          <a:pPr marL="0" lvl="0" indent="0" algn="ctr" defTabSz="577850">
            <a:lnSpc>
              <a:spcPct val="90000"/>
            </a:lnSpc>
            <a:spcBef>
              <a:spcPct val="0"/>
            </a:spcBef>
            <a:spcAft>
              <a:spcPct val="35000"/>
            </a:spcAft>
            <a:buNone/>
          </a:pPr>
          <a:r>
            <a:rPr lang="da-DK" sz="1300" kern="1200">
              <a:solidFill>
                <a:schemeClr val="bg1"/>
              </a:solidFill>
            </a:rPr>
            <a:t>Styregruppearbejdet er en </a:t>
          </a:r>
          <a:r>
            <a:rPr lang="da-DK" sz="1300" kern="1200" dirty="0">
              <a:solidFill>
                <a:schemeClr val="bg1"/>
              </a:solidFill>
            </a:rPr>
            <a:t>essentiel, strategisk </a:t>
          </a:r>
          <a:r>
            <a:rPr lang="da-DK" sz="1300" kern="1200" dirty="0">
              <a:solidFill>
                <a:schemeClr val="bg1"/>
              </a:solidFill>
              <a:latin typeface="AU Passata"/>
            </a:rPr>
            <a:t>ledelsesdisciplin</a:t>
          </a:r>
          <a:r>
            <a:rPr lang="da-DK" sz="1300" kern="1200" dirty="0">
              <a:solidFill>
                <a:schemeClr val="bg1"/>
              </a:solidFill>
            </a:rPr>
            <a:t>.</a:t>
          </a:r>
          <a:endParaRPr lang="da-DK" sz="1300" kern="1200" dirty="0"/>
        </a:p>
      </dsp:txBody>
      <dsp:txXfrm>
        <a:off x="5125502" y="75488"/>
        <a:ext cx="2108102" cy="1320270"/>
      </dsp:txXfrm>
    </dsp:sp>
    <dsp:sp modelId="{61F296AA-2BD3-42EC-9695-2DBBE036A7A0}">
      <dsp:nvSpPr>
        <dsp:cNvPr id="0" name=""/>
        <dsp:cNvSpPr/>
      </dsp:nvSpPr>
      <dsp:spPr>
        <a:xfrm>
          <a:off x="3255455" y="735623"/>
          <a:ext cx="5848197" cy="5848197"/>
        </a:xfrm>
        <a:custGeom>
          <a:avLst/>
          <a:gdLst/>
          <a:ahLst/>
          <a:cxnLst/>
          <a:rect l="0" t="0" r="0" b="0"/>
          <a:pathLst>
            <a:path>
              <a:moveTo>
                <a:pt x="4065049" y="231778"/>
              </a:moveTo>
              <a:arcTo wR="2924098" hR="2924098" stAng="17577975" swAng="196226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5AEF4B-1B4A-499F-8BC0-067619064792}">
      <dsp:nvSpPr>
        <dsp:cNvPr id="0" name=""/>
        <dsp:cNvSpPr/>
      </dsp:nvSpPr>
      <dsp:spPr>
        <a:xfrm>
          <a:off x="7835061" y="2024567"/>
          <a:ext cx="2250950" cy="14631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a-DK" sz="1300" kern="1200" dirty="0">
              <a:solidFill>
                <a:schemeClr val="bg1"/>
              </a:solidFill>
            </a:rPr>
            <a:t>Styregruppen er ikke et forum, hvor deltagerne skal underholdes af projektlederen</a:t>
          </a:r>
          <a:endParaRPr lang="da-DK" sz="1300" kern="1200" dirty="0"/>
        </a:p>
      </dsp:txBody>
      <dsp:txXfrm>
        <a:off x="7906485" y="2095991"/>
        <a:ext cx="2108102" cy="1320270"/>
      </dsp:txXfrm>
    </dsp:sp>
    <dsp:sp modelId="{D8519942-6138-4E7F-A7A9-C717DA0C1598}">
      <dsp:nvSpPr>
        <dsp:cNvPr id="0" name=""/>
        <dsp:cNvSpPr/>
      </dsp:nvSpPr>
      <dsp:spPr>
        <a:xfrm>
          <a:off x="3255455" y="735623"/>
          <a:ext cx="5848197" cy="5848197"/>
        </a:xfrm>
        <a:custGeom>
          <a:avLst/>
          <a:gdLst/>
          <a:ahLst/>
          <a:cxnLst/>
          <a:rect l="0" t="0" r="0" b="0"/>
          <a:pathLst>
            <a:path>
              <a:moveTo>
                <a:pt x="5844174" y="2770757"/>
              </a:moveTo>
              <a:arcTo wR="2924098" hR="2924098" stAng="21419640" swAng="219685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1F213F5-2805-47AE-BE75-F057CF11801F}">
      <dsp:nvSpPr>
        <dsp:cNvPr id="0" name=""/>
        <dsp:cNvSpPr/>
      </dsp:nvSpPr>
      <dsp:spPr>
        <a:xfrm>
          <a:off x="6772820" y="5293809"/>
          <a:ext cx="2250950" cy="14631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da-DK" sz="1300" kern="1200" dirty="0">
              <a:solidFill>
                <a:schemeClr val="bg1"/>
              </a:solidFill>
            </a:rPr>
            <a:t>Styregruppearbejde er </a:t>
          </a:r>
          <a:r>
            <a:rPr lang="da-DK" sz="1300" kern="1200">
              <a:solidFill>
                <a:schemeClr val="bg1"/>
              </a:solidFill>
            </a:rPr>
            <a:t>vigtigt arbejde.</a:t>
          </a:r>
        </a:p>
        <a:p>
          <a:pPr marL="0" lvl="0" indent="0" algn="ctr" defTabSz="577850" rtl="0">
            <a:lnSpc>
              <a:spcPct val="90000"/>
            </a:lnSpc>
            <a:spcBef>
              <a:spcPct val="0"/>
            </a:spcBef>
            <a:spcAft>
              <a:spcPct val="35000"/>
            </a:spcAft>
            <a:buNone/>
          </a:pPr>
          <a:r>
            <a:rPr lang="da-DK" sz="1300" kern="1200">
              <a:solidFill>
                <a:schemeClr val="bg1"/>
              </a:solidFill>
            </a:rPr>
            <a:t>Det kræver </a:t>
          </a:r>
          <a:r>
            <a:rPr lang="da-DK" sz="1300" kern="1200" dirty="0">
              <a:solidFill>
                <a:schemeClr val="bg1"/>
              </a:solidFill>
            </a:rPr>
            <a:t>investering af tid og ressourcer fra de medvirkende</a:t>
          </a:r>
          <a:r>
            <a:rPr lang="da-DK" sz="1300" kern="1200" dirty="0">
              <a:latin typeface="AU Passata"/>
            </a:rPr>
            <a:t> </a:t>
          </a:r>
          <a:endParaRPr lang="da-DK" sz="1300" kern="1200" dirty="0"/>
        </a:p>
      </dsp:txBody>
      <dsp:txXfrm>
        <a:off x="6844244" y="5365233"/>
        <a:ext cx="2108102" cy="1320270"/>
      </dsp:txXfrm>
    </dsp:sp>
    <dsp:sp modelId="{B540D11E-F3E9-4CC6-B86A-153AE4DF8AFB}">
      <dsp:nvSpPr>
        <dsp:cNvPr id="0" name=""/>
        <dsp:cNvSpPr/>
      </dsp:nvSpPr>
      <dsp:spPr>
        <a:xfrm>
          <a:off x="3255455" y="735623"/>
          <a:ext cx="5848197" cy="5848197"/>
        </a:xfrm>
        <a:custGeom>
          <a:avLst/>
          <a:gdLst/>
          <a:ahLst/>
          <a:cxnLst/>
          <a:rect l="0" t="0" r="0" b="0"/>
          <a:pathLst>
            <a:path>
              <a:moveTo>
                <a:pt x="3505742" y="5789765"/>
              </a:moveTo>
              <a:arcTo wR="2924098" hR="2924098" stAng="4711593" swAng="137681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ECFA816-85A2-49FC-A966-860ED8BD5FB2}">
      <dsp:nvSpPr>
        <dsp:cNvPr id="0" name=""/>
        <dsp:cNvSpPr/>
      </dsp:nvSpPr>
      <dsp:spPr>
        <a:xfrm>
          <a:off x="3335336" y="5293809"/>
          <a:ext cx="2250950" cy="14631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a-DK" sz="1300" kern="1200" dirty="0">
              <a:solidFill>
                <a:schemeClr val="bg1"/>
              </a:solidFill>
            </a:rPr>
            <a:t>Styregruppens motor er møderne. </a:t>
          </a:r>
        </a:p>
        <a:p>
          <a:pPr marL="0" lvl="0" indent="0" algn="ctr" defTabSz="577850">
            <a:lnSpc>
              <a:spcPct val="90000"/>
            </a:lnSpc>
            <a:spcBef>
              <a:spcPct val="0"/>
            </a:spcBef>
            <a:spcAft>
              <a:spcPct val="35000"/>
            </a:spcAft>
            <a:buNone/>
          </a:pPr>
          <a:r>
            <a:rPr lang="da-DK" sz="1300" kern="1200" dirty="0">
              <a:solidFill>
                <a:schemeClr val="bg1"/>
              </a:solidFill>
            </a:rPr>
            <a:t>Dens brændstof er forberedelse, ledelse og opfølgning</a:t>
          </a:r>
          <a:endParaRPr lang="da-DK" sz="1300" kern="1200" dirty="0"/>
        </a:p>
      </dsp:txBody>
      <dsp:txXfrm>
        <a:off x="3406760" y="5365233"/>
        <a:ext cx="2108102" cy="1320270"/>
      </dsp:txXfrm>
    </dsp:sp>
    <dsp:sp modelId="{D3504AE8-4A31-43C4-8C55-B2D3A6BE6509}">
      <dsp:nvSpPr>
        <dsp:cNvPr id="0" name=""/>
        <dsp:cNvSpPr/>
      </dsp:nvSpPr>
      <dsp:spPr>
        <a:xfrm>
          <a:off x="3255455" y="735623"/>
          <a:ext cx="5848197" cy="5848197"/>
        </a:xfrm>
        <a:custGeom>
          <a:avLst/>
          <a:gdLst/>
          <a:ahLst/>
          <a:cxnLst/>
          <a:rect l="0" t="0" r="0" b="0"/>
          <a:pathLst>
            <a:path>
              <a:moveTo>
                <a:pt x="488789" y="4542624"/>
              </a:moveTo>
              <a:arcTo wR="2924098" hR="2924098" stAng="8783501" swAng="219685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FE8C08E-E9C0-4786-99A3-1982A4C33121}">
      <dsp:nvSpPr>
        <dsp:cNvPr id="0" name=""/>
        <dsp:cNvSpPr/>
      </dsp:nvSpPr>
      <dsp:spPr>
        <a:xfrm>
          <a:off x="2273095" y="2024567"/>
          <a:ext cx="2250950" cy="14631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a-DK" sz="1300" kern="1200" dirty="0">
              <a:solidFill>
                <a:schemeClr val="bg1"/>
              </a:solidFill>
            </a:rPr>
            <a:t>Styregruppens funktion er at støtte projektlederen i at udføre sin opgave </a:t>
          </a:r>
          <a:r>
            <a:rPr lang="da-DK" sz="1300" kern="1200">
              <a:solidFill>
                <a:schemeClr val="bg1"/>
              </a:solidFill>
            </a:rPr>
            <a:t>bedst muligt</a:t>
          </a:r>
        </a:p>
        <a:p>
          <a:pPr marL="0" lvl="0" indent="0" algn="ctr" defTabSz="577850">
            <a:lnSpc>
              <a:spcPct val="90000"/>
            </a:lnSpc>
            <a:spcBef>
              <a:spcPct val="0"/>
            </a:spcBef>
            <a:spcAft>
              <a:spcPct val="35000"/>
            </a:spcAft>
            <a:buNone/>
          </a:pPr>
          <a:r>
            <a:rPr lang="da-DK" sz="1300" kern="1200">
              <a:solidFill>
                <a:schemeClr val="bg1"/>
              </a:solidFill>
            </a:rPr>
            <a:t>…ikke </a:t>
          </a:r>
          <a:r>
            <a:rPr lang="da-DK" sz="1300" kern="1200" dirty="0">
              <a:solidFill>
                <a:schemeClr val="bg1"/>
              </a:solidFill>
            </a:rPr>
            <a:t>at kontrollere projektlederen</a:t>
          </a:r>
          <a:endParaRPr lang="da-DK" sz="1300" kern="1200" dirty="0"/>
        </a:p>
      </dsp:txBody>
      <dsp:txXfrm>
        <a:off x="2344519" y="2095991"/>
        <a:ext cx="2108102" cy="1320270"/>
      </dsp:txXfrm>
    </dsp:sp>
    <dsp:sp modelId="{739CA220-A243-47E4-B65E-F99E889853D0}">
      <dsp:nvSpPr>
        <dsp:cNvPr id="0" name=""/>
        <dsp:cNvSpPr/>
      </dsp:nvSpPr>
      <dsp:spPr>
        <a:xfrm>
          <a:off x="3255455" y="735623"/>
          <a:ext cx="5848197" cy="5848197"/>
        </a:xfrm>
        <a:custGeom>
          <a:avLst/>
          <a:gdLst/>
          <a:ahLst/>
          <a:cxnLst/>
          <a:rect l="0" t="0" r="0" b="0"/>
          <a:pathLst>
            <a:path>
              <a:moveTo>
                <a:pt x="509351" y="1275053"/>
              </a:moveTo>
              <a:arcTo wR="2924098" hR="2924098" stAng="12859764" swAng="196226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1"/>
            <a:ext cx="3035088" cy="459979"/>
          </a:xfrm>
          <a:prstGeom prst="rect">
            <a:avLst/>
          </a:prstGeom>
          <a:noFill/>
          <a:ln w="9525">
            <a:noFill/>
            <a:miter lim="800000"/>
            <a:headEnd/>
            <a:tailEnd/>
          </a:ln>
          <a:effectLst/>
        </p:spPr>
        <p:txBody>
          <a:bodyPr vert="horz" wrap="square" lIns="91870" tIns="45935" rIns="91870" bIns="45935"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39939" name="Rectangle 3"/>
          <p:cNvSpPr>
            <a:spLocks noGrp="1" noChangeArrowheads="1"/>
          </p:cNvSpPr>
          <p:nvPr>
            <p:ph type="dt" sz="quarter" idx="1"/>
          </p:nvPr>
        </p:nvSpPr>
        <p:spPr bwMode="auto">
          <a:xfrm>
            <a:off x="3967342" y="1"/>
            <a:ext cx="3035088" cy="459979"/>
          </a:xfrm>
          <a:prstGeom prst="rect">
            <a:avLst/>
          </a:prstGeom>
          <a:noFill/>
          <a:ln w="9525">
            <a:noFill/>
            <a:miter lim="800000"/>
            <a:headEnd/>
            <a:tailEnd/>
          </a:ln>
          <a:effectLst/>
        </p:spPr>
        <p:txBody>
          <a:bodyPr vert="horz" wrap="square" lIns="91870" tIns="45935" rIns="91870" bIns="45935"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39940" name="Rectangle 4"/>
          <p:cNvSpPr>
            <a:spLocks noGrp="1" noChangeArrowheads="1"/>
          </p:cNvSpPr>
          <p:nvPr>
            <p:ph type="ftr" sz="quarter" idx="2"/>
          </p:nvPr>
        </p:nvSpPr>
        <p:spPr bwMode="auto">
          <a:xfrm>
            <a:off x="0" y="8737989"/>
            <a:ext cx="3035088" cy="459979"/>
          </a:xfrm>
          <a:prstGeom prst="rect">
            <a:avLst/>
          </a:prstGeom>
          <a:noFill/>
          <a:ln w="9525">
            <a:noFill/>
            <a:miter lim="800000"/>
            <a:headEnd/>
            <a:tailEnd/>
          </a:ln>
          <a:effectLst/>
        </p:spPr>
        <p:txBody>
          <a:bodyPr vert="horz" wrap="square" lIns="91870" tIns="45935" rIns="91870" bIns="45935"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39941" name="Rectangle 5"/>
          <p:cNvSpPr>
            <a:spLocks noGrp="1" noChangeArrowheads="1"/>
          </p:cNvSpPr>
          <p:nvPr>
            <p:ph type="sldNum" sz="quarter" idx="3"/>
          </p:nvPr>
        </p:nvSpPr>
        <p:spPr bwMode="auto">
          <a:xfrm>
            <a:off x="3967342" y="8737989"/>
            <a:ext cx="3035088" cy="459979"/>
          </a:xfrm>
          <a:prstGeom prst="rect">
            <a:avLst/>
          </a:prstGeom>
          <a:noFill/>
          <a:ln w="9525">
            <a:noFill/>
            <a:miter lim="800000"/>
            <a:headEnd/>
            <a:tailEnd/>
          </a:ln>
          <a:effectLst/>
        </p:spPr>
        <p:txBody>
          <a:bodyPr vert="horz" wrap="square" lIns="91870" tIns="45935" rIns="91870" bIns="45935" numCol="1" anchor="b" anchorCtr="0" compatLnSpc="1">
            <a:prstTxWarp prst="textNoShape">
              <a:avLst/>
            </a:prstTxWarp>
          </a:bodyPr>
          <a:lstStyle>
            <a:lvl1pPr algn="r">
              <a:lnSpc>
                <a:spcPct val="100000"/>
              </a:lnSpc>
              <a:buFontTx/>
              <a:buNone/>
              <a:defRPr sz="1200"/>
            </a:lvl1pPr>
          </a:lstStyle>
          <a:p>
            <a:pPr>
              <a:defRPr/>
            </a:pPr>
            <a:fld id="{88DF0C21-DE6B-488F-B9D9-B7FE08733B70}" type="slidenum">
              <a:rPr lang="en-GB"/>
              <a:pPr>
                <a:defRPr/>
              </a:pPr>
              <a:t>‹nr.›</a:t>
            </a:fld>
            <a:endParaRPr lang="en-GB" dirty="0"/>
          </a:p>
        </p:txBody>
      </p:sp>
    </p:spTree>
    <p:extLst>
      <p:ext uri="{BB962C8B-B14F-4D97-AF65-F5344CB8AC3E}">
        <p14:creationId xmlns:p14="http://schemas.microsoft.com/office/powerpoint/2010/main" val="715805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3035088" cy="459979"/>
          </a:xfrm>
          <a:prstGeom prst="rect">
            <a:avLst/>
          </a:prstGeom>
          <a:noFill/>
          <a:ln w="9525">
            <a:noFill/>
            <a:miter lim="800000"/>
            <a:headEnd/>
            <a:tailEnd/>
          </a:ln>
          <a:effectLst/>
        </p:spPr>
        <p:txBody>
          <a:bodyPr vert="horz" wrap="square" lIns="91870" tIns="45935" rIns="91870" bIns="45935"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4099" name="Rectangle 3"/>
          <p:cNvSpPr>
            <a:spLocks noGrp="1" noChangeArrowheads="1"/>
          </p:cNvSpPr>
          <p:nvPr>
            <p:ph type="dt" idx="1"/>
          </p:nvPr>
        </p:nvSpPr>
        <p:spPr bwMode="auto">
          <a:xfrm>
            <a:off x="3967342" y="1"/>
            <a:ext cx="3035088" cy="459979"/>
          </a:xfrm>
          <a:prstGeom prst="rect">
            <a:avLst/>
          </a:prstGeom>
          <a:noFill/>
          <a:ln w="9525">
            <a:noFill/>
            <a:miter lim="800000"/>
            <a:headEnd/>
            <a:tailEnd/>
          </a:ln>
          <a:effectLst/>
        </p:spPr>
        <p:txBody>
          <a:bodyPr vert="horz" wrap="square" lIns="91870" tIns="45935" rIns="91870" bIns="45935"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7172" name="Rectangle 4"/>
          <p:cNvSpPr>
            <a:spLocks noGrp="1" noRot="1" noChangeAspect="1" noChangeArrowheads="1" noTextEdit="1"/>
          </p:cNvSpPr>
          <p:nvPr>
            <p:ph type="sldImg" idx="2"/>
          </p:nvPr>
        </p:nvSpPr>
        <p:spPr bwMode="auto">
          <a:xfrm>
            <a:off x="436563" y="690563"/>
            <a:ext cx="6130925" cy="344963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0406" y="4369794"/>
            <a:ext cx="5603240" cy="4139803"/>
          </a:xfrm>
          <a:prstGeom prst="rect">
            <a:avLst/>
          </a:prstGeom>
          <a:noFill/>
          <a:ln w="9525">
            <a:noFill/>
            <a:miter lim="800000"/>
            <a:headEnd/>
            <a:tailEnd/>
          </a:ln>
          <a:effectLst/>
        </p:spPr>
        <p:txBody>
          <a:bodyPr vert="horz" wrap="square" lIns="91870" tIns="45935" rIns="91870" bIns="45935"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102" name="Rectangle 6"/>
          <p:cNvSpPr>
            <a:spLocks noGrp="1" noChangeArrowheads="1"/>
          </p:cNvSpPr>
          <p:nvPr>
            <p:ph type="ftr" sz="quarter" idx="4"/>
          </p:nvPr>
        </p:nvSpPr>
        <p:spPr bwMode="auto">
          <a:xfrm>
            <a:off x="0" y="8737989"/>
            <a:ext cx="3035088" cy="459979"/>
          </a:xfrm>
          <a:prstGeom prst="rect">
            <a:avLst/>
          </a:prstGeom>
          <a:noFill/>
          <a:ln w="9525">
            <a:noFill/>
            <a:miter lim="800000"/>
            <a:headEnd/>
            <a:tailEnd/>
          </a:ln>
          <a:effectLst/>
        </p:spPr>
        <p:txBody>
          <a:bodyPr vert="horz" wrap="square" lIns="91870" tIns="45935" rIns="91870" bIns="45935"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4103" name="Rectangle 7"/>
          <p:cNvSpPr>
            <a:spLocks noGrp="1" noChangeArrowheads="1"/>
          </p:cNvSpPr>
          <p:nvPr>
            <p:ph type="sldNum" sz="quarter" idx="5"/>
          </p:nvPr>
        </p:nvSpPr>
        <p:spPr bwMode="auto">
          <a:xfrm>
            <a:off x="3967342" y="8737989"/>
            <a:ext cx="3035088" cy="459979"/>
          </a:xfrm>
          <a:prstGeom prst="rect">
            <a:avLst/>
          </a:prstGeom>
          <a:noFill/>
          <a:ln w="9525">
            <a:noFill/>
            <a:miter lim="800000"/>
            <a:headEnd/>
            <a:tailEnd/>
          </a:ln>
          <a:effectLst/>
        </p:spPr>
        <p:txBody>
          <a:bodyPr vert="horz" wrap="square" lIns="91870" tIns="45935" rIns="91870" bIns="45935" numCol="1" anchor="b" anchorCtr="0" compatLnSpc="1">
            <a:prstTxWarp prst="textNoShape">
              <a:avLst/>
            </a:prstTxWarp>
          </a:bodyPr>
          <a:lstStyle>
            <a:lvl1pPr algn="r">
              <a:lnSpc>
                <a:spcPct val="100000"/>
              </a:lnSpc>
              <a:buFontTx/>
              <a:buNone/>
              <a:defRPr sz="1200"/>
            </a:lvl1pPr>
          </a:lstStyle>
          <a:p>
            <a:pPr>
              <a:defRPr/>
            </a:pPr>
            <a:fld id="{72C160C3-3AB6-49C1-8001-AFDAD271EB5B}" type="slidenum">
              <a:rPr lang="en-GB"/>
              <a:pPr>
                <a:defRPr/>
              </a:pPr>
              <a:t>‹nr.›</a:t>
            </a:fld>
            <a:endParaRPr lang="en-GB" dirty="0"/>
          </a:p>
        </p:txBody>
      </p:sp>
    </p:spTree>
    <p:extLst>
      <p:ext uri="{BB962C8B-B14F-4D97-AF65-F5344CB8AC3E}">
        <p14:creationId xmlns:p14="http://schemas.microsoft.com/office/powerpoint/2010/main" val="2445039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U Passata" pitchFamily="34" charset="0"/>
        <a:ea typeface="+mn-ea"/>
        <a:cs typeface="Arial" charset="0"/>
      </a:defRPr>
    </a:lvl1pPr>
    <a:lvl2pPr marL="60949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2pPr>
    <a:lvl3pPr marL="1218987" algn="l" rtl="0" eaLnBrk="0" fontAlgn="base" hangingPunct="0">
      <a:spcBef>
        <a:spcPct val="30000"/>
      </a:spcBef>
      <a:spcAft>
        <a:spcPct val="0"/>
      </a:spcAft>
      <a:defRPr sz="1600" kern="1200">
        <a:solidFill>
          <a:schemeClr val="tx1"/>
        </a:solidFill>
        <a:latin typeface="AU Passata" pitchFamily="34" charset="0"/>
        <a:ea typeface="+mn-ea"/>
        <a:cs typeface="Arial" charset="0"/>
      </a:defRPr>
    </a:lvl3pPr>
    <a:lvl4pPr marL="1828480" algn="l" rtl="0" eaLnBrk="0" fontAlgn="base" hangingPunct="0">
      <a:spcBef>
        <a:spcPct val="30000"/>
      </a:spcBef>
      <a:spcAft>
        <a:spcPct val="0"/>
      </a:spcAft>
      <a:defRPr sz="1600" kern="1200">
        <a:solidFill>
          <a:schemeClr val="tx1"/>
        </a:solidFill>
        <a:latin typeface="AU Passata" pitchFamily="34" charset="0"/>
        <a:ea typeface="+mn-ea"/>
        <a:cs typeface="Arial" charset="0"/>
      </a:defRPr>
    </a:lvl4pPr>
    <a:lvl5pPr marL="243797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2</a:t>
            </a:fld>
            <a:endParaRPr lang="en-GB" dirty="0"/>
          </a:p>
        </p:txBody>
      </p:sp>
    </p:spTree>
    <p:extLst>
      <p:ext uri="{BB962C8B-B14F-4D97-AF65-F5344CB8AC3E}">
        <p14:creationId xmlns:p14="http://schemas.microsoft.com/office/powerpoint/2010/main" val="3091682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85750" indent="-285750">
              <a:buFontTx/>
              <a:buChar char="-"/>
            </a:pPr>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17</a:t>
            </a:fld>
            <a:endParaRPr lang="en-GB" dirty="0"/>
          </a:p>
        </p:txBody>
      </p:sp>
    </p:spTree>
    <p:extLst>
      <p:ext uri="{BB962C8B-B14F-4D97-AF65-F5344CB8AC3E}">
        <p14:creationId xmlns:p14="http://schemas.microsoft.com/office/powerpoint/2010/main" val="3185671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20</a:t>
            </a:fld>
            <a:endParaRPr lang="en-GB" dirty="0"/>
          </a:p>
        </p:txBody>
      </p:sp>
    </p:spTree>
    <p:extLst>
      <p:ext uri="{BB962C8B-B14F-4D97-AF65-F5344CB8AC3E}">
        <p14:creationId xmlns:p14="http://schemas.microsoft.com/office/powerpoint/2010/main" val="4212092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pPr>
              <a:defRPr/>
            </a:pPr>
            <a:fld id="{72C160C3-3AB6-49C1-8001-AFDAD271EB5B}" type="slidenum">
              <a:rPr lang="en-GB" smtClean="0"/>
              <a:pPr>
                <a:defRPr/>
              </a:pPr>
              <a:t>24</a:t>
            </a:fld>
            <a:endParaRPr lang="en-GB" dirty="0"/>
          </a:p>
        </p:txBody>
      </p:sp>
    </p:spTree>
    <p:extLst>
      <p:ext uri="{BB962C8B-B14F-4D97-AF65-F5344CB8AC3E}">
        <p14:creationId xmlns:p14="http://schemas.microsoft.com/office/powerpoint/2010/main" val="14101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25</a:t>
            </a:fld>
            <a:endParaRPr lang="en-GB" dirty="0"/>
          </a:p>
        </p:txBody>
      </p:sp>
    </p:spTree>
    <p:extLst>
      <p:ext uri="{BB962C8B-B14F-4D97-AF65-F5344CB8AC3E}">
        <p14:creationId xmlns:p14="http://schemas.microsoft.com/office/powerpoint/2010/main" val="313124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Fra styregruppehåndbogen:</a:t>
            </a:r>
          </a:p>
          <a:p>
            <a:pPr marL="342900" indent="-342900">
              <a:buAutoNum type="arabicPeriod"/>
            </a:pPr>
            <a:r>
              <a:rPr lang="da-DK" dirty="0"/>
              <a:t>Overordnet succes eller fiasko</a:t>
            </a:r>
          </a:p>
          <a:p>
            <a:pPr marL="342900" indent="-342900">
              <a:buAutoNum type="arabicPeriod"/>
            </a:pPr>
            <a:r>
              <a:rPr lang="da-DK" dirty="0"/>
              <a:t>Projektets målsætning og indhold</a:t>
            </a:r>
          </a:p>
          <a:p>
            <a:r>
              <a:rPr lang="da-DK" sz="1600" kern="1200" dirty="0">
                <a:solidFill>
                  <a:schemeClr val="tx1"/>
                </a:solidFill>
                <a:effectLst/>
                <a:latin typeface="AU Passata" pitchFamily="34" charset="0"/>
                <a:ea typeface="+mn-ea"/>
                <a:cs typeface="Arial" charset="0"/>
              </a:rPr>
              <a:t>Når styregruppen skal fastsætte projektets konkrete målsætning og indhold, skal den sikre at:</a:t>
            </a:r>
          </a:p>
          <a:p>
            <a:pPr marL="285750" lvl="0"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De kriterier, som definerer succes, er tydelige.</a:t>
            </a:r>
          </a:p>
          <a:p>
            <a:pPr marL="285750" lvl="0"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Der tænkes i MVP=Minimum </a:t>
            </a:r>
            <a:r>
              <a:rPr lang="da-DK" sz="1600" kern="1200" dirty="0" err="1">
                <a:solidFill>
                  <a:schemeClr val="tx1"/>
                </a:solidFill>
                <a:effectLst/>
                <a:latin typeface="AU Passata" pitchFamily="34" charset="0"/>
                <a:ea typeface="+mn-ea"/>
                <a:cs typeface="Arial" charset="0"/>
              </a:rPr>
              <a:t>Viable</a:t>
            </a:r>
            <a:r>
              <a:rPr lang="da-DK" sz="1600" kern="1200" dirty="0">
                <a:solidFill>
                  <a:schemeClr val="tx1"/>
                </a:solidFill>
                <a:effectLst/>
                <a:latin typeface="AU Passata" pitchFamily="34" charset="0"/>
                <a:ea typeface="+mn-ea"/>
                <a:cs typeface="Arial" charset="0"/>
              </a:rPr>
              <a:t> Produkt. Med det menes at der laves så lille en løsning som muligt til at starte med.</a:t>
            </a:r>
          </a:p>
          <a:p>
            <a:pPr marL="285750" lvl="0"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Der tænkes forandringsledelse ind i projektet.</a:t>
            </a:r>
          </a:p>
          <a:p>
            <a:pPr marL="285750" lvl="0"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De ønskede gevinster er veldefinerede.</a:t>
            </a:r>
          </a:p>
          <a:p>
            <a:pPr marL="285750" lvl="0"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Eventuelle risici håndteres.</a:t>
            </a:r>
            <a:endParaRPr lang="da-DK" dirty="0"/>
          </a:p>
          <a:p>
            <a:pPr marL="0" indent="0">
              <a:buNone/>
            </a:pPr>
            <a:r>
              <a:rPr lang="da-DK" dirty="0"/>
              <a:t>3.Indhold og anvendelighed af projektets hovedleverancer</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sz="1600" kern="1200" dirty="0">
                <a:solidFill>
                  <a:schemeClr val="tx1"/>
                </a:solidFill>
                <a:effectLst/>
                <a:latin typeface="AU Passata" pitchFamily="34" charset="0"/>
                <a:ea typeface="+mn-ea"/>
                <a:cs typeface="Arial" charset="0"/>
              </a:rPr>
              <a:t>Som styregruppe har I det overordnede strategiske ansvar for, at projektets hovedleverancer har den funktionalitet, og kan anvendes til det, som organisationen har brug for. </a:t>
            </a:r>
            <a:endParaRPr lang="da-DK" dirty="0"/>
          </a:p>
          <a:p>
            <a:pPr marL="0" indent="0">
              <a:buNone/>
            </a:pPr>
            <a:r>
              <a:rPr lang="da-DK" dirty="0"/>
              <a:t>4.Sætte retning for projektet</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sz="1600" kern="1200" dirty="0">
                <a:solidFill>
                  <a:schemeClr val="tx1"/>
                </a:solidFill>
                <a:effectLst/>
                <a:latin typeface="AU Passata" pitchFamily="34" charset="0"/>
                <a:ea typeface="+mn-ea"/>
                <a:cs typeface="Arial" charset="0"/>
              </a:rPr>
              <a:t>Som styregruppe skal I bl.a. kende til en række principper, der er formuleret i AU’s digitaliseringsstrateg og sikre at de er tænkt ind i projektets beslutninger og hovedleverancer:  </a:t>
            </a:r>
          </a:p>
          <a:p>
            <a:pPr marL="895243" marR="0" lvl="1"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kern="1200" dirty="0">
                <a:solidFill>
                  <a:schemeClr val="tx1"/>
                </a:solidFill>
                <a:effectLst/>
                <a:latin typeface="AU Passata" pitchFamily="34" charset="0"/>
                <a:ea typeface="+mn-ea"/>
                <a:cs typeface="Arial" charset="0"/>
              </a:rPr>
              <a:t>Forankring i brugerorganisationen</a:t>
            </a:r>
          </a:p>
          <a:p>
            <a:pPr marL="895243" marR="0" lvl="1"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kern="1200" dirty="0">
                <a:solidFill>
                  <a:schemeClr val="tx1"/>
                </a:solidFill>
                <a:effectLst/>
                <a:latin typeface="AU Passata" pitchFamily="34" charset="0"/>
                <a:ea typeface="+mn-ea"/>
                <a:cs typeface="Arial" charset="0"/>
              </a:rPr>
              <a:t>Brugerfokus</a:t>
            </a:r>
          </a:p>
          <a:p>
            <a:pPr marL="895243" marR="0" lvl="1"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kern="1200" dirty="0">
                <a:solidFill>
                  <a:schemeClr val="tx1"/>
                </a:solidFill>
                <a:effectLst/>
                <a:latin typeface="AU Passata" pitchFamily="34" charset="0"/>
                <a:ea typeface="+mn-ea"/>
                <a:cs typeface="Arial" charset="0"/>
              </a:rPr>
              <a:t>Fælles</a:t>
            </a:r>
            <a:r>
              <a:rPr lang="da-DK" kern="1200" baseline="0" dirty="0">
                <a:solidFill>
                  <a:schemeClr val="tx1"/>
                </a:solidFill>
                <a:effectLst/>
                <a:latin typeface="AU Passata" pitchFamily="34" charset="0"/>
                <a:ea typeface="+mn-ea"/>
                <a:cs typeface="Arial" charset="0"/>
              </a:rPr>
              <a:t> processer – på tværs i organisationen</a:t>
            </a:r>
          </a:p>
          <a:p>
            <a:pPr marL="895243" marR="0" lvl="1"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kern="1200" baseline="0" dirty="0">
                <a:solidFill>
                  <a:schemeClr val="tx1"/>
                </a:solidFill>
                <a:effectLst/>
                <a:latin typeface="AU Passata" pitchFamily="34" charset="0"/>
                <a:ea typeface="+mn-ea"/>
                <a:cs typeface="Arial" charset="0"/>
              </a:rPr>
              <a:t>Sikkerhed – skal være tænkt ind i IT-løsningerne</a:t>
            </a:r>
          </a:p>
          <a:p>
            <a:pPr marL="895243" marR="0" lvl="1"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kern="1200" baseline="0" dirty="0">
                <a:solidFill>
                  <a:schemeClr val="tx1"/>
                </a:solidFill>
                <a:effectLst/>
                <a:latin typeface="AU Passata" pitchFamily="34" charset="0"/>
                <a:ea typeface="+mn-ea"/>
                <a:cs typeface="Arial" charset="0"/>
              </a:rPr>
              <a:t>Sammenhæng – Integrationer og brugerrejser</a:t>
            </a:r>
          </a:p>
          <a:p>
            <a:pPr marL="895243" marR="0" lvl="1"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kern="1200" baseline="0" dirty="0">
                <a:solidFill>
                  <a:schemeClr val="tx1"/>
                </a:solidFill>
                <a:effectLst/>
                <a:latin typeface="AU Passata" pitchFamily="34" charset="0"/>
                <a:ea typeface="+mn-ea"/>
                <a:cs typeface="Arial" charset="0"/>
              </a:rPr>
              <a:t>Styring – Gennemsigtighed i prioriteringer, overholdelse af projektmodel, overgangen til forvaltning</a:t>
            </a:r>
            <a:endParaRPr lang="da-DK" dirty="0"/>
          </a:p>
          <a:p>
            <a:pPr marL="0" indent="0">
              <a:buNone/>
            </a:pPr>
            <a:r>
              <a:rPr lang="da-DK" dirty="0"/>
              <a:t>5.Sikre tværorganisatorisk perspektiv</a:t>
            </a:r>
          </a:p>
          <a:p>
            <a:pPr marL="285750"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Styregruppen repræsenterer samlet set alle interessenter i projektet, og hver især repræsenterer I en delmængde, I har et særligt ansvar for. </a:t>
            </a:r>
            <a:endParaRPr lang="da-DK" dirty="0"/>
          </a:p>
          <a:p>
            <a:pPr marL="0" indent="0">
              <a:buNone/>
            </a:pPr>
            <a:r>
              <a:rPr lang="da-DK" dirty="0"/>
              <a:t>6.Sikre en effektiv beslutningsproces</a:t>
            </a:r>
          </a:p>
          <a:p>
            <a:pPr rtl="0" fontAlgn="base"/>
            <a:r>
              <a:rPr lang="da-DK" sz="1600" b="0" i="0" kern="1200" dirty="0">
                <a:solidFill>
                  <a:schemeClr val="tx1"/>
                </a:solidFill>
                <a:effectLst/>
                <a:latin typeface="AU Passata" pitchFamily="34" charset="0"/>
                <a:ea typeface="+mn-ea"/>
                <a:cs typeface="Arial" charset="0"/>
              </a:rPr>
              <a:t>Overordnet er det styregruppens ansvar at: </a:t>
            </a:r>
          </a:p>
          <a:p>
            <a:pPr marL="285750" indent="-285750" rtl="0" fontAlgn="base">
              <a:buFont typeface="Arial" panose="020B0604020202020204" pitchFamily="34" charset="0"/>
              <a:buChar char="•"/>
            </a:pPr>
            <a:r>
              <a:rPr lang="da-DK" sz="1600" b="0" i="0" kern="1200" dirty="0">
                <a:solidFill>
                  <a:schemeClr val="tx1"/>
                </a:solidFill>
                <a:effectLst/>
                <a:latin typeface="AU Passata" pitchFamily="34" charset="0"/>
                <a:ea typeface="+mn-ea"/>
                <a:cs typeface="Arial" charset="0"/>
              </a:rPr>
              <a:t>Træffe beslutninger på baggrund af projektlederens oplæg. </a:t>
            </a:r>
          </a:p>
          <a:p>
            <a:pPr marL="285750" indent="-285750" rtl="0" fontAlgn="base">
              <a:buFont typeface="Arial" panose="020B0604020202020204" pitchFamily="34" charset="0"/>
              <a:buChar char="•"/>
            </a:pPr>
            <a:r>
              <a:rPr lang="da-DK" sz="1600" b="0" i="0" kern="1200" dirty="0">
                <a:solidFill>
                  <a:schemeClr val="tx1"/>
                </a:solidFill>
                <a:effectLst/>
                <a:latin typeface="AU Passata" pitchFamily="34" charset="0"/>
                <a:ea typeface="+mn-ea"/>
                <a:cs typeface="Arial" charset="0"/>
              </a:rPr>
              <a:t>Beslutninger træffes tidsnok til at understøtte projektplanen. </a:t>
            </a:r>
          </a:p>
          <a:p>
            <a:pPr marL="285750" indent="-285750" rtl="0" fontAlgn="base">
              <a:buFont typeface="Arial" panose="020B0604020202020204" pitchFamily="34" charset="0"/>
              <a:buChar char="•"/>
            </a:pPr>
            <a:r>
              <a:rPr lang="da-DK" sz="1600" b="0" i="0" kern="1200" dirty="0">
                <a:solidFill>
                  <a:schemeClr val="tx1"/>
                </a:solidFill>
                <a:effectLst/>
                <a:latin typeface="AU Passata" pitchFamily="34" charset="0"/>
                <a:ea typeface="+mn-ea"/>
                <a:cs typeface="Arial" charset="0"/>
              </a:rPr>
              <a:t>Sikre en effektiv beslutningsproces i projektet som understøtter, at projektet er en del af den samlede portefølje. </a:t>
            </a:r>
            <a:endParaRPr lang="da-DK" dirty="0"/>
          </a:p>
          <a:p>
            <a:pPr marL="0" indent="0">
              <a:buNone/>
            </a:pPr>
            <a:r>
              <a:rPr lang="da-DK" dirty="0"/>
              <a:t>7.Fjerne forhindringer for projektet</a:t>
            </a:r>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5</a:t>
            </a:fld>
            <a:endParaRPr lang="en-GB" dirty="0"/>
          </a:p>
        </p:txBody>
      </p:sp>
    </p:spTree>
    <p:extLst>
      <p:ext uri="{BB962C8B-B14F-4D97-AF65-F5344CB8AC3E}">
        <p14:creationId xmlns:p14="http://schemas.microsoft.com/office/powerpoint/2010/main" val="2551069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Fra styregruppehåndbogen:</a:t>
            </a:r>
          </a:p>
          <a:p>
            <a:pPr marL="0" indent="0">
              <a:buNone/>
            </a:pPr>
            <a:r>
              <a:rPr lang="da-DK" dirty="0"/>
              <a:t>1. Opfyldelse af systemejers ansvar i forhold til GDPR</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sz="1600" kern="1200" dirty="0">
                <a:solidFill>
                  <a:schemeClr val="tx1"/>
                </a:solidFill>
                <a:effectLst/>
                <a:latin typeface="AU Passata" pitchFamily="34" charset="0"/>
                <a:ea typeface="+mn-ea"/>
                <a:cs typeface="Arial" charset="0"/>
              </a:rPr>
              <a:t>I projektperioden er styregruppen sammen om det ansvar, der både før og efter projektet er systemejers ansvar i forhold til informationssikkerhedshåndbogen. Styregruppen skal således godkende leverancer og træffe beslutninger som systemejer efterfølgende skal være ansvarlig for. Er der flere systemer involveret i projektet varetager styregruppen et ansvar i forhold til alle </a:t>
            </a:r>
            <a:r>
              <a:rPr lang="da-DK" sz="1600" kern="1200" dirty="0" err="1">
                <a:solidFill>
                  <a:schemeClr val="tx1"/>
                </a:solidFill>
                <a:effectLst/>
                <a:latin typeface="AU Passata" pitchFamily="34" charset="0"/>
                <a:ea typeface="+mn-ea"/>
                <a:cs typeface="Arial" charset="0"/>
              </a:rPr>
              <a:t>systemejerskaberne</a:t>
            </a:r>
            <a:r>
              <a:rPr lang="da-DK" sz="1600" kern="1200" dirty="0">
                <a:solidFill>
                  <a:schemeClr val="tx1"/>
                </a:solidFill>
                <a:effectLst/>
                <a:latin typeface="AU Passata" pitchFamily="34" charset="0"/>
                <a:ea typeface="+mn-ea"/>
                <a:cs typeface="Arial" charset="0"/>
              </a:rPr>
              <a:t>.</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sz="1600" kern="1200" dirty="0">
                <a:solidFill>
                  <a:schemeClr val="tx1"/>
                </a:solidFill>
                <a:effectLst/>
                <a:latin typeface="AU Passata" pitchFamily="34" charset="0"/>
                <a:ea typeface="+mn-ea"/>
                <a:cs typeface="Arial" charset="0"/>
              </a:rPr>
              <a:t>Oftest vil det være projektejeren, som bringer dette kendskab med ind i styregruppen. – Nogle områder er derfor pr default uddelegeret til projektejer.</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sz="1600" kern="1200" dirty="0">
                <a:solidFill>
                  <a:schemeClr val="tx1"/>
                </a:solidFill>
                <a:effectLst/>
                <a:latin typeface="AU Passata" pitchFamily="34" charset="0"/>
                <a:ea typeface="+mn-ea"/>
                <a:cs typeface="Arial" charset="0"/>
              </a:rPr>
              <a:t>I forhold til dispensation fra kravene i informationssikkerhedshåndbogen. Vær opmærksom på, at hvis I som styregruppe beder CISU om en godkendelse, så pålægger I samtidig systemejeren ansvaret.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a-DK" sz="1600" kern="1200" dirty="0">
                <a:solidFill>
                  <a:schemeClr val="tx1"/>
                </a:solidFill>
                <a:effectLst/>
                <a:latin typeface="AU Passata" pitchFamily="34" charset="0"/>
                <a:ea typeface="+mn-ea"/>
                <a:cs typeface="Arial" charset="0"/>
              </a:rPr>
              <a:t>2. Overholdelse af udbudsreglerne og AU´s</a:t>
            </a:r>
            <a:r>
              <a:rPr lang="da-DK" sz="1600" kern="1200" baseline="0" dirty="0">
                <a:solidFill>
                  <a:schemeClr val="tx1"/>
                </a:solidFill>
                <a:effectLst/>
                <a:latin typeface="AU Passata" pitchFamily="34" charset="0"/>
                <a:ea typeface="+mn-ea"/>
                <a:cs typeface="Arial" charset="0"/>
              </a:rPr>
              <a:t> indkøbspolitik</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sz="1600" kern="1200" dirty="0">
                <a:solidFill>
                  <a:schemeClr val="tx1"/>
                </a:solidFill>
                <a:effectLst/>
                <a:latin typeface="AU Passata" pitchFamily="34" charset="0"/>
                <a:ea typeface="+mn-ea"/>
                <a:cs typeface="Arial" charset="0"/>
              </a:rPr>
              <a:t>Vær især opmærksom på, at hvis de enkelte styregruppemedlemmer kommer for tæt på en leverandør, kan det udelukke dem fra at kunne byde på opgaven.</a:t>
            </a:r>
            <a:endParaRPr lang="da-DK" sz="1600" kern="1200" baseline="0" dirty="0">
              <a:solidFill>
                <a:schemeClr val="tx1"/>
              </a:solidFill>
              <a:effectLst/>
              <a:latin typeface="AU Passata" pitchFamily="34"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a-DK" sz="1600" kern="1200" baseline="0" dirty="0">
                <a:solidFill>
                  <a:schemeClr val="tx1"/>
                </a:solidFill>
                <a:effectLst/>
                <a:latin typeface="AU Passata" pitchFamily="34" charset="0"/>
                <a:ea typeface="+mn-ea"/>
                <a:cs typeface="Arial" charset="0"/>
              </a:rPr>
              <a:t>3. Overholdelse af relevant lovgivning</a:t>
            </a:r>
          </a:p>
          <a:p>
            <a:pPr marL="285750"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Styregruppen har ansvaret for, at projektets leverancer lever op til relevant lovgivning, eksempelvis tilgængelighedsloven, forvaltningsloven, offentlighedsloven og arkivloven.</a:t>
            </a:r>
          </a:p>
          <a:p>
            <a:pPr marL="0" indent="0">
              <a:buFont typeface="Arial" panose="020B0604020202020204" pitchFamily="34" charset="0"/>
              <a:buNone/>
            </a:pPr>
            <a:r>
              <a:rPr lang="da-DK" sz="1600" kern="1200" baseline="0" dirty="0">
                <a:solidFill>
                  <a:schemeClr val="tx1"/>
                </a:solidFill>
                <a:effectLst/>
                <a:latin typeface="AU Passata" pitchFamily="34" charset="0"/>
                <a:ea typeface="+mn-ea"/>
                <a:cs typeface="Arial" charset="0"/>
              </a:rPr>
              <a:t>        </a:t>
            </a:r>
            <a:r>
              <a:rPr lang="da-DK" sz="1600" kern="1200" dirty="0">
                <a:solidFill>
                  <a:schemeClr val="tx1"/>
                </a:solidFill>
                <a:effectLst/>
                <a:latin typeface="AU Passata" pitchFamily="34" charset="0"/>
                <a:ea typeface="+mn-ea"/>
                <a:cs typeface="Arial" charset="0"/>
              </a:rPr>
              <a:t>For at hjælpe styregruppen med at leve op til dette juridiske ansvar, skal de enkelte projekter udarbejde en </a:t>
            </a:r>
            <a:r>
              <a:rPr lang="da-DK" sz="1600" kern="1200" dirty="0" err="1">
                <a:solidFill>
                  <a:schemeClr val="tx1"/>
                </a:solidFill>
                <a:effectLst/>
                <a:latin typeface="AU Passata" pitchFamily="34" charset="0"/>
                <a:ea typeface="+mn-ea"/>
                <a:cs typeface="Arial" charset="0"/>
              </a:rPr>
              <a:t>compliancerapport</a:t>
            </a:r>
            <a:r>
              <a:rPr lang="da-DK" sz="1600" kern="1200" dirty="0">
                <a:solidFill>
                  <a:schemeClr val="tx1"/>
                </a:solidFill>
                <a:effectLst/>
                <a:latin typeface="AU Passata" pitchFamily="34" charset="0"/>
                <a:ea typeface="+mn-ea"/>
                <a:cs typeface="Arial" charset="0"/>
              </a:rPr>
              <a:t>, der beskriver hvorledes projektet har forholdt sig til de enkelte områder.</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a-DK" sz="1600" kern="1200" dirty="0">
              <a:solidFill>
                <a:schemeClr val="tx1"/>
              </a:solidFill>
              <a:effectLst/>
              <a:latin typeface="AU Passata" pitchFamily="34" charset="0"/>
              <a:ea typeface="+mn-ea"/>
              <a:cs typeface="Arial" charset="0"/>
            </a:endParaRPr>
          </a:p>
          <a:p>
            <a:pPr marL="342900" indent="-342900">
              <a:buAutoNum type="arabicPeriod"/>
            </a:pPr>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6</a:t>
            </a:fld>
            <a:endParaRPr lang="en-GB" dirty="0"/>
          </a:p>
        </p:txBody>
      </p:sp>
    </p:spTree>
    <p:extLst>
      <p:ext uri="{BB962C8B-B14F-4D97-AF65-F5344CB8AC3E}">
        <p14:creationId xmlns:p14="http://schemas.microsoft.com/office/powerpoint/2010/main" val="4277106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Fra styregruppehåndbogen:</a:t>
            </a:r>
          </a:p>
          <a:p>
            <a:pPr marL="0" indent="0">
              <a:buNone/>
            </a:pPr>
            <a:r>
              <a:rPr lang="da-DK" dirty="0"/>
              <a:t>1. Sikre budget til investeringen</a:t>
            </a:r>
            <a:r>
              <a:rPr lang="da-DK" baseline="0" dirty="0"/>
              <a:t> og den efterfølgende forvaltning</a:t>
            </a:r>
          </a:p>
          <a:p>
            <a:pPr marL="285750"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Et projekt bør ikke få lov til at skrive under på leverandøraftaler eller gå i gang med at gennemføre projektet (passere GATE2) uden at aftaler omkring finansiering er på plads.</a:t>
            </a:r>
          </a:p>
          <a:p>
            <a:r>
              <a:rPr lang="da-DK" sz="1600" kern="1200" dirty="0">
                <a:solidFill>
                  <a:schemeClr val="tx1"/>
                </a:solidFill>
                <a:effectLst/>
                <a:latin typeface="AU Passata" pitchFamily="34" charset="0"/>
                <a:ea typeface="+mn-ea"/>
                <a:cs typeface="Arial" charset="0"/>
              </a:rPr>
              <a:t>       Det betyder, at styregruppen skal forudse udfordringer med både omkostningsfinansiering og ressourcedeltagelse i projektets levetid, såvel som i den efterfølgende forvaltning og være garant for, at der enten sikres eller tilføres midler og ressourcer, der hvor, der</a:t>
            </a:r>
          </a:p>
          <a:p>
            <a:r>
              <a:rPr lang="da-DK" sz="1600" kern="1200" baseline="0" dirty="0">
                <a:solidFill>
                  <a:schemeClr val="tx1"/>
                </a:solidFill>
                <a:effectLst/>
                <a:latin typeface="AU Passata" pitchFamily="34" charset="0"/>
                <a:ea typeface="+mn-ea"/>
                <a:cs typeface="Arial" charset="0"/>
              </a:rPr>
              <a:t>       </a:t>
            </a:r>
            <a:r>
              <a:rPr lang="da-DK" sz="1600" kern="1200" dirty="0">
                <a:solidFill>
                  <a:schemeClr val="tx1"/>
                </a:solidFill>
                <a:effectLst/>
                <a:latin typeface="AU Passata" pitchFamily="34" charset="0"/>
                <a:ea typeface="+mn-ea"/>
                <a:cs typeface="Arial" charset="0"/>
              </a:rPr>
              <a:t>måtte blive behov for det. Dette ansvar gælder bredt set og ikke kun for de områder, der er repræsenteret direkte i styregruppen.</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sz="1600" kern="1200" dirty="0">
                <a:solidFill>
                  <a:schemeClr val="tx1"/>
                </a:solidFill>
                <a:effectLst/>
                <a:latin typeface="AU Passata" pitchFamily="34" charset="0"/>
                <a:ea typeface="+mn-ea"/>
                <a:cs typeface="Arial" charset="0"/>
              </a:rPr>
              <a:t>Ressourcerammen styres af projektlederen og eskaleres til styregruppen hvis der er udfordringer. Det er i denne sammenhæng vigtigt, at styregruppen skelner linjeledelse fra projektorganisering. Eskalationsvejene er anderledes og kan gå på tværs af ledelseshierarkier. Dette må ikke hindre projektets fremdrift, eller skabe uoverensstemmelser undervejs i projektet. </a:t>
            </a:r>
          </a:p>
          <a:p>
            <a:r>
              <a:rPr lang="da-DK" sz="1600" kern="1200" dirty="0">
                <a:solidFill>
                  <a:schemeClr val="tx1"/>
                </a:solidFill>
                <a:effectLst/>
                <a:latin typeface="AU Passata" pitchFamily="34" charset="0"/>
                <a:ea typeface="+mn-ea"/>
                <a:cs typeface="Arial" charset="0"/>
              </a:rPr>
              <a:t>2. Prioritere leverancer i forhold til budget og ressourcer</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sz="1600" kern="1200" dirty="0">
                <a:solidFill>
                  <a:schemeClr val="tx1"/>
                </a:solidFill>
                <a:effectLst/>
                <a:latin typeface="AU Passata" pitchFamily="34" charset="0"/>
                <a:ea typeface="+mn-ea"/>
                <a:cs typeface="Arial" charset="0"/>
              </a:rPr>
              <a:t>Ressourcerammen styres af projektlederen og eskaleres til styregruppen hvis der er udfordringer. Der kan i denne sammenhæng blive brug for, at styregruppen prioriterer leverancerne for at sikre projektet når i mål indenfor den allokerede ramme.</a:t>
            </a:r>
          </a:p>
          <a:p>
            <a:r>
              <a:rPr lang="da-DK" sz="1600" kern="1200" dirty="0">
                <a:solidFill>
                  <a:schemeClr val="tx1"/>
                </a:solidFill>
                <a:effectLst/>
                <a:latin typeface="AU Passata" pitchFamily="34" charset="0"/>
                <a:ea typeface="+mn-ea"/>
                <a:cs typeface="Arial" charset="0"/>
              </a:rPr>
              <a:t>3. Fortsat forretningsbegrundelse</a:t>
            </a:r>
          </a:p>
          <a:p>
            <a:pPr marL="285750"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Det budget og de ressourcer der bruges i projektets levetid, samt i den efterfølgende forvaltning skal kunne stå mål med de gevinster, der kan beskrives for projektets leverancer. I denne sammenhæng er der ikke kun tale om målbare gevinster, der kan høstes direkte, men også de kvalitative gevinster.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sz="1600" kern="1200" dirty="0">
                <a:solidFill>
                  <a:schemeClr val="tx1"/>
                </a:solidFill>
                <a:effectLst/>
                <a:latin typeface="AU Passata" pitchFamily="34" charset="0"/>
                <a:ea typeface="+mn-ea"/>
                <a:cs typeface="Arial" charset="0"/>
              </a:rPr>
              <a:t>Kan projektet ikke betale sig, skal styregruppen sikre at der enten ændres retning, eller at projektet lukkes. Begge beslutninger indstilles til PFU.</a:t>
            </a:r>
          </a:p>
          <a:p>
            <a:pPr marL="0" indent="0">
              <a:buFont typeface="Arial" panose="020B0604020202020204" pitchFamily="34" charset="0"/>
              <a:buNone/>
            </a:pPr>
            <a:r>
              <a:rPr lang="da-DK" sz="1600" kern="1200" dirty="0">
                <a:solidFill>
                  <a:schemeClr val="tx1"/>
                </a:solidFill>
                <a:effectLst/>
                <a:latin typeface="AU Passata" pitchFamily="34" charset="0"/>
                <a:ea typeface="+mn-ea"/>
                <a:cs typeface="Arial" charset="0"/>
              </a:rPr>
              <a:t>4. Muliggøre gevinstrealisering på hele AU</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sz="1600" kern="1200" dirty="0">
                <a:solidFill>
                  <a:schemeClr val="tx1"/>
                </a:solidFill>
                <a:effectLst/>
                <a:latin typeface="AU Passata" pitchFamily="34" charset="0"/>
                <a:ea typeface="+mn-ea"/>
                <a:cs typeface="Arial" charset="0"/>
              </a:rPr>
              <a:t>Ikke kun i de områder I selv repræsenterer. </a:t>
            </a:r>
          </a:p>
          <a:p>
            <a:pPr marL="285750"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Det er overordnet styregruppens ansvar at:</a:t>
            </a:r>
          </a:p>
          <a:p>
            <a:pPr marL="895243" lvl="1"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Beslutte projektets gevinster.</a:t>
            </a:r>
          </a:p>
          <a:p>
            <a:pPr marL="895243" lvl="1"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Gevinster er tydelige og </a:t>
            </a:r>
            <a:r>
              <a:rPr lang="da-DK" sz="1600" kern="1200" dirty="0" err="1">
                <a:solidFill>
                  <a:schemeClr val="tx1"/>
                </a:solidFill>
                <a:effectLst/>
                <a:latin typeface="AU Passata" pitchFamily="34" charset="0"/>
                <a:ea typeface="+mn-ea"/>
                <a:cs typeface="Arial" charset="0"/>
              </a:rPr>
              <a:t>kommunikerbare</a:t>
            </a:r>
            <a:r>
              <a:rPr lang="da-DK" sz="1600" kern="1200" dirty="0">
                <a:solidFill>
                  <a:schemeClr val="tx1"/>
                </a:solidFill>
                <a:effectLst/>
                <a:latin typeface="AU Passata" pitchFamily="34" charset="0"/>
                <a:ea typeface="+mn-ea"/>
                <a:cs typeface="Arial" charset="0"/>
              </a:rPr>
              <a:t>, så de kan indgå i projektets kommunikationsplan og forandringsledelse.</a:t>
            </a:r>
          </a:p>
          <a:p>
            <a:pPr marL="895243" lvl="1"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Projektet styres i forhold til gevinster. Hvis ikke beslutninger og leverancer bidrager til indfrielsen, skal de genovervejes. </a:t>
            </a:r>
          </a:p>
          <a:p>
            <a:pPr marL="895243" lvl="1"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Der beskrives en plan for hvorledes gevinsterne skal høstes.</a:t>
            </a:r>
          </a:p>
          <a:p>
            <a:pPr marL="895243" lvl="1"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Gevinstejerne identificeres og inddrages i beskrivelsen af de gevinster de forventes at realisere.</a:t>
            </a:r>
          </a:p>
          <a:p>
            <a:pPr marL="0" marR="0" lvl="0" indent="0" algn="l" defTabSz="914400" rtl="0" eaLnBrk="0" fontAlgn="base" latinLnBrk="0" hangingPunct="0">
              <a:lnSpc>
                <a:spcPct val="100000"/>
              </a:lnSpc>
              <a:spcBef>
                <a:spcPct val="30000"/>
              </a:spcBef>
              <a:spcAft>
                <a:spcPct val="0"/>
              </a:spcAft>
              <a:buClrTx/>
              <a:buSzTx/>
              <a:buFontTx/>
              <a:buNone/>
              <a:tabLst/>
              <a:defRPr/>
            </a:pPr>
            <a:r>
              <a:rPr lang="da-DK" sz="1600" kern="1200" dirty="0">
                <a:solidFill>
                  <a:schemeClr val="tx1"/>
                </a:solidFill>
                <a:effectLst/>
                <a:latin typeface="AU Passata" pitchFamily="34" charset="0"/>
                <a:ea typeface="+mn-ea"/>
                <a:cs typeface="Arial" charset="0"/>
              </a:rPr>
              <a:t>5. Indstille ændringer til slutdato, ressourcer eller </a:t>
            </a:r>
            <a:r>
              <a:rPr lang="da-DK" sz="1600" kern="1200" dirty="0" err="1">
                <a:solidFill>
                  <a:schemeClr val="tx1"/>
                </a:solidFill>
                <a:effectLst/>
                <a:latin typeface="AU Passata" pitchFamily="34" charset="0"/>
                <a:ea typeface="+mn-ea"/>
                <a:cs typeface="Arial" charset="0"/>
              </a:rPr>
              <a:t>scope</a:t>
            </a:r>
            <a:r>
              <a:rPr lang="da-DK" sz="1600" kern="1200" dirty="0">
                <a:solidFill>
                  <a:schemeClr val="tx1"/>
                </a:solidFill>
                <a:effectLst/>
                <a:latin typeface="AU Passata" pitchFamily="34" charset="0"/>
                <a:ea typeface="+mn-ea"/>
                <a:cs typeface="Arial" charset="0"/>
              </a:rPr>
              <a:t> til PFU</a:t>
            </a:r>
          </a:p>
          <a:p>
            <a:pPr marL="285750"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Overordnet set er det styregruppens ansvar at:</a:t>
            </a:r>
          </a:p>
          <a:p>
            <a:pPr marL="895243" lvl="1"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Sikre beslutningskompetence og eskalationsveje i forbindelse med ændringshåndtering er tydeligt beskrevet.</a:t>
            </a:r>
          </a:p>
          <a:p>
            <a:pPr marL="895243" lvl="1"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Vurdere ændringsanmodninger i forhold til om de kan betale sig</a:t>
            </a:r>
          </a:p>
          <a:p>
            <a:pPr marL="895243" lvl="1"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Godkende ændringer ud fra et helhedssyn.</a:t>
            </a:r>
          </a:p>
          <a:p>
            <a:pPr marL="895243" lvl="1"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Respektere at ændringer som påvirker projektets slutdato, ressourcer eller </a:t>
            </a:r>
            <a:r>
              <a:rPr lang="da-DK" sz="1600" kern="1200" dirty="0" err="1">
                <a:solidFill>
                  <a:schemeClr val="tx1"/>
                </a:solidFill>
                <a:effectLst/>
                <a:latin typeface="AU Passata" pitchFamily="34" charset="0"/>
                <a:ea typeface="+mn-ea"/>
                <a:cs typeface="Arial" charset="0"/>
              </a:rPr>
              <a:t>scope</a:t>
            </a:r>
            <a:r>
              <a:rPr lang="da-DK" sz="1600" kern="1200" dirty="0">
                <a:solidFill>
                  <a:schemeClr val="tx1"/>
                </a:solidFill>
                <a:effectLst/>
                <a:latin typeface="AU Passata" pitchFamily="34" charset="0"/>
                <a:ea typeface="+mn-ea"/>
                <a:cs typeface="Arial" charset="0"/>
              </a:rPr>
              <a:t>, skal godkendes i </a:t>
            </a:r>
            <a:r>
              <a:rPr lang="da-DK" sz="1600" kern="1200" dirty="0" err="1">
                <a:solidFill>
                  <a:schemeClr val="tx1"/>
                </a:solidFill>
                <a:effectLst/>
                <a:latin typeface="AU Passata" pitchFamily="34" charset="0"/>
                <a:ea typeface="+mn-ea"/>
                <a:cs typeface="Arial" charset="0"/>
              </a:rPr>
              <a:t>PorteFøljeUdvalget</a:t>
            </a:r>
            <a:r>
              <a:rPr lang="da-DK" sz="1600" kern="1200" dirty="0">
                <a:solidFill>
                  <a:schemeClr val="tx1"/>
                </a:solidFill>
                <a:effectLst/>
                <a:latin typeface="AU Passata" pitchFamily="34" charset="0"/>
                <a:ea typeface="+mn-ea"/>
                <a:cs typeface="Arial" charset="0"/>
              </a:rPr>
              <a:t> og eventuelt også LEA, inden de kan igangsættes.</a:t>
            </a:r>
          </a:p>
          <a:p>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7</a:t>
            </a:fld>
            <a:endParaRPr lang="en-GB" dirty="0"/>
          </a:p>
        </p:txBody>
      </p:sp>
    </p:spTree>
    <p:extLst>
      <p:ext uri="{BB962C8B-B14F-4D97-AF65-F5344CB8AC3E}">
        <p14:creationId xmlns:p14="http://schemas.microsoft.com/office/powerpoint/2010/main" val="715624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Fra styregruppehåndbogen:</a:t>
            </a:r>
          </a:p>
          <a:p>
            <a:r>
              <a:rPr lang="da-DK" dirty="0"/>
              <a:t>1 Sikre en tydelig ramme og forventningsafstemning på tværs i styregruppen</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sz="1600" kern="1200" dirty="0" err="1">
                <a:solidFill>
                  <a:schemeClr val="tx1"/>
                </a:solidFill>
                <a:effectLst/>
                <a:latin typeface="AU Passata" pitchFamily="34" charset="0"/>
                <a:ea typeface="+mn-ea"/>
                <a:cs typeface="Arial" charset="0"/>
              </a:rPr>
              <a:t>PIDén</a:t>
            </a:r>
            <a:r>
              <a:rPr lang="da-DK" sz="1600" kern="1200" dirty="0">
                <a:solidFill>
                  <a:schemeClr val="tx1"/>
                </a:solidFill>
                <a:effectLst/>
                <a:latin typeface="AU Passata" pitchFamily="34" charset="0"/>
                <a:ea typeface="+mn-ea"/>
                <a:cs typeface="Arial" charset="0"/>
              </a:rPr>
              <a:t> sikre enighed og forventningsafstemning i styregruppen om projektets formål og rammer og få dette dokumenteret. Et grundigt forarbejde her, kan sikre et stærk styregruppesamarbejde, hjælpe projektet til færre uforudsete situationer, afbøde misforståelser og resultere i færre ændringsanmodninger undervejs i forløbet. Tager det lang tid eller mange møder at få </a:t>
            </a:r>
            <a:r>
              <a:rPr lang="da-DK" sz="1600" kern="1200" dirty="0" err="1">
                <a:solidFill>
                  <a:schemeClr val="tx1"/>
                </a:solidFill>
                <a:effectLst/>
                <a:latin typeface="AU Passata" pitchFamily="34" charset="0"/>
                <a:ea typeface="+mn-ea"/>
                <a:cs typeface="Arial" charset="0"/>
              </a:rPr>
              <a:t>PIDén</a:t>
            </a:r>
            <a:r>
              <a:rPr lang="da-DK" sz="1600" kern="1200" dirty="0">
                <a:solidFill>
                  <a:schemeClr val="tx1"/>
                </a:solidFill>
                <a:effectLst/>
                <a:latin typeface="AU Passata" pitchFamily="34" charset="0"/>
                <a:ea typeface="+mn-ea"/>
                <a:cs typeface="Arial" charset="0"/>
              </a:rPr>
              <a:t> færdiggjort, skyldes det formentlig at der er brug for forventningsafstemningen.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a-DK" dirty="0"/>
              <a:t>2 Sikre at projektorganisationen er afstemt i forhold til Projektets behov og mål</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sz="1600" kern="1200" dirty="0">
                <a:solidFill>
                  <a:schemeClr val="tx1"/>
                </a:solidFill>
                <a:effectLst/>
                <a:latin typeface="AU Passata" pitchFamily="34" charset="0"/>
                <a:ea typeface="+mn-ea"/>
                <a:cs typeface="Arial" charset="0"/>
              </a:rPr>
              <a:t>Da styregruppen ikke kan forventes at have viden om hele AU, er det vigtigt at projektorganiseringen i øvrigt tager højde for dette, f.eks. gennem etablering af en eller flere arbejdende referencegrupper, som behandler konkrete beslutningsoplæg inden de sendes i styregruppen.</a:t>
            </a:r>
          </a:p>
          <a:p>
            <a:r>
              <a:rPr lang="da-DK" dirty="0"/>
              <a:t>4 Være tilgængelig for projektet til at træffe beslutninger</a:t>
            </a:r>
          </a:p>
          <a:p>
            <a:pPr marL="285750" indent="-285750">
              <a:buFont typeface="Arial" panose="020B0604020202020204" pitchFamily="34" charset="0"/>
              <a:buChar char="•"/>
            </a:pPr>
            <a:r>
              <a:rPr lang="da-DK" dirty="0"/>
              <a:t>Gælder</a:t>
            </a:r>
            <a:r>
              <a:rPr lang="da-DK" baseline="0" dirty="0"/>
              <a:t> alle styregruppemedlemmer men især projektejer:</a:t>
            </a:r>
          </a:p>
          <a:p>
            <a:pPr marL="285750"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Projektejer skal være operationel og tilgængelig for spørgsmål og afklaringer i dagligdagen fra både projektleder og arkitekt.</a:t>
            </a:r>
          </a:p>
          <a:p>
            <a:pPr marL="0" indent="0">
              <a:buFont typeface="Arial" panose="020B0604020202020204" pitchFamily="34" charset="0"/>
              <a:buNone/>
            </a:pPr>
            <a:r>
              <a:rPr lang="da-DK" sz="1600" kern="1200" baseline="0" dirty="0">
                <a:solidFill>
                  <a:schemeClr val="tx1"/>
                </a:solidFill>
                <a:effectLst/>
                <a:latin typeface="AU Passata" pitchFamily="34" charset="0"/>
                <a:ea typeface="+mn-ea"/>
                <a:cs typeface="Arial" charset="0"/>
              </a:rPr>
              <a:t>       </a:t>
            </a:r>
            <a:r>
              <a:rPr lang="da-DK" sz="1600" kern="1200" dirty="0">
                <a:solidFill>
                  <a:schemeClr val="tx1"/>
                </a:solidFill>
                <a:effectLst/>
                <a:latin typeface="AU Passata" pitchFamily="34" charset="0"/>
                <a:ea typeface="+mn-ea"/>
                <a:cs typeface="Arial" charset="0"/>
              </a:rPr>
              <a:t>Projektejer vil typisk have en beslutningskompetence i forhold til leverancerne og tidsplanen som gør at ikke alle afvigelser, udfordringer og problemstillinger behøver blive forelagt styregruppen. Denne beslutningskompetence skal fremgå af </a:t>
            </a:r>
            <a:r>
              <a:rPr lang="da-DK" sz="1600" kern="1200" dirty="0" err="1">
                <a:solidFill>
                  <a:schemeClr val="tx1"/>
                </a:solidFill>
                <a:effectLst/>
                <a:latin typeface="AU Passata" pitchFamily="34" charset="0"/>
                <a:ea typeface="+mn-ea"/>
                <a:cs typeface="Arial" charset="0"/>
              </a:rPr>
              <a:t>PIDén</a:t>
            </a:r>
            <a:r>
              <a:rPr lang="da-DK" sz="1600" kern="1200" dirty="0">
                <a:solidFill>
                  <a:schemeClr val="tx1"/>
                </a:solidFill>
                <a:effectLst/>
                <a:latin typeface="AU Passata" pitchFamily="34" charset="0"/>
                <a:ea typeface="+mn-ea"/>
                <a:cs typeface="Arial" charset="0"/>
              </a:rPr>
              <a:t>.</a:t>
            </a:r>
          </a:p>
          <a:p>
            <a:r>
              <a:rPr lang="da-DK" dirty="0"/>
              <a:t>5 Arbejde aktivt både</a:t>
            </a:r>
            <a:r>
              <a:rPr lang="da-DK" baseline="0" dirty="0"/>
              <a:t> med projektrisici og </a:t>
            </a:r>
            <a:r>
              <a:rPr lang="da-DK" baseline="0" dirty="0" err="1"/>
              <a:t>produktricisi</a:t>
            </a:r>
            <a:endParaRPr lang="da-DK" baseline="0" dirty="0"/>
          </a:p>
          <a:p>
            <a:pPr marL="285750"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Overordnet set er det styregruppens ansvar at:</a:t>
            </a:r>
          </a:p>
          <a:p>
            <a:pPr marL="895243" lvl="1"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Deltage aktivt i udarbejdelsen af risikologgen for både projekt og leverancer.</a:t>
            </a:r>
          </a:p>
          <a:p>
            <a:pPr marL="895243" lvl="1"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At påtage sig ansvar for afbødende handlinger, som ligger udenfor projektlederens råderum.</a:t>
            </a:r>
          </a:p>
          <a:p>
            <a:endParaRPr lang="da-DK" baseline="0" dirty="0"/>
          </a:p>
          <a:p>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8</a:t>
            </a:fld>
            <a:endParaRPr lang="en-GB" dirty="0"/>
          </a:p>
        </p:txBody>
      </p:sp>
    </p:spTree>
    <p:extLst>
      <p:ext uri="{BB962C8B-B14F-4D97-AF65-F5344CB8AC3E}">
        <p14:creationId xmlns:p14="http://schemas.microsoft.com/office/powerpoint/2010/main" val="3535317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Fra styregruppehåndbogen:</a:t>
            </a:r>
          </a:p>
          <a:p>
            <a:endParaRPr lang="da-DK" dirty="0"/>
          </a:p>
          <a:p>
            <a:r>
              <a:rPr lang="da-DK" dirty="0"/>
              <a:t>1</a:t>
            </a:r>
            <a:r>
              <a:rPr lang="da-DK" baseline="0" dirty="0"/>
              <a:t> Projektmodellen følges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da-DK" sz="1600" kern="1200" dirty="0" err="1">
                <a:solidFill>
                  <a:schemeClr val="tx1"/>
                </a:solidFill>
                <a:effectLst/>
                <a:latin typeface="AU Passata" pitchFamily="34" charset="0"/>
                <a:ea typeface="+mn-ea"/>
                <a:cs typeface="Arial" charset="0"/>
              </a:rPr>
              <a:t>AUs</a:t>
            </a:r>
            <a:r>
              <a:rPr lang="da-DK" sz="1600" kern="1200" dirty="0">
                <a:solidFill>
                  <a:schemeClr val="tx1"/>
                </a:solidFill>
                <a:effectLst/>
                <a:latin typeface="AU Passata" pitchFamily="34" charset="0"/>
                <a:ea typeface="+mn-ea"/>
                <a:cs typeface="Arial" charset="0"/>
              </a:rPr>
              <a:t> IT-projektmodel støtter projektleder og styregruppen i tilrettelæggelsen af projektet og sikrer at der et link til porteføljestyringen. Projektmodelen er en fasemodel som bygger på minimumsleverancer. Det betyder at der ikke er særlig mange krav til leverancer, dokumenter og beslutninger som SKAL efterleves i projekterne. Ønsker projektet at afvige fra projektmodellen, skal det fremgå af PID og godkendes af PFU. </a:t>
            </a:r>
          </a:p>
          <a:p>
            <a:endParaRPr lang="da-DK" baseline="0" dirty="0"/>
          </a:p>
          <a:p>
            <a:r>
              <a:rPr lang="da-DK" baseline="0" dirty="0"/>
              <a:t>2. Minimumsleverancer leveres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da-DK" sz="1600" kern="1200" dirty="0">
                <a:solidFill>
                  <a:schemeClr val="tx1"/>
                </a:solidFill>
                <a:effectLst/>
                <a:latin typeface="AU Passata" pitchFamily="34" charset="0"/>
                <a:ea typeface="+mn-ea"/>
                <a:cs typeface="Arial" charset="0"/>
              </a:rPr>
              <a:t>Det er således styregruppens ansvar at projektmodellen følges. Det er projektlederens ansvar at levere på det og herudover at vurdere hvilke leverancer, gates og beslutninger, der i øvrigt er relevante i projektet ud over modellens minimumskrav.</a:t>
            </a:r>
          </a:p>
          <a:p>
            <a:endParaRPr lang="da-DK" baseline="0" dirty="0"/>
          </a:p>
          <a:p>
            <a:r>
              <a:rPr lang="da-DK" baseline="0" dirty="0"/>
              <a:t>3 Vurdering og godkendelse ved faseovergange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da-DK" sz="1600" kern="1200" dirty="0">
                <a:solidFill>
                  <a:schemeClr val="tx1"/>
                </a:solidFill>
                <a:effectLst/>
                <a:latin typeface="AU Passata" pitchFamily="34" charset="0"/>
                <a:ea typeface="+mn-ea"/>
                <a:cs typeface="Arial" charset="0"/>
              </a:rPr>
              <a:t>Formålet med faseovergange er, at projektet stopper op og vurderer om rammerne for projektet er de rigtige, og om projektet fortsat har en forretningsmæssig begrundelse.</a:t>
            </a:r>
          </a:p>
          <a:p>
            <a:pPr marL="0" marR="0" lvl="0" indent="0" algn="l" defTabSz="914400" rtl="0" eaLnBrk="0" fontAlgn="base" latinLnBrk="0" hangingPunct="0">
              <a:lnSpc>
                <a:spcPct val="100000"/>
              </a:lnSpc>
              <a:spcBef>
                <a:spcPct val="30000"/>
              </a:spcBef>
              <a:spcAft>
                <a:spcPct val="0"/>
              </a:spcAft>
              <a:buClrTx/>
              <a:buSzTx/>
              <a:buFontTx/>
              <a:buNone/>
              <a:tabLst/>
              <a:defRPr/>
            </a:pPr>
            <a:r>
              <a:rPr lang="da-DK" sz="1600" kern="1200" dirty="0">
                <a:solidFill>
                  <a:schemeClr val="tx1"/>
                </a:solidFill>
                <a:effectLst/>
                <a:latin typeface="AU Passata" pitchFamily="34" charset="0"/>
                <a:ea typeface="+mn-ea"/>
                <a:cs typeface="Arial" charset="0"/>
              </a:rPr>
              <a:t>Kravene</a:t>
            </a:r>
            <a:r>
              <a:rPr lang="da-DK" sz="1600" kern="1200" baseline="0" dirty="0">
                <a:solidFill>
                  <a:schemeClr val="tx1"/>
                </a:solidFill>
                <a:effectLst/>
                <a:latin typeface="AU Passata" pitchFamily="34" charset="0"/>
                <a:ea typeface="+mn-ea"/>
                <a:cs typeface="Arial" charset="0"/>
              </a:rPr>
              <a:t> til de enkelte faser fremgår af næste slide.</a:t>
            </a:r>
            <a:endParaRPr lang="da-DK" sz="1600" kern="1200" dirty="0">
              <a:solidFill>
                <a:schemeClr val="tx1"/>
              </a:solidFill>
              <a:effectLst/>
              <a:latin typeface="AU Passata" pitchFamily="34" charset="0"/>
              <a:ea typeface="+mn-ea"/>
              <a:cs typeface="Arial" charset="0"/>
            </a:endParaRPr>
          </a:p>
          <a:p>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9</a:t>
            </a:fld>
            <a:endParaRPr lang="en-GB" dirty="0"/>
          </a:p>
        </p:txBody>
      </p:sp>
    </p:spTree>
    <p:extLst>
      <p:ext uri="{BB962C8B-B14F-4D97-AF65-F5344CB8AC3E}">
        <p14:creationId xmlns:p14="http://schemas.microsoft.com/office/powerpoint/2010/main" val="2893999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lnSpc>
                <a:spcPct val="100000"/>
              </a:lnSpc>
              <a:buFont typeface="Arial" panose="020B0604020202020204" pitchFamily="34" charset="0"/>
              <a:buNone/>
            </a:pPr>
            <a:r>
              <a:rPr lang="da-DK" sz="1600" dirty="0">
                <a:cs typeface="Arial" charset="0"/>
              </a:rPr>
              <a:t>Gate1</a:t>
            </a:r>
          </a:p>
          <a:p>
            <a:pPr marL="285750" indent="-285750">
              <a:lnSpc>
                <a:spcPct val="100000"/>
              </a:lnSpc>
              <a:buFont typeface="Arial" panose="020B0604020202020204" pitchFamily="34" charset="0"/>
              <a:buChar char="•"/>
            </a:pPr>
            <a:r>
              <a:rPr lang="da-DK" sz="1600" dirty="0">
                <a:cs typeface="Arial" charset="0"/>
              </a:rPr>
              <a:t>Gate1 markerer faseovergang mellem Initiering og </a:t>
            </a:r>
            <a:r>
              <a:rPr lang="da-DK" sz="1600" dirty="0" err="1">
                <a:cs typeface="Arial" charset="0"/>
              </a:rPr>
              <a:t>Foranalyse</a:t>
            </a:r>
            <a:r>
              <a:rPr lang="da-DK" sz="1600" dirty="0">
                <a:cs typeface="Arial" charset="0"/>
              </a:rPr>
              <a:t> Her er fokus på at projektets rammer godkendes i forhold til det ønskede resultat, og at der gives grønt lys for at gå ind i næste fase.</a:t>
            </a:r>
          </a:p>
          <a:p>
            <a:pPr marL="285750" indent="-285750">
              <a:lnSpc>
                <a:spcPct val="100000"/>
              </a:lnSpc>
              <a:buFont typeface="Arial" panose="020B0604020202020204" pitchFamily="34" charset="0"/>
              <a:buChar char="•"/>
            </a:pPr>
            <a:r>
              <a:rPr lang="da-DK" sz="1600" dirty="0">
                <a:cs typeface="Arial" charset="0"/>
              </a:rPr>
              <a:t>Gate1 godkendes af Styregruppen, men nogle af de dokumenter der er en forudsætning for gategodkendelsen, skal godkendes af PFU, Projektchefen eller Chefarkitekten inden.</a:t>
            </a:r>
          </a:p>
          <a:p>
            <a:pPr>
              <a:lnSpc>
                <a:spcPct val="100000"/>
              </a:lnSpc>
            </a:pPr>
            <a:endParaRPr lang="da-DK" sz="1600" dirty="0"/>
          </a:p>
          <a:p>
            <a:pPr>
              <a:lnSpc>
                <a:spcPct val="100000"/>
              </a:lnSpc>
            </a:pPr>
            <a:r>
              <a:rPr lang="da-DK" sz="1600" dirty="0"/>
              <a:t>Gate2:</a:t>
            </a:r>
          </a:p>
          <a:p>
            <a:pPr marL="285750" indent="-285750">
              <a:lnSpc>
                <a:spcPct val="100000"/>
              </a:lnSpc>
              <a:buFont typeface="Arial" panose="020B0604020202020204" pitchFamily="34" charset="0"/>
              <a:buChar char="•"/>
            </a:pPr>
            <a:r>
              <a:rPr lang="da-DK" sz="1600" dirty="0">
                <a:cs typeface="Arial" charset="0"/>
              </a:rPr>
              <a:t>Revurdering af projektets indhold, målsætning og rammer for at der kan gives grønt lys for at gå ind i næste fase.</a:t>
            </a:r>
          </a:p>
          <a:p>
            <a:pPr marL="285750" indent="-285750">
              <a:lnSpc>
                <a:spcPct val="100000"/>
              </a:lnSpc>
              <a:buFont typeface="Arial" panose="020B0604020202020204" pitchFamily="34" charset="0"/>
              <a:buChar char="•"/>
            </a:pPr>
            <a:r>
              <a:rPr lang="da-DK" sz="1600" dirty="0">
                <a:cs typeface="Arial" charset="0"/>
              </a:rPr>
              <a:t>Rigtig mange projekter har en anskaffelse i løbet af </a:t>
            </a:r>
            <a:r>
              <a:rPr lang="da-DK" sz="1600" dirty="0" err="1">
                <a:cs typeface="Arial" charset="0"/>
              </a:rPr>
              <a:t>foranalysen</a:t>
            </a:r>
            <a:r>
              <a:rPr lang="da-DK" sz="1600" dirty="0">
                <a:cs typeface="Arial" charset="0"/>
              </a:rPr>
              <a:t>. Gate 2 markerer godkendelsen af at kontrakten med leverandøren kan underskrives.</a:t>
            </a:r>
          </a:p>
          <a:p>
            <a:pPr marL="285750" indent="-285750">
              <a:lnSpc>
                <a:spcPct val="100000"/>
              </a:lnSpc>
              <a:buFont typeface="Arial" panose="020B0604020202020204" pitchFamily="34" charset="0"/>
              <a:buChar char="•"/>
            </a:pPr>
            <a:r>
              <a:rPr lang="da-DK" sz="1600" dirty="0">
                <a:cs typeface="Arial" charset="0"/>
              </a:rPr>
              <a:t>Selve underskriften ligger først i næste fase. Dette for at sikre, at der er taget stilling til projektets fortsatte eksistens inden AU forpligter sig på et samarbejde rent kontraktsligt. </a:t>
            </a:r>
          </a:p>
          <a:p>
            <a:pPr marL="285750" indent="-285750">
              <a:lnSpc>
                <a:spcPct val="100000"/>
              </a:lnSpc>
              <a:buFont typeface="Arial" panose="020B0604020202020204" pitchFamily="34" charset="0"/>
              <a:buChar char="•"/>
            </a:pPr>
            <a:r>
              <a:rPr lang="da-DK" sz="1600" dirty="0">
                <a:cs typeface="Arial" charset="0"/>
              </a:rPr>
              <a:t>Giver </a:t>
            </a:r>
            <a:r>
              <a:rPr lang="da-DK" sz="1600" dirty="0" err="1">
                <a:cs typeface="Arial" charset="0"/>
              </a:rPr>
              <a:t>kontraktsgrundlaget</a:t>
            </a:r>
            <a:r>
              <a:rPr lang="da-DK" sz="1600" dirty="0">
                <a:cs typeface="Arial" charset="0"/>
              </a:rPr>
              <a:t> anledning til nye projektrammer, ny tidshorisont, ændret ressourcetræk, eller justeringer til </a:t>
            </a:r>
            <a:r>
              <a:rPr lang="da-DK" sz="1600" dirty="0" err="1">
                <a:cs typeface="Arial" charset="0"/>
              </a:rPr>
              <a:t>scope</a:t>
            </a:r>
            <a:r>
              <a:rPr lang="da-DK" sz="1600" dirty="0">
                <a:cs typeface="Arial" charset="0"/>
              </a:rPr>
              <a:t>, skal dette være godkendt af PFU i forhold til de porteføljemæssige konsekvenser, inden kontrakten underskrives.</a:t>
            </a:r>
          </a:p>
          <a:p>
            <a:pPr marL="285750" indent="-285750">
              <a:lnSpc>
                <a:spcPct val="100000"/>
              </a:lnSpc>
              <a:buFont typeface="Arial" panose="020B0604020202020204" pitchFamily="34" charset="0"/>
              <a:buChar char="•"/>
            </a:pPr>
            <a:r>
              <a:rPr lang="da-DK" sz="1600" dirty="0">
                <a:cs typeface="Arial" charset="0"/>
              </a:rPr>
              <a:t>Gate 2 godkendes af Styregruppen.</a:t>
            </a:r>
          </a:p>
          <a:p>
            <a:pPr marL="285750" indent="-285750">
              <a:lnSpc>
                <a:spcPct val="100000"/>
              </a:lnSpc>
              <a:buFont typeface="Arial" panose="020B0604020202020204" pitchFamily="34" charset="0"/>
              <a:buChar char="•"/>
            </a:pPr>
            <a:endParaRPr lang="da-DK" sz="1600" dirty="0">
              <a:cs typeface="Arial" charset="0"/>
            </a:endParaRPr>
          </a:p>
          <a:p>
            <a:pPr marL="0" indent="0">
              <a:lnSpc>
                <a:spcPct val="100000"/>
              </a:lnSpc>
              <a:buFont typeface="Arial" panose="020B0604020202020204" pitchFamily="34" charset="0"/>
              <a:buNone/>
            </a:pPr>
            <a:r>
              <a:rPr lang="da-DK" sz="1600" dirty="0">
                <a:cs typeface="Arial" charset="0"/>
              </a:rPr>
              <a:t>Gate3:</a:t>
            </a:r>
          </a:p>
          <a:p>
            <a:pPr marL="285750" indent="-285750">
              <a:lnSpc>
                <a:spcPct val="100000"/>
              </a:lnSpc>
              <a:buFont typeface="Arial" panose="020B0604020202020204" pitchFamily="34" charset="0"/>
              <a:buChar char="•"/>
            </a:pPr>
            <a:r>
              <a:rPr lang="da-DK" sz="1600" dirty="0">
                <a:cs typeface="Arial" charset="0"/>
              </a:rPr>
              <a:t>Gate 3 markerer første idriftsættelse. Den består i det væsentligste af en godkendelse af, at projektets leverancer og beslutninger, har etableret det nødvendige grundlag for 'Go Live'.</a:t>
            </a:r>
          </a:p>
          <a:p>
            <a:pPr marL="285750" indent="-285750">
              <a:lnSpc>
                <a:spcPct val="100000"/>
              </a:lnSpc>
              <a:buFont typeface="Arial" panose="020B0604020202020204" pitchFamily="34" charset="0"/>
              <a:buChar char="•"/>
            </a:pPr>
            <a:r>
              <a:rPr lang="da-DK" sz="1600" dirty="0">
                <a:cs typeface="Arial" charset="0"/>
              </a:rPr>
              <a:t>Der kan godt være flere idriftsættelser i løbet af projektet, men den første skal altid godkendes af styregruppen. Godkendelsen skal sikre at projektet får redegjort for og dokumenteret at organisationen er klar til implementeringen. </a:t>
            </a:r>
          </a:p>
          <a:p>
            <a:pPr marL="285750" indent="-285750">
              <a:lnSpc>
                <a:spcPct val="100000"/>
              </a:lnSpc>
              <a:buFont typeface="Arial" panose="020B0604020202020204" pitchFamily="34" charset="0"/>
              <a:buChar char="•"/>
            </a:pPr>
            <a:r>
              <a:rPr lang="da-DK" sz="1600" dirty="0">
                <a:cs typeface="Arial" charset="0"/>
              </a:rPr>
              <a:t>Systemforvaltningsaftalen er lagt ind som et krav til Gate 3 for at sikre at der er lavet aftaler om hvordan det som sættes i drift bliver forvaltet. Også i projektperioden. Samt at den kommende forvaltningsorganisation oplæres i løbet af projektet.</a:t>
            </a:r>
          </a:p>
          <a:p>
            <a:pPr marL="285750" indent="-285750">
              <a:lnSpc>
                <a:spcPct val="100000"/>
              </a:lnSpc>
              <a:buFont typeface="Arial" panose="020B0604020202020204" pitchFamily="34" charset="0"/>
              <a:buChar char="•"/>
            </a:pPr>
            <a:r>
              <a:rPr lang="da-DK" sz="1600" dirty="0">
                <a:cs typeface="Arial" charset="0"/>
              </a:rPr>
              <a:t>Gate 3 godkendes af Styregruppen.</a:t>
            </a:r>
          </a:p>
          <a:p>
            <a:pPr marL="0" indent="0">
              <a:lnSpc>
                <a:spcPct val="100000"/>
              </a:lnSpc>
              <a:buFont typeface="Arial" panose="020B0604020202020204" pitchFamily="34" charset="0"/>
              <a:buNone/>
            </a:pPr>
            <a:endParaRPr lang="da-DK" sz="1600" dirty="0">
              <a:cs typeface="Arial" charset="0"/>
            </a:endParaRPr>
          </a:p>
          <a:p>
            <a:pPr>
              <a:lnSpc>
                <a:spcPct val="100000"/>
              </a:lnSpc>
            </a:pPr>
            <a:r>
              <a:rPr lang="da-DK" sz="1600" dirty="0"/>
              <a:t>Afslutningsgate:</a:t>
            </a:r>
          </a:p>
          <a:p>
            <a:pPr marL="285750"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Afslutningsgaten markerer den faktiske nedlukning af projektet, når denne er godkendt findes projektet ikke længere. Det vil sige at alle udeståender skal være lukket eller ansvarsoverdraget til enten forvaltningsorganisation eller et andet projekt.             </a:t>
            </a:r>
          </a:p>
          <a:p>
            <a:pPr marL="285750"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Afslutning af projektet godkendes metodemæssigt af PFU inden styregruppen lukker projektet forretningsmæssigt.</a:t>
            </a:r>
          </a:p>
          <a:p>
            <a:pPr>
              <a:lnSpc>
                <a:spcPct val="100000"/>
              </a:lnSpc>
            </a:pPr>
            <a:endParaRPr lang="da-DK" sz="1600" dirty="0"/>
          </a:p>
          <a:p>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10</a:t>
            </a:fld>
            <a:endParaRPr lang="en-GB" dirty="0"/>
          </a:p>
        </p:txBody>
      </p:sp>
    </p:spTree>
    <p:extLst>
      <p:ext uri="{BB962C8B-B14F-4D97-AF65-F5344CB8AC3E}">
        <p14:creationId xmlns:p14="http://schemas.microsoft.com/office/powerpoint/2010/main" val="2789014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Fra styregruppehåndbogen:</a:t>
            </a:r>
          </a:p>
          <a:p>
            <a:endParaRPr lang="da-DK" dirty="0"/>
          </a:p>
          <a:p>
            <a:r>
              <a:rPr lang="da-DK" dirty="0"/>
              <a:t>Styregruppeformand:</a:t>
            </a:r>
          </a:p>
          <a:p>
            <a:r>
              <a:rPr lang="da-DK" sz="1600" kern="1200" dirty="0">
                <a:solidFill>
                  <a:schemeClr val="tx1"/>
                </a:solidFill>
                <a:effectLst/>
                <a:latin typeface="AU Passata" pitchFamily="34" charset="0"/>
                <a:ea typeface="+mn-ea"/>
                <a:cs typeface="Arial" charset="0"/>
              </a:rPr>
              <a:t>Overordnet set er det styregruppeformandens ansvar at:</a:t>
            </a:r>
          </a:p>
          <a:p>
            <a:pPr lvl="0"/>
            <a:r>
              <a:rPr lang="da-DK" sz="1600" kern="1200" dirty="0">
                <a:solidFill>
                  <a:schemeClr val="tx1"/>
                </a:solidFill>
                <a:effectLst/>
                <a:latin typeface="AU Passata" pitchFamily="34" charset="0"/>
                <a:ea typeface="+mn-ea"/>
                <a:cs typeface="Arial" charset="0"/>
              </a:rPr>
              <a:t>Der afholdes styregruppemøder, og at være mødeleder på dem.</a:t>
            </a:r>
          </a:p>
          <a:p>
            <a:pPr lvl="0"/>
            <a:r>
              <a:rPr lang="da-DK" sz="1600" kern="1200" dirty="0">
                <a:solidFill>
                  <a:schemeClr val="tx1"/>
                </a:solidFill>
                <a:effectLst/>
                <a:latin typeface="AU Passata" pitchFamily="34" charset="0"/>
                <a:ea typeface="+mn-ea"/>
                <a:cs typeface="Arial" charset="0"/>
              </a:rPr>
              <a:t>Styregruppemedlemmerne bidrager til styregruppearbejdet.</a:t>
            </a:r>
          </a:p>
          <a:p>
            <a:pPr lvl="0"/>
            <a:r>
              <a:rPr lang="da-DK" sz="1600" kern="1200" dirty="0">
                <a:solidFill>
                  <a:schemeClr val="tx1"/>
                </a:solidFill>
                <a:effectLst/>
                <a:latin typeface="AU Passata" pitchFamily="34" charset="0"/>
                <a:ea typeface="+mn-ea"/>
                <a:cs typeface="Arial" charset="0"/>
              </a:rPr>
              <a:t>Styregruppen har et tværorganisatorisk perspektiv og AU helhedssyn.</a:t>
            </a:r>
          </a:p>
          <a:p>
            <a:pPr lvl="0"/>
            <a:r>
              <a:rPr lang="da-DK" sz="1600" kern="1200" dirty="0">
                <a:solidFill>
                  <a:schemeClr val="tx1"/>
                </a:solidFill>
                <a:effectLst/>
                <a:latin typeface="AU Passata" pitchFamily="34" charset="0"/>
                <a:ea typeface="+mn-ea"/>
                <a:cs typeface="Arial" charset="0"/>
              </a:rPr>
              <a:t>Leverandørens repræsentation i styregruppen er aftalt.</a:t>
            </a:r>
          </a:p>
          <a:p>
            <a:pPr lvl="0"/>
            <a:r>
              <a:rPr lang="da-DK" sz="1600" kern="1200" dirty="0">
                <a:solidFill>
                  <a:schemeClr val="tx1"/>
                </a:solidFill>
                <a:effectLst/>
                <a:latin typeface="AU Passata" pitchFamily="34" charset="0"/>
                <a:ea typeface="+mn-ea"/>
                <a:cs typeface="Arial" charset="0"/>
              </a:rPr>
              <a:t>Styregruppen og formanden selv ikke trækker linjeledelse med ind i styregruppemøderne.</a:t>
            </a:r>
          </a:p>
          <a:p>
            <a:pPr lvl="0"/>
            <a:r>
              <a:rPr lang="da-DK" sz="1600" kern="1200" dirty="0">
                <a:solidFill>
                  <a:schemeClr val="tx1"/>
                </a:solidFill>
                <a:effectLst/>
                <a:latin typeface="AU Passata" pitchFamily="34" charset="0"/>
                <a:ea typeface="+mn-ea"/>
                <a:cs typeface="Arial" charset="0"/>
              </a:rPr>
              <a:t>Syregruppen støtter projektlederen i at udføre sin opgave bedst muligt.</a:t>
            </a:r>
          </a:p>
          <a:p>
            <a:pPr lvl="0"/>
            <a:r>
              <a:rPr lang="da-DK" sz="1600" kern="1200" dirty="0">
                <a:solidFill>
                  <a:schemeClr val="tx1"/>
                </a:solidFill>
                <a:effectLst/>
                <a:latin typeface="AU Passata" pitchFamily="34" charset="0"/>
                <a:ea typeface="+mn-ea"/>
                <a:cs typeface="Arial" charset="0"/>
              </a:rPr>
              <a:t>Sikre der træffes beslutninger, så projektets fremdrift understøttes.</a:t>
            </a:r>
          </a:p>
          <a:p>
            <a:pPr lvl="0"/>
            <a:r>
              <a:rPr lang="da-DK" sz="1600" kern="1200" dirty="0">
                <a:solidFill>
                  <a:schemeClr val="tx1"/>
                </a:solidFill>
                <a:effectLst/>
                <a:latin typeface="AU Passata" pitchFamily="34" charset="0"/>
                <a:ea typeface="+mn-ea"/>
                <a:cs typeface="Arial" charset="0"/>
              </a:rPr>
              <a:t>Vurdere hvilke styregruppebeslutninger, der skal forbehandles i, eller sendes videre til, behandling efterfølgende, i andre fora/udvalg.</a:t>
            </a:r>
          </a:p>
          <a:p>
            <a:pPr lvl="0"/>
            <a:r>
              <a:rPr lang="da-DK" sz="1600" kern="1200" dirty="0">
                <a:solidFill>
                  <a:schemeClr val="tx1"/>
                </a:solidFill>
                <a:effectLst/>
                <a:latin typeface="AU Passata" pitchFamily="34" charset="0"/>
                <a:ea typeface="+mn-ea"/>
                <a:cs typeface="Arial" charset="0"/>
              </a:rPr>
              <a:t>Vurdere hvilke beslutninger, der skal forelægges styregruppen og hvilke der kan træffes af projektejer eller formand alene.</a:t>
            </a:r>
          </a:p>
          <a:p>
            <a:pPr lvl="0"/>
            <a:r>
              <a:rPr lang="da-DK" sz="1600" kern="1200" dirty="0">
                <a:solidFill>
                  <a:schemeClr val="tx1"/>
                </a:solidFill>
                <a:effectLst/>
                <a:latin typeface="AU Passata" pitchFamily="34" charset="0"/>
                <a:ea typeface="+mn-ea"/>
                <a:cs typeface="Arial" charset="0"/>
              </a:rPr>
              <a:t>Være til rådighed for projektlederen og fungere som sparringspartner.</a:t>
            </a:r>
          </a:p>
          <a:p>
            <a:pPr lvl="0"/>
            <a:r>
              <a:rPr lang="da-DK" sz="1600" kern="1200" dirty="0">
                <a:solidFill>
                  <a:schemeClr val="tx1"/>
                </a:solidFill>
                <a:effectLst/>
                <a:latin typeface="AU Passata" pitchFamily="34" charset="0"/>
                <a:ea typeface="+mn-ea"/>
                <a:cs typeface="Arial" charset="0"/>
              </a:rPr>
              <a:t>Træffe de endelige beslutninger i tilfælde af at styregruppen er uenig.</a:t>
            </a:r>
          </a:p>
          <a:p>
            <a:pPr lvl="0"/>
            <a:endParaRPr lang="da-DK" sz="1600" kern="1200" dirty="0">
              <a:solidFill>
                <a:schemeClr val="tx1"/>
              </a:solidFill>
              <a:effectLst/>
              <a:latin typeface="AU Passata" pitchFamily="34" charset="0"/>
              <a:ea typeface="+mn-ea"/>
              <a:cs typeface="Arial" charset="0"/>
            </a:endParaRPr>
          </a:p>
          <a:p>
            <a:r>
              <a:rPr lang="da-DK" sz="1600" kern="1200" dirty="0">
                <a:solidFill>
                  <a:schemeClr val="tx1"/>
                </a:solidFill>
                <a:effectLst/>
                <a:latin typeface="AU Passata" pitchFamily="34" charset="0"/>
                <a:ea typeface="+mn-ea"/>
                <a:cs typeface="Arial" charset="0"/>
              </a:rPr>
              <a:t>Projektejer:</a:t>
            </a:r>
          </a:p>
          <a:p>
            <a:r>
              <a:rPr lang="da-DK" sz="1600" kern="1200" dirty="0">
                <a:solidFill>
                  <a:schemeClr val="tx1"/>
                </a:solidFill>
                <a:effectLst/>
                <a:latin typeface="AU Passata" pitchFamily="34" charset="0"/>
                <a:ea typeface="+mn-ea"/>
                <a:cs typeface="Arial" charset="0"/>
              </a:rPr>
              <a:t>Overordnet set er det projektejers ansvar at:</a:t>
            </a:r>
          </a:p>
          <a:p>
            <a:pPr lvl="0"/>
            <a:r>
              <a:rPr lang="da-DK" sz="1600" kern="1200" dirty="0">
                <a:solidFill>
                  <a:schemeClr val="tx1"/>
                </a:solidFill>
                <a:effectLst/>
                <a:latin typeface="AU Passata" pitchFamily="34" charset="0"/>
                <a:ea typeface="+mn-ea"/>
                <a:cs typeface="Arial" charset="0"/>
              </a:rPr>
              <a:t>Være projektets systemejer og </a:t>
            </a:r>
            <a:r>
              <a:rPr lang="da-DK" sz="1600" kern="1200" dirty="0" err="1">
                <a:solidFill>
                  <a:schemeClr val="tx1"/>
                </a:solidFill>
                <a:effectLst/>
                <a:latin typeface="AU Passata" pitchFamily="34" charset="0"/>
                <a:ea typeface="+mn-ea"/>
                <a:cs typeface="Arial" charset="0"/>
              </a:rPr>
              <a:t>product</a:t>
            </a:r>
            <a:r>
              <a:rPr lang="da-DK" sz="1600" kern="1200" dirty="0">
                <a:solidFill>
                  <a:schemeClr val="tx1"/>
                </a:solidFill>
                <a:effectLst/>
                <a:latin typeface="AU Passata" pitchFamily="34" charset="0"/>
                <a:ea typeface="+mn-ea"/>
                <a:cs typeface="Arial" charset="0"/>
              </a:rPr>
              <a:t> </a:t>
            </a:r>
            <a:r>
              <a:rPr lang="da-DK" sz="1600" kern="1200" dirty="0" err="1">
                <a:solidFill>
                  <a:schemeClr val="tx1"/>
                </a:solidFill>
                <a:effectLst/>
                <a:latin typeface="AU Passata" pitchFamily="34" charset="0"/>
                <a:ea typeface="+mn-ea"/>
                <a:cs typeface="Arial" charset="0"/>
              </a:rPr>
              <a:t>owner</a:t>
            </a:r>
            <a:r>
              <a:rPr lang="da-DK" sz="1600" kern="1200" dirty="0">
                <a:solidFill>
                  <a:schemeClr val="tx1"/>
                </a:solidFill>
                <a:effectLst/>
                <a:latin typeface="AU Passata" pitchFamily="34" charset="0"/>
                <a:ea typeface="+mn-ea"/>
                <a:cs typeface="Arial" charset="0"/>
              </a:rPr>
              <a:t> medmindre andet er aftalt.</a:t>
            </a:r>
          </a:p>
          <a:p>
            <a:pPr lvl="0"/>
            <a:r>
              <a:rPr lang="da-DK" sz="1600" kern="1200" dirty="0">
                <a:solidFill>
                  <a:schemeClr val="tx1"/>
                </a:solidFill>
                <a:effectLst/>
                <a:latin typeface="AU Passata" pitchFamily="34" charset="0"/>
                <a:ea typeface="+mn-ea"/>
                <a:cs typeface="Arial" charset="0"/>
              </a:rPr>
              <a:t>Være projektets gevinstejer, medmindre andet er aftalt.</a:t>
            </a:r>
          </a:p>
          <a:p>
            <a:pPr lvl="0"/>
            <a:r>
              <a:rPr lang="da-DK" sz="1600" kern="1200" dirty="0">
                <a:solidFill>
                  <a:schemeClr val="tx1"/>
                </a:solidFill>
                <a:effectLst/>
                <a:latin typeface="AU Passata" pitchFamily="34" charset="0"/>
                <a:ea typeface="+mn-ea"/>
                <a:cs typeface="Arial" charset="0"/>
              </a:rPr>
              <a:t>Sikre der bliver taget stilling til de forretningsmæssige konsekvenser og muligheder af beslutninger, herunder gevinstpotentialet.</a:t>
            </a:r>
          </a:p>
          <a:p>
            <a:pPr lvl="0"/>
            <a:r>
              <a:rPr lang="da-DK" sz="1600" kern="1200" dirty="0">
                <a:solidFill>
                  <a:schemeClr val="tx1"/>
                </a:solidFill>
                <a:effectLst/>
                <a:latin typeface="AU Passata" pitchFamily="34" charset="0"/>
                <a:ea typeface="+mn-ea"/>
                <a:cs typeface="Arial" charset="0"/>
              </a:rPr>
              <a:t>Være bevidst om hvilke beslutninger der IKKE kan træffes uden at have været forelagt styregruppen.</a:t>
            </a:r>
          </a:p>
          <a:p>
            <a:pPr lvl="0"/>
            <a:r>
              <a:rPr lang="da-DK" sz="1600" kern="1200" dirty="0">
                <a:solidFill>
                  <a:schemeClr val="tx1"/>
                </a:solidFill>
                <a:effectLst/>
                <a:latin typeface="AU Passata" pitchFamily="34" charset="0"/>
                <a:ea typeface="+mn-ea"/>
                <a:cs typeface="Arial" charset="0"/>
              </a:rPr>
              <a:t>Sikre finansiering af projektet og den efterfølgende forvaltning.</a:t>
            </a:r>
          </a:p>
          <a:p>
            <a:pPr lvl="0"/>
            <a:endParaRPr lang="da-DK" sz="1600" kern="1200" dirty="0">
              <a:solidFill>
                <a:schemeClr val="tx1"/>
              </a:solidFill>
              <a:effectLst/>
              <a:latin typeface="AU Passata" pitchFamily="34" charset="0"/>
              <a:ea typeface="+mn-ea"/>
              <a:cs typeface="Arial" charset="0"/>
            </a:endParaRPr>
          </a:p>
          <a:p>
            <a:endParaRPr lang="da-DK" dirty="0"/>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13</a:t>
            </a:fld>
            <a:endParaRPr lang="en-GB" dirty="0"/>
          </a:p>
        </p:txBody>
      </p:sp>
    </p:spTree>
    <p:extLst>
      <p:ext uri="{BB962C8B-B14F-4D97-AF65-F5344CB8AC3E}">
        <p14:creationId xmlns:p14="http://schemas.microsoft.com/office/powerpoint/2010/main" val="768437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Foreslået på kurset…</a:t>
            </a:r>
          </a:p>
          <a:p>
            <a:r>
              <a:rPr lang="da-DK" dirty="0"/>
              <a:t>God ide at holde formøde mellem styregruppeforman,</a:t>
            </a:r>
            <a:r>
              <a:rPr lang="da-DK" baseline="0" dirty="0"/>
              <a:t> projektejer og projektleder </a:t>
            </a:r>
            <a:r>
              <a:rPr lang="da-DK" u="sng" baseline="0" dirty="0"/>
              <a:t>før</a:t>
            </a:r>
            <a:r>
              <a:rPr lang="da-DK" baseline="0" dirty="0"/>
              <a:t> første styregruppemøde og aftale:</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baseline="0" dirty="0"/>
              <a:t>Ansvarsfordeling: hvem indkalder styregruppemøderne, hvem forbereder dem, hvem er mødeleder og hvem er referent</a:t>
            </a:r>
          </a:p>
          <a:p>
            <a:pPr marL="285750" indent="-285750">
              <a:buFont typeface="Arial" panose="020B0604020202020204" pitchFamily="34" charset="0"/>
              <a:buChar char="•"/>
            </a:pPr>
            <a:r>
              <a:rPr lang="da-DK" baseline="0" dirty="0"/>
              <a:t>Aftale om projektværktøjer – PID, projektplan, interessentanalyse, risikoanalyse, business case?</a:t>
            </a:r>
          </a:p>
          <a:p>
            <a:pPr marL="285750" indent="-285750">
              <a:buFont typeface="Arial" panose="020B0604020202020204" pitchFamily="34" charset="0"/>
              <a:buChar char="•"/>
            </a:pPr>
            <a:r>
              <a:rPr lang="da-DK" baseline="0" dirty="0"/>
              <a:t>Aftale om kommunikation fra projektleder til styregruppe mellem styregruppemøderne</a:t>
            </a:r>
          </a:p>
          <a:p>
            <a:pPr marL="285750" indent="-285750">
              <a:buFont typeface="Arial" panose="020B0604020202020204" pitchFamily="34" charset="0"/>
              <a:buChar char="•"/>
            </a:pPr>
            <a:r>
              <a:rPr lang="da-DK" baseline="0" dirty="0"/>
              <a:t>Gennemgang af startpakken og aftale om kommunikation heraf til hele styregruppen – formand eller projektleder, </a:t>
            </a:r>
            <a:r>
              <a:rPr lang="da-DK" baseline="0"/>
              <a:t>format.</a:t>
            </a:r>
          </a:p>
          <a:p>
            <a:pPr marL="0" indent="0">
              <a:buFont typeface="Arial" panose="020B0604020202020204" pitchFamily="34" charset="0"/>
              <a:buNone/>
            </a:pPr>
            <a:endParaRPr lang="da-DK" sz="1600"/>
          </a:p>
          <a:p>
            <a:pPr marL="0" indent="0">
              <a:buFont typeface="Arial" panose="020B0604020202020204" pitchFamily="34" charset="0"/>
              <a:buNone/>
            </a:pPr>
            <a:r>
              <a:rPr lang="da-DK" sz="1600"/>
              <a:t>Frekvens for genbesøg af projektets formål mm (fx ved gate-godkendelser og ved behandling af ændringsanmodninger)</a:t>
            </a:r>
            <a:endParaRPr lang="da-DK" baseline="0" dirty="0"/>
          </a:p>
          <a:p>
            <a:pPr marL="285750" indent="-285750">
              <a:buFont typeface="Arial" panose="020B0604020202020204" pitchFamily="34" charset="0"/>
              <a:buChar char="•"/>
            </a:pPr>
            <a:endParaRPr lang="da-DK" baseline="0" dirty="0"/>
          </a:p>
          <a:p>
            <a:pPr marL="285750" indent="-285750">
              <a:buFont typeface="Arial" panose="020B0604020202020204" pitchFamily="34" charset="0"/>
              <a:buChar char="•"/>
            </a:pPr>
            <a:endParaRPr lang="da-DK" baseline="0" dirty="0"/>
          </a:p>
          <a:p>
            <a:pPr marL="285750" indent="-285750">
              <a:buFont typeface="Arial" panose="020B0604020202020204" pitchFamily="34" charset="0"/>
              <a:buChar char="•"/>
            </a:pPr>
            <a:endParaRPr lang="da-DK" baseline="0" dirty="0"/>
          </a:p>
          <a:p>
            <a:pPr marL="285750" indent="-285750">
              <a:buFontTx/>
              <a:buChar char="-"/>
            </a:pPr>
            <a:endParaRPr lang="da-DK" baseline="0" dirty="0"/>
          </a:p>
          <a:p>
            <a:pPr marL="0" indent="0">
              <a:buFontTx/>
              <a:buNone/>
            </a:pPr>
            <a:endParaRPr lang="da-DK" baseline="0" dirty="0"/>
          </a:p>
          <a:p>
            <a:pPr marL="285750" indent="-285750">
              <a:buFontTx/>
              <a:buChar char="-"/>
            </a:pPr>
            <a:endParaRPr lang="da-DK" baseline="0" dirty="0"/>
          </a:p>
          <a:p>
            <a:pPr marL="285750" indent="-285750">
              <a:buFontTx/>
              <a:buChar char="-"/>
            </a:pPr>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16</a:t>
            </a:fld>
            <a:endParaRPr lang="en-GB" dirty="0"/>
          </a:p>
        </p:txBody>
      </p:sp>
    </p:spTree>
    <p:extLst>
      <p:ext uri="{BB962C8B-B14F-4D97-AF65-F5344CB8AC3E}">
        <p14:creationId xmlns:p14="http://schemas.microsoft.com/office/powerpoint/2010/main" val="768974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bin"/><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pic>
        <p:nvPicPr>
          <p:cNvPr id="54" name="Farvet baggrund"/>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a:solidFill>
            <a:schemeClr val="tx2"/>
          </a:solidFill>
        </p:spPr>
      </p:pic>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15" name="TextBox 14"/>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33"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dirty="0">
              <a:solidFill>
                <a:schemeClr val="bg1"/>
              </a:solidFill>
              <a:latin typeface="AU Passata Light" pitchFamily="34" charset="0"/>
            </a:endParaRPr>
          </a:p>
        </p:txBody>
      </p:sp>
      <p:sp>
        <p:nvSpPr>
          <p:cNvPr id="34" name="Date_DateCustomA"/>
          <p:cNvSpPr txBox="1">
            <a:spLocks noChangeArrowheads="1"/>
          </p:cNvSpPr>
          <p:nvPr userDrawn="1"/>
        </p:nvSpPr>
        <p:spPr bwMode="auto">
          <a:xfrm>
            <a:off x="4347675" y="58631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MAJ 2023</a:t>
            </a:r>
          </a:p>
        </p:txBody>
      </p:sp>
      <p:sp>
        <p:nvSpPr>
          <p:cNvPr id="35"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bg1"/>
                </a:solidFill>
                <a:latin typeface="+mn-lt"/>
              </a:rPr>
              <a:t>Styregruppe KICK-OFF</a:t>
            </a:r>
          </a:p>
        </p:txBody>
      </p:sp>
      <p:sp>
        <p:nvSpPr>
          <p:cNvPr id="39"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Aarhus
Universitet</a:t>
            </a:r>
          </a:p>
        </p:txBody>
      </p:sp>
      <p:pic>
        <p:nvPicPr>
          <p:cNvPr id="16" name="Au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535185341" name="SecondaryLogo"/>
          <p:cNvPicPr>
            <a:picLocks noChangeAspect="1"/>
          </p:cNvPicPr>
          <p:nvPr/>
        </p:nvPicPr>
        <p:blipFill>
          <a:blip r:embed="rId4"/>
          <a:stretch>
            <a:fillRect/>
          </a:stretch>
        </p:blipFill>
        <p:spPr>
          <a:xfrm>
            <a:off x="10206000" y="5997600"/>
            <a:ext cx="1658237" cy="558000"/>
          </a:xfrm>
          <a:prstGeom prst="rect">
            <a:avLst/>
          </a:prstGeom>
        </p:spPr>
      </p:pic>
      <p:pic>
        <p:nvPicPr>
          <p:cNvPr id="18" name="Billede stre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sp>
        <p:nvSpPr>
          <p:cNvPr id="4" name="Slide Number Placeholder 3"/>
          <p:cNvSpPr>
            <a:spLocks noGrp="1"/>
          </p:cNvSpPr>
          <p:nvPr>
            <p:ph type="sldNum" sz="quarter" idx="12"/>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11-10-2023</a:t>
            </a:fld>
            <a:r>
              <a:rPr lang="da-DK" dirty="0"/>
              <a:t>25-10-2021</a:t>
            </a:r>
          </a:p>
        </p:txBody>
      </p:sp>
      <p:sp>
        <p:nvSpPr>
          <p:cNvPr id="3" name="Footer Placeholder 2" hidden="1"/>
          <p:cNvSpPr>
            <a:spLocks noGrp="1"/>
          </p:cNvSpPr>
          <p:nvPr>
            <p:ph type="ftr" sz="quarter" idx="11"/>
          </p:nvPr>
        </p:nvSpPr>
        <p:spPr/>
        <p:txBody>
          <a:bodyPr/>
          <a:lstStyle/>
          <a:p>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26532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7" name="Picture Placeholder 2"/>
          <p:cNvSpPr>
            <a:spLocks noGrp="1"/>
          </p:cNvSpPr>
          <p:nvPr>
            <p:ph type="pic" sz="quarter" idx="13" hasCustomPrompt="1"/>
          </p:nvPr>
        </p:nvSpPr>
        <p:spPr>
          <a:xfrm>
            <a:off x="316800" y="3237372"/>
            <a:ext cx="5644800" cy="2653200"/>
          </a:xfrm>
        </p:spPr>
        <p:txBody>
          <a:bodyPr/>
          <a:lstStyle>
            <a:lvl1pPr marL="0" indent="0">
              <a:buFontTx/>
              <a:buNone/>
              <a:defRPr b="0"/>
            </a:lvl1pPr>
          </a:lstStyle>
          <a:p>
            <a:r>
              <a:rPr lang="da-DK" dirty="0"/>
              <a:t>Click here and add image via Templafy Image Library</a:t>
            </a:r>
            <a:endParaRPr lang="da-DK"/>
          </a:p>
        </p:txBody>
      </p:sp>
      <p:sp>
        <p:nvSpPr>
          <p:cNvPr id="5" name="Picture Placeholder 3"/>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dirty="0"/>
              <a:t>Click here and add image via Templafy Image Library</a:t>
            </a:r>
            <a:endParaRPr lang="da-DK"/>
          </a:p>
        </p:txBody>
      </p:sp>
      <p:sp>
        <p:nvSpPr>
          <p:cNvPr id="10" name="Slide Number Placeholder 9"/>
          <p:cNvSpPr>
            <a:spLocks noGrp="1"/>
          </p:cNvSpPr>
          <p:nvPr>
            <p:ph type="sldNum" sz="quarter" idx="16"/>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8" name="Date Placeholder 7" hidden="1"/>
          <p:cNvSpPr>
            <a:spLocks noGrp="1"/>
          </p:cNvSpPr>
          <p:nvPr>
            <p:ph type="dt" sz="half" idx="14"/>
          </p:nvPr>
        </p:nvSpPr>
        <p:spPr/>
        <p:txBody>
          <a:bodyPr/>
          <a:lstStyle/>
          <a:p>
            <a:fld id="{78417F83-4CBA-48F2-BAD0-783AE3701E32}" type="datetimeFigureOut">
              <a:rPr lang="da-DK" smtClean="0"/>
              <a:pPr/>
              <a:t>11-10-2023</a:t>
            </a:fld>
            <a:r>
              <a:rPr lang="da-DK" dirty="0"/>
              <a:t>25-10-2021</a:t>
            </a:r>
          </a:p>
        </p:txBody>
      </p:sp>
      <p:sp>
        <p:nvSpPr>
          <p:cNvPr id="9" name="Footer Placeholder 8" hidden="1"/>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2260751815"/>
      </p:ext>
    </p:extLst>
  </p:cSld>
  <p:clrMapOvr>
    <a:masterClrMapping/>
  </p:clrMapOvr>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pictures II">
    <p:spTree>
      <p:nvGrpSpPr>
        <p:cNvPr id="1" name=""/>
        <p:cNvGrpSpPr/>
        <p:nvPr/>
      </p:nvGrpSpPr>
      <p:grpSpPr>
        <a:xfrm>
          <a:off x="0" y="0"/>
          <a:ext cx="0" cy="0"/>
          <a:chOff x="0" y="0"/>
          <a:chExt cx="0" cy="0"/>
        </a:xfrm>
      </p:grpSpPr>
      <p:sp>
        <p:nvSpPr>
          <p:cNvPr id="5" name="Picture Placeholder 1"/>
          <p:cNvSpPr>
            <a:spLocks noGrp="1"/>
          </p:cNvSpPr>
          <p:nvPr>
            <p:ph type="pic" sz="quarter" idx="12" hasCustomPrompt="1"/>
          </p:nvPr>
        </p:nvSpPr>
        <p:spPr>
          <a:xfrm>
            <a:off x="316800" y="316800"/>
            <a:ext cx="56448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4" name="Picture Placeholder 2"/>
          <p:cNvSpPr>
            <a:spLocks noGrp="1"/>
          </p:cNvSpPr>
          <p:nvPr>
            <p:ph type="pic" sz="quarter" idx="11" hasCustomPrompt="1"/>
          </p:nvPr>
        </p:nvSpPr>
        <p:spPr>
          <a:xfrm>
            <a:off x="6231600" y="316800"/>
            <a:ext cx="5644800" cy="2653200"/>
          </a:xfrm>
        </p:spPr>
        <p:txBody>
          <a:bodyPr/>
          <a:lstStyle>
            <a:lvl1pPr marL="0" indent="0">
              <a:buFontTx/>
              <a:buNone/>
              <a:defRPr b="0"/>
            </a:lvl1pPr>
          </a:lstStyle>
          <a:p>
            <a:r>
              <a:rPr lang="da-DK" dirty="0"/>
              <a:t>Click here and add image via Templafy Image Library</a:t>
            </a:r>
            <a:endParaRPr lang="da-DK"/>
          </a:p>
        </p:txBody>
      </p:sp>
      <p:sp>
        <p:nvSpPr>
          <p:cNvPr id="7" name="Picture Placeholder 3"/>
          <p:cNvSpPr>
            <a:spLocks noGrp="1"/>
          </p:cNvSpPr>
          <p:nvPr>
            <p:ph type="pic" sz="quarter" idx="13" hasCustomPrompt="1"/>
          </p:nvPr>
        </p:nvSpPr>
        <p:spPr>
          <a:xfrm>
            <a:off x="6231600" y="3237372"/>
            <a:ext cx="5644800" cy="2653200"/>
          </a:xfrm>
        </p:spPr>
        <p:txBody>
          <a:bodyPr/>
          <a:lstStyle>
            <a:lvl1pPr marL="0" indent="0">
              <a:buFontTx/>
              <a:buNone/>
              <a:defRPr b="0"/>
            </a:lvl1pPr>
          </a:lstStyle>
          <a:p>
            <a:r>
              <a:rPr lang="da-DK" dirty="0"/>
              <a:t>Click here and add image via Templafy Image Library</a:t>
            </a:r>
            <a:endParaRPr lang="da-DK"/>
          </a:p>
        </p:txBody>
      </p:sp>
      <p:sp>
        <p:nvSpPr>
          <p:cNvPr id="10" name="Slide Number Placeholder 9"/>
          <p:cNvSpPr>
            <a:spLocks noGrp="1"/>
          </p:cNvSpPr>
          <p:nvPr>
            <p:ph type="sldNum" sz="quarter" idx="16"/>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8" name="Date Placeholder 7" hidden="1"/>
          <p:cNvSpPr>
            <a:spLocks noGrp="1"/>
          </p:cNvSpPr>
          <p:nvPr>
            <p:ph type="dt" sz="half" idx="14"/>
          </p:nvPr>
        </p:nvSpPr>
        <p:spPr/>
        <p:txBody>
          <a:bodyPr/>
          <a:lstStyle/>
          <a:p>
            <a:fld id="{78417F83-4CBA-48F2-BAD0-783AE3701E32}" type="datetimeFigureOut">
              <a:rPr lang="da-DK" smtClean="0"/>
              <a:pPr/>
              <a:t>11-10-2023</a:t>
            </a:fld>
            <a:r>
              <a:rPr lang="da-DK" dirty="0"/>
              <a:t>25-10-2021</a:t>
            </a:r>
          </a:p>
        </p:txBody>
      </p:sp>
      <p:sp>
        <p:nvSpPr>
          <p:cNvPr id="9" name="Footer Placeholder 8" hidden="1"/>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93570263"/>
      </p:ext>
    </p:extLst>
  </p:cSld>
  <p:clrMapOvr>
    <a:masterClrMapping/>
  </p:clrMapOvr>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slide pictur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315913" y="315913"/>
            <a:ext cx="11557000" cy="6220354"/>
          </a:xfrm>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2"/>
          </p:nvPr>
        </p:nvSpPr>
        <p:spPr/>
        <p:txBody>
          <a:bodyPr/>
          <a:lstStyle/>
          <a:p>
            <a:fld id="{78417F83-4CBA-48F2-BAD0-783AE3701E32}" type="datetimeFigureOut">
              <a:rPr lang="da-DK" smtClean="0"/>
              <a:pPr/>
              <a:t>11-10-2023</a:t>
            </a:fld>
            <a:r>
              <a:rPr lang="da-DK" dirty="0"/>
              <a:t>25-10-2021</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1534947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9"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0" name="Slide Number Placeholder 9"/>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11-10-2023</a:t>
            </a:fld>
            <a:r>
              <a:rPr lang="da-DK" dirty="0"/>
              <a:t>25-10-2021</a:t>
            </a:r>
          </a:p>
        </p:txBody>
      </p:sp>
      <p:sp>
        <p:nvSpPr>
          <p:cNvPr id="8" name="Footer Placeholder 7" hidden="1"/>
          <p:cNvSpPr>
            <a:spLocks noGrp="1"/>
          </p:cNvSpPr>
          <p:nvPr>
            <p:ph type="ftr" sz="quarter" idx="14"/>
          </p:nvPr>
        </p:nvSpPr>
        <p:spPr/>
        <p:txBody>
          <a:bodyPr/>
          <a:lstStyle/>
          <a:p>
            <a:endParaRPr lang="da-DK" dirty="0"/>
          </a:p>
        </p:txBody>
      </p:sp>
      <p:sp>
        <p:nvSpPr>
          <p:cNvPr id="11" name="Text Placeholder 61"/>
          <p:cNvSpPr>
            <a:spLocks noGrp="1"/>
          </p:cNvSpPr>
          <p:nvPr>
            <p:ph type="body" sz="quarter" idx="16" hasCustomPrompt="1"/>
          </p:nvPr>
        </p:nvSpPr>
        <p:spPr>
          <a:xfrm>
            <a:off x="1845940" y="1412776"/>
            <a:ext cx="8496944" cy="3744416"/>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algn="ctr">
              <a:buFontTx/>
              <a:buNone/>
              <a:defRPr/>
            </a:lvl3pPr>
          </a:lstStyle>
          <a:p>
            <a:pPr lvl="0"/>
            <a:r>
              <a:rPr lang="da-DK" dirty="0"/>
              <a:t>Click to add Quote text, for next level ENTER and TAB</a:t>
            </a:r>
            <a:endParaRPr lang="da-DK"/>
          </a:p>
          <a:p>
            <a:pPr lvl="1"/>
            <a:r>
              <a:rPr lang="da-DK" dirty="0"/>
              <a:t>Second level</a:t>
            </a:r>
            <a:endParaRPr lang="da-DK"/>
          </a:p>
          <a:p>
            <a:pPr lvl="2"/>
            <a:endParaRPr lang="da-DK" dirty="0"/>
          </a:p>
        </p:txBody>
      </p:sp>
    </p:spTree>
    <p:extLst>
      <p:ext uri="{BB962C8B-B14F-4D97-AF65-F5344CB8AC3E}">
        <p14:creationId xmlns:p14="http://schemas.microsoft.com/office/powerpoint/2010/main" val="1796140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and Quote slide">
    <p:spTree>
      <p:nvGrpSpPr>
        <p:cNvPr id="1" name=""/>
        <p:cNvGrpSpPr/>
        <p:nvPr/>
      </p:nvGrpSpPr>
      <p:grpSpPr>
        <a:xfrm>
          <a:off x="0" y="0"/>
          <a:ext cx="0" cy="0"/>
          <a:chOff x="0" y="0"/>
          <a:chExt cx="0" cy="0"/>
        </a:xfrm>
      </p:grpSpPr>
      <p:sp>
        <p:nvSpPr>
          <p:cNvPr id="8"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Title 1"/>
          <p:cNvSpPr>
            <a:spLocks noGrp="1"/>
          </p:cNvSpPr>
          <p:nvPr>
            <p:ph type="title"/>
          </p:nvPr>
        </p:nvSpPr>
        <p:spPr>
          <a:xfrm>
            <a:off x="315913" y="230400"/>
            <a:ext cx="11563200" cy="752400"/>
          </a:xfrm>
        </p:spPr>
        <p:txBody>
          <a:bodyPr anchor="t" anchorCtr="0"/>
          <a:lstStyle/>
          <a:p>
            <a:r>
              <a:rPr lang="da-DK" dirty="0"/>
              <a:t>Click to edit Master title style</a:t>
            </a:r>
            <a:endParaRPr lang="da-DK"/>
          </a:p>
        </p:txBody>
      </p:sp>
      <p:sp>
        <p:nvSpPr>
          <p:cNvPr id="7" name="Text Placeholder 2"/>
          <p:cNvSpPr>
            <a:spLocks noGrp="1"/>
          </p:cNvSpPr>
          <p:nvPr>
            <p:ph type="body" sz="quarter" idx="11" hasCustomPrompt="1"/>
          </p:nvPr>
        </p:nvSpPr>
        <p:spPr>
          <a:xfrm>
            <a:off x="2998068" y="1853461"/>
            <a:ext cx="6264696" cy="2725288"/>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marL="576000" indent="0">
              <a:buNone/>
              <a:defRPr/>
            </a:lvl3pPr>
          </a:lstStyle>
          <a:p>
            <a:pPr lvl="0"/>
            <a:r>
              <a:rPr lang="da-DK" dirty="0"/>
              <a:t>Click to add Quote text, for next level ENTER and TAB</a:t>
            </a:r>
            <a:endParaRPr lang="da-DK"/>
          </a:p>
          <a:p>
            <a:pPr lvl="1"/>
            <a:r>
              <a:rPr lang="da-DK" dirty="0"/>
              <a:t>Second level</a:t>
            </a:r>
            <a:endParaRPr lang="da-DK"/>
          </a:p>
        </p:txBody>
      </p:sp>
      <p:sp>
        <p:nvSpPr>
          <p:cNvPr id="11" name="Slide Number Placeholder 10"/>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11-10-2023</a:t>
            </a:fld>
            <a:r>
              <a:rPr lang="da-DK" dirty="0"/>
              <a:t>25-10-2021</a:t>
            </a:r>
          </a:p>
        </p:txBody>
      </p:sp>
      <p:sp>
        <p:nvSpPr>
          <p:cNvPr id="10" name="Footer Placeholder 9"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1495154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slide content">
    <p:spTree>
      <p:nvGrpSpPr>
        <p:cNvPr id="1" name=""/>
        <p:cNvGrpSpPr/>
        <p:nvPr/>
      </p:nvGrpSpPr>
      <p:grpSpPr>
        <a:xfrm>
          <a:off x="0" y="0"/>
          <a:ext cx="0" cy="0"/>
          <a:chOff x="0" y="0"/>
          <a:chExt cx="0" cy="0"/>
        </a:xfrm>
      </p:grpSpPr>
      <p:sp>
        <p:nvSpPr>
          <p:cNvPr id="5" name="Content Placeholder 1"/>
          <p:cNvSpPr>
            <a:spLocks noGrp="1"/>
          </p:cNvSpPr>
          <p:nvPr>
            <p:ph sz="quarter" idx="12"/>
          </p:nvPr>
        </p:nvSpPr>
        <p:spPr>
          <a:xfrm>
            <a:off x="328613" y="328612"/>
            <a:ext cx="11550650" cy="6213475"/>
          </a:xfrm>
        </p:spPr>
        <p:txBody>
          <a:body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8" name="Slide Number Placeholder 7"/>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11-10-2023</a:t>
            </a:fld>
            <a:r>
              <a:rPr lang="da-DK" dirty="0"/>
              <a:t>25-10-2021</a:t>
            </a:r>
          </a:p>
        </p:txBody>
      </p:sp>
      <p:sp>
        <p:nvSpPr>
          <p:cNvPr id="7" name="Footer Placeholder 6"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7815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Click to edit Master title style</a:t>
            </a:r>
            <a:endParaRPr lang="da-DK"/>
          </a:p>
        </p:txBody>
      </p:sp>
      <p:sp>
        <p:nvSpPr>
          <p:cNvPr id="6" name="TextBox 5"/>
          <p:cNvSpPr txBox="1"/>
          <p:nvPr userDrawn="1"/>
        </p:nvSpPr>
        <p:spPr>
          <a:xfrm>
            <a:off x="-2160355" y="1022476"/>
            <a:ext cx="2012649" cy="473425"/>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da-DK" sz="1000" noProof="1">
                <a:solidFill>
                  <a:schemeClr val="tx1">
                    <a:lumMod val="75000"/>
                    <a:lumOff val="25000"/>
                  </a:schemeClr>
                </a:solidFill>
              </a:rPr>
              <a:t>til AU Passata Light</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11-10-2023</a:t>
            </a:fld>
            <a:r>
              <a:rPr lang="da-DK" dirty="0"/>
              <a:t>25-10-2021</a:t>
            </a:r>
          </a:p>
        </p:txBody>
      </p:sp>
      <p:sp>
        <p:nvSpPr>
          <p:cNvPr id="8" name="Footer Placeholder 7" hidden="1"/>
          <p:cNvSpPr>
            <a:spLocks noGrp="1"/>
          </p:cNvSpPr>
          <p:nvPr>
            <p:ph type="ftr" sz="quarter" idx="11"/>
          </p:nvPr>
        </p:nvSpPr>
        <p:spPr/>
        <p:txBody>
          <a:bodyPr/>
          <a:lstStyle/>
          <a:p>
            <a:endParaRPr lang="da-DK"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ctangle 2"/>
          <p:cNvSpPr/>
          <p:nvPr userDrawn="1"/>
        </p:nvSpPr>
        <p:spPr bwMode="auto">
          <a:xfrm>
            <a:off x="765820" y="1340768"/>
            <a:ext cx="1224136" cy="504056"/>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Slide Number Placeholder 4"/>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11-10-2023</a:t>
            </a:fld>
            <a:r>
              <a:rPr lang="da-DK" dirty="0"/>
              <a:t>25-10-2021</a:t>
            </a:r>
          </a:p>
        </p:txBody>
      </p:sp>
      <p:sp>
        <p:nvSpPr>
          <p:cNvPr id="4" name="Footer Placeholder 3" hidden="1"/>
          <p:cNvSpPr>
            <a:spLocks noGrp="1"/>
          </p:cNvSpPr>
          <p:nvPr>
            <p:ph type="ftr" sz="quarter" idx="11"/>
          </p:nvPr>
        </p:nvSpPr>
        <p:spPr/>
        <p:txBody>
          <a:bodyPr/>
          <a:lstStyle/>
          <a:p>
            <a:endParaRPr lang="da-DK"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Logo">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pic>
        <p:nvPicPr>
          <p:cNvPr id="6"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8776" y="2163364"/>
            <a:ext cx="2531272" cy="2531272"/>
          </a:xfrm>
          <a:prstGeom prst="rect">
            <a:avLst/>
          </a:prstGeom>
        </p:spPr>
      </p:pic>
      <p:sp>
        <p:nvSpPr>
          <p:cNvPr id="5" name="Date Placeholder 4" hidden="1"/>
          <p:cNvSpPr>
            <a:spLocks noGrp="1"/>
          </p:cNvSpPr>
          <p:nvPr>
            <p:ph type="dt" sz="half" idx="10"/>
          </p:nvPr>
        </p:nvSpPr>
        <p:spPr/>
        <p:txBody>
          <a:bodyPr/>
          <a:lstStyle/>
          <a:p>
            <a:fld id="{78417F83-4CBA-48F2-BAD0-783AE3701E32}" type="datetimeFigureOut">
              <a:rPr lang="da-DK" smtClean="0"/>
              <a:pPr/>
              <a:t>11-10-2023</a:t>
            </a:fld>
            <a:r>
              <a:rPr lang="da-DK" dirty="0"/>
              <a:t>25-10-2021</a:t>
            </a:r>
          </a:p>
        </p:txBody>
      </p:sp>
      <p:sp>
        <p:nvSpPr>
          <p:cNvPr id="7" name="Footer Placeholder 6" hidden="1"/>
          <p:cNvSpPr>
            <a:spLocks noGrp="1"/>
          </p:cNvSpPr>
          <p:nvPr>
            <p:ph type="ftr" sz="quarter" idx="11"/>
          </p:nvPr>
        </p:nvSpPr>
        <p:spPr/>
        <p:txBody>
          <a:bodyPr/>
          <a:lstStyle/>
          <a:p>
            <a:endParaRPr lang="da-DK" dirty="0"/>
          </a:p>
        </p:txBody>
      </p:sp>
      <p:sp>
        <p:nvSpPr>
          <p:cNvPr id="9"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‹nr.›</a:t>
            </a:fld>
            <a:endParaRPr lang="da-DK" dirty="0"/>
          </a:p>
        </p:txBody>
      </p:sp>
    </p:spTree>
    <p:extLst>
      <p:ext uri="{BB962C8B-B14F-4D97-AF65-F5344CB8AC3E}">
        <p14:creationId xmlns:p14="http://schemas.microsoft.com/office/powerpoint/2010/main" val="3797440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16"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34" name="Pladsholder til tekst 2"/>
          <p:cNvSpPr txBox="1">
            <a:spLocks/>
          </p:cNvSpPr>
          <p:nvPr userDrawn="1"/>
        </p:nvSpPr>
        <p:spPr>
          <a:xfrm>
            <a:off x="1090914" y="2098689"/>
            <a:ext cx="12745416"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nSpc>
                <a:spcPct val="85000"/>
              </a:lnSpc>
            </a:pPr>
            <a:r>
              <a:rPr lang="da-DK" sz="10000" kern="0" dirty="0">
                <a:solidFill>
                  <a:schemeClr val="accent6"/>
                </a:solidFill>
                <a:latin typeface="AU Peto" panose="040C0B07020602020301" pitchFamily="82" charset="0"/>
              </a:rPr>
              <a:t>Aarhus</a:t>
            </a:r>
            <a:endParaRPr lang="da-DK"/>
          </a:p>
        </p:txBody>
      </p:sp>
      <p:sp>
        <p:nvSpPr>
          <p:cNvPr id="6" name="Pladsholder til tekst 2"/>
          <p:cNvSpPr txBox="1">
            <a:spLocks/>
          </p:cNvSpPr>
          <p:nvPr userDrawn="1"/>
        </p:nvSpPr>
        <p:spPr>
          <a:xfrm>
            <a:off x="7439540" y="2093600"/>
            <a:ext cx="4356484"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nSpc>
                <a:spcPct val="85000"/>
              </a:lnSpc>
            </a:pPr>
            <a:r>
              <a:rPr lang="da-DK" sz="10000" kern="0" dirty="0" err="1">
                <a:solidFill>
                  <a:schemeClr val="bg1"/>
                </a:solidFill>
                <a:latin typeface="AU Peto" panose="040C0B07020602020301" pitchFamily="82" charset="0"/>
              </a:rPr>
              <a:t>uni</a:t>
            </a:r>
            <a:endParaRPr lang="da-DK" sz="10000" kern="0" dirty="0">
              <a:solidFill>
                <a:schemeClr val="bg1"/>
              </a:solidFill>
              <a:latin typeface="AU Peto" panose="040C0B07020602020301" pitchFamily="82" charset="0"/>
            </a:endParaRPr>
          </a:p>
        </p:txBody>
      </p:sp>
      <p:sp>
        <p:nvSpPr>
          <p:cNvPr id="7" name="Pladsholder til tekst 2"/>
          <p:cNvSpPr txBox="1">
            <a:spLocks/>
          </p:cNvSpPr>
          <p:nvPr userDrawn="1"/>
        </p:nvSpPr>
        <p:spPr>
          <a:xfrm>
            <a:off x="1881492" y="3428550"/>
            <a:ext cx="9289032"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gn="ctr">
              <a:lnSpc>
                <a:spcPct val="85000"/>
              </a:lnSpc>
            </a:pPr>
            <a:r>
              <a:rPr lang="da-DK" sz="10000" kern="0" dirty="0" err="1">
                <a:solidFill>
                  <a:schemeClr val="bg1"/>
                </a:solidFill>
                <a:latin typeface="AU Peto" panose="040C0B07020602020301" pitchFamily="82" charset="0"/>
              </a:rPr>
              <a:t>versiet</a:t>
            </a:r>
            <a:endParaRPr lang="da-DK" sz="10000" dirty="0">
              <a:solidFill>
                <a:schemeClr val="bg1"/>
              </a:solidFill>
              <a:latin typeface="AU Peto" panose="040C0B07020602020301" pitchFamily="82" charset="0"/>
            </a:endParaRPr>
          </a:p>
        </p:txBody>
      </p:sp>
      <p:sp>
        <p:nvSpPr>
          <p:cNvPr id="8" name="Date Placeholder 4" hidden="1"/>
          <p:cNvSpPr>
            <a:spLocks noGrp="1"/>
          </p:cNvSpPr>
          <p:nvPr>
            <p:ph type="dt" sz="half" idx="10"/>
          </p:nvPr>
        </p:nvSpPr>
        <p:spPr>
          <a:xfrm>
            <a:off x="0" y="7020000"/>
            <a:ext cx="0" cy="0"/>
          </a:xfrm>
        </p:spPr>
        <p:txBody>
          <a:bodyPr/>
          <a:lstStyle/>
          <a:p>
            <a:fld id="{78417F83-4CBA-48F2-BAD0-783AE3701E32}" type="datetimeFigureOut">
              <a:rPr lang="da-DK" smtClean="0"/>
              <a:pPr/>
              <a:t>11-10-2023</a:t>
            </a:fld>
            <a:r>
              <a:rPr lang="da-DK" dirty="0"/>
              <a:t>25-10-2021</a:t>
            </a:r>
          </a:p>
        </p:txBody>
      </p:sp>
      <p:sp>
        <p:nvSpPr>
          <p:cNvPr id="9" name="Footer Placeholder 6" hidden="1"/>
          <p:cNvSpPr>
            <a:spLocks noGrp="1"/>
          </p:cNvSpPr>
          <p:nvPr>
            <p:ph type="ftr" sz="quarter" idx="11"/>
          </p:nvPr>
        </p:nvSpPr>
        <p:spPr>
          <a:xfrm>
            <a:off x="0" y="7020000"/>
            <a:ext cx="0" cy="0"/>
          </a:xfrm>
        </p:spPr>
        <p:txBody>
          <a:bodyPr/>
          <a:lstStyle/>
          <a:p>
            <a:endParaRPr lang="da-DK" dirty="0"/>
          </a:p>
        </p:txBody>
      </p:sp>
      <p:sp>
        <p:nvSpPr>
          <p:cNvPr id="10"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‹nr.›</a:t>
            </a:fld>
            <a:endParaRPr lang="da-DK" dirty="0"/>
          </a:p>
        </p:txBody>
      </p:sp>
    </p:spTree>
    <p:extLst>
      <p:ext uri="{BB962C8B-B14F-4D97-AF65-F5344CB8AC3E}">
        <p14:creationId xmlns:p14="http://schemas.microsoft.com/office/powerpoint/2010/main" val="926240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text">
    <p:spTree>
      <p:nvGrpSpPr>
        <p:cNvPr id="1" name=""/>
        <p:cNvGrpSpPr/>
        <p:nvPr/>
      </p:nvGrpSpPr>
      <p:grpSpPr>
        <a:xfrm>
          <a:off x="0" y="0"/>
          <a:ext cx="0" cy="0"/>
          <a:chOff x="0" y="0"/>
          <a:chExt cx="0" cy="0"/>
        </a:xfrm>
      </p:grpSpPr>
      <p:sp>
        <p:nvSpPr>
          <p:cNvPr id="21"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19" name="White Top Rectangle"/>
          <p:cNvSpPr>
            <a:spLocks noChangeArrowheads="1"/>
          </p:cNvSpPr>
          <p:nvPr userDrawn="1"/>
        </p:nvSpPr>
        <p:spPr bwMode="auto">
          <a:xfrm>
            <a:off x="985838" y="3443622"/>
            <a:ext cx="648000" cy="46800"/>
          </a:xfrm>
          <a:prstGeom prst="rect">
            <a:avLst/>
          </a:prstGeom>
          <a:solidFill>
            <a:schemeClr val="bg1"/>
          </a:solidFill>
          <a:ln w="9525">
            <a:noFill/>
            <a:miter lim="800000"/>
            <a:headEnd/>
            <a:tailEnd/>
          </a:ln>
          <a:effectLst/>
        </p:spPr>
        <p:txBody>
          <a:bodyPr wrap="none" anchor="ctr"/>
          <a:lstStyle/>
          <a:p>
            <a:pPr>
              <a:defRPr/>
            </a:pPr>
            <a:endParaRPr lang="da-DK" sz="4799" dirty="0"/>
          </a:p>
        </p:txBody>
      </p:sp>
      <p:sp>
        <p:nvSpPr>
          <p:cNvPr id="34819" name="Title 1"/>
          <p:cNvSpPr>
            <a:spLocks noGrp="1" noChangeArrowheads="1"/>
          </p:cNvSpPr>
          <p:nvPr>
            <p:ph type="ctrTitle"/>
          </p:nvPr>
        </p:nvSpPr>
        <p:spPr>
          <a:xfrm>
            <a:off x="981844" y="1520315"/>
            <a:ext cx="9543307" cy="1779553"/>
          </a:xfrm>
        </p:spPr>
        <p:txBody>
          <a:bodyPr wrap="square" anchor="b" anchorCtr="0">
            <a:no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4" name="Text Placeholder 3"/>
          <p:cNvSpPr>
            <a:spLocks noGrp="1"/>
          </p:cNvSpPr>
          <p:nvPr>
            <p:ph type="body" sz="quarter" idx="11"/>
          </p:nvPr>
        </p:nvSpPr>
        <p:spPr>
          <a:xfrm>
            <a:off x="985838" y="3715431"/>
            <a:ext cx="7161212" cy="1746085"/>
          </a:xfrm>
        </p:spPr>
        <p:txBody>
          <a:bodyPr/>
          <a:lstStyle>
            <a:lvl1pPr marL="0" indent="0">
              <a:lnSpc>
                <a:spcPct val="101000"/>
              </a:lnSpc>
              <a:buFontTx/>
              <a:buNone/>
              <a:defRPr sz="27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Click to edit Master text styles</a:t>
            </a:r>
            <a:endParaRPr lang="da-DK"/>
          </a:p>
        </p:txBody>
      </p:sp>
      <p:sp>
        <p:nvSpPr>
          <p:cNvPr id="22" name="TextBox 21"/>
          <p:cNvSpPr txBox="1"/>
          <p:nvPr userDrawn="1"/>
        </p:nvSpPr>
        <p:spPr>
          <a:xfrm>
            <a:off x="-2160355" y="2132856"/>
            <a:ext cx="2012649" cy="738664"/>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da-DK" sz="1000" noProof="1">
                <a:solidFill>
                  <a:schemeClr val="tx1">
                    <a:lumMod val="75000"/>
                    <a:lumOff val="25000"/>
                  </a:schemeClr>
                </a:solidFill>
              </a:rPr>
              <a:t>til AU Passata bold</a:t>
            </a:r>
            <a:endParaRPr lang="da-DK" sz="4799" dirty="0"/>
          </a:p>
        </p:txBody>
      </p:sp>
      <p:sp>
        <p:nvSpPr>
          <p:cNvPr id="38"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dirty="0">
              <a:solidFill>
                <a:schemeClr val="bg1"/>
              </a:solidFill>
              <a:latin typeface="AU Passata Light" pitchFamily="34" charset="0"/>
            </a:endParaRPr>
          </a:p>
        </p:txBody>
      </p:sp>
      <p:sp>
        <p:nvSpPr>
          <p:cNvPr id="43"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Aarhus
Universitet</a:t>
            </a:r>
          </a:p>
        </p:txBody>
      </p:sp>
      <p:sp>
        <p:nvSpPr>
          <p:cNvPr id="39" name="Date_DateCustomA"/>
          <p:cNvSpPr txBox="1">
            <a:spLocks noChangeArrowheads="1"/>
          </p:cNvSpPr>
          <p:nvPr userDrawn="1"/>
        </p:nvSpPr>
        <p:spPr bwMode="auto">
          <a:xfrm>
            <a:off x="4351950" y="5877079"/>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MAJ 2023</a:t>
            </a:r>
          </a:p>
        </p:txBody>
      </p:sp>
      <p:sp>
        <p:nvSpPr>
          <p:cNvPr id="40"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bg1"/>
                </a:solidFill>
                <a:latin typeface="+mn-lt"/>
              </a:rPr>
              <a:t>Styregruppe KICK-OFF</a:t>
            </a:r>
          </a:p>
        </p:txBody>
      </p:sp>
      <p:pic>
        <p:nvPicPr>
          <p:cNvPr id="17" name="Au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23" name="Billede stre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587646426" name="SecondaryLogo"/>
          <p:cNvPicPr>
            <a:picLocks noChangeAspect="1"/>
          </p:cNvPicPr>
          <p:nvPr/>
        </p:nvPicPr>
        <p:blipFill>
          <a:blip r:embed="rId4"/>
          <a:stretch>
            <a:fillRect/>
          </a:stretch>
        </p:blipFill>
        <p:spPr>
          <a:xfrm>
            <a:off x="10206000" y="5997600"/>
            <a:ext cx="1658237" cy="558000"/>
          </a:xfrm>
          <a:prstGeom prst="rect">
            <a:avLst/>
          </a:prstGeom>
        </p:spPr>
      </p:pic>
      <p:sp>
        <p:nvSpPr>
          <p:cNvPr id="5" name="Slide Number Placeholder 4"/>
          <p:cNvSpPr>
            <a:spLocks noGrp="1"/>
          </p:cNvSpPr>
          <p:nvPr>
            <p:ph type="sldNum" sz="quarter" idx="14"/>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2"/>
          </p:nvPr>
        </p:nvSpPr>
        <p:spPr/>
        <p:txBody>
          <a:bodyPr/>
          <a:lstStyle/>
          <a:p>
            <a:fld id="{78417F83-4CBA-48F2-BAD0-783AE3701E32}" type="datetimeFigureOut">
              <a:rPr lang="da-DK" smtClean="0"/>
              <a:pPr/>
              <a:t>11-10-2023</a:t>
            </a:fld>
            <a:r>
              <a:rPr lang="da-DK" dirty="0"/>
              <a:t>25-10-2021</a:t>
            </a:r>
          </a:p>
        </p:txBody>
      </p:sp>
      <p:sp>
        <p:nvSpPr>
          <p:cNvPr id="3" name="Footer Placeholder 2"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1127008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Aarhus Universitet">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5" name="LAN_AUWBreak"/>
          <p:cNvSpPr/>
          <p:nvPr userDrawn="1"/>
        </p:nvSpPr>
        <p:spPr bwMode="auto">
          <a:xfrm>
            <a:off x="6022613" y="2804400"/>
            <a:ext cx="65" cy="757567"/>
          </a:xfrm>
          <a:prstGeom prst="rect">
            <a:avLst/>
          </a:prstGeom>
          <a:noFill/>
          <a:ln w="1778" cap="flat" cmpd="sng" algn="ctr">
            <a:noFill/>
            <a:prstDash val="solid"/>
            <a:round/>
            <a:headEnd type="none" w="med" len="med"/>
            <a:tailEnd type="none" w="med" len="med"/>
          </a:ln>
          <a:effectLst/>
        </p:spPr>
        <p:txBody>
          <a:bodyPr vert="horz" wrap="none" lIns="0" tIns="183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4000" b="0" i="0" u="none" strike="noStrike" cap="all" normalizeH="0" baseline="0" noProof="1">
                <a:ln>
                  <a:noFill/>
                </a:ln>
                <a:solidFill>
                  <a:schemeClr val="bg1"/>
                </a:solidFill>
                <a:effectLst/>
                <a:latin typeface="AU Passata" pitchFamily="34" charset="0"/>
              </a:rPr>
              <a:t>Aarhus 
Universitet</a:t>
            </a:r>
          </a:p>
        </p:txBody>
      </p:sp>
      <p:pic>
        <p:nvPicPr>
          <p:cNvPr id="6" name="Logo whit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8268" y="2864711"/>
            <a:ext cx="2228400" cy="1116990"/>
          </a:xfrm>
          <a:prstGeom prst="rect">
            <a:avLst/>
          </a:prstGeom>
        </p:spPr>
      </p:pic>
      <p:sp>
        <p:nvSpPr>
          <p:cNvPr id="7" name="Date Placeholder 4" hidden="1"/>
          <p:cNvSpPr>
            <a:spLocks noGrp="1"/>
          </p:cNvSpPr>
          <p:nvPr>
            <p:ph type="dt" sz="half" idx="10"/>
          </p:nvPr>
        </p:nvSpPr>
        <p:spPr>
          <a:xfrm>
            <a:off x="0" y="7020000"/>
            <a:ext cx="0" cy="0"/>
          </a:xfrm>
        </p:spPr>
        <p:txBody>
          <a:bodyPr/>
          <a:lstStyle/>
          <a:p>
            <a:fld id="{78417F83-4CBA-48F2-BAD0-783AE3701E32}" type="datetimeFigureOut">
              <a:rPr lang="da-DK" smtClean="0"/>
              <a:pPr/>
              <a:t>11-10-2023</a:t>
            </a:fld>
            <a:r>
              <a:rPr lang="da-DK" dirty="0"/>
              <a:t>25-10-2021</a:t>
            </a:r>
          </a:p>
        </p:txBody>
      </p:sp>
      <p:sp>
        <p:nvSpPr>
          <p:cNvPr id="9" name="Footer Placeholder 6" hidden="1"/>
          <p:cNvSpPr>
            <a:spLocks noGrp="1"/>
          </p:cNvSpPr>
          <p:nvPr>
            <p:ph type="ftr" sz="quarter" idx="11"/>
          </p:nvPr>
        </p:nvSpPr>
        <p:spPr>
          <a:xfrm>
            <a:off x="0" y="7020000"/>
            <a:ext cx="0" cy="0"/>
          </a:xfrm>
        </p:spPr>
        <p:txBody>
          <a:bodyPr/>
          <a:lstStyle/>
          <a:p>
            <a:endParaRPr lang="da-DK" dirty="0"/>
          </a:p>
        </p:txBody>
      </p:sp>
      <p:sp>
        <p:nvSpPr>
          <p:cNvPr id="10"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‹nr.›</a:t>
            </a:fld>
            <a:endParaRPr lang="da-DK" dirty="0"/>
          </a:p>
        </p:txBody>
      </p:sp>
    </p:spTree>
    <p:extLst>
      <p:ext uri="{BB962C8B-B14F-4D97-AF65-F5344CB8AC3E}">
        <p14:creationId xmlns:p14="http://schemas.microsoft.com/office/powerpoint/2010/main" val="412889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 picture">
    <p:spTree>
      <p:nvGrpSpPr>
        <p:cNvPr id="1" name=""/>
        <p:cNvGrpSpPr/>
        <p:nvPr/>
      </p:nvGrpSpPr>
      <p:grpSpPr>
        <a:xfrm>
          <a:off x="0" y="0"/>
          <a:ext cx="0" cy="0"/>
          <a:chOff x="0" y="0"/>
          <a:chExt cx="0" cy="0"/>
        </a:xfrm>
      </p:grpSpPr>
      <p:sp>
        <p:nvSpPr>
          <p:cNvPr id="22"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14" name="TextBox 13"/>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25"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dirty="0">
              <a:solidFill>
                <a:schemeClr val="bg1"/>
              </a:solidFill>
              <a:latin typeface="AU Passata Light" pitchFamily="34" charset="0"/>
            </a:endParaRPr>
          </a:p>
        </p:txBody>
      </p:sp>
      <p:sp>
        <p:nvSpPr>
          <p:cNvPr id="30"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Aarhus
Universitet</a:t>
            </a:r>
          </a:p>
        </p:txBody>
      </p:sp>
      <p:sp>
        <p:nvSpPr>
          <p:cNvPr id="26" name="Date_DateCustomA"/>
          <p:cNvSpPr txBox="1">
            <a:spLocks noChangeArrowheads="1"/>
          </p:cNvSpPr>
          <p:nvPr userDrawn="1"/>
        </p:nvSpPr>
        <p:spPr bwMode="auto">
          <a:xfrm>
            <a:off x="4347675" y="5866547"/>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MAJ 2023</a:t>
            </a:r>
          </a:p>
        </p:txBody>
      </p:sp>
      <p:sp>
        <p:nvSpPr>
          <p:cNvPr id="27"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bg1"/>
                </a:solidFill>
                <a:latin typeface="+mn-lt"/>
              </a:rPr>
              <a:t>Styregruppe KICK-OFF</a:t>
            </a:r>
          </a:p>
        </p:txBody>
      </p:sp>
      <p:pic>
        <p:nvPicPr>
          <p:cNvPr id="17" name="Au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23" name="Billed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1137722245" name="SecondaryLogo"/>
          <p:cNvPicPr>
            <a:picLocks noChangeAspect="1"/>
          </p:cNvPicPr>
          <p:nvPr/>
        </p:nvPicPr>
        <p:blipFill>
          <a:blip r:embed="rId4"/>
          <a:stretch>
            <a:fillRect/>
          </a:stretch>
        </p:blipFill>
        <p:spPr>
          <a:xfrm>
            <a:off x="10206000" y="5997600"/>
            <a:ext cx="1658237" cy="558000"/>
          </a:xfrm>
          <a:prstGeom prst="rect">
            <a:avLst/>
          </a:prstGeom>
        </p:spPr>
      </p:pic>
      <p:sp>
        <p:nvSpPr>
          <p:cNvPr id="4" name="Slide Number Placeholder 3"/>
          <p:cNvSpPr>
            <a:spLocks noGrp="1"/>
          </p:cNvSpPr>
          <p:nvPr>
            <p:ph type="sldNum" sz="quarter" idx="12"/>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11-10-2023</a:t>
            </a:fld>
            <a:r>
              <a:rPr lang="da-DK" dirty="0"/>
              <a:t>25-10-2021</a:t>
            </a:r>
          </a:p>
        </p:txBody>
      </p:sp>
      <p:sp>
        <p:nvSpPr>
          <p:cNvPr id="3" name="Footer Placeholder 2"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00739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da-DK" dirty="0"/>
              <a:t>Click to edit Master title style</a:t>
            </a:r>
            <a:endParaRPr lang="da-DK"/>
          </a:p>
        </p:txBody>
      </p:sp>
      <p:sp>
        <p:nvSpPr>
          <p:cNvPr id="3" name="Content Placeholder 2"/>
          <p:cNvSpPr>
            <a:spLocks noGrp="1"/>
          </p:cNvSpPr>
          <p:nvPr>
            <p:ph idx="1"/>
          </p:nvPr>
        </p:nvSpPr>
        <p:spPr>
          <a:xfrm>
            <a:off x="985838" y="1960079"/>
            <a:ext cx="10220325" cy="3937484"/>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11-10-2023</a:t>
            </a:fld>
            <a:r>
              <a:rPr lang="da-DK" dirty="0"/>
              <a:t>25-10-2021</a:t>
            </a:r>
          </a:p>
        </p:txBody>
      </p:sp>
      <p:sp>
        <p:nvSpPr>
          <p:cNvPr id="8" name="Footer Placeholder 7" hidden="1"/>
          <p:cNvSpPr>
            <a:spLocks noGrp="1"/>
          </p:cNvSpPr>
          <p:nvPr>
            <p:ph type="ftr" sz="quarter" idx="11"/>
          </p:nvPr>
        </p:nvSpPr>
        <p:spPr/>
        <p:txBody>
          <a:bodyPr/>
          <a:lstStyle/>
          <a:p>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line title and bullet text">
    <p:spTree>
      <p:nvGrpSpPr>
        <p:cNvPr id="1" name=""/>
        <p:cNvGrpSpPr/>
        <p:nvPr/>
      </p:nvGrpSpPr>
      <p:grpSpPr>
        <a:xfrm>
          <a:off x="0" y="0"/>
          <a:ext cx="0" cy="0"/>
          <a:chOff x="0" y="0"/>
          <a:chExt cx="0" cy="0"/>
        </a:xfrm>
      </p:grpSpPr>
      <p:sp>
        <p:nvSpPr>
          <p:cNvPr id="5" name="Hvid baggrund"/>
          <p:cNvSpPr/>
          <p:nvPr userDrawn="1"/>
        </p:nvSpPr>
        <p:spPr bwMode="auto">
          <a:xfrm>
            <a:off x="0" y="-1"/>
            <a:ext cx="12193200" cy="5894387"/>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6"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4" name="Title 1"/>
          <p:cNvSpPr>
            <a:spLocks noGrp="1"/>
          </p:cNvSpPr>
          <p:nvPr>
            <p:ph type="title"/>
          </p:nvPr>
        </p:nvSpPr>
        <p:spPr>
          <a:xfrm>
            <a:off x="315913" y="228627"/>
            <a:ext cx="11556000" cy="752101"/>
          </a:xfrm>
        </p:spPr>
        <p:txBody>
          <a:bodyPr anchor="t" anchorCtr="0"/>
          <a:lstStyle/>
          <a:p>
            <a:r>
              <a:rPr lang="da-DK" dirty="0"/>
              <a:t>Click to edit Master title style</a:t>
            </a:r>
            <a:endParaRPr lang="da-DK"/>
          </a:p>
        </p:txBody>
      </p:sp>
      <p:sp>
        <p:nvSpPr>
          <p:cNvPr id="3" name="Content Placeholder 2"/>
          <p:cNvSpPr>
            <a:spLocks noGrp="1"/>
          </p:cNvSpPr>
          <p:nvPr>
            <p:ph idx="1"/>
          </p:nvPr>
        </p:nvSpPr>
        <p:spPr>
          <a:xfrm>
            <a:off x="985838" y="1373021"/>
            <a:ext cx="10220325" cy="4521366"/>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18" name="TextBox 17"/>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11-10-2023</a:t>
            </a:fld>
            <a:r>
              <a:rPr lang="da-DK" dirty="0"/>
              <a:t>25-10-2021</a:t>
            </a:r>
          </a:p>
        </p:txBody>
      </p:sp>
      <p:sp>
        <p:nvSpPr>
          <p:cNvPr id="8" name="Footer Placeholder 7"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997128513"/>
      </p:ext>
    </p:extLst>
  </p:cSld>
  <p:clrMapOvr>
    <a:masterClrMapping/>
  </p:clrMapOvr>
  <p:extLst>
    <p:ext uri="{DCECCB84-F9BA-43D5-87BE-67443E8EF086}">
      <p15:sldGuideLst xmlns:p15="http://schemas.microsoft.com/office/powerpoint/2012/main">
        <p15:guide id="1" orient="horz" pos="865" userDrawn="1">
          <p15:clr>
            <a:srgbClr val="00000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14" name="Hvid baggrund"/>
          <p:cNvSpPr/>
          <p:nvPr userDrawn="1"/>
        </p:nvSpPr>
        <p:spPr bwMode="auto">
          <a:xfrm>
            <a:off x="0" y="0"/>
            <a:ext cx="12193200" cy="5911200"/>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2" name="Title 1"/>
          <p:cNvSpPr>
            <a:spLocks noGrp="1"/>
          </p:cNvSpPr>
          <p:nvPr>
            <p:ph type="title" hasCustomPrompt="1"/>
          </p:nvPr>
        </p:nvSpPr>
        <p:spPr>
          <a:xfrm>
            <a:off x="316800" y="230400"/>
            <a:ext cx="5644263" cy="752400"/>
          </a:xfrm>
        </p:spPr>
        <p:txBody>
          <a:bodyPr anchor="t" anchorCtr="0"/>
          <a:lstStyle>
            <a:lvl1pPr>
              <a:defRPr/>
            </a:lvl1pPr>
          </a:lstStyle>
          <a:p>
            <a:r>
              <a:rPr lang="da-DK" dirty="0"/>
              <a:t>Insert title</a:t>
            </a:r>
            <a:endParaRPr lang="da-DK"/>
          </a:p>
        </p:txBody>
      </p:sp>
      <p:sp>
        <p:nvSpPr>
          <p:cNvPr id="10" name="Text Placeholder 2"/>
          <p:cNvSpPr>
            <a:spLocks noGrp="1"/>
          </p:cNvSpPr>
          <p:nvPr>
            <p:ph type="body" sz="quarter" idx="14"/>
          </p:nvPr>
        </p:nvSpPr>
        <p:spPr>
          <a:xfrm>
            <a:off x="985838" y="1371600"/>
            <a:ext cx="4975225" cy="4525964"/>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7" name="Picture Placeholder 3"/>
          <p:cNvSpPr>
            <a:spLocks noGrp="1"/>
          </p:cNvSpPr>
          <p:nvPr>
            <p:ph type="pic" sz="quarter" idx="13" hasCustomPrompt="1"/>
          </p:nvPr>
        </p:nvSpPr>
        <p:spPr>
          <a:xfrm>
            <a:off x="6230198" y="315913"/>
            <a:ext cx="5644110" cy="5581650"/>
          </a:xfrm>
        </p:spPr>
        <p:txBody>
          <a:bodyPr/>
          <a:lstStyle>
            <a:lvl1pPr marL="0" indent="0">
              <a:buNone/>
              <a:defRPr b="0"/>
            </a:lvl1pPr>
          </a:lstStyle>
          <a:p>
            <a:r>
              <a:rPr lang="da-DK" dirty="0"/>
              <a:t>Click here and add image via Templafy Image Library</a:t>
            </a:r>
            <a:endParaRPr lang="da-DK"/>
          </a:p>
        </p:txBody>
      </p:sp>
      <p:sp>
        <p:nvSpPr>
          <p:cNvPr id="9" name="TextBox 8"/>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dirty="0"/>
          </a:p>
        </p:txBody>
      </p:sp>
      <p:sp>
        <p:nvSpPr>
          <p:cNvPr id="8" name="Slide Number Placeholder 7"/>
          <p:cNvSpPr>
            <a:spLocks noGrp="1"/>
          </p:cNvSpPr>
          <p:nvPr>
            <p:ph type="sldNum" sz="quarter" idx="17"/>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5" name="Date Placeholder 4" hidden="1"/>
          <p:cNvSpPr>
            <a:spLocks noGrp="1"/>
          </p:cNvSpPr>
          <p:nvPr>
            <p:ph type="dt" sz="half" idx="15"/>
          </p:nvPr>
        </p:nvSpPr>
        <p:spPr/>
        <p:txBody>
          <a:bodyPr/>
          <a:lstStyle/>
          <a:p>
            <a:fld id="{78417F83-4CBA-48F2-BAD0-783AE3701E32}" type="datetimeFigureOut">
              <a:rPr lang="da-DK" smtClean="0"/>
              <a:pPr/>
              <a:t>11-10-2023</a:t>
            </a:fld>
            <a:r>
              <a:rPr lang="da-DK" dirty="0"/>
              <a:t>25-10-2021</a:t>
            </a:r>
          </a:p>
        </p:txBody>
      </p:sp>
      <p:sp>
        <p:nvSpPr>
          <p:cNvPr id="6" name="Footer Placeholder 5" hidden="1"/>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3999787102"/>
      </p:ext>
    </p:extLst>
  </p:cSld>
  <p:clrMapOvr>
    <a:masterClrMapping/>
  </p:clrMapOvr>
  <p:extLst>
    <p:ext uri="{DCECCB84-F9BA-43D5-87BE-67443E8EF086}">
      <p15:sldGuideLst xmlns:p15="http://schemas.microsoft.com/office/powerpoint/2012/main">
        <p15:guide id="1" pos="3924" userDrawn="1">
          <p15:clr>
            <a:srgbClr val="A4A3A4"/>
          </p15:clr>
        </p15:guide>
        <p15:guide id="2" pos="3755"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rsonal information">
    <p:spTree>
      <p:nvGrpSpPr>
        <p:cNvPr id="1" name=""/>
        <p:cNvGrpSpPr/>
        <p:nvPr/>
      </p:nvGrpSpPr>
      <p:grpSpPr>
        <a:xfrm>
          <a:off x="0" y="0"/>
          <a:ext cx="0" cy="0"/>
          <a:chOff x="0" y="0"/>
          <a:chExt cx="0" cy="0"/>
        </a:xfrm>
      </p:grpSpPr>
      <p:sp>
        <p:nvSpPr>
          <p:cNvPr id="14" name="Hvid baggrund"/>
          <p:cNvSpPr/>
          <p:nvPr userDrawn="1"/>
        </p:nvSpPr>
        <p:spPr bwMode="auto">
          <a:xfrm>
            <a:off x="0" y="0"/>
            <a:ext cx="12193200" cy="5911011"/>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1001075" y="2694542"/>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2" name="Title 1"/>
          <p:cNvSpPr>
            <a:spLocks noGrp="1"/>
          </p:cNvSpPr>
          <p:nvPr>
            <p:ph type="title"/>
          </p:nvPr>
        </p:nvSpPr>
        <p:spPr>
          <a:xfrm>
            <a:off x="985838" y="1484784"/>
            <a:ext cx="4975225" cy="971980"/>
          </a:xfrm>
        </p:spPr>
        <p:txBody>
          <a:bodyPr anchor="b" anchorCtr="0"/>
          <a:lstStyle>
            <a:lvl1pPr>
              <a:lnSpc>
                <a:spcPct val="95000"/>
              </a:lnSpc>
              <a:defRPr sz="3000">
                <a:latin typeface="+mn-lt"/>
              </a:defRPr>
            </a:lvl1pPr>
          </a:lstStyle>
          <a:p>
            <a:r>
              <a:rPr lang="da-DK" dirty="0"/>
              <a:t>Click to edit Master title style</a:t>
            </a:r>
            <a:endParaRPr lang="da-DK"/>
          </a:p>
        </p:txBody>
      </p:sp>
      <p:sp>
        <p:nvSpPr>
          <p:cNvPr id="10" name="Text Placeholder 2"/>
          <p:cNvSpPr>
            <a:spLocks noGrp="1"/>
          </p:cNvSpPr>
          <p:nvPr>
            <p:ph type="body" sz="quarter" idx="14"/>
          </p:nvPr>
        </p:nvSpPr>
        <p:spPr>
          <a:xfrm>
            <a:off x="985838" y="3010711"/>
            <a:ext cx="4975225" cy="1858449"/>
          </a:xfrm>
        </p:spPr>
        <p:txBody>
          <a:bodyPr/>
          <a:lstStyle>
            <a:lvl1pPr marL="0" indent="0">
              <a:buFont typeface="Calibri" panose="020F0502020204030204" pitchFamily="34" charset="0"/>
              <a:buChar char="​"/>
              <a:defRPr/>
            </a:lvl1pPr>
            <a:lvl5pPr>
              <a:defRPr/>
            </a:lvl5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dirty="0"/>
              <a:t>6</a:t>
            </a:r>
            <a:endParaRPr lang="da-DK"/>
          </a:p>
        </p:txBody>
      </p:sp>
      <p:sp>
        <p:nvSpPr>
          <p:cNvPr id="7" name="Picture Placeholder 3"/>
          <p:cNvSpPr>
            <a:spLocks noGrp="1"/>
          </p:cNvSpPr>
          <p:nvPr>
            <p:ph type="pic" sz="quarter" idx="13" hasCustomPrompt="1"/>
          </p:nvPr>
        </p:nvSpPr>
        <p:spPr>
          <a:xfrm>
            <a:off x="6231600" y="315913"/>
            <a:ext cx="5644800" cy="5583600"/>
          </a:xfrm>
        </p:spPr>
        <p:txBody>
          <a:bodyPr/>
          <a:lstStyle>
            <a:lvl1pPr marL="0" indent="0">
              <a:buNone/>
              <a:defRPr b="0"/>
            </a:lvl1pPr>
          </a:lstStyle>
          <a:p>
            <a:r>
              <a:rPr lang="da-DK" dirty="0"/>
              <a:t>Click here and add image via Templafy Image Library</a:t>
            </a:r>
            <a:endParaRPr lang="da-DK"/>
          </a:p>
        </p:txBody>
      </p:sp>
      <p:sp>
        <p:nvSpPr>
          <p:cNvPr id="9" name="TextBox 8"/>
          <p:cNvSpPr txBox="1"/>
          <p:nvPr userDrawn="1"/>
        </p:nvSpPr>
        <p:spPr>
          <a:xfrm>
            <a:off x="-1973598" y="1780882"/>
            <a:ext cx="1825892" cy="153888"/>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a:t>
            </a:r>
            <a:endParaRPr lang="da-DK"/>
          </a:p>
        </p:txBody>
      </p:sp>
      <p:sp>
        <p:nvSpPr>
          <p:cNvPr id="8" name="Slide Number Placeholder 7"/>
          <p:cNvSpPr>
            <a:spLocks noGrp="1"/>
          </p:cNvSpPr>
          <p:nvPr>
            <p:ph type="sldNum" sz="quarter" idx="17"/>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5" name="Date Placeholder 4" hidden="1"/>
          <p:cNvSpPr>
            <a:spLocks noGrp="1"/>
          </p:cNvSpPr>
          <p:nvPr>
            <p:ph type="dt" sz="half" idx="15"/>
          </p:nvPr>
        </p:nvSpPr>
        <p:spPr/>
        <p:txBody>
          <a:bodyPr/>
          <a:lstStyle/>
          <a:p>
            <a:fld id="{78417F83-4CBA-48F2-BAD0-783AE3701E32}" type="datetimeFigureOut">
              <a:rPr lang="da-DK" smtClean="0"/>
              <a:pPr/>
              <a:t>11-10-2023</a:t>
            </a:fld>
            <a:r>
              <a:rPr lang="da-DK" dirty="0"/>
              <a:t>25-10-2021</a:t>
            </a:r>
          </a:p>
        </p:txBody>
      </p:sp>
      <p:sp>
        <p:nvSpPr>
          <p:cNvPr id="6" name="Footer Placeholder 5" hidden="1"/>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4270316488"/>
      </p:ext>
    </p:extLst>
  </p:cSld>
  <p:clrMapOvr>
    <a:masterClrMapping/>
  </p:clrMapOvr>
  <p:extLst>
    <p:ext uri="{DCECCB84-F9BA-43D5-87BE-67443E8EF086}">
      <p15:sldGuideLst xmlns:p15="http://schemas.microsoft.com/office/powerpoint/2012/main">
        <p15:guide id="1" pos="3930" userDrawn="1">
          <p15:clr>
            <a:srgbClr val="A4A3A4"/>
          </p15:clr>
        </p15:guide>
        <p15:guide id="2" pos="3755" userDrawn="1">
          <p15:clr>
            <a:srgbClr val="A4A3A4"/>
          </p15:clr>
        </p15:guide>
        <p15:guide id="3" orient="horz" pos="3069"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5" name="Picture Placeholder 1"/>
          <p:cNvSpPr>
            <a:spLocks noGrp="1"/>
          </p:cNvSpPr>
          <p:nvPr>
            <p:ph type="pic" sz="quarter" idx="11" hasCustomPrompt="1"/>
          </p:nvPr>
        </p:nvSpPr>
        <p:spPr>
          <a:xfrm>
            <a:off x="316800" y="316800"/>
            <a:ext cx="115596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2"/>
          </p:nvPr>
        </p:nvSpPr>
        <p:spPr/>
        <p:txBody>
          <a:bodyPr/>
          <a:lstStyle/>
          <a:p>
            <a:fld id="{78417F83-4CBA-48F2-BAD0-783AE3701E32}" type="datetimeFigureOut">
              <a:rPr lang="da-DK" smtClean="0"/>
              <a:pPr/>
              <a:t>11-10-2023</a:t>
            </a:fld>
            <a:r>
              <a:rPr lang="da-DK" dirty="0"/>
              <a:t>25-10-2021</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307761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5" name="Picture Placeholder 2"/>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dirty="0"/>
              <a:t>Click here and add image via Templafy Image Library</a:t>
            </a:r>
            <a:endParaRPr lang="da-DK"/>
          </a:p>
        </p:txBody>
      </p:sp>
      <p:sp>
        <p:nvSpPr>
          <p:cNvPr id="9" name="Slide Number Placeholder 8"/>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3"/>
          </p:nvPr>
        </p:nvSpPr>
        <p:spPr/>
        <p:txBody>
          <a:bodyPr/>
          <a:lstStyle/>
          <a:p>
            <a:fld id="{78417F83-4CBA-48F2-BAD0-783AE3701E32}" type="datetimeFigureOut">
              <a:rPr lang="da-DK" smtClean="0"/>
              <a:pPr/>
              <a:t>11-10-2023</a:t>
            </a:fld>
            <a:r>
              <a:rPr lang="da-DK" dirty="0"/>
              <a:t>25-10-2021</a:t>
            </a:r>
          </a:p>
        </p:txBody>
      </p:sp>
      <p:sp>
        <p:nvSpPr>
          <p:cNvPr id="8" name="Footer Placeholder 7"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2087004173"/>
      </p:ext>
    </p:extLst>
  </p:cSld>
  <p:clrMapOvr>
    <a:masterClrMapping/>
  </p:clrMapOvr>
  <p:extLst>
    <p:ext uri="{DCECCB84-F9BA-43D5-87BE-67443E8EF086}">
      <p15:sldGuideLst xmlns:p15="http://schemas.microsoft.com/office/powerpoint/2012/main">
        <p15:guide id="1" pos="3924" userDrawn="1">
          <p15:clr>
            <a:srgbClr val="A4A3A4"/>
          </p15:clr>
        </p15:guide>
        <p15:guide id="2" pos="3754"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Placeholder title 1"/>
          <p:cNvSpPr>
            <a:spLocks noGrp="1" noChangeArrowheads="1"/>
          </p:cNvSpPr>
          <p:nvPr>
            <p:ph type="title"/>
          </p:nvPr>
        </p:nvSpPr>
        <p:spPr bwMode="auto">
          <a:xfrm>
            <a:off x="315913" y="149115"/>
            <a:ext cx="11557000" cy="130932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noProof="0" dirty="0"/>
              <a:t>Click to edit Master title style</a:t>
            </a:r>
            <a:endParaRPr lang="da-DK"/>
          </a:p>
        </p:txBody>
      </p:sp>
      <p:sp>
        <p:nvSpPr>
          <p:cNvPr id="1028" name="Rectangle 2"/>
          <p:cNvSpPr>
            <a:spLocks noGrp="1" noChangeArrowheads="1"/>
          </p:cNvSpPr>
          <p:nvPr>
            <p:ph type="body" idx="1"/>
          </p:nvPr>
        </p:nvSpPr>
        <p:spPr bwMode="auto">
          <a:xfrm>
            <a:off x="985838" y="1960079"/>
            <a:ext cx="10220325" cy="39374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noProof="0" dirty="0"/>
              <a:t>Click to edit Master text styles</a:t>
            </a:r>
            <a:endParaRPr lang="da-DK" dirty="0"/>
          </a:p>
          <a:p>
            <a:pPr lvl="1"/>
            <a:r>
              <a:rPr lang="da-DK" noProof="0" dirty="0"/>
              <a:t>Second level</a:t>
            </a:r>
            <a:endParaRPr lang="da-DK" dirty="0"/>
          </a:p>
          <a:p>
            <a:pPr lvl="2"/>
            <a:r>
              <a:rPr lang="da-DK" noProof="0" dirty="0"/>
              <a:t>Third level</a:t>
            </a:r>
            <a:endParaRPr lang="da-DK" dirty="0"/>
          </a:p>
          <a:p>
            <a:pPr lvl="3"/>
            <a:r>
              <a:rPr lang="da-DK" noProof="0" dirty="0"/>
              <a:t>Fourth level</a:t>
            </a:r>
            <a:endParaRPr lang="da-DK" dirty="0"/>
          </a:p>
          <a:p>
            <a:pPr lvl="4"/>
            <a:r>
              <a:rPr lang="da-DK" noProof="0" dirty="0"/>
              <a:t>Fifth level</a:t>
            </a:r>
            <a:endParaRPr lang="da-DK" dirty="0"/>
          </a:p>
          <a:p>
            <a:pPr lvl="5"/>
            <a:r>
              <a:rPr lang="da-DK" noProof="0" dirty="0"/>
              <a:t>6 level</a:t>
            </a:r>
            <a:endParaRPr lang="da-DK" dirty="0"/>
          </a:p>
          <a:p>
            <a:pPr lvl="6"/>
            <a:r>
              <a:rPr lang="da-DK" noProof="0" dirty="0"/>
              <a:t>7 level</a:t>
            </a:r>
            <a:endParaRPr lang="da-DK" dirty="0"/>
          </a:p>
          <a:p>
            <a:pPr lvl="7"/>
            <a:r>
              <a:rPr lang="da-DK" noProof="0" dirty="0"/>
              <a:t>8 level</a:t>
            </a:r>
            <a:endParaRPr lang="da-DK" dirty="0"/>
          </a:p>
          <a:p>
            <a:pPr lvl="8"/>
            <a:r>
              <a:rPr lang="da-DK" noProof="0" dirty="0"/>
              <a:t>9 level</a:t>
            </a:r>
            <a:endParaRPr lang="da-DK" dirty="0"/>
          </a:p>
        </p:txBody>
      </p:sp>
      <p:pic>
        <p:nvPicPr>
          <p:cNvPr id="1326891895" name="SecondaryLogo_sort"/>
          <p:cNvPicPr>
            <a:picLocks noChangeAspect="1"/>
          </p:cNvPicPr>
          <p:nvPr/>
        </p:nvPicPr>
        <p:blipFill>
          <a:blip r:embed="rId22"/>
          <a:stretch>
            <a:fillRect/>
          </a:stretch>
        </p:blipFill>
        <p:spPr>
          <a:xfrm>
            <a:off x="10206000" y="5997600"/>
            <a:ext cx="1658237" cy="558000"/>
          </a:xfrm>
          <a:prstGeom prst="rect">
            <a:avLst/>
          </a:prstGeom>
        </p:spPr>
      </p:pic>
      <p:sp>
        <p:nvSpPr>
          <p:cNvPr id="23" name="Black Rectangle"/>
          <p:cNvSpPr/>
          <p:nvPr userDrawn="1"/>
        </p:nvSpPr>
        <p:spPr>
          <a:xfrm>
            <a:off x="989440" y="1663088"/>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19"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tx1"/>
                </a:solidFill>
                <a:latin typeface="+mn-lt"/>
              </a:rPr>
              <a:t>Styregruppe Kick-OFF</a:t>
            </a:r>
          </a:p>
        </p:txBody>
      </p:sp>
      <p:sp>
        <p:nvSpPr>
          <p:cNvPr id="27" name="Date_DateCustomA"/>
          <p:cNvSpPr txBox="1">
            <a:spLocks noChangeArrowheads="1"/>
          </p:cNvSpPr>
          <p:nvPr userDrawn="1"/>
        </p:nvSpPr>
        <p:spPr bwMode="auto">
          <a:xfrm>
            <a:off x="4366220" y="5855466"/>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tx1"/>
                </a:solidFill>
                <a:latin typeface="+mn-lt"/>
              </a:rPr>
              <a:t> MAJ 2023</a:t>
            </a:r>
          </a:p>
        </p:txBody>
      </p:sp>
      <p:pic>
        <p:nvPicPr>
          <p:cNvPr id="7" name="Au logo"/>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02400" y="5999002"/>
            <a:ext cx="557570" cy="558000"/>
          </a:xfrm>
          <a:prstGeom prst="rect">
            <a:avLst/>
          </a:prstGeom>
        </p:spPr>
      </p:pic>
      <p:pic>
        <p:nvPicPr>
          <p:cNvPr id="10" name="Billede stre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6073200" y="5997600"/>
            <a:ext cx="71734" cy="558000"/>
          </a:xfrm>
          <a:prstGeom prst="rect">
            <a:avLst/>
          </a:prstGeom>
        </p:spPr>
      </p:pic>
      <p:sp>
        <p:nvSpPr>
          <p:cNvPr id="25"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dirty="0">
              <a:solidFill>
                <a:schemeClr val="tx1"/>
              </a:solidFill>
              <a:latin typeface="AU Passata Light" pitchFamily="34" charset="0"/>
            </a:endParaRPr>
          </a:p>
        </p:txBody>
      </p:sp>
      <p:sp>
        <p:nvSpPr>
          <p:cNvPr id="26"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tx1"/>
                </a:solidFill>
                <a:effectLst/>
                <a:latin typeface="AU Passata" pitchFamily="34" charset="0"/>
              </a:rPr>
              <a:t>Aarhus
Universitet</a:t>
            </a:r>
          </a:p>
        </p:txBody>
      </p:sp>
      <p:sp>
        <p:nvSpPr>
          <p:cNvPr id="1030" name="Sidetal"/>
          <p:cNvSpPr>
            <a:spLocks noGrp="1" noChangeArrowheads="1"/>
          </p:cNvSpPr>
          <p:nvPr>
            <p:ph type="sldNum" sz="quarter" idx="4"/>
          </p:nvPr>
        </p:nvSpPr>
        <p:spPr bwMode="auto">
          <a:xfrm>
            <a:off x="11807992" y="6581497"/>
            <a:ext cx="252000" cy="13542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lnSpc>
                <a:spcPts val="1200"/>
              </a:lnSpc>
              <a:buFontTx/>
              <a:buNone/>
              <a:defRPr sz="700" spc="40" baseline="0">
                <a:solidFill>
                  <a:schemeClr val="tx1"/>
                </a:solidFill>
                <a:latin typeface="+mn-lt"/>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2"/>
          </p:nvPr>
        </p:nvSpPr>
        <p:spPr>
          <a:xfrm>
            <a:off x="0" y="7020000"/>
            <a:ext cx="0" cy="0"/>
          </a:xfrm>
          <a:prstGeom prst="rect">
            <a:avLst/>
          </a:prstGeom>
        </p:spPr>
        <p:txBody>
          <a:bodyPr vert="horz" lIns="91440" tIns="45720" rIns="91440" bIns="45720" rtlCol="0" anchor="ctr"/>
          <a:lstStyle>
            <a:lvl1pPr algn="l">
              <a:defRPr sz="100">
                <a:noFill/>
              </a:defRPr>
            </a:lvl1pPr>
          </a:lstStyle>
          <a:p>
            <a:fld id="{78417F83-4CBA-48F2-BAD0-783AE3701E32}" type="datetimeFigureOut">
              <a:rPr lang="da-DK" smtClean="0"/>
              <a:pPr/>
              <a:t>11-10-2023</a:t>
            </a:fld>
            <a:r>
              <a:rPr lang="da-DK"/>
              <a:t>25-10-2021</a:t>
            </a:r>
          </a:p>
        </p:txBody>
      </p:sp>
      <p:sp>
        <p:nvSpPr>
          <p:cNvPr id="3" name="Footer Placeholder 2" hidden="1"/>
          <p:cNvSpPr>
            <a:spLocks noGrp="1"/>
          </p:cNvSpPr>
          <p:nvPr>
            <p:ph type="ftr" sz="quarter" idx="3"/>
          </p:nvPr>
        </p:nvSpPr>
        <p:spPr>
          <a:xfrm>
            <a:off x="0" y="7020000"/>
            <a:ext cx="0" cy="0"/>
          </a:xfrm>
          <a:prstGeom prst="rect">
            <a:avLst/>
          </a:prstGeom>
        </p:spPr>
        <p:txBody>
          <a:bodyPr vert="horz" lIns="91440" tIns="45720" rIns="91440" bIns="45720" rtlCol="0" anchor="ctr"/>
          <a:lstStyle>
            <a:lvl1pPr algn="ctr">
              <a:defRPr sz="100">
                <a:noFill/>
              </a:defRPr>
            </a:lvl1pPr>
          </a:lstStyle>
          <a:p>
            <a:endParaRPr lang="da-DK" dirty="0"/>
          </a:p>
        </p:txBody>
      </p:sp>
    </p:spTree>
  </p:cSld>
  <p:clrMap bg1="lt1" tx1="dk1" bg2="lt2" tx2="dk2" accent1="accent1" accent2="accent2" accent3="accent3" accent4="accent4" accent5="accent5" accent6="accent6" hlink="hlink" folHlink="folHlink"/>
  <p:sldLayoutIdLst>
    <p:sldLayoutId id="2147483659" r:id="rId1"/>
    <p:sldLayoutId id="2147483656" r:id="rId2"/>
    <p:sldLayoutId id="2147483673" r:id="rId3"/>
    <p:sldLayoutId id="2147483666" r:id="rId4"/>
    <p:sldLayoutId id="2147483662" r:id="rId5"/>
    <p:sldLayoutId id="2147483649" r:id="rId6"/>
    <p:sldLayoutId id="2147483669" r:id="rId7"/>
    <p:sldLayoutId id="2147483661" r:id="rId8"/>
    <p:sldLayoutId id="2147483668" r:id="rId9"/>
    <p:sldLayoutId id="2147483663" r:id="rId10"/>
    <p:sldLayoutId id="2147483670" r:id="rId11"/>
    <p:sldLayoutId id="2147483654" r:id="rId12"/>
    <p:sldLayoutId id="2147483664" r:id="rId13"/>
    <p:sldLayoutId id="2147483671" r:id="rId14"/>
    <p:sldLayoutId id="2147483650" r:id="rId15"/>
    <p:sldLayoutId id="2147483655" r:id="rId16"/>
    <p:sldLayoutId id="2147483651" r:id="rId17"/>
    <p:sldLayoutId id="2147483672" r:id="rId18"/>
    <p:sldLayoutId id="2147483678" r:id="rId19"/>
    <p:sldLayoutId id="2147483658" r:id="rId20"/>
  </p:sldLayoutIdLst>
  <p:hf sldNum="0" hdr="0" ftr="0"/>
  <p:txStyles>
    <p:title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p:titleStyle>
    <p:body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715" userDrawn="1">
          <p15:clr>
            <a:srgbClr val="000000"/>
          </p15:clr>
        </p15:guide>
        <p15:guide id="5" orient="horz" pos="4131" userDrawn="1">
          <p15:clr>
            <a:srgbClr val="A4A3A4"/>
          </p15:clr>
        </p15:guide>
        <p15:guide id="6" pos="7479" userDrawn="1">
          <p15:clr>
            <a:srgbClr val="A4A3A4"/>
          </p15:clr>
        </p15:guide>
        <p15:guide id="7" orient="horz" pos="1234" userDrawn="1">
          <p15:clr>
            <a:srgbClr val="000000"/>
          </p15:clr>
        </p15:guide>
        <p15:guide id="8" pos="7059" userDrawn="1">
          <p15:clr>
            <a:srgbClr val="000000"/>
          </p15:clr>
        </p15:guide>
        <p15:guide id="9" pos="199" userDrawn="1">
          <p15:clr>
            <a:srgbClr val="A4A3A4"/>
          </p15:clr>
        </p15:guide>
        <p15:guide id="10" pos="621" userDrawn="1">
          <p15:clr>
            <a:srgbClr val="000000"/>
          </p15:clr>
        </p15:guide>
        <p15:guide id="11" orient="horz" pos="199"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1.xml"/><Relationship Id="rId4" Type="http://schemas.openxmlformats.org/officeDocument/2006/relationships/hyperlink" Target="https://medarbejdere.au.dk/strategi/itgovernance/projekte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0.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B70A12-309A-43A6-93C4-C2596403E84A}"/>
              </a:ext>
            </a:extLst>
          </p:cNvPr>
          <p:cNvSpPr>
            <a:spLocks noGrp="1"/>
          </p:cNvSpPr>
          <p:nvPr>
            <p:ph type="ctrTitle"/>
          </p:nvPr>
        </p:nvSpPr>
        <p:spPr>
          <a:xfrm>
            <a:off x="985838" y="2897841"/>
            <a:ext cx="10220325" cy="830997"/>
          </a:xfrm>
        </p:spPr>
        <p:txBody>
          <a:bodyPr/>
          <a:lstStyle/>
          <a:p>
            <a:r>
              <a:rPr lang="da-DK" dirty="0"/>
              <a:t>Styregruppe Kick-OFF</a:t>
            </a:r>
          </a:p>
        </p:txBody>
      </p:sp>
      <p:sp>
        <p:nvSpPr>
          <p:cNvPr id="3" name="Pladsholder til dato 2">
            <a:extLst>
              <a:ext uri="{FF2B5EF4-FFF2-40B4-BE49-F238E27FC236}">
                <a16:creationId xmlns:a16="http://schemas.microsoft.com/office/drawing/2014/main" id="{F446E1C9-3B97-460D-8B5B-E281A80D66F2}"/>
              </a:ext>
            </a:extLst>
          </p:cNvPr>
          <p:cNvSpPr>
            <a:spLocks noGrp="1"/>
          </p:cNvSpPr>
          <p:nvPr>
            <p:ph type="dt" sz="half" idx="10"/>
          </p:nvPr>
        </p:nvSpPr>
        <p:spPr/>
        <p:txBody>
          <a:bodyPr/>
          <a:lstStyle/>
          <a:p>
            <a:fld id="{E3A4FF1B-FB14-4ED7-A9F4-FE615E5631A8}" type="datetime1">
              <a:rPr lang="da-DK" smtClean="0"/>
              <a:t>11-10-2023</a:t>
            </a:fld>
            <a:r>
              <a:rPr lang="da-DK"/>
              <a:t>25-10-2021</a:t>
            </a:r>
            <a:endParaRPr lang="da-DK" dirty="0"/>
          </a:p>
        </p:txBody>
      </p:sp>
    </p:spTree>
    <p:extLst>
      <p:ext uri="{BB962C8B-B14F-4D97-AF65-F5344CB8AC3E}">
        <p14:creationId xmlns:p14="http://schemas.microsoft.com/office/powerpoint/2010/main" val="454462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5913" y="149115"/>
            <a:ext cx="11557000" cy="882425"/>
          </a:xfrm>
        </p:spPr>
        <p:txBody>
          <a:bodyPr/>
          <a:lstStyle/>
          <a:p>
            <a:r>
              <a:rPr lang="da-DK" dirty="0"/>
              <a:t>De 4 Gates i projektmodellen</a:t>
            </a:r>
          </a:p>
        </p:txBody>
      </p:sp>
      <p:sp>
        <p:nvSpPr>
          <p:cNvPr id="4" name="Pladsholder til dato 3"/>
          <p:cNvSpPr>
            <a:spLocks noGrp="1"/>
          </p:cNvSpPr>
          <p:nvPr>
            <p:ph type="dt" sz="half" idx="10"/>
          </p:nvPr>
        </p:nvSpPr>
        <p:spPr/>
        <p:txBody>
          <a:bodyPr/>
          <a:lstStyle/>
          <a:p>
            <a:fld id="{5AA483A2-8008-4A28-A38E-A8DC51C42B82}" type="datetime1">
              <a:rPr lang="da-DK" smtClean="0"/>
              <a:t>11-10-2023</a:t>
            </a:fld>
            <a:r>
              <a:rPr lang="da-DK"/>
              <a:t>25-10-2021</a:t>
            </a:r>
            <a:endParaRPr lang="da-DK" dirty="0"/>
          </a:p>
        </p:txBody>
      </p:sp>
      <p:pic>
        <p:nvPicPr>
          <p:cNvPr id="5" name="Pladsholder til indhold 4"/>
          <p:cNvPicPr>
            <a:picLocks noGrp="1" noChangeAspect="1"/>
          </p:cNvPicPr>
          <p:nvPr>
            <p:ph idx="1"/>
          </p:nvPr>
        </p:nvPicPr>
        <p:blipFill>
          <a:blip r:embed="rId3"/>
          <a:stretch>
            <a:fillRect/>
          </a:stretch>
        </p:blipFill>
        <p:spPr>
          <a:xfrm>
            <a:off x="6570005" y="945241"/>
            <a:ext cx="4997015" cy="2725963"/>
          </a:xfrm>
          <a:prstGeom prst="rect">
            <a:avLst/>
          </a:prstGeom>
        </p:spPr>
      </p:pic>
      <p:sp>
        <p:nvSpPr>
          <p:cNvPr id="6" name="Tekstfelt 5"/>
          <p:cNvSpPr txBox="1"/>
          <p:nvPr/>
        </p:nvSpPr>
        <p:spPr>
          <a:xfrm>
            <a:off x="326181" y="1768219"/>
            <a:ext cx="5832648" cy="461665"/>
          </a:xfrm>
          <a:prstGeom prst="rect">
            <a:avLst/>
          </a:prstGeom>
          <a:noFill/>
        </p:spPr>
        <p:txBody>
          <a:bodyPr wrap="square" lIns="0" tIns="0" rIns="0" bIns="0" rtlCol="0">
            <a:spAutoFit/>
          </a:bodyPr>
          <a:lstStyle/>
          <a:p>
            <a:pPr>
              <a:lnSpc>
                <a:spcPct val="100000"/>
              </a:lnSpc>
            </a:pPr>
            <a:r>
              <a:rPr lang="da-DK" sz="1000" dirty="0"/>
              <a:t>Minimumsleverancer til Gate1:</a:t>
            </a:r>
          </a:p>
          <a:p>
            <a:pPr>
              <a:lnSpc>
                <a:spcPct val="100000"/>
              </a:lnSpc>
            </a:pPr>
            <a:endParaRPr lang="da-DK" sz="1000" dirty="0"/>
          </a:p>
          <a:p>
            <a:pPr>
              <a:lnSpc>
                <a:spcPct val="100000"/>
              </a:lnSpc>
            </a:pPr>
            <a:endParaRPr lang="da-DK" sz="1000" dirty="0">
              <a:latin typeface="+mn-lt"/>
            </a:endParaRPr>
          </a:p>
        </p:txBody>
      </p:sp>
      <p:pic>
        <p:nvPicPr>
          <p:cNvPr id="7" name="Billede 6"/>
          <p:cNvPicPr/>
          <p:nvPr/>
        </p:nvPicPr>
        <p:blipFill>
          <a:blip r:embed="rId4">
            <a:extLst>
              <a:ext uri="{28A0092B-C50C-407E-A947-70E740481C1C}">
                <a14:useLocalDpi xmlns:a14="http://schemas.microsoft.com/office/drawing/2010/main" val="0"/>
              </a:ext>
            </a:extLst>
          </a:blip>
          <a:srcRect/>
          <a:stretch>
            <a:fillRect/>
          </a:stretch>
        </p:blipFill>
        <p:spPr bwMode="auto">
          <a:xfrm>
            <a:off x="477788" y="1988840"/>
            <a:ext cx="3816424" cy="1080120"/>
          </a:xfrm>
          <a:prstGeom prst="rect">
            <a:avLst/>
          </a:prstGeom>
          <a:noFill/>
          <a:ln>
            <a:noFill/>
          </a:ln>
        </p:spPr>
      </p:pic>
      <p:pic>
        <p:nvPicPr>
          <p:cNvPr id="8" name="Billed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788" y="3429000"/>
            <a:ext cx="3816424" cy="1152128"/>
          </a:xfrm>
          <a:prstGeom prst="rect">
            <a:avLst/>
          </a:prstGeom>
          <a:noFill/>
          <a:ln>
            <a:noFill/>
          </a:ln>
        </p:spPr>
      </p:pic>
      <p:sp>
        <p:nvSpPr>
          <p:cNvPr id="9" name="Tekstfelt 8"/>
          <p:cNvSpPr txBox="1"/>
          <p:nvPr/>
        </p:nvSpPr>
        <p:spPr>
          <a:xfrm>
            <a:off x="315913" y="3162163"/>
            <a:ext cx="5832648" cy="461665"/>
          </a:xfrm>
          <a:prstGeom prst="rect">
            <a:avLst/>
          </a:prstGeom>
          <a:noFill/>
        </p:spPr>
        <p:txBody>
          <a:bodyPr wrap="square" lIns="0" tIns="0" rIns="0" bIns="0" rtlCol="0">
            <a:spAutoFit/>
          </a:bodyPr>
          <a:lstStyle/>
          <a:p>
            <a:pPr>
              <a:lnSpc>
                <a:spcPct val="100000"/>
              </a:lnSpc>
            </a:pPr>
            <a:r>
              <a:rPr lang="da-DK" sz="1000" dirty="0"/>
              <a:t>Minimumsleverancer til Gate2:</a:t>
            </a:r>
          </a:p>
          <a:p>
            <a:pPr>
              <a:lnSpc>
                <a:spcPct val="100000"/>
              </a:lnSpc>
            </a:pPr>
            <a:endParaRPr lang="da-DK" sz="1000" dirty="0"/>
          </a:p>
          <a:p>
            <a:pPr>
              <a:lnSpc>
                <a:spcPct val="100000"/>
              </a:lnSpc>
            </a:pPr>
            <a:endParaRPr lang="da-DK" sz="1000" dirty="0">
              <a:latin typeface="+mn-lt"/>
            </a:endParaRPr>
          </a:p>
        </p:txBody>
      </p:sp>
      <p:pic>
        <p:nvPicPr>
          <p:cNvPr id="10" name="Billede 9"/>
          <p:cNvPicPr/>
          <p:nvPr/>
        </p:nvPicPr>
        <p:blipFill>
          <a:blip r:embed="rId6">
            <a:extLst>
              <a:ext uri="{28A0092B-C50C-407E-A947-70E740481C1C}">
                <a14:useLocalDpi xmlns:a14="http://schemas.microsoft.com/office/drawing/2010/main" val="0"/>
              </a:ext>
            </a:extLst>
          </a:blip>
          <a:srcRect/>
          <a:stretch>
            <a:fillRect/>
          </a:stretch>
        </p:blipFill>
        <p:spPr bwMode="auto">
          <a:xfrm>
            <a:off x="461716" y="4976408"/>
            <a:ext cx="3832496" cy="1155210"/>
          </a:xfrm>
          <a:prstGeom prst="rect">
            <a:avLst/>
          </a:prstGeom>
          <a:noFill/>
          <a:ln>
            <a:noFill/>
          </a:ln>
        </p:spPr>
      </p:pic>
      <p:sp>
        <p:nvSpPr>
          <p:cNvPr id="11" name="Tekstfelt 10"/>
          <p:cNvSpPr txBox="1"/>
          <p:nvPr/>
        </p:nvSpPr>
        <p:spPr>
          <a:xfrm>
            <a:off x="322705" y="4728758"/>
            <a:ext cx="5832648" cy="461665"/>
          </a:xfrm>
          <a:prstGeom prst="rect">
            <a:avLst/>
          </a:prstGeom>
          <a:noFill/>
        </p:spPr>
        <p:txBody>
          <a:bodyPr wrap="square" lIns="0" tIns="0" rIns="0" bIns="0" rtlCol="0">
            <a:spAutoFit/>
          </a:bodyPr>
          <a:lstStyle/>
          <a:p>
            <a:pPr>
              <a:lnSpc>
                <a:spcPct val="100000"/>
              </a:lnSpc>
            </a:pPr>
            <a:r>
              <a:rPr lang="da-DK" sz="1000" dirty="0"/>
              <a:t>Minimumsleverancer til Gate3:</a:t>
            </a:r>
          </a:p>
          <a:p>
            <a:pPr>
              <a:lnSpc>
                <a:spcPct val="100000"/>
              </a:lnSpc>
            </a:pPr>
            <a:endParaRPr lang="da-DK" sz="1000" dirty="0"/>
          </a:p>
          <a:p>
            <a:pPr>
              <a:lnSpc>
                <a:spcPct val="100000"/>
              </a:lnSpc>
            </a:pPr>
            <a:endParaRPr lang="da-DK" sz="1000" dirty="0">
              <a:latin typeface="+mn-lt"/>
            </a:endParaRPr>
          </a:p>
        </p:txBody>
      </p:sp>
      <p:pic>
        <p:nvPicPr>
          <p:cNvPr id="12" name="Billede 11"/>
          <p:cNvPicPr/>
          <p:nvPr/>
        </p:nvPicPr>
        <p:blipFill>
          <a:blip r:embed="rId7">
            <a:extLst>
              <a:ext uri="{28A0092B-C50C-407E-A947-70E740481C1C}">
                <a14:useLocalDpi xmlns:a14="http://schemas.microsoft.com/office/drawing/2010/main" val="0"/>
              </a:ext>
            </a:extLst>
          </a:blip>
          <a:srcRect/>
          <a:stretch>
            <a:fillRect/>
          </a:stretch>
        </p:blipFill>
        <p:spPr bwMode="auto">
          <a:xfrm>
            <a:off x="6340256" y="3982793"/>
            <a:ext cx="3960440" cy="2038495"/>
          </a:xfrm>
          <a:prstGeom prst="rect">
            <a:avLst/>
          </a:prstGeom>
          <a:noFill/>
          <a:ln>
            <a:noFill/>
          </a:ln>
        </p:spPr>
      </p:pic>
      <p:sp>
        <p:nvSpPr>
          <p:cNvPr id="13" name="Tekstfelt 12"/>
          <p:cNvSpPr txBox="1"/>
          <p:nvPr/>
        </p:nvSpPr>
        <p:spPr>
          <a:xfrm>
            <a:off x="6310436" y="3751960"/>
            <a:ext cx="3384376" cy="461665"/>
          </a:xfrm>
          <a:prstGeom prst="rect">
            <a:avLst/>
          </a:prstGeom>
          <a:noFill/>
        </p:spPr>
        <p:txBody>
          <a:bodyPr wrap="square" lIns="0" tIns="0" rIns="0" bIns="0" rtlCol="0">
            <a:spAutoFit/>
          </a:bodyPr>
          <a:lstStyle/>
          <a:p>
            <a:pPr>
              <a:lnSpc>
                <a:spcPct val="100000"/>
              </a:lnSpc>
            </a:pPr>
            <a:r>
              <a:rPr lang="da-DK" sz="1000" dirty="0"/>
              <a:t>Minimumsleverancer til afslutningsgaten:</a:t>
            </a:r>
          </a:p>
          <a:p>
            <a:pPr>
              <a:lnSpc>
                <a:spcPct val="100000"/>
              </a:lnSpc>
            </a:pPr>
            <a:endParaRPr lang="da-DK" sz="1000" dirty="0"/>
          </a:p>
          <a:p>
            <a:pPr>
              <a:lnSpc>
                <a:spcPct val="100000"/>
              </a:lnSpc>
            </a:pPr>
            <a:endParaRPr lang="da-DK" sz="1000" dirty="0">
              <a:latin typeface="+mn-lt"/>
            </a:endParaRPr>
          </a:p>
        </p:txBody>
      </p:sp>
    </p:spTree>
    <p:extLst>
      <p:ext uri="{BB962C8B-B14F-4D97-AF65-F5344CB8AC3E}">
        <p14:creationId xmlns:p14="http://schemas.microsoft.com/office/powerpoint/2010/main" val="4282709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54D58-26A0-FF0B-80A1-602AE50DAF9D}"/>
              </a:ext>
            </a:extLst>
          </p:cNvPr>
          <p:cNvSpPr>
            <a:spLocks noGrp="1"/>
          </p:cNvSpPr>
          <p:nvPr>
            <p:ph type="title"/>
          </p:nvPr>
        </p:nvSpPr>
        <p:spPr/>
        <p:txBody>
          <a:bodyPr/>
          <a:lstStyle/>
          <a:p>
            <a:r>
              <a:rPr lang="da-DK" sz="4000" dirty="0"/>
              <a:t>Opsummering af styregruppens opgaver</a:t>
            </a:r>
          </a:p>
        </p:txBody>
      </p:sp>
      <p:sp>
        <p:nvSpPr>
          <p:cNvPr id="4" name="Date Placeholder 3">
            <a:extLst>
              <a:ext uri="{FF2B5EF4-FFF2-40B4-BE49-F238E27FC236}">
                <a16:creationId xmlns:a16="http://schemas.microsoft.com/office/drawing/2014/main" id="{FA1B7263-345D-ACFE-EFAC-29D0E5D6DC8A}"/>
              </a:ext>
            </a:extLst>
          </p:cNvPr>
          <p:cNvSpPr>
            <a:spLocks noGrp="1"/>
          </p:cNvSpPr>
          <p:nvPr>
            <p:ph type="dt" sz="half" idx="10"/>
          </p:nvPr>
        </p:nvSpPr>
        <p:spPr/>
        <p:txBody>
          <a:bodyPr/>
          <a:lstStyle/>
          <a:p>
            <a:fld id="{F883D7D6-D1D6-4E1C-98A3-8D573633CF3F}" type="datetime1">
              <a:rPr lang="da-DK" smtClean="0"/>
              <a:t>11-10-2023</a:t>
            </a:fld>
            <a:r>
              <a:rPr lang="da-DK"/>
              <a:t>25-10-2021</a:t>
            </a:r>
            <a:endParaRPr lang="da-DK" dirty="0"/>
          </a:p>
        </p:txBody>
      </p:sp>
      <p:grpSp>
        <p:nvGrpSpPr>
          <p:cNvPr id="44" name="Group 43">
            <a:extLst>
              <a:ext uri="{FF2B5EF4-FFF2-40B4-BE49-F238E27FC236}">
                <a16:creationId xmlns:a16="http://schemas.microsoft.com/office/drawing/2014/main" id="{0B8D62A3-8DED-F3C1-5B12-57BD13F58DC2}"/>
              </a:ext>
            </a:extLst>
          </p:cNvPr>
          <p:cNvGrpSpPr/>
          <p:nvPr/>
        </p:nvGrpSpPr>
        <p:grpSpPr>
          <a:xfrm>
            <a:off x="4366220" y="3296728"/>
            <a:ext cx="1728192" cy="1667429"/>
            <a:chOff x="2710036" y="3424655"/>
            <a:chExt cx="1728192" cy="1667429"/>
          </a:xfrm>
        </p:grpSpPr>
        <p:grpSp>
          <p:nvGrpSpPr>
            <p:cNvPr id="5" name="Group 4">
              <a:extLst>
                <a:ext uri="{FF2B5EF4-FFF2-40B4-BE49-F238E27FC236}">
                  <a16:creationId xmlns:a16="http://schemas.microsoft.com/office/drawing/2014/main" id="{C0D4AC83-681C-2678-77B9-2BB81C100BB8}"/>
                </a:ext>
              </a:extLst>
            </p:cNvPr>
            <p:cNvGrpSpPr/>
            <p:nvPr/>
          </p:nvGrpSpPr>
          <p:grpSpPr>
            <a:xfrm>
              <a:off x="2710036" y="3424655"/>
              <a:ext cx="1728192" cy="580408"/>
              <a:chOff x="3244" y="2536969"/>
              <a:chExt cx="1728192" cy="580408"/>
            </a:xfrm>
          </p:grpSpPr>
          <p:sp>
            <p:nvSpPr>
              <p:cNvPr id="9" name="Rectangle 8">
                <a:extLst>
                  <a:ext uri="{FF2B5EF4-FFF2-40B4-BE49-F238E27FC236}">
                    <a16:creationId xmlns:a16="http://schemas.microsoft.com/office/drawing/2014/main" id="{5C55A05C-053A-A56A-1B71-330C89493C7F}"/>
                  </a:ext>
                </a:extLst>
              </p:cNvPr>
              <p:cNvSpPr/>
              <p:nvPr/>
            </p:nvSpPr>
            <p:spPr>
              <a:xfrm>
                <a:off x="3244" y="2536969"/>
                <a:ext cx="1723956" cy="58040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a-DK"/>
              </a:p>
            </p:txBody>
          </p:sp>
          <p:sp>
            <p:nvSpPr>
              <p:cNvPr id="10" name="TextBox 9">
                <a:extLst>
                  <a:ext uri="{FF2B5EF4-FFF2-40B4-BE49-F238E27FC236}">
                    <a16:creationId xmlns:a16="http://schemas.microsoft.com/office/drawing/2014/main" id="{47A71BA5-96B9-51FD-12FC-E096206D17FD}"/>
                  </a:ext>
                </a:extLst>
              </p:cNvPr>
              <p:cNvSpPr txBox="1"/>
              <p:nvPr/>
            </p:nvSpPr>
            <p:spPr>
              <a:xfrm>
                <a:off x="7480" y="2536969"/>
                <a:ext cx="1723956" cy="5804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da-DK" sz="1200" kern="1200" dirty="0"/>
                  <a:t>Godkende leverancer</a:t>
                </a:r>
              </a:p>
            </p:txBody>
          </p:sp>
        </p:grpSp>
        <p:grpSp>
          <p:nvGrpSpPr>
            <p:cNvPr id="6" name="Group 5">
              <a:extLst>
                <a:ext uri="{FF2B5EF4-FFF2-40B4-BE49-F238E27FC236}">
                  <a16:creationId xmlns:a16="http://schemas.microsoft.com/office/drawing/2014/main" id="{56720278-CDF7-A77C-D450-15C30CCC1026}"/>
                </a:ext>
              </a:extLst>
            </p:cNvPr>
            <p:cNvGrpSpPr/>
            <p:nvPr/>
          </p:nvGrpSpPr>
          <p:grpSpPr>
            <a:xfrm>
              <a:off x="2710036" y="4005064"/>
              <a:ext cx="1723956" cy="1087020"/>
              <a:chOff x="3244" y="3117378"/>
              <a:chExt cx="1723956" cy="1087020"/>
            </a:xfrm>
          </p:grpSpPr>
          <p:sp>
            <p:nvSpPr>
              <p:cNvPr id="7" name="Rectangle 6">
                <a:extLst>
                  <a:ext uri="{FF2B5EF4-FFF2-40B4-BE49-F238E27FC236}">
                    <a16:creationId xmlns:a16="http://schemas.microsoft.com/office/drawing/2014/main" id="{783CA2E7-5848-AC02-1655-4D92A0F447E8}"/>
                  </a:ext>
                </a:extLst>
              </p:cNvPr>
              <p:cNvSpPr/>
              <p:nvPr/>
            </p:nvSpPr>
            <p:spPr>
              <a:xfrm>
                <a:off x="3244" y="3117378"/>
                <a:ext cx="1723956" cy="108702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a-DK"/>
              </a:p>
            </p:txBody>
          </p:sp>
          <p:sp>
            <p:nvSpPr>
              <p:cNvPr id="8" name="TextBox 7">
                <a:extLst>
                  <a:ext uri="{FF2B5EF4-FFF2-40B4-BE49-F238E27FC236}">
                    <a16:creationId xmlns:a16="http://schemas.microsoft.com/office/drawing/2014/main" id="{BAD36EB6-0F0E-F979-7985-35132794F818}"/>
                  </a:ext>
                </a:extLst>
              </p:cNvPr>
              <p:cNvSpPr txBox="1"/>
              <p:nvPr/>
            </p:nvSpPr>
            <p:spPr>
              <a:xfrm>
                <a:off x="3244" y="3117378"/>
                <a:ext cx="1723956" cy="10870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da-DK" sz="1200" kern="1200" dirty="0"/>
                  <a:t>PID</a:t>
                </a:r>
              </a:p>
              <a:p>
                <a:pPr marL="114300" lvl="1" indent="-114300" algn="l" defTabSz="533400">
                  <a:lnSpc>
                    <a:spcPct val="90000"/>
                  </a:lnSpc>
                  <a:spcBef>
                    <a:spcPct val="0"/>
                  </a:spcBef>
                  <a:spcAft>
                    <a:spcPct val="15000"/>
                  </a:spcAft>
                  <a:buFont typeface="Arial" panose="020B0604020202020204" pitchFamily="34" charset="0"/>
                  <a:buChar char="•"/>
                </a:pPr>
                <a:r>
                  <a:rPr lang="da-DK" sz="1200" kern="1200" baseline="0" dirty="0" err="1"/>
                  <a:t>Compliancerapport</a:t>
                </a:r>
                <a:endParaRPr lang="da-DK" sz="1200" kern="1200" dirty="0"/>
              </a:p>
              <a:p>
                <a:pPr marL="114300" lvl="1" indent="-114300" algn="l" defTabSz="533400">
                  <a:lnSpc>
                    <a:spcPct val="90000"/>
                  </a:lnSpc>
                  <a:spcBef>
                    <a:spcPct val="0"/>
                  </a:spcBef>
                  <a:spcAft>
                    <a:spcPct val="15000"/>
                  </a:spcAft>
                  <a:buFont typeface="Arial" panose="020B0604020202020204" pitchFamily="34" charset="0"/>
                  <a:buChar char="•"/>
                </a:pPr>
                <a:r>
                  <a:rPr lang="da-DK" sz="1200" kern="1200" dirty="0"/>
                  <a:t>Gevinstkort</a:t>
                </a:r>
              </a:p>
              <a:p>
                <a:pPr marL="114300" lvl="1" indent="-114300" algn="l" defTabSz="533400">
                  <a:lnSpc>
                    <a:spcPct val="90000"/>
                  </a:lnSpc>
                  <a:spcBef>
                    <a:spcPct val="0"/>
                  </a:spcBef>
                  <a:spcAft>
                    <a:spcPct val="15000"/>
                  </a:spcAft>
                  <a:buFont typeface="Arial" panose="020B0604020202020204" pitchFamily="34" charset="0"/>
                  <a:buChar char="•"/>
                </a:pPr>
                <a:r>
                  <a:rPr lang="da-DK" sz="1200" kern="1200" dirty="0"/>
                  <a:t>Gates</a:t>
                </a:r>
              </a:p>
              <a:p>
                <a:pPr marL="114300" lvl="1" indent="-114300" algn="l" defTabSz="533400">
                  <a:lnSpc>
                    <a:spcPct val="90000"/>
                  </a:lnSpc>
                  <a:spcBef>
                    <a:spcPct val="0"/>
                  </a:spcBef>
                  <a:spcAft>
                    <a:spcPct val="15000"/>
                  </a:spcAft>
                  <a:buFont typeface="Arial" panose="020B0604020202020204" pitchFamily="34" charset="0"/>
                  <a:buChar char="•"/>
                </a:pPr>
                <a:r>
                  <a:rPr lang="da-DK" sz="1200" kern="1200" dirty="0"/>
                  <a:t>mm</a:t>
                </a:r>
              </a:p>
            </p:txBody>
          </p:sp>
        </p:grpSp>
      </p:grpSp>
      <p:pic>
        <p:nvPicPr>
          <p:cNvPr id="11" name="Billede 7" descr="Forretningsmøde bag en glasvæg">
            <a:extLst>
              <a:ext uri="{FF2B5EF4-FFF2-40B4-BE49-F238E27FC236}">
                <a16:creationId xmlns:a16="http://schemas.microsoft.com/office/drawing/2014/main" id="{26791DDE-881B-96E9-5BC1-16E196EEB0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6260" y="1451949"/>
            <a:ext cx="2545634" cy="1696675"/>
          </a:xfrm>
          <a:prstGeom prst="rect">
            <a:avLst/>
          </a:prstGeom>
        </p:spPr>
      </p:pic>
      <p:pic>
        <p:nvPicPr>
          <p:cNvPr id="12" name="Billede 12" descr="Hånd, der holder en hvid puslespilsbrik på en blå baggrund">
            <a:extLst>
              <a:ext uri="{FF2B5EF4-FFF2-40B4-BE49-F238E27FC236}">
                <a16:creationId xmlns:a16="http://schemas.microsoft.com/office/drawing/2014/main" id="{05FA8C1C-C0F2-D881-E781-CF5A281AE2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75" y="1451948"/>
            <a:ext cx="2544790" cy="1696675"/>
          </a:xfrm>
          <a:prstGeom prst="rect">
            <a:avLst/>
          </a:prstGeom>
        </p:spPr>
      </p:pic>
      <p:pic>
        <p:nvPicPr>
          <p:cNvPr id="13" name="Pladsholder til indhold 5" descr="Personer på møde bordet">
            <a:extLst>
              <a:ext uri="{FF2B5EF4-FFF2-40B4-BE49-F238E27FC236}">
                <a16:creationId xmlns:a16="http://schemas.microsoft.com/office/drawing/2014/main" id="{B46D0787-6D9A-FD24-F02E-F94BA303A73C}"/>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198752" y="1451950"/>
            <a:ext cx="2723228" cy="1696676"/>
          </a:xfrm>
        </p:spPr>
      </p:pic>
      <p:grpSp>
        <p:nvGrpSpPr>
          <p:cNvPr id="45" name="Group 44">
            <a:extLst>
              <a:ext uri="{FF2B5EF4-FFF2-40B4-BE49-F238E27FC236}">
                <a16:creationId xmlns:a16="http://schemas.microsoft.com/office/drawing/2014/main" id="{460A85F6-76FA-9E58-8C7B-7521E7879C38}"/>
              </a:ext>
            </a:extLst>
          </p:cNvPr>
          <p:cNvGrpSpPr/>
          <p:nvPr/>
        </p:nvGrpSpPr>
        <p:grpSpPr>
          <a:xfrm>
            <a:off x="2422004" y="3287616"/>
            <a:ext cx="1723956" cy="1683259"/>
            <a:chOff x="1301813" y="2595285"/>
            <a:chExt cx="1723956" cy="1667429"/>
          </a:xfrm>
        </p:grpSpPr>
        <p:grpSp>
          <p:nvGrpSpPr>
            <p:cNvPr id="14" name="Group 13">
              <a:extLst>
                <a:ext uri="{FF2B5EF4-FFF2-40B4-BE49-F238E27FC236}">
                  <a16:creationId xmlns:a16="http://schemas.microsoft.com/office/drawing/2014/main" id="{2D1D4377-0799-CE14-CA01-7CB0C43354D0}"/>
                </a:ext>
              </a:extLst>
            </p:cNvPr>
            <p:cNvGrpSpPr/>
            <p:nvPr/>
          </p:nvGrpSpPr>
          <p:grpSpPr>
            <a:xfrm>
              <a:off x="1301813" y="2595285"/>
              <a:ext cx="1723956" cy="580408"/>
              <a:chOff x="1968555" y="2536969"/>
              <a:chExt cx="1723956" cy="580408"/>
            </a:xfrm>
          </p:grpSpPr>
          <p:sp>
            <p:nvSpPr>
              <p:cNvPr id="42" name="Rectangle 41">
                <a:extLst>
                  <a:ext uri="{FF2B5EF4-FFF2-40B4-BE49-F238E27FC236}">
                    <a16:creationId xmlns:a16="http://schemas.microsoft.com/office/drawing/2014/main" id="{DB851334-039E-8BFE-4AA1-07973D25ED9C}"/>
                  </a:ext>
                </a:extLst>
              </p:cNvPr>
              <p:cNvSpPr/>
              <p:nvPr/>
            </p:nvSpPr>
            <p:spPr>
              <a:xfrm>
                <a:off x="1968555" y="2536969"/>
                <a:ext cx="1723956" cy="58040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a-DK"/>
              </a:p>
            </p:txBody>
          </p:sp>
          <p:sp>
            <p:nvSpPr>
              <p:cNvPr id="43" name="TextBox 42">
                <a:extLst>
                  <a:ext uri="{FF2B5EF4-FFF2-40B4-BE49-F238E27FC236}">
                    <a16:creationId xmlns:a16="http://schemas.microsoft.com/office/drawing/2014/main" id="{C4A63B6F-7596-D362-949D-96606F2BCD28}"/>
                  </a:ext>
                </a:extLst>
              </p:cNvPr>
              <p:cNvSpPr txBox="1"/>
              <p:nvPr/>
            </p:nvSpPr>
            <p:spPr>
              <a:xfrm>
                <a:off x="1968555" y="2536969"/>
                <a:ext cx="1723956" cy="5804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da-DK" sz="1200" kern="1200"/>
                  <a:t>Sikre </a:t>
                </a:r>
                <a:r>
                  <a:rPr lang="da-DK" sz="1200" kern="1200" dirty="0"/>
                  <a:t>finansiering</a:t>
                </a:r>
                <a:endParaRPr lang="da-DK" sz="1200" kern="1200"/>
              </a:p>
            </p:txBody>
          </p:sp>
        </p:grpSp>
        <p:grpSp>
          <p:nvGrpSpPr>
            <p:cNvPr id="15" name="Group 14">
              <a:extLst>
                <a:ext uri="{FF2B5EF4-FFF2-40B4-BE49-F238E27FC236}">
                  <a16:creationId xmlns:a16="http://schemas.microsoft.com/office/drawing/2014/main" id="{7000F297-61FB-9DEF-58E8-CD9858DBB3E4}"/>
                </a:ext>
              </a:extLst>
            </p:cNvPr>
            <p:cNvGrpSpPr/>
            <p:nvPr/>
          </p:nvGrpSpPr>
          <p:grpSpPr>
            <a:xfrm>
              <a:off x="1301813" y="3175694"/>
              <a:ext cx="1723956" cy="1087020"/>
              <a:chOff x="1968555" y="3117378"/>
              <a:chExt cx="1723956" cy="1087020"/>
            </a:xfrm>
          </p:grpSpPr>
          <p:sp>
            <p:nvSpPr>
              <p:cNvPr id="40" name="Rectangle 39">
                <a:extLst>
                  <a:ext uri="{FF2B5EF4-FFF2-40B4-BE49-F238E27FC236}">
                    <a16:creationId xmlns:a16="http://schemas.microsoft.com/office/drawing/2014/main" id="{6D3DEC8B-44CB-088A-BB8D-566544750E21}"/>
                  </a:ext>
                </a:extLst>
              </p:cNvPr>
              <p:cNvSpPr/>
              <p:nvPr/>
            </p:nvSpPr>
            <p:spPr>
              <a:xfrm>
                <a:off x="1968555" y="3117378"/>
                <a:ext cx="1723956" cy="108702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a-DK"/>
              </a:p>
            </p:txBody>
          </p:sp>
          <p:sp>
            <p:nvSpPr>
              <p:cNvPr id="41" name="TextBox 40">
                <a:extLst>
                  <a:ext uri="{FF2B5EF4-FFF2-40B4-BE49-F238E27FC236}">
                    <a16:creationId xmlns:a16="http://schemas.microsoft.com/office/drawing/2014/main" id="{06F2807F-25E5-D745-C3D9-B00A5D96AE82}"/>
                  </a:ext>
                </a:extLst>
              </p:cNvPr>
              <p:cNvSpPr txBox="1"/>
              <p:nvPr/>
            </p:nvSpPr>
            <p:spPr>
              <a:xfrm>
                <a:off x="1968555" y="3117378"/>
                <a:ext cx="1723956" cy="10870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da-DK" sz="1200" kern="1200" dirty="0"/>
                  <a:t>Af projekt </a:t>
                </a:r>
                <a:r>
                  <a:rPr lang="da-DK" sz="1200" u="sng" kern="1200" dirty="0"/>
                  <a:t>og</a:t>
                </a:r>
                <a:r>
                  <a:rPr lang="da-DK" sz="1200" kern="1200" dirty="0"/>
                  <a:t> forvaltning</a:t>
                </a:r>
              </a:p>
            </p:txBody>
          </p:sp>
        </p:grpSp>
      </p:grpSp>
      <p:grpSp>
        <p:nvGrpSpPr>
          <p:cNvPr id="46" name="Group 45">
            <a:extLst>
              <a:ext uri="{FF2B5EF4-FFF2-40B4-BE49-F238E27FC236}">
                <a16:creationId xmlns:a16="http://schemas.microsoft.com/office/drawing/2014/main" id="{3A579C9B-C59C-BF52-5350-9C73DFF74476}"/>
              </a:ext>
            </a:extLst>
          </p:cNvPr>
          <p:cNvGrpSpPr/>
          <p:nvPr/>
        </p:nvGrpSpPr>
        <p:grpSpPr>
          <a:xfrm>
            <a:off x="482024" y="3286374"/>
            <a:ext cx="1723956" cy="1667428"/>
            <a:chOff x="1301813" y="4377340"/>
            <a:chExt cx="1723956" cy="1667428"/>
          </a:xfrm>
        </p:grpSpPr>
        <p:grpSp>
          <p:nvGrpSpPr>
            <p:cNvPr id="16" name="Group 15">
              <a:extLst>
                <a:ext uri="{FF2B5EF4-FFF2-40B4-BE49-F238E27FC236}">
                  <a16:creationId xmlns:a16="http://schemas.microsoft.com/office/drawing/2014/main" id="{097236C5-F89C-7573-4B0D-F02F678351B6}"/>
                </a:ext>
              </a:extLst>
            </p:cNvPr>
            <p:cNvGrpSpPr/>
            <p:nvPr/>
          </p:nvGrpSpPr>
          <p:grpSpPr>
            <a:xfrm>
              <a:off x="1301813" y="4377340"/>
              <a:ext cx="1723956" cy="580408"/>
              <a:chOff x="3933866" y="2536969"/>
              <a:chExt cx="1723956" cy="580408"/>
            </a:xfrm>
          </p:grpSpPr>
          <p:sp>
            <p:nvSpPr>
              <p:cNvPr id="38" name="Rectangle 37">
                <a:extLst>
                  <a:ext uri="{FF2B5EF4-FFF2-40B4-BE49-F238E27FC236}">
                    <a16:creationId xmlns:a16="http://schemas.microsoft.com/office/drawing/2014/main" id="{97D0C819-70B5-430E-5FEE-299B6177673B}"/>
                  </a:ext>
                </a:extLst>
              </p:cNvPr>
              <p:cNvSpPr/>
              <p:nvPr/>
            </p:nvSpPr>
            <p:spPr>
              <a:xfrm>
                <a:off x="3933866" y="2536969"/>
                <a:ext cx="1723956" cy="58040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a-DK"/>
              </a:p>
            </p:txBody>
          </p:sp>
          <p:sp>
            <p:nvSpPr>
              <p:cNvPr id="39" name="TextBox 38">
                <a:extLst>
                  <a:ext uri="{FF2B5EF4-FFF2-40B4-BE49-F238E27FC236}">
                    <a16:creationId xmlns:a16="http://schemas.microsoft.com/office/drawing/2014/main" id="{36AB7CEB-35B2-2E32-7B5E-30D4FAFDC1D3}"/>
                  </a:ext>
                </a:extLst>
              </p:cNvPr>
              <p:cNvSpPr txBox="1"/>
              <p:nvPr/>
            </p:nvSpPr>
            <p:spPr>
              <a:xfrm>
                <a:off x="3933866" y="2536969"/>
                <a:ext cx="1723956" cy="5804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da-DK" sz="1200" kern="1200" dirty="0"/>
                  <a:t>Prioritere leverancer</a:t>
                </a:r>
              </a:p>
            </p:txBody>
          </p:sp>
        </p:grpSp>
        <p:grpSp>
          <p:nvGrpSpPr>
            <p:cNvPr id="17" name="Group 16">
              <a:extLst>
                <a:ext uri="{FF2B5EF4-FFF2-40B4-BE49-F238E27FC236}">
                  <a16:creationId xmlns:a16="http://schemas.microsoft.com/office/drawing/2014/main" id="{42ABDA43-7BAA-3FD1-DAF7-1C8A4B448A6E}"/>
                </a:ext>
              </a:extLst>
            </p:cNvPr>
            <p:cNvGrpSpPr/>
            <p:nvPr/>
          </p:nvGrpSpPr>
          <p:grpSpPr>
            <a:xfrm>
              <a:off x="1301813" y="4957748"/>
              <a:ext cx="1723956" cy="1087020"/>
              <a:chOff x="3933866" y="3117378"/>
              <a:chExt cx="1723956" cy="1087020"/>
            </a:xfrm>
          </p:grpSpPr>
          <p:sp>
            <p:nvSpPr>
              <p:cNvPr id="36" name="Rectangle 35">
                <a:extLst>
                  <a:ext uri="{FF2B5EF4-FFF2-40B4-BE49-F238E27FC236}">
                    <a16:creationId xmlns:a16="http://schemas.microsoft.com/office/drawing/2014/main" id="{3F9F9D2D-30D5-EF2B-BF8B-7577324F4576}"/>
                  </a:ext>
                </a:extLst>
              </p:cNvPr>
              <p:cNvSpPr/>
              <p:nvPr/>
            </p:nvSpPr>
            <p:spPr>
              <a:xfrm>
                <a:off x="3933866" y="3117378"/>
                <a:ext cx="1723956" cy="108702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a-DK"/>
              </a:p>
            </p:txBody>
          </p:sp>
          <p:sp>
            <p:nvSpPr>
              <p:cNvPr id="37" name="TextBox 36">
                <a:extLst>
                  <a:ext uri="{FF2B5EF4-FFF2-40B4-BE49-F238E27FC236}">
                    <a16:creationId xmlns:a16="http://schemas.microsoft.com/office/drawing/2014/main" id="{4B484FD8-8BDA-22B1-D0DE-8ABBD863016F}"/>
                  </a:ext>
                </a:extLst>
              </p:cNvPr>
              <p:cNvSpPr txBox="1"/>
              <p:nvPr/>
            </p:nvSpPr>
            <p:spPr>
              <a:xfrm>
                <a:off x="3933866" y="3117378"/>
                <a:ext cx="1723956" cy="10870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da-DK" sz="1200" kern="1200" dirty="0"/>
                  <a:t>Budget</a:t>
                </a:r>
              </a:p>
              <a:p>
                <a:pPr marL="114300" lvl="1" indent="-114300" algn="l" defTabSz="533400">
                  <a:lnSpc>
                    <a:spcPct val="90000"/>
                  </a:lnSpc>
                  <a:spcBef>
                    <a:spcPct val="0"/>
                  </a:spcBef>
                  <a:spcAft>
                    <a:spcPct val="15000"/>
                  </a:spcAft>
                  <a:buChar char="•"/>
                </a:pPr>
                <a:r>
                  <a:rPr lang="da-DK" sz="1200" kern="1200" dirty="0"/>
                  <a:t>Ressourcer</a:t>
                </a:r>
              </a:p>
              <a:p>
                <a:pPr marL="114300" lvl="1" indent="-114300" algn="l" defTabSz="533400">
                  <a:lnSpc>
                    <a:spcPct val="90000"/>
                  </a:lnSpc>
                  <a:spcBef>
                    <a:spcPct val="0"/>
                  </a:spcBef>
                  <a:spcAft>
                    <a:spcPct val="15000"/>
                  </a:spcAft>
                  <a:buChar char="•"/>
                </a:pPr>
                <a:r>
                  <a:rPr lang="da-DK" sz="1200" kern="1200" dirty="0"/>
                  <a:t>Værdiskabelse</a:t>
                </a:r>
              </a:p>
            </p:txBody>
          </p:sp>
        </p:grpSp>
      </p:grpSp>
      <p:grpSp>
        <p:nvGrpSpPr>
          <p:cNvPr id="47" name="Group 46">
            <a:extLst>
              <a:ext uri="{FF2B5EF4-FFF2-40B4-BE49-F238E27FC236}">
                <a16:creationId xmlns:a16="http://schemas.microsoft.com/office/drawing/2014/main" id="{235F761E-569A-8CE5-F88F-5098835CE228}"/>
              </a:ext>
            </a:extLst>
          </p:cNvPr>
          <p:cNvGrpSpPr/>
          <p:nvPr/>
        </p:nvGrpSpPr>
        <p:grpSpPr>
          <a:xfrm>
            <a:off x="8254652" y="3299156"/>
            <a:ext cx="1723956" cy="1680829"/>
            <a:chOff x="5231935" y="2595285"/>
            <a:chExt cx="1724456" cy="1692370"/>
          </a:xfrm>
        </p:grpSpPr>
        <p:grpSp>
          <p:nvGrpSpPr>
            <p:cNvPr id="18" name="Group 17">
              <a:extLst>
                <a:ext uri="{FF2B5EF4-FFF2-40B4-BE49-F238E27FC236}">
                  <a16:creationId xmlns:a16="http://schemas.microsoft.com/office/drawing/2014/main" id="{94D85947-EFB3-7270-6505-92098BFA1C5B}"/>
                </a:ext>
              </a:extLst>
            </p:cNvPr>
            <p:cNvGrpSpPr/>
            <p:nvPr/>
          </p:nvGrpSpPr>
          <p:grpSpPr>
            <a:xfrm>
              <a:off x="5232435" y="2595285"/>
              <a:ext cx="1723956" cy="580408"/>
              <a:chOff x="5899177" y="2536969"/>
              <a:chExt cx="1723956" cy="580408"/>
            </a:xfrm>
          </p:grpSpPr>
          <p:sp>
            <p:nvSpPr>
              <p:cNvPr id="34" name="Rectangle 33">
                <a:extLst>
                  <a:ext uri="{FF2B5EF4-FFF2-40B4-BE49-F238E27FC236}">
                    <a16:creationId xmlns:a16="http://schemas.microsoft.com/office/drawing/2014/main" id="{29CA2C0F-2789-C561-6D3C-906B8EB32D57}"/>
                  </a:ext>
                </a:extLst>
              </p:cNvPr>
              <p:cNvSpPr/>
              <p:nvPr/>
            </p:nvSpPr>
            <p:spPr>
              <a:xfrm>
                <a:off x="5899177" y="2536969"/>
                <a:ext cx="1723956" cy="58040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a-DK"/>
              </a:p>
            </p:txBody>
          </p:sp>
          <p:sp>
            <p:nvSpPr>
              <p:cNvPr id="35" name="TextBox 34">
                <a:extLst>
                  <a:ext uri="{FF2B5EF4-FFF2-40B4-BE49-F238E27FC236}">
                    <a16:creationId xmlns:a16="http://schemas.microsoft.com/office/drawing/2014/main" id="{DED4EB52-DCC6-F41A-1EB8-3B9B267981E7}"/>
                  </a:ext>
                </a:extLst>
              </p:cNvPr>
              <p:cNvSpPr txBox="1"/>
              <p:nvPr/>
            </p:nvSpPr>
            <p:spPr>
              <a:xfrm>
                <a:off x="5899177" y="2536969"/>
                <a:ext cx="1723956" cy="5804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da-DK" sz="1200" kern="1200" dirty="0"/>
                  <a:t>Være bindeled til organisationen</a:t>
                </a:r>
              </a:p>
            </p:txBody>
          </p:sp>
        </p:grpSp>
        <p:grpSp>
          <p:nvGrpSpPr>
            <p:cNvPr id="19" name="Group 18">
              <a:extLst>
                <a:ext uri="{FF2B5EF4-FFF2-40B4-BE49-F238E27FC236}">
                  <a16:creationId xmlns:a16="http://schemas.microsoft.com/office/drawing/2014/main" id="{A7AB0325-8FC2-0F63-02D1-87F8B21391DF}"/>
                </a:ext>
              </a:extLst>
            </p:cNvPr>
            <p:cNvGrpSpPr/>
            <p:nvPr/>
          </p:nvGrpSpPr>
          <p:grpSpPr>
            <a:xfrm>
              <a:off x="5231935" y="3200635"/>
              <a:ext cx="1723956" cy="1087020"/>
              <a:chOff x="5899177" y="3117378"/>
              <a:chExt cx="1723956" cy="1087020"/>
            </a:xfrm>
          </p:grpSpPr>
          <p:sp>
            <p:nvSpPr>
              <p:cNvPr id="32" name="Rectangle 31">
                <a:extLst>
                  <a:ext uri="{FF2B5EF4-FFF2-40B4-BE49-F238E27FC236}">
                    <a16:creationId xmlns:a16="http://schemas.microsoft.com/office/drawing/2014/main" id="{86433602-73B5-4437-9E47-254C28FCFBB2}"/>
                  </a:ext>
                </a:extLst>
              </p:cNvPr>
              <p:cNvSpPr/>
              <p:nvPr/>
            </p:nvSpPr>
            <p:spPr>
              <a:xfrm>
                <a:off x="5899177" y="3117378"/>
                <a:ext cx="1723956" cy="108702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a-DK"/>
              </a:p>
            </p:txBody>
          </p:sp>
          <p:sp>
            <p:nvSpPr>
              <p:cNvPr id="33" name="TextBox 32">
                <a:extLst>
                  <a:ext uri="{FF2B5EF4-FFF2-40B4-BE49-F238E27FC236}">
                    <a16:creationId xmlns:a16="http://schemas.microsoft.com/office/drawing/2014/main" id="{2524CDA4-22D6-0A51-E5A5-0634D7549B94}"/>
                  </a:ext>
                </a:extLst>
              </p:cNvPr>
              <p:cNvSpPr txBox="1"/>
              <p:nvPr/>
            </p:nvSpPr>
            <p:spPr>
              <a:xfrm>
                <a:off x="5899177" y="3117378"/>
                <a:ext cx="1723956" cy="10870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da-DK" sz="1200" kern="1200" dirty="0"/>
                  <a:t>Tværorganisatorisk perspektiv</a:t>
                </a:r>
              </a:p>
              <a:p>
                <a:pPr marL="114300" lvl="1" indent="-114300" algn="l" defTabSz="533400">
                  <a:lnSpc>
                    <a:spcPct val="90000"/>
                  </a:lnSpc>
                  <a:spcBef>
                    <a:spcPct val="0"/>
                  </a:spcBef>
                  <a:spcAft>
                    <a:spcPct val="15000"/>
                  </a:spcAft>
                  <a:buFont typeface="Arial" panose="020B0604020202020204" pitchFamily="34" charset="0"/>
                  <a:buChar char="•"/>
                </a:pPr>
                <a:r>
                  <a:rPr lang="da-DK" sz="1200" dirty="0"/>
                  <a:t>Være ambassadører</a:t>
                </a:r>
                <a:endParaRPr lang="da-DK" sz="1200" kern="1200" dirty="0"/>
              </a:p>
            </p:txBody>
          </p:sp>
        </p:grpSp>
      </p:grpSp>
      <p:grpSp>
        <p:nvGrpSpPr>
          <p:cNvPr id="48" name="Group 47">
            <a:extLst>
              <a:ext uri="{FF2B5EF4-FFF2-40B4-BE49-F238E27FC236}">
                <a16:creationId xmlns:a16="http://schemas.microsoft.com/office/drawing/2014/main" id="{BA5702B3-1ED8-05F3-EF31-9EA2699FB5BB}"/>
              </a:ext>
            </a:extLst>
          </p:cNvPr>
          <p:cNvGrpSpPr/>
          <p:nvPr/>
        </p:nvGrpSpPr>
        <p:grpSpPr>
          <a:xfrm>
            <a:off x="6310436" y="3296728"/>
            <a:ext cx="1723956" cy="1667429"/>
            <a:chOff x="7197746" y="2595285"/>
            <a:chExt cx="1723956" cy="1667429"/>
          </a:xfrm>
        </p:grpSpPr>
        <p:grpSp>
          <p:nvGrpSpPr>
            <p:cNvPr id="20" name="Group 19">
              <a:extLst>
                <a:ext uri="{FF2B5EF4-FFF2-40B4-BE49-F238E27FC236}">
                  <a16:creationId xmlns:a16="http://schemas.microsoft.com/office/drawing/2014/main" id="{00B4659F-703C-F343-9F3E-318D186C4EF7}"/>
                </a:ext>
              </a:extLst>
            </p:cNvPr>
            <p:cNvGrpSpPr/>
            <p:nvPr/>
          </p:nvGrpSpPr>
          <p:grpSpPr>
            <a:xfrm>
              <a:off x="7197746" y="2595285"/>
              <a:ext cx="1723956" cy="580408"/>
              <a:chOff x="7864488" y="2536969"/>
              <a:chExt cx="1723956" cy="580408"/>
            </a:xfrm>
          </p:grpSpPr>
          <p:sp>
            <p:nvSpPr>
              <p:cNvPr id="30" name="Rectangle 29">
                <a:extLst>
                  <a:ext uri="{FF2B5EF4-FFF2-40B4-BE49-F238E27FC236}">
                    <a16:creationId xmlns:a16="http://schemas.microsoft.com/office/drawing/2014/main" id="{3B7F17C4-B005-3065-BD1C-AA32554F5D1C}"/>
                  </a:ext>
                </a:extLst>
              </p:cNvPr>
              <p:cNvSpPr/>
              <p:nvPr/>
            </p:nvSpPr>
            <p:spPr>
              <a:xfrm>
                <a:off x="7864488" y="2536969"/>
                <a:ext cx="1723956" cy="58040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a-DK"/>
              </a:p>
            </p:txBody>
          </p:sp>
          <p:sp>
            <p:nvSpPr>
              <p:cNvPr id="31" name="TextBox 30">
                <a:extLst>
                  <a:ext uri="{FF2B5EF4-FFF2-40B4-BE49-F238E27FC236}">
                    <a16:creationId xmlns:a16="http://schemas.microsoft.com/office/drawing/2014/main" id="{4562A7CB-8F7A-D6EB-0CB5-B03AD6825DD4}"/>
                  </a:ext>
                </a:extLst>
              </p:cNvPr>
              <p:cNvSpPr txBox="1"/>
              <p:nvPr/>
            </p:nvSpPr>
            <p:spPr>
              <a:xfrm>
                <a:off x="7864488" y="2536969"/>
                <a:ext cx="1723956" cy="5804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da-DK" sz="1200" kern="1200" dirty="0"/>
                  <a:t>Træffe beslutninger</a:t>
                </a:r>
              </a:p>
            </p:txBody>
          </p:sp>
        </p:grpSp>
        <p:grpSp>
          <p:nvGrpSpPr>
            <p:cNvPr id="21" name="Group 20">
              <a:extLst>
                <a:ext uri="{FF2B5EF4-FFF2-40B4-BE49-F238E27FC236}">
                  <a16:creationId xmlns:a16="http://schemas.microsoft.com/office/drawing/2014/main" id="{9265556C-A7B2-5D1C-1E91-E220B87525F0}"/>
                </a:ext>
              </a:extLst>
            </p:cNvPr>
            <p:cNvGrpSpPr/>
            <p:nvPr/>
          </p:nvGrpSpPr>
          <p:grpSpPr>
            <a:xfrm>
              <a:off x="7197746" y="3175694"/>
              <a:ext cx="1723956" cy="1087020"/>
              <a:chOff x="7864488" y="3117378"/>
              <a:chExt cx="1723956" cy="1087020"/>
            </a:xfrm>
          </p:grpSpPr>
          <p:sp>
            <p:nvSpPr>
              <p:cNvPr id="28" name="Rectangle 27">
                <a:extLst>
                  <a:ext uri="{FF2B5EF4-FFF2-40B4-BE49-F238E27FC236}">
                    <a16:creationId xmlns:a16="http://schemas.microsoft.com/office/drawing/2014/main" id="{B319867C-E8E9-2D0D-646E-DDCC42E3C368}"/>
                  </a:ext>
                </a:extLst>
              </p:cNvPr>
              <p:cNvSpPr/>
              <p:nvPr/>
            </p:nvSpPr>
            <p:spPr>
              <a:xfrm>
                <a:off x="7864488" y="3117378"/>
                <a:ext cx="1723956" cy="108702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a-DK"/>
              </a:p>
            </p:txBody>
          </p:sp>
          <p:sp>
            <p:nvSpPr>
              <p:cNvPr id="29" name="TextBox 28">
                <a:extLst>
                  <a:ext uri="{FF2B5EF4-FFF2-40B4-BE49-F238E27FC236}">
                    <a16:creationId xmlns:a16="http://schemas.microsoft.com/office/drawing/2014/main" id="{06ECEE6E-E489-469B-121C-11215C342F3D}"/>
                  </a:ext>
                </a:extLst>
              </p:cNvPr>
              <p:cNvSpPr txBox="1"/>
              <p:nvPr/>
            </p:nvSpPr>
            <p:spPr>
              <a:xfrm>
                <a:off x="7864488" y="3117378"/>
                <a:ext cx="1723956" cy="10870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da-DK" sz="1200" kern="1200" dirty="0"/>
                  <a:t>Ud fra oplæg eller indstilling fra projektleder</a:t>
                </a:r>
              </a:p>
            </p:txBody>
          </p:sp>
        </p:grpSp>
      </p:grpSp>
      <p:grpSp>
        <p:nvGrpSpPr>
          <p:cNvPr id="49" name="Group 48">
            <a:extLst>
              <a:ext uri="{FF2B5EF4-FFF2-40B4-BE49-F238E27FC236}">
                <a16:creationId xmlns:a16="http://schemas.microsoft.com/office/drawing/2014/main" id="{DE3FEBB2-DF1A-B23D-2537-00BBDC467E57}"/>
              </a:ext>
            </a:extLst>
          </p:cNvPr>
          <p:cNvGrpSpPr/>
          <p:nvPr/>
        </p:nvGrpSpPr>
        <p:grpSpPr>
          <a:xfrm>
            <a:off x="10161686" y="3299157"/>
            <a:ext cx="1723956" cy="1680830"/>
            <a:chOff x="9163057" y="2595285"/>
            <a:chExt cx="1723956" cy="1667429"/>
          </a:xfrm>
        </p:grpSpPr>
        <p:grpSp>
          <p:nvGrpSpPr>
            <p:cNvPr id="22" name="Group 21">
              <a:extLst>
                <a:ext uri="{FF2B5EF4-FFF2-40B4-BE49-F238E27FC236}">
                  <a16:creationId xmlns:a16="http://schemas.microsoft.com/office/drawing/2014/main" id="{3ADA2961-C16F-50F7-AC60-F71285BC9839}"/>
                </a:ext>
              </a:extLst>
            </p:cNvPr>
            <p:cNvGrpSpPr/>
            <p:nvPr/>
          </p:nvGrpSpPr>
          <p:grpSpPr>
            <a:xfrm>
              <a:off x="9163057" y="2595285"/>
              <a:ext cx="1723956" cy="580408"/>
              <a:chOff x="9829799" y="2536969"/>
              <a:chExt cx="1723956" cy="580408"/>
            </a:xfrm>
          </p:grpSpPr>
          <p:sp>
            <p:nvSpPr>
              <p:cNvPr id="26" name="Rectangle 25">
                <a:extLst>
                  <a:ext uri="{FF2B5EF4-FFF2-40B4-BE49-F238E27FC236}">
                    <a16:creationId xmlns:a16="http://schemas.microsoft.com/office/drawing/2014/main" id="{8C32591C-1AFF-2E4C-1B27-946B7F7A030D}"/>
                  </a:ext>
                </a:extLst>
              </p:cNvPr>
              <p:cNvSpPr/>
              <p:nvPr/>
            </p:nvSpPr>
            <p:spPr>
              <a:xfrm>
                <a:off x="9829799" y="2536969"/>
                <a:ext cx="1723956" cy="58040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a-DK"/>
              </a:p>
            </p:txBody>
          </p:sp>
          <p:sp>
            <p:nvSpPr>
              <p:cNvPr id="27" name="TextBox 26">
                <a:extLst>
                  <a:ext uri="{FF2B5EF4-FFF2-40B4-BE49-F238E27FC236}">
                    <a16:creationId xmlns:a16="http://schemas.microsoft.com/office/drawing/2014/main" id="{BBD4BEDB-28B1-98B3-8614-445600A8FCC7}"/>
                  </a:ext>
                </a:extLst>
              </p:cNvPr>
              <p:cNvSpPr txBox="1"/>
              <p:nvPr/>
            </p:nvSpPr>
            <p:spPr>
              <a:xfrm>
                <a:off x="9829799" y="2536969"/>
                <a:ext cx="1723956" cy="5804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da-DK" sz="1200" kern="1200" dirty="0"/>
                  <a:t>Sikre at ledelsesbeslutninger effektueres i projektet</a:t>
                </a:r>
              </a:p>
            </p:txBody>
          </p:sp>
        </p:grpSp>
        <p:grpSp>
          <p:nvGrpSpPr>
            <p:cNvPr id="23" name="Group 22">
              <a:extLst>
                <a:ext uri="{FF2B5EF4-FFF2-40B4-BE49-F238E27FC236}">
                  <a16:creationId xmlns:a16="http://schemas.microsoft.com/office/drawing/2014/main" id="{00001168-DA38-43F0-0691-DD48B5F92640}"/>
                </a:ext>
              </a:extLst>
            </p:cNvPr>
            <p:cNvGrpSpPr/>
            <p:nvPr/>
          </p:nvGrpSpPr>
          <p:grpSpPr>
            <a:xfrm>
              <a:off x="9163057" y="3175694"/>
              <a:ext cx="1723956" cy="1087020"/>
              <a:chOff x="9829799" y="3117378"/>
              <a:chExt cx="1723956" cy="1087020"/>
            </a:xfrm>
          </p:grpSpPr>
          <p:sp>
            <p:nvSpPr>
              <p:cNvPr id="24" name="Rectangle 23">
                <a:extLst>
                  <a:ext uri="{FF2B5EF4-FFF2-40B4-BE49-F238E27FC236}">
                    <a16:creationId xmlns:a16="http://schemas.microsoft.com/office/drawing/2014/main" id="{EFC0B305-DDB6-CC8A-569B-C99F4E0501F3}"/>
                  </a:ext>
                </a:extLst>
              </p:cNvPr>
              <p:cNvSpPr/>
              <p:nvPr/>
            </p:nvSpPr>
            <p:spPr>
              <a:xfrm>
                <a:off x="9829799" y="3117378"/>
                <a:ext cx="1723956" cy="108702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a-DK"/>
              </a:p>
            </p:txBody>
          </p:sp>
          <p:sp>
            <p:nvSpPr>
              <p:cNvPr id="25" name="TextBox 24">
                <a:extLst>
                  <a:ext uri="{FF2B5EF4-FFF2-40B4-BE49-F238E27FC236}">
                    <a16:creationId xmlns:a16="http://schemas.microsoft.com/office/drawing/2014/main" id="{69FDE970-B3D5-B200-EC1B-C2EBA5F43FCA}"/>
                  </a:ext>
                </a:extLst>
              </p:cNvPr>
              <p:cNvSpPr txBox="1"/>
              <p:nvPr/>
            </p:nvSpPr>
            <p:spPr>
              <a:xfrm>
                <a:off x="9829799" y="3117378"/>
                <a:ext cx="1723956" cy="10870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da-DK" sz="1200" kern="1200" dirty="0"/>
                  <a:t>Fra PFU, LEA, UNILED</a:t>
                </a:r>
              </a:p>
              <a:p>
                <a:pPr marL="114300" lvl="1" indent="-114300" algn="l" defTabSz="533400">
                  <a:lnSpc>
                    <a:spcPct val="90000"/>
                  </a:lnSpc>
                  <a:spcBef>
                    <a:spcPct val="0"/>
                  </a:spcBef>
                  <a:spcAft>
                    <a:spcPct val="15000"/>
                  </a:spcAft>
                  <a:buFont typeface="Arial" panose="020B0604020202020204" pitchFamily="34" charset="0"/>
                  <a:buChar char="•"/>
                </a:pPr>
                <a:r>
                  <a:rPr lang="da-DK" sz="1200" dirty="0"/>
                  <a:t>Fra uddannelses eller forskningsudvalg</a:t>
                </a:r>
                <a:endParaRPr lang="da-DK" sz="1200" kern="1200" dirty="0"/>
              </a:p>
            </p:txBody>
          </p:sp>
        </p:grpSp>
      </p:grpSp>
    </p:spTree>
    <p:extLst>
      <p:ext uri="{BB962C8B-B14F-4D97-AF65-F5344CB8AC3E}">
        <p14:creationId xmlns:p14="http://schemas.microsoft.com/office/powerpoint/2010/main" val="2629269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29621D2-290D-F159-2007-37A33D93F949}"/>
              </a:ext>
            </a:extLst>
          </p:cNvPr>
          <p:cNvSpPr>
            <a:spLocks noGrp="1"/>
          </p:cNvSpPr>
          <p:nvPr>
            <p:ph type="dt" sz="half" idx="10"/>
          </p:nvPr>
        </p:nvSpPr>
        <p:spPr/>
        <p:txBody>
          <a:bodyPr/>
          <a:lstStyle/>
          <a:p>
            <a:fld id="{171D930E-1ABF-4995-A9E9-CF0A39AA93CA}" type="datetime1">
              <a:rPr lang="da-DK" smtClean="0"/>
              <a:t>11-10-2023</a:t>
            </a:fld>
            <a:r>
              <a:rPr lang="da-DK"/>
              <a:t>25-10-2021</a:t>
            </a:r>
            <a:endParaRPr lang="da-DK" dirty="0"/>
          </a:p>
        </p:txBody>
      </p:sp>
      <p:graphicFrame>
        <p:nvGraphicFramePr>
          <p:cNvPr id="3" name="Pladsholder til indhold 4">
            <a:extLst>
              <a:ext uri="{FF2B5EF4-FFF2-40B4-BE49-F238E27FC236}">
                <a16:creationId xmlns:a16="http://schemas.microsoft.com/office/drawing/2014/main" id="{79AF99A2-A011-E34B-BE98-B4DC8DA6D6D8}"/>
              </a:ext>
            </a:extLst>
          </p:cNvPr>
          <p:cNvGraphicFramePr>
            <a:graphicFrameLocks/>
          </p:cNvGraphicFramePr>
          <p:nvPr>
            <p:extLst>
              <p:ext uri="{D42A27DB-BD31-4B8C-83A1-F6EECF244321}">
                <p14:modId xmlns:p14="http://schemas.microsoft.com/office/powerpoint/2010/main" val="4289851174"/>
              </p:ext>
            </p:extLst>
          </p:nvPr>
        </p:nvGraphicFramePr>
        <p:xfrm>
          <a:off x="0" y="0"/>
          <a:ext cx="1235910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kstfelt 3">
            <a:extLst>
              <a:ext uri="{FF2B5EF4-FFF2-40B4-BE49-F238E27FC236}">
                <a16:creationId xmlns:a16="http://schemas.microsoft.com/office/drawing/2014/main" id="{E8914B46-DEDA-BB52-1CB0-4582A4AB7F96}"/>
              </a:ext>
            </a:extLst>
          </p:cNvPr>
          <p:cNvSpPr txBox="1"/>
          <p:nvPr/>
        </p:nvSpPr>
        <p:spPr>
          <a:xfrm>
            <a:off x="5518348" y="3034276"/>
            <a:ext cx="1440160" cy="789447"/>
          </a:xfrm>
          <a:prstGeom prst="rect">
            <a:avLst/>
          </a:prstGeom>
          <a:noFill/>
        </p:spPr>
        <p:txBody>
          <a:bodyPr wrap="square" lIns="0" tIns="0" rIns="0" bIns="0" rtlCol="0">
            <a:spAutoFit/>
          </a:bodyPr>
          <a:lstStyle/>
          <a:p>
            <a:pPr algn="ctr">
              <a:lnSpc>
                <a:spcPct val="95000"/>
              </a:lnSpc>
            </a:pPr>
            <a:r>
              <a:rPr lang="da-DK" sz="1800" b="1" dirty="0">
                <a:latin typeface="+mn-lt"/>
              </a:rPr>
              <a:t>Samarbejde </a:t>
            </a:r>
            <a:br>
              <a:rPr lang="da-DK" sz="1800" b="1" dirty="0">
                <a:latin typeface="+mn-lt"/>
              </a:rPr>
            </a:br>
            <a:r>
              <a:rPr lang="da-DK" sz="1800" b="1" dirty="0">
                <a:latin typeface="+mn-lt"/>
              </a:rPr>
              <a:t>i styregruppen</a:t>
            </a:r>
          </a:p>
        </p:txBody>
      </p:sp>
    </p:spTree>
    <p:extLst>
      <p:ext uri="{BB962C8B-B14F-4D97-AF65-F5344CB8AC3E}">
        <p14:creationId xmlns:p14="http://schemas.microsoft.com/office/powerpoint/2010/main" val="198045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F30AB4-4A83-41BA-B9B4-12DBD47B4A87}"/>
              </a:ext>
            </a:extLst>
          </p:cNvPr>
          <p:cNvSpPr>
            <a:spLocks noGrp="1"/>
          </p:cNvSpPr>
          <p:nvPr>
            <p:ph type="title"/>
          </p:nvPr>
        </p:nvSpPr>
        <p:spPr/>
        <p:txBody>
          <a:bodyPr/>
          <a:lstStyle/>
          <a:p>
            <a:r>
              <a:rPr lang="da-DK" sz="4400" dirty="0"/>
              <a:t>Roller i styregruppen </a:t>
            </a:r>
            <a:r>
              <a:rPr lang="da-DK" sz="1100" dirty="0"/>
              <a:t>Kan beskrives mere detaljeret for det enkelte projekt </a:t>
            </a:r>
          </a:p>
        </p:txBody>
      </p:sp>
      <p:grpSp>
        <p:nvGrpSpPr>
          <p:cNvPr id="36" name="Group 35">
            <a:extLst>
              <a:ext uri="{FF2B5EF4-FFF2-40B4-BE49-F238E27FC236}">
                <a16:creationId xmlns:a16="http://schemas.microsoft.com/office/drawing/2014/main" id="{3B7BC569-E14B-2DBE-0F87-C0C020027002}"/>
              </a:ext>
            </a:extLst>
          </p:cNvPr>
          <p:cNvGrpSpPr/>
          <p:nvPr/>
        </p:nvGrpSpPr>
        <p:grpSpPr>
          <a:xfrm>
            <a:off x="206384" y="1366230"/>
            <a:ext cx="2071605" cy="3157189"/>
            <a:chOff x="222342" y="1962098"/>
            <a:chExt cx="1812844" cy="3229850"/>
          </a:xfrm>
        </p:grpSpPr>
        <p:sp>
          <p:nvSpPr>
            <p:cNvPr id="34" name="Rectangle 33">
              <a:extLst>
                <a:ext uri="{FF2B5EF4-FFF2-40B4-BE49-F238E27FC236}">
                  <a16:creationId xmlns:a16="http://schemas.microsoft.com/office/drawing/2014/main" id="{574B6F1E-FB8B-66DA-CF58-A2DED3D9BBBA}"/>
                </a:ext>
              </a:extLst>
            </p:cNvPr>
            <p:cNvSpPr/>
            <p:nvPr/>
          </p:nvSpPr>
          <p:spPr>
            <a:xfrm>
              <a:off x="222343" y="1962098"/>
              <a:ext cx="1812843" cy="324879"/>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nSpc>
                  <a:spcPct val="100000"/>
                </a:lnSpc>
              </a:pPr>
              <a:r>
                <a:rPr lang="da-DK" sz="1400" b="1" dirty="0"/>
                <a:t>Styregruppeformand</a:t>
              </a:r>
            </a:p>
          </p:txBody>
        </p:sp>
        <p:sp>
          <p:nvSpPr>
            <p:cNvPr id="32" name="Rectangle 31">
              <a:extLst>
                <a:ext uri="{FF2B5EF4-FFF2-40B4-BE49-F238E27FC236}">
                  <a16:creationId xmlns:a16="http://schemas.microsoft.com/office/drawing/2014/main" id="{2533651C-3787-46E9-BC0A-7EB3D2B7C2C1}"/>
                </a:ext>
              </a:extLst>
            </p:cNvPr>
            <p:cNvSpPr/>
            <p:nvPr/>
          </p:nvSpPr>
          <p:spPr>
            <a:xfrm>
              <a:off x="222342" y="2318976"/>
              <a:ext cx="1812844" cy="2872972"/>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114300" lvl="1" indent="-114300" algn="l" defTabSz="577850">
                <a:lnSpc>
                  <a:spcPct val="90000"/>
                </a:lnSpc>
                <a:spcBef>
                  <a:spcPct val="0"/>
                </a:spcBef>
                <a:spcAft>
                  <a:spcPct val="15000"/>
                </a:spcAft>
                <a:buFont typeface="Arial" panose="020B0604020202020204" pitchFamily="34" charset="0"/>
                <a:buChar char="•"/>
              </a:pPr>
              <a:r>
                <a:rPr lang="da-DK" sz="1200" kern="1200" dirty="0"/>
                <a:t>Ansvarlig for projektets succes</a:t>
              </a:r>
            </a:p>
            <a:p>
              <a:pPr marL="114300" lvl="1" indent="-114300" algn="l" defTabSz="577850">
                <a:lnSpc>
                  <a:spcPct val="90000"/>
                </a:lnSpc>
                <a:spcBef>
                  <a:spcPct val="0"/>
                </a:spcBef>
                <a:spcAft>
                  <a:spcPct val="15000"/>
                </a:spcAft>
                <a:buFont typeface="Arial" panose="020B0604020202020204" pitchFamily="34" charset="0"/>
                <a:buChar char="•"/>
              </a:pPr>
              <a:r>
                <a:rPr lang="da-DK" sz="1200" dirty="0"/>
                <a:t>Tage </a:t>
              </a:r>
              <a:r>
                <a:rPr lang="da-DK" sz="1200" kern="1200" dirty="0"/>
                <a:t>ejerskab for styregruppen og møderne</a:t>
              </a:r>
            </a:p>
            <a:p>
              <a:pPr marL="114300" lvl="1" indent="-114300" algn="l" defTabSz="577850">
                <a:lnSpc>
                  <a:spcPct val="90000"/>
                </a:lnSpc>
                <a:spcBef>
                  <a:spcPct val="0"/>
                </a:spcBef>
                <a:spcAft>
                  <a:spcPct val="15000"/>
                </a:spcAft>
                <a:buFont typeface="Arial" panose="020B0604020202020204" pitchFamily="34" charset="0"/>
                <a:buChar char="•"/>
              </a:pPr>
              <a:r>
                <a:rPr lang="da-DK" sz="1200" kern="1200" dirty="0"/>
                <a:t>Sikre forretningsfokus</a:t>
              </a:r>
            </a:p>
            <a:p>
              <a:pPr marL="114300" lvl="1" indent="-114300" algn="l" defTabSz="577850">
                <a:lnSpc>
                  <a:spcPct val="90000"/>
                </a:lnSpc>
                <a:spcBef>
                  <a:spcPct val="0"/>
                </a:spcBef>
                <a:spcAft>
                  <a:spcPct val="15000"/>
                </a:spcAft>
                <a:buFont typeface="Arial" panose="020B0604020202020204" pitchFamily="34" charset="0"/>
                <a:buChar char="•"/>
              </a:pPr>
              <a:r>
                <a:rPr lang="da-DK" sz="1200" dirty="0"/>
                <a:t>Sikre tværorganisatorisk perspektiv</a:t>
              </a:r>
              <a:endParaRPr lang="da-DK" sz="1200" kern="1200" dirty="0"/>
            </a:p>
            <a:p>
              <a:pPr marL="114300" lvl="1" indent="-114300" algn="l" defTabSz="577850">
                <a:lnSpc>
                  <a:spcPct val="90000"/>
                </a:lnSpc>
                <a:spcBef>
                  <a:spcPct val="0"/>
                </a:spcBef>
                <a:spcAft>
                  <a:spcPct val="15000"/>
                </a:spcAft>
                <a:buFont typeface="Arial" panose="020B0604020202020204" pitchFamily="34" charset="0"/>
                <a:buChar char="•"/>
              </a:pPr>
              <a:r>
                <a:rPr lang="da-DK" sz="1200" dirty="0"/>
                <a:t>Sikre beslutninger</a:t>
              </a:r>
              <a:endParaRPr lang="da-DK" sz="1200" kern="1200" dirty="0"/>
            </a:p>
            <a:p>
              <a:endParaRPr lang="da-DK" sz="1400" dirty="0"/>
            </a:p>
          </p:txBody>
        </p:sp>
      </p:grpSp>
      <p:grpSp>
        <p:nvGrpSpPr>
          <p:cNvPr id="37" name="Group 36">
            <a:extLst>
              <a:ext uri="{FF2B5EF4-FFF2-40B4-BE49-F238E27FC236}">
                <a16:creationId xmlns:a16="http://schemas.microsoft.com/office/drawing/2014/main" id="{55DCAE5D-13CE-3C95-0B90-677311D7AA1B}"/>
              </a:ext>
            </a:extLst>
          </p:cNvPr>
          <p:cNvGrpSpPr/>
          <p:nvPr/>
        </p:nvGrpSpPr>
        <p:grpSpPr>
          <a:xfrm>
            <a:off x="4942284" y="1366230"/>
            <a:ext cx="2112255" cy="3157831"/>
            <a:chOff x="2630313" y="1850085"/>
            <a:chExt cx="2112255" cy="3157831"/>
          </a:xfrm>
        </p:grpSpPr>
        <p:grpSp>
          <p:nvGrpSpPr>
            <p:cNvPr id="8" name="Group 7">
              <a:extLst>
                <a:ext uri="{FF2B5EF4-FFF2-40B4-BE49-F238E27FC236}">
                  <a16:creationId xmlns:a16="http://schemas.microsoft.com/office/drawing/2014/main" id="{188B6288-07B5-E3DB-73E7-582902C5D65D}"/>
                </a:ext>
              </a:extLst>
            </p:cNvPr>
            <p:cNvGrpSpPr/>
            <p:nvPr/>
          </p:nvGrpSpPr>
          <p:grpSpPr>
            <a:xfrm>
              <a:off x="2630313" y="1850085"/>
              <a:ext cx="2112255" cy="374400"/>
              <a:chOff x="2413481" y="2518169"/>
              <a:chExt cx="2112255" cy="374400"/>
            </a:xfrm>
          </p:grpSpPr>
          <p:sp>
            <p:nvSpPr>
              <p:cNvPr id="30" name="Rectangle 29">
                <a:extLst>
                  <a:ext uri="{FF2B5EF4-FFF2-40B4-BE49-F238E27FC236}">
                    <a16:creationId xmlns:a16="http://schemas.microsoft.com/office/drawing/2014/main" id="{69CF0604-9107-6429-F824-69677E837466}"/>
                  </a:ext>
                </a:extLst>
              </p:cNvPr>
              <p:cNvSpPr/>
              <p:nvPr/>
            </p:nvSpPr>
            <p:spPr>
              <a:xfrm>
                <a:off x="2413481" y="2518169"/>
                <a:ext cx="2112255" cy="3744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a-DK"/>
              </a:p>
            </p:txBody>
          </p:sp>
          <p:sp>
            <p:nvSpPr>
              <p:cNvPr id="31" name="TextBox 30">
                <a:extLst>
                  <a:ext uri="{FF2B5EF4-FFF2-40B4-BE49-F238E27FC236}">
                    <a16:creationId xmlns:a16="http://schemas.microsoft.com/office/drawing/2014/main" id="{5354DE55-667F-FD2A-CC8E-1E0620641CED}"/>
                  </a:ext>
                </a:extLst>
              </p:cNvPr>
              <p:cNvSpPr txBox="1"/>
              <p:nvPr/>
            </p:nvSpPr>
            <p:spPr>
              <a:xfrm>
                <a:off x="2413481" y="2518169"/>
                <a:ext cx="2112255" cy="374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da-DK" sz="1400" b="1" kern="1200" dirty="0">
                    <a:solidFill>
                      <a:schemeClr val="bg1"/>
                    </a:solidFill>
                  </a:rPr>
                  <a:t>Seniorbruger</a:t>
                </a:r>
                <a:endParaRPr lang="da-DK" sz="1400" kern="1200" dirty="0">
                  <a:solidFill>
                    <a:schemeClr val="bg1"/>
                  </a:solidFill>
                </a:endParaRPr>
              </a:p>
            </p:txBody>
          </p:sp>
        </p:grpSp>
        <p:grpSp>
          <p:nvGrpSpPr>
            <p:cNvPr id="9" name="Group 8">
              <a:extLst>
                <a:ext uri="{FF2B5EF4-FFF2-40B4-BE49-F238E27FC236}">
                  <a16:creationId xmlns:a16="http://schemas.microsoft.com/office/drawing/2014/main" id="{7B418F63-1194-2A16-7F95-6A285EB28796}"/>
                </a:ext>
              </a:extLst>
            </p:cNvPr>
            <p:cNvGrpSpPr/>
            <p:nvPr/>
          </p:nvGrpSpPr>
          <p:grpSpPr>
            <a:xfrm>
              <a:off x="2630313" y="2224486"/>
              <a:ext cx="2112255" cy="2783430"/>
              <a:chOff x="2413481" y="2892570"/>
              <a:chExt cx="2112255" cy="2783430"/>
            </a:xfrm>
          </p:grpSpPr>
          <p:sp>
            <p:nvSpPr>
              <p:cNvPr id="28" name="Rectangle 27">
                <a:extLst>
                  <a:ext uri="{FF2B5EF4-FFF2-40B4-BE49-F238E27FC236}">
                    <a16:creationId xmlns:a16="http://schemas.microsoft.com/office/drawing/2014/main" id="{6E3008E0-C0DD-B47D-AF44-34C28EDF0C01}"/>
                  </a:ext>
                </a:extLst>
              </p:cNvPr>
              <p:cNvSpPr/>
              <p:nvPr/>
            </p:nvSpPr>
            <p:spPr>
              <a:xfrm>
                <a:off x="2413481" y="2892570"/>
                <a:ext cx="2112255" cy="278343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a-DK"/>
              </a:p>
            </p:txBody>
          </p:sp>
          <p:sp>
            <p:nvSpPr>
              <p:cNvPr id="29" name="TextBox 28">
                <a:extLst>
                  <a:ext uri="{FF2B5EF4-FFF2-40B4-BE49-F238E27FC236}">
                    <a16:creationId xmlns:a16="http://schemas.microsoft.com/office/drawing/2014/main" id="{750F951C-927B-CBB3-A457-1AE56C145051}"/>
                  </a:ext>
                </a:extLst>
              </p:cNvPr>
              <p:cNvSpPr txBox="1"/>
              <p:nvPr/>
            </p:nvSpPr>
            <p:spPr>
              <a:xfrm>
                <a:off x="2413481" y="2892570"/>
                <a:ext cx="2112255" cy="27834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da-DK" sz="1200" kern="1200" dirty="0"/>
                  <a:t>Varetage leverandørens behov, ønsker og krav</a:t>
                </a:r>
              </a:p>
              <a:p>
                <a:pPr marL="114300" lvl="1" indent="-114300" algn="l" defTabSz="577850">
                  <a:lnSpc>
                    <a:spcPct val="90000"/>
                  </a:lnSpc>
                  <a:spcBef>
                    <a:spcPct val="0"/>
                  </a:spcBef>
                  <a:spcAft>
                    <a:spcPct val="15000"/>
                  </a:spcAft>
                  <a:buChar char="•"/>
                </a:pPr>
                <a:r>
                  <a:rPr lang="da-DK" sz="1200" kern="1200" dirty="0"/>
                  <a:t>Ansvarlig for at leverancerne er rettidige og af aftalt kvalitet</a:t>
                </a:r>
              </a:p>
            </p:txBody>
          </p:sp>
        </p:grpSp>
      </p:grpSp>
      <p:grpSp>
        <p:nvGrpSpPr>
          <p:cNvPr id="38" name="Group 37">
            <a:extLst>
              <a:ext uri="{FF2B5EF4-FFF2-40B4-BE49-F238E27FC236}">
                <a16:creationId xmlns:a16="http://schemas.microsoft.com/office/drawing/2014/main" id="{08D76558-29A3-367E-E6FB-0E6C4B4B3F00}"/>
              </a:ext>
            </a:extLst>
          </p:cNvPr>
          <p:cNvGrpSpPr/>
          <p:nvPr/>
        </p:nvGrpSpPr>
        <p:grpSpPr>
          <a:xfrm>
            <a:off x="7318548" y="1385829"/>
            <a:ext cx="2112255" cy="3157831"/>
            <a:chOff x="5038285" y="1850085"/>
            <a:chExt cx="2112255" cy="3157831"/>
          </a:xfrm>
        </p:grpSpPr>
        <p:grpSp>
          <p:nvGrpSpPr>
            <p:cNvPr id="10" name="Group 9">
              <a:extLst>
                <a:ext uri="{FF2B5EF4-FFF2-40B4-BE49-F238E27FC236}">
                  <a16:creationId xmlns:a16="http://schemas.microsoft.com/office/drawing/2014/main" id="{1CB15689-BA54-414B-89E2-F87E970A7323}"/>
                </a:ext>
              </a:extLst>
            </p:cNvPr>
            <p:cNvGrpSpPr/>
            <p:nvPr/>
          </p:nvGrpSpPr>
          <p:grpSpPr>
            <a:xfrm>
              <a:off x="5038285" y="1850085"/>
              <a:ext cx="2112255" cy="374400"/>
              <a:chOff x="4821453" y="2518169"/>
              <a:chExt cx="2112255" cy="374400"/>
            </a:xfrm>
          </p:grpSpPr>
          <p:sp>
            <p:nvSpPr>
              <p:cNvPr id="26" name="Rectangle 25">
                <a:extLst>
                  <a:ext uri="{FF2B5EF4-FFF2-40B4-BE49-F238E27FC236}">
                    <a16:creationId xmlns:a16="http://schemas.microsoft.com/office/drawing/2014/main" id="{60DAABBC-A2BC-CA6E-80BD-311A37D37C99}"/>
                  </a:ext>
                </a:extLst>
              </p:cNvPr>
              <p:cNvSpPr/>
              <p:nvPr/>
            </p:nvSpPr>
            <p:spPr>
              <a:xfrm>
                <a:off x="4821453" y="2518169"/>
                <a:ext cx="2112255" cy="3744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a-DK"/>
              </a:p>
            </p:txBody>
          </p:sp>
          <p:sp>
            <p:nvSpPr>
              <p:cNvPr id="27" name="TextBox 26">
                <a:extLst>
                  <a:ext uri="{FF2B5EF4-FFF2-40B4-BE49-F238E27FC236}">
                    <a16:creationId xmlns:a16="http://schemas.microsoft.com/office/drawing/2014/main" id="{32DC1B0A-F89A-C937-119C-CDE422075875}"/>
                  </a:ext>
                </a:extLst>
              </p:cNvPr>
              <p:cNvSpPr txBox="1"/>
              <p:nvPr/>
            </p:nvSpPr>
            <p:spPr>
              <a:xfrm>
                <a:off x="4821453" y="2518169"/>
                <a:ext cx="2112255" cy="374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da-DK" sz="1400" b="1" kern="1200" dirty="0">
                    <a:solidFill>
                      <a:schemeClr val="bg1"/>
                    </a:solidFill>
                  </a:rPr>
                  <a:t>Seniorbruger</a:t>
                </a:r>
                <a:endParaRPr lang="da-DK" sz="1400" kern="1200" dirty="0">
                  <a:solidFill>
                    <a:schemeClr val="bg1"/>
                  </a:solidFill>
                </a:endParaRPr>
              </a:p>
            </p:txBody>
          </p:sp>
        </p:grpSp>
        <p:grpSp>
          <p:nvGrpSpPr>
            <p:cNvPr id="11" name="Group 10">
              <a:extLst>
                <a:ext uri="{FF2B5EF4-FFF2-40B4-BE49-F238E27FC236}">
                  <a16:creationId xmlns:a16="http://schemas.microsoft.com/office/drawing/2014/main" id="{0BB94A8C-EE37-92A9-BF63-1EFDFBDA7A76}"/>
                </a:ext>
              </a:extLst>
            </p:cNvPr>
            <p:cNvGrpSpPr/>
            <p:nvPr/>
          </p:nvGrpSpPr>
          <p:grpSpPr>
            <a:xfrm>
              <a:off x="5038285" y="2224486"/>
              <a:ext cx="2112255" cy="2783430"/>
              <a:chOff x="4821453" y="2892570"/>
              <a:chExt cx="2112255" cy="2783430"/>
            </a:xfrm>
          </p:grpSpPr>
          <p:sp>
            <p:nvSpPr>
              <p:cNvPr id="24" name="Rectangle 23">
                <a:extLst>
                  <a:ext uri="{FF2B5EF4-FFF2-40B4-BE49-F238E27FC236}">
                    <a16:creationId xmlns:a16="http://schemas.microsoft.com/office/drawing/2014/main" id="{81D70F47-192D-0255-44B1-D1A01EA15F29}"/>
                  </a:ext>
                </a:extLst>
              </p:cNvPr>
              <p:cNvSpPr/>
              <p:nvPr/>
            </p:nvSpPr>
            <p:spPr>
              <a:xfrm>
                <a:off x="4821453" y="2892570"/>
                <a:ext cx="2112255" cy="278343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a-DK"/>
              </a:p>
            </p:txBody>
          </p:sp>
          <p:sp>
            <p:nvSpPr>
              <p:cNvPr id="25" name="TextBox 24">
                <a:extLst>
                  <a:ext uri="{FF2B5EF4-FFF2-40B4-BE49-F238E27FC236}">
                    <a16:creationId xmlns:a16="http://schemas.microsoft.com/office/drawing/2014/main" id="{740711DA-6966-2119-E897-7C422935C06B}"/>
                  </a:ext>
                </a:extLst>
              </p:cNvPr>
              <p:cNvSpPr txBox="1"/>
              <p:nvPr/>
            </p:nvSpPr>
            <p:spPr>
              <a:xfrm>
                <a:off x="4821453" y="2892570"/>
                <a:ext cx="2112255" cy="27834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da-DK" sz="1200" kern="1200" dirty="0"/>
                  <a:t>Varetage brugernes behov, ønsker og krav</a:t>
                </a:r>
              </a:p>
              <a:p>
                <a:pPr marL="114300" lvl="1" indent="-114300" algn="l" defTabSz="577850">
                  <a:lnSpc>
                    <a:spcPct val="90000"/>
                  </a:lnSpc>
                  <a:spcBef>
                    <a:spcPct val="0"/>
                  </a:spcBef>
                  <a:spcAft>
                    <a:spcPct val="15000"/>
                  </a:spcAft>
                  <a:buChar char="•"/>
                </a:pPr>
                <a:r>
                  <a:rPr lang="da-DK" sz="1200" kern="1200" dirty="0"/>
                  <a:t>Bidrage med konsekvenser af styregruppens beslutninger</a:t>
                </a:r>
              </a:p>
            </p:txBody>
          </p:sp>
        </p:grpSp>
      </p:grpSp>
      <p:grpSp>
        <p:nvGrpSpPr>
          <p:cNvPr id="39" name="Group 38">
            <a:extLst>
              <a:ext uri="{FF2B5EF4-FFF2-40B4-BE49-F238E27FC236}">
                <a16:creationId xmlns:a16="http://schemas.microsoft.com/office/drawing/2014/main" id="{FB5535D6-DAA2-78F0-FE19-872B92146B84}"/>
              </a:ext>
            </a:extLst>
          </p:cNvPr>
          <p:cNvGrpSpPr/>
          <p:nvPr/>
        </p:nvGrpSpPr>
        <p:grpSpPr>
          <a:xfrm>
            <a:off x="9694812" y="1385829"/>
            <a:ext cx="2112255" cy="3157831"/>
            <a:chOff x="7446256" y="1850085"/>
            <a:chExt cx="2112255" cy="3157831"/>
          </a:xfrm>
        </p:grpSpPr>
        <p:grpSp>
          <p:nvGrpSpPr>
            <p:cNvPr id="12" name="Group 11">
              <a:extLst>
                <a:ext uri="{FF2B5EF4-FFF2-40B4-BE49-F238E27FC236}">
                  <a16:creationId xmlns:a16="http://schemas.microsoft.com/office/drawing/2014/main" id="{0209EB85-06D4-68B5-6015-565119B8316C}"/>
                </a:ext>
              </a:extLst>
            </p:cNvPr>
            <p:cNvGrpSpPr/>
            <p:nvPr/>
          </p:nvGrpSpPr>
          <p:grpSpPr>
            <a:xfrm>
              <a:off x="7446256" y="1850085"/>
              <a:ext cx="2112255" cy="374400"/>
              <a:chOff x="7229424" y="2518169"/>
              <a:chExt cx="2112255" cy="374400"/>
            </a:xfrm>
          </p:grpSpPr>
          <p:sp>
            <p:nvSpPr>
              <p:cNvPr id="22" name="Rectangle 21">
                <a:extLst>
                  <a:ext uri="{FF2B5EF4-FFF2-40B4-BE49-F238E27FC236}">
                    <a16:creationId xmlns:a16="http://schemas.microsoft.com/office/drawing/2014/main" id="{E64AB56F-67A5-4240-0623-A04163F52188}"/>
                  </a:ext>
                </a:extLst>
              </p:cNvPr>
              <p:cNvSpPr/>
              <p:nvPr/>
            </p:nvSpPr>
            <p:spPr>
              <a:xfrm>
                <a:off x="7229424" y="2518169"/>
                <a:ext cx="2112255" cy="3744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a-DK"/>
              </a:p>
            </p:txBody>
          </p:sp>
          <p:sp>
            <p:nvSpPr>
              <p:cNvPr id="23" name="TextBox 22">
                <a:extLst>
                  <a:ext uri="{FF2B5EF4-FFF2-40B4-BE49-F238E27FC236}">
                    <a16:creationId xmlns:a16="http://schemas.microsoft.com/office/drawing/2014/main" id="{753C9949-C812-1CC3-2CA4-4A3E3DB9B7E0}"/>
                  </a:ext>
                </a:extLst>
              </p:cNvPr>
              <p:cNvSpPr txBox="1"/>
              <p:nvPr/>
            </p:nvSpPr>
            <p:spPr>
              <a:xfrm>
                <a:off x="7229424" y="2518169"/>
                <a:ext cx="2112255" cy="374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da-DK" sz="1400" b="1" kern="1200" dirty="0"/>
                  <a:t>Gevinstejer</a:t>
                </a:r>
              </a:p>
            </p:txBody>
          </p:sp>
        </p:grpSp>
        <p:grpSp>
          <p:nvGrpSpPr>
            <p:cNvPr id="13" name="Group 12">
              <a:extLst>
                <a:ext uri="{FF2B5EF4-FFF2-40B4-BE49-F238E27FC236}">
                  <a16:creationId xmlns:a16="http://schemas.microsoft.com/office/drawing/2014/main" id="{E274BB80-9426-E3E6-8973-08A37549D09C}"/>
                </a:ext>
              </a:extLst>
            </p:cNvPr>
            <p:cNvGrpSpPr/>
            <p:nvPr/>
          </p:nvGrpSpPr>
          <p:grpSpPr>
            <a:xfrm>
              <a:off x="7446256" y="2224486"/>
              <a:ext cx="2112255" cy="2783430"/>
              <a:chOff x="7229424" y="2892570"/>
              <a:chExt cx="2112255" cy="2783430"/>
            </a:xfrm>
          </p:grpSpPr>
          <p:sp>
            <p:nvSpPr>
              <p:cNvPr id="20" name="Rectangle 19">
                <a:extLst>
                  <a:ext uri="{FF2B5EF4-FFF2-40B4-BE49-F238E27FC236}">
                    <a16:creationId xmlns:a16="http://schemas.microsoft.com/office/drawing/2014/main" id="{F41A0595-33E9-F247-13DF-674956C6DFE8}"/>
                  </a:ext>
                </a:extLst>
              </p:cNvPr>
              <p:cNvSpPr/>
              <p:nvPr/>
            </p:nvSpPr>
            <p:spPr>
              <a:xfrm>
                <a:off x="7229424" y="2892570"/>
                <a:ext cx="2112255" cy="278343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a-DK"/>
              </a:p>
            </p:txBody>
          </p:sp>
          <p:sp>
            <p:nvSpPr>
              <p:cNvPr id="21" name="TextBox 20">
                <a:extLst>
                  <a:ext uri="{FF2B5EF4-FFF2-40B4-BE49-F238E27FC236}">
                    <a16:creationId xmlns:a16="http://schemas.microsoft.com/office/drawing/2014/main" id="{5C1D70DD-5BC3-027B-D8B4-ED7A25CA73A4}"/>
                  </a:ext>
                </a:extLst>
              </p:cNvPr>
              <p:cNvSpPr txBox="1"/>
              <p:nvPr/>
            </p:nvSpPr>
            <p:spPr>
              <a:xfrm>
                <a:off x="7229424" y="2892570"/>
                <a:ext cx="2112255" cy="27834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da-DK" sz="1200" kern="1200" dirty="0">
                    <a:solidFill>
                      <a:srgbClr val="000000"/>
                    </a:solidFill>
                  </a:rPr>
                  <a:t>Sikre sammenhæng mellem projektets leverancer og de </a:t>
                </a:r>
                <a:r>
                  <a:rPr lang="da-DK" sz="1200" dirty="0">
                    <a:solidFill>
                      <a:srgbClr val="000000"/>
                    </a:solidFill>
                  </a:rPr>
                  <a:t>besluttede mål</a:t>
                </a:r>
                <a:endParaRPr lang="da-DK" sz="1200" b="1" kern="1200" dirty="0"/>
              </a:p>
              <a:p>
                <a:pPr marL="114300" lvl="1" indent="-114300" algn="l" defTabSz="577850">
                  <a:lnSpc>
                    <a:spcPct val="90000"/>
                  </a:lnSpc>
                  <a:spcBef>
                    <a:spcPct val="0"/>
                  </a:spcBef>
                  <a:spcAft>
                    <a:spcPct val="15000"/>
                  </a:spcAft>
                  <a:buChar char="•"/>
                </a:pPr>
                <a:r>
                  <a:rPr lang="da-DK" sz="1200" kern="1200" dirty="0"/>
                  <a:t>Sikre løbende fokus på gevinstrealisering i projektet</a:t>
                </a:r>
              </a:p>
              <a:p>
                <a:pPr marL="114300" lvl="1" indent="-114300" algn="l" defTabSz="577850">
                  <a:lnSpc>
                    <a:spcPct val="90000"/>
                  </a:lnSpc>
                  <a:spcBef>
                    <a:spcPct val="0"/>
                  </a:spcBef>
                  <a:spcAft>
                    <a:spcPct val="15000"/>
                  </a:spcAft>
                  <a:buChar char="•"/>
                </a:pPr>
                <a:r>
                  <a:rPr lang="da-DK" sz="1200" dirty="0"/>
                  <a:t>Sikre fokus på forandringsledelse i forbindelse med gevinstrealisering</a:t>
                </a:r>
                <a:r>
                  <a:rPr lang="da-DK" sz="1200" kern="1200" dirty="0"/>
                  <a:t> </a:t>
                </a:r>
              </a:p>
            </p:txBody>
          </p:sp>
        </p:grpSp>
      </p:grpSp>
      <p:grpSp>
        <p:nvGrpSpPr>
          <p:cNvPr id="40" name="Group 39">
            <a:extLst>
              <a:ext uri="{FF2B5EF4-FFF2-40B4-BE49-F238E27FC236}">
                <a16:creationId xmlns:a16="http://schemas.microsoft.com/office/drawing/2014/main" id="{EC68505B-1FAF-33D9-A149-9FEB87FCCBA4}"/>
              </a:ext>
            </a:extLst>
          </p:cNvPr>
          <p:cNvGrpSpPr/>
          <p:nvPr/>
        </p:nvGrpSpPr>
        <p:grpSpPr>
          <a:xfrm>
            <a:off x="3142084" y="5013176"/>
            <a:ext cx="4752528" cy="1224136"/>
            <a:chOff x="9854228" y="1850085"/>
            <a:chExt cx="2112255" cy="2721824"/>
          </a:xfrm>
        </p:grpSpPr>
        <p:grpSp>
          <p:nvGrpSpPr>
            <p:cNvPr id="14" name="Group 13">
              <a:extLst>
                <a:ext uri="{FF2B5EF4-FFF2-40B4-BE49-F238E27FC236}">
                  <a16:creationId xmlns:a16="http://schemas.microsoft.com/office/drawing/2014/main" id="{42D3DBEB-992D-9237-1AF2-9326EEBDBA9D}"/>
                </a:ext>
              </a:extLst>
            </p:cNvPr>
            <p:cNvGrpSpPr/>
            <p:nvPr/>
          </p:nvGrpSpPr>
          <p:grpSpPr>
            <a:xfrm>
              <a:off x="9854228" y="1850085"/>
              <a:ext cx="2112255" cy="374401"/>
              <a:chOff x="9637396" y="2518169"/>
              <a:chExt cx="2112255" cy="374401"/>
            </a:xfrm>
          </p:grpSpPr>
          <p:sp>
            <p:nvSpPr>
              <p:cNvPr id="18" name="Rectangle 17">
                <a:extLst>
                  <a:ext uri="{FF2B5EF4-FFF2-40B4-BE49-F238E27FC236}">
                    <a16:creationId xmlns:a16="http://schemas.microsoft.com/office/drawing/2014/main" id="{4D4B295F-F233-676B-2E9B-C27D279EBB92}"/>
                  </a:ext>
                </a:extLst>
              </p:cNvPr>
              <p:cNvSpPr/>
              <p:nvPr/>
            </p:nvSpPr>
            <p:spPr>
              <a:xfrm>
                <a:off x="9637396" y="2518169"/>
                <a:ext cx="2112255" cy="3744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a-DK"/>
              </a:p>
            </p:txBody>
          </p:sp>
          <p:sp>
            <p:nvSpPr>
              <p:cNvPr id="19" name="TextBox 18">
                <a:extLst>
                  <a:ext uri="{FF2B5EF4-FFF2-40B4-BE49-F238E27FC236}">
                    <a16:creationId xmlns:a16="http://schemas.microsoft.com/office/drawing/2014/main" id="{8C722A44-E908-6DE3-0C83-EA509FCE8F38}"/>
                  </a:ext>
                </a:extLst>
              </p:cNvPr>
              <p:cNvSpPr txBox="1"/>
              <p:nvPr/>
            </p:nvSpPr>
            <p:spPr>
              <a:xfrm>
                <a:off x="9637396" y="2518169"/>
                <a:ext cx="2112255" cy="3744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da-DK" sz="1400" b="1" kern="1200" dirty="0"/>
                  <a:t>Projektleder</a:t>
                </a:r>
              </a:p>
            </p:txBody>
          </p:sp>
        </p:grpSp>
        <p:grpSp>
          <p:nvGrpSpPr>
            <p:cNvPr id="15" name="Group 14">
              <a:extLst>
                <a:ext uri="{FF2B5EF4-FFF2-40B4-BE49-F238E27FC236}">
                  <a16:creationId xmlns:a16="http://schemas.microsoft.com/office/drawing/2014/main" id="{2945AD50-A2A9-49E6-342F-12600EC778AF}"/>
                </a:ext>
              </a:extLst>
            </p:cNvPr>
            <p:cNvGrpSpPr/>
            <p:nvPr/>
          </p:nvGrpSpPr>
          <p:grpSpPr>
            <a:xfrm>
              <a:off x="9854228" y="2224486"/>
              <a:ext cx="2112255" cy="2347423"/>
              <a:chOff x="9637396" y="2892570"/>
              <a:chExt cx="2112255" cy="2347423"/>
            </a:xfrm>
          </p:grpSpPr>
          <p:sp>
            <p:nvSpPr>
              <p:cNvPr id="16" name="Rectangle 15">
                <a:extLst>
                  <a:ext uri="{FF2B5EF4-FFF2-40B4-BE49-F238E27FC236}">
                    <a16:creationId xmlns:a16="http://schemas.microsoft.com/office/drawing/2014/main" id="{81806A23-D3D6-D3E3-1941-AF215089FA2D}"/>
                  </a:ext>
                </a:extLst>
              </p:cNvPr>
              <p:cNvSpPr/>
              <p:nvPr/>
            </p:nvSpPr>
            <p:spPr>
              <a:xfrm>
                <a:off x="9637396" y="2892570"/>
                <a:ext cx="2112255" cy="2347423"/>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a-DK"/>
              </a:p>
            </p:txBody>
          </p:sp>
          <p:sp>
            <p:nvSpPr>
              <p:cNvPr id="17" name="TextBox 16">
                <a:extLst>
                  <a:ext uri="{FF2B5EF4-FFF2-40B4-BE49-F238E27FC236}">
                    <a16:creationId xmlns:a16="http://schemas.microsoft.com/office/drawing/2014/main" id="{6D62FFDC-9D36-2565-A6FC-4BE3E9B2DEC9}"/>
                  </a:ext>
                </a:extLst>
              </p:cNvPr>
              <p:cNvSpPr txBox="1"/>
              <p:nvPr/>
            </p:nvSpPr>
            <p:spPr>
              <a:xfrm>
                <a:off x="9637396" y="2892570"/>
                <a:ext cx="2112255" cy="23474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da-DK" sz="1200" kern="1200" dirty="0"/>
                  <a:t>Ansvarlig for projektprocessen</a:t>
                </a:r>
              </a:p>
              <a:p>
                <a:pPr marL="114300" lvl="1" indent="-114300" algn="l" defTabSz="577850">
                  <a:lnSpc>
                    <a:spcPct val="90000"/>
                  </a:lnSpc>
                  <a:spcBef>
                    <a:spcPct val="0"/>
                  </a:spcBef>
                  <a:spcAft>
                    <a:spcPct val="15000"/>
                  </a:spcAft>
                  <a:buChar char="•"/>
                </a:pPr>
                <a:r>
                  <a:rPr lang="da-DK" sz="1200" kern="1200" dirty="0"/>
                  <a:t>Præsentere projektet </a:t>
                </a:r>
                <a:r>
                  <a:rPr lang="da-DK" sz="1200" dirty="0"/>
                  <a:t>overfor</a:t>
                </a:r>
                <a:r>
                  <a:rPr lang="da-DK" sz="1200" kern="1200" dirty="0"/>
                  <a:t> styregruppen</a:t>
                </a:r>
              </a:p>
              <a:p>
                <a:pPr marL="114300" lvl="1" indent="-114300" algn="l" defTabSz="577850">
                  <a:lnSpc>
                    <a:spcPct val="90000"/>
                  </a:lnSpc>
                  <a:spcBef>
                    <a:spcPct val="0"/>
                  </a:spcBef>
                  <a:spcAft>
                    <a:spcPct val="15000"/>
                  </a:spcAft>
                  <a:buChar char="•"/>
                </a:pPr>
                <a:r>
                  <a:rPr lang="da-DK" sz="1200" kern="1200" dirty="0"/>
                  <a:t>Sikre dagsorden og </a:t>
                </a:r>
                <a:r>
                  <a:rPr lang="da-DK" sz="1200" dirty="0"/>
                  <a:t>referater</a:t>
                </a:r>
                <a:r>
                  <a:rPr lang="da-DK" sz="1200" kern="1200" dirty="0"/>
                  <a:t> af styregruppemøder</a:t>
                </a:r>
              </a:p>
              <a:p>
                <a:pPr marL="114300" lvl="1" indent="-114300" algn="l" defTabSz="577850">
                  <a:lnSpc>
                    <a:spcPct val="90000"/>
                  </a:lnSpc>
                  <a:spcBef>
                    <a:spcPct val="0"/>
                  </a:spcBef>
                  <a:spcAft>
                    <a:spcPct val="15000"/>
                  </a:spcAft>
                  <a:buChar char="•"/>
                </a:pPr>
                <a:r>
                  <a:rPr lang="da-DK" sz="1200" kern="1200" dirty="0"/>
                  <a:t>Forberede beslutningsoplæg</a:t>
                </a:r>
              </a:p>
              <a:p>
                <a:pPr marL="114300" lvl="1" indent="-114300" algn="l" defTabSz="577850">
                  <a:lnSpc>
                    <a:spcPct val="90000"/>
                  </a:lnSpc>
                  <a:spcBef>
                    <a:spcPct val="0"/>
                  </a:spcBef>
                  <a:spcAft>
                    <a:spcPct val="15000"/>
                  </a:spcAft>
                  <a:buChar char="•"/>
                </a:pPr>
                <a:r>
                  <a:rPr lang="da-DK" sz="1200" dirty="0"/>
                  <a:t>Ingen beslutnings-kompetence i styregruppen</a:t>
                </a:r>
                <a:endParaRPr lang="da-DK" sz="1200" kern="1200" dirty="0"/>
              </a:p>
            </p:txBody>
          </p:sp>
        </p:grpSp>
      </p:grpSp>
      <p:sp>
        <p:nvSpPr>
          <p:cNvPr id="41" name="Rectangle 33">
            <a:extLst>
              <a:ext uri="{FF2B5EF4-FFF2-40B4-BE49-F238E27FC236}">
                <a16:creationId xmlns:a16="http://schemas.microsoft.com/office/drawing/2014/main" id="{574B6F1E-FB8B-66DA-CF58-A2DED3D9BBBA}"/>
              </a:ext>
            </a:extLst>
          </p:cNvPr>
          <p:cNvSpPr/>
          <p:nvPr/>
        </p:nvSpPr>
        <p:spPr>
          <a:xfrm>
            <a:off x="2558523" y="1366229"/>
            <a:ext cx="2095729" cy="334579"/>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nSpc>
                <a:spcPct val="100000"/>
              </a:lnSpc>
            </a:pPr>
            <a:r>
              <a:rPr lang="da-DK" sz="1400" b="1" dirty="0"/>
              <a:t>Projektejer</a:t>
            </a:r>
          </a:p>
        </p:txBody>
      </p:sp>
      <p:sp>
        <p:nvSpPr>
          <p:cNvPr id="44" name="Rectangle 31">
            <a:extLst>
              <a:ext uri="{FF2B5EF4-FFF2-40B4-BE49-F238E27FC236}">
                <a16:creationId xmlns:a16="http://schemas.microsoft.com/office/drawing/2014/main" id="{2533651C-3787-46E9-BC0A-7EB3D2B7C2C1}"/>
              </a:ext>
            </a:extLst>
          </p:cNvPr>
          <p:cNvSpPr/>
          <p:nvPr/>
        </p:nvSpPr>
        <p:spPr>
          <a:xfrm>
            <a:off x="2558523" y="1725451"/>
            <a:ext cx="2095729" cy="279796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114300" lvl="1" indent="-114300" defTabSz="577850">
              <a:lnSpc>
                <a:spcPct val="90000"/>
              </a:lnSpc>
              <a:spcAft>
                <a:spcPct val="15000"/>
              </a:spcAft>
              <a:buFont typeface="AU Passata" pitchFamily="34" charset="0"/>
              <a:buChar char="•"/>
            </a:pPr>
            <a:r>
              <a:rPr lang="da-DK" sz="1200" dirty="0"/>
              <a:t>Ansvarlig for at projektets leverancer giver værdi</a:t>
            </a:r>
          </a:p>
          <a:p>
            <a:pPr marL="114300" lvl="1" indent="-114300" algn="l" defTabSz="577850">
              <a:lnSpc>
                <a:spcPct val="90000"/>
              </a:lnSpc>
              <a:spcBef>
                <a:spcPct val="0"/>
              </a:spcBef>
              <a:spcAft>
                <a:spcPct val="15000"/>
              </a:spcAft>
              <a:buChar char="•"/>
            </a:pPr>
            <a:r>
              <a:rPr lang="da-DK" sz="1200" kern="1200" dirty="0"/>
              <a:t>Sikre finansiering af projektet og forvaltning</a:t>
            </a:r>
          </a:p>
        </p:txBody>
      </p:sp>
    </p:spTree>
    <p:extLst>
      <p:ext uri="{BB962C8B-B14F-4D97-AF65-F5344CB8AC3E}">
        <p14:creationId xmlns:p14="http://schemas.microsoft.com/office/powerpoint/2010/main" val="4278063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A00B2-7FB9-4DC1-BC5C-9ED5F29F018F}"/>
              </a:ext>
            </a:extLst>
          </p:cNvPr>
          <p:cNvSpPr>
            <a:spLocks noGrp="1"/>
          </p:cNvSpPr>
          <p:nvPr>
            <p:ph type="ctrTitle"/>
          </p:nvPr>
        </p:nvSpPr>
        <p:spPr>
          <a:xfrm>
            <a:off x="985838" y="3036339"/>
            <a:ext cx="10220325" cy="553998"/>
          </a:xfrm>
        </p:spPr>
        <p:txBody>
          <a:bodyPr/>
          <a:lstStyle/>
          <a:p>
            <a:r>
              <a:rPr lang="da-DK" sz="4000" dirty="0"/>
              <a:t>Mødestruktur</a:t>
            </a:r>
          </a:p>
        </p:txBody>
      </p:sp>
    </p:spTree>
    <p:extLst>
      <p:ext uri="{BB962C8B-B14F-4D97-AF65-F5344CB8AC3E}">
        <p14:creationId xmlns:p14="http://schemas.microsoft.com/office/powerpoint/2010/main" val="3468951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26BBE-F29E-4ACA-A95C-FD9F58CA8EBA}"/>
              </a:ext>
            </a:extLst>
          </p:cNvPr>
          <p:cNvSpPr>
            <a:spLocks noGrp="1"/>
          </p:cNvSpPr>
          <p:nvPr>
            <p:ph type="title"/>
          </p:nvPr>
        </p:nvSpPr>
        <p:spPr>
          <a:xfrm>
            <a:off x="315913" y="149115"/>
            <a:ext cx="11557000" cy="903621"/>
          </a:xfrm>
        </p:spPr>
        <p:txBody>
          <a:bodyPr/>
          <a:lstStyle/>
          <a:p>
            <a:r>
              <a:rPr lang="da-DK" dirty="0"/>
              <a:t>Møder i styregruppen</a:t>
            </a:r>
          </a:p>
        </p:txBody>
      </p:sp>
      <p:graphicFrame>
        <p:nvGraphicFramePr>
          <p:cNvPr id="3" name="Tabel 3">
            <a:extLst>
              <a:ext uri="{FF2B5EF4-FFF2-40B4-BE49-F238E27FC236}">
                <a16:creationId xmlns:a16="http://schemas.microsoft.com/office/drawing/2014/main" id="{703DAC4D-2953-4C6B-83F1-3DE048CDAAA4}"/>
              </a:ext>
            </a:extLst>
          </p:cNvPr>
          <p:cNvGraphicFramePr>
            <a:graphicFrameLocks noGrp="1"/>
          </p:cNvGraphicFramePr>
          <p:nvPr>
            <p:extLst>
              <p:ext uri="{D42A27DB-BD31-4B8C-83A1-F6EECF244321}">
                <p14:modId xmlns:p14="http://schemas.microsoft.com/office/powerpoint/2010/main" val="1306431648"/>
              </p:ext>
            </p:extLst>
          </p:nvPr>
        </p:nvGraphicFramePr>
        <p:xfrm>
          <a:off x="774751" y="1201851"/>
          <a:ext cx="10639323" cy="4999187"/>
        </p:xfrm>
        <a:graphic>
          <a:graphicData uri="http://schemas.openxmlformats.org/drawingml/2006/table">
            <a:tbl>
              <a:tblPr firstRow="1" bandRow="1">
                <a:tableStyleId>{5C22544A-7EE6-4342-B048-85BDC9FD1C3A}</a:tableStyleId>
              </a:tblPr>
              <a:tblGrid>
                <a:gridCol w="2857118">
                  <a:extLst>
                    <a:ext uri="{9D8B030D-6E8A-4147-A177-3AD203B41FA5}">
                      <a16:colId xmlns:a16="http://schemas.microsoft.com/office/drawing/2014/main" val="1209530659"/>
                    </a:ext>
                  </a:extLst>
                </a:gridCol>
                <a:gridCol w="7782205">
                  <a:extLst>
                    <a:ext uri="{9D8B030D-6E8A-4147-A177-3AD203B41FA5}">
                      <a16:colId xmlns:a16="http://schemas.microsoft.com/office/drawing/2014/main" val="921761145"/>
                    </a:ext>
                  </a:extLst>
                </a:gridCol>
              </a:tblGrid>
              <a:tr h="378873">
                <a:tc>
                  <a:txBody>
                    <a:bodyPr/>
                    <a:lstStyle/>
                    <a:p>
                      <a:r>
                        <a:rPr lang="da-DK" sz="1200" dirty="0"/>
                        <a:t>Område</a:t>
                      </a:r>
                    </a:p>
                  </a:txBody>
                  <a:tcPr/>
                </a:tc>
                <a:tc>
                  <a:txBody>
                    <a:bodyPr/>
                    <a:lstStyle/>
                    <a:p>
                      <a:r>
                        <a:rPr lang="da-DK" sz="1200" dirty="0"/>
                        <a:t>Indhold </a:t>
                      </a:r>
                    </a:p>
                  </a:txBody>
                  <a:tcPr/>
                </a:tc>
                <a:extLst>
                  <a:ext uri="{0D108BD9-81ED-4DB2-BD59-A6C34878D82A}">
                    <a16:rowId xmlns:a16="http://schemas.microsoft.com/office/drawing/2014/main" val="2660793063"/>
                  </a:ext>
                </a:extLst>
              </a:tr>
              <a:tr h="1010328">
                <a:tc>
                  <a:txBody>
                    <a:bodyPr/>
                    <a:lstStyle/>
                    <a:p>
                      <a:r>
                        <a:rPr lang="da-DK" sz="1200" dirty="0"/>
                        <a:t>Mødefrekvens/-plan og varighed</a:t>
                      </a:r>
                    </a:p>
                  </a:txBody>
                  <a:tcPr/>
                </a:tc>
                <a:tc>
                  <a:txBody>
                    <a:bodyPr/>
                    <a:lstStyle/>
                    <a:p>
                      <a:r>
                        <a:rPr lang="da-DK" sz="1200" dirty="0"/>
                        <a:t>Ordinært styregruppemøde bør holdes månedligt eller i relation til vigtige milepæls leverancer.</a:t>
                      </a:r>
                    </a:p>
                    <a:p>
                      <a:pPr marL="171450" indent="-171450" algn="l" defTabSz="914400" rtl="0" eaLnBrk="1" latinLnBrk="0" hangingPunct="1">
                        <a:buFont typeface="Arial" panose="020B0604020202020204" pitchFamily="34" charset="0"/>
                        <a:buChar char="•"/>
                      </a:pPr>
                      <a:r>
                        <a:rPr lang="da-DK" sz="1200" kern="1200" dirty="0">
                          <a:solidFill>
                            <a:schemeClr val="dk1"/>
                          </a:solidFill>
                          <a:latin typeface="+mn-lt"/>
                          <a:ea typeface="+mn-ea"/>
                          <a:cs typeface="+mn-cs"/>
                        </a:rPr>
                        <a:t>Hvor tit skal I skal mødes.</a:t>
                      </a:r>
                    </a:p>
                    <a:p>
                      <a:pPr marL="171450" indent="-171450">
                        <a:buFont typeface="Arial" panose="020B0604020202020204" pitchFamily="34" charset="0"/>
                        <a:buChar char="•"/>
                      </a:pPr>
                      <a:r>
                        <a:rPr lang="da-DK" sz="1200" dirty="0"/>
                        <a:t>Er der en bestemt ugedag?</a:t>
                      </a:r>
                    </a:p>
                    <a:p>
                      <a:pPr marL="171450" indent="-171450">
                        <a:buFont typeface="Arial" panose="020B0604020202020204" pitchFamily="34" charset="0"/>
                        <a:buChar char="•"/>
                      </a:pPr>
                      <a:r>
                        <a:rPr lang="da-DK" sz="1200" dirty="0"/>
                        <a:t>Hvor længe skal mødet typisk vare?</a:t>
                      </a:r>
                    </a:p>
                  </a:txBody>
                  <a:tcPr/>
                </a:tc>
                <a:extLst>
                  <a:ext uri="{0D108BD9-81ED-4DB2-BD59-A6C34878D82A}">
                    <a16:rowId xmlns:a16="http://schemas.microsoft.com/office/drawing/2014/main" val="1560835025"/>
                  </a:ext>
                </a:extLst>
              </a:tr>
              <a:tr h="568309">
                <a:tc>
                  <a:txBody>
                    <a:bodyPr/>
                    <a:lstStyle/>
                    <a:p>
                      <a:r>
                        <a:rPr lang="da-DK" sz="1200" dirty="0"/>
                        <a:t>Indkaldelse til styregruppemøder</a:t>
                      </a:r>
                    </a:p>
                  </a:txBody>
                  <a:tcPr/>
                </a:tc>
                <a:tc>
                  <a:txBody>
                    <a:bodyPr/>
                    <a:lstStyle/>
                    <a:p>
                      <a:r>
                        <a:rPr lang="da-DK" sz="1200" dirty="0"/>
                        <a:t>Projektleder indkalder til styregruppemøder</a:t>
                      </a:r>
                    </a:p>
                    <a:p>
                      <a:pPr marL="171450" indent="-171450">
                        <a:buFont typeface="Arial" panose="020B0604020202020204" pitchFamily="34" charset="0"/>
                        <a:buChar char="•"/>
                      </a:pPr>
                      <a:r>
                        <a:rPr lang="da-DK" sz="1200" dirty="0"/>
                        <a:t>Materialer og dagsorden udsendes én uge inden mødet (medmindre andet er aftalt)</a:t>
                      </a:r>
                    </a:p>
                    <a:p>
                      <a:pPr marL="171450" indent="-171450">
                        <a:buFont typeface="Arial" panose="020B0604020202020204" pitchFamily="34" charset="0"/>
                        <a:buChar char="•"/>
                      </a:pPr>
                      <a:r>
                        <a:rPr lang="da-DK" sz="1200" dirty="0"/>
                        <a:t>Skabelonen</a:t>
                      </a:r>
                      <a:r>
                        <a:rPr lang="da-DK" sz="1200" baseline="0" dirty="0"/>
                        <a:t> for ”dagsorden” benyttes. Det skal være tydeligt om det er godkendelsespunkter og der skal være links til eller tydelig navngivning af materialet som benyttes under de enkelte punkter.</a:t>
                      </a:r>
                      <a:endParaRPr lang="da-DK" sz="1200" dirty="0"/>
                    </a:p>
                  </a:txBody>
                  <a:tcPr/>
                </a:tc>
                <a:extLst>
                  <a:ext uri="{0D108BD9-81ED-4DB2-BD59-A6C34878D82A}">
                    <a16:rowId xmlns:a16="http://schemas.microsoft.com/office/drawing/2014/main" val="942392614"/>
                  </a:ext>
                </a:extLst>
              </a:tr>
              <a:tr h="1010328">
                <a:tc>
                  <a:txBody>
                    <a:bodyPr/>
                    <a:lstStyle/>
                    <a:p>
                      <a:r>
                        <a:rPr lang="da-DK" sz="1200" dirty="0"/>
                        <a:t>Dokumentation af styregruppemøder</a:t>
                      </a:r>
                    </a:p>
                  </a:txBody>
                  <a:tcPr/>
                </a:tc>
                <a:tc>
                  <a:txBody>
                    <a:bodyPr/>
                    <a:lstStyle/>
                    <a:p>
                      <a:pPr marL="0" indent="0">
                        <a:buFont typeface="Arial" panose="020B0604020202020204" pitchFamily="34" charset="0"/>
                        <a:buNone/>
                      </a:pPr>
                      <a:r>
                        <a:rPr lang="da-DK" sz="1200" dirty="0"/>
                        <a:t>Projektleder er referent</a:t>
                      </a:r>
                    </a:p>
                    <a:p>
                      <a:pPr marL="171450" indent="-171450">
                        <a:buFont typeface="Arial" panose="020B0604020202020204" pitchFamily="34" charset="0"/>
                        <a:buChar char="•"/>
                      </a:pPr>
                      <a:r>
                        <a:rPr lang="da-DK" sz="1200" dirty="0"/>
                        <a:t>Skabelonen ”Referat” benyttes.</a:t>
                      </a:r>
                    </a:p>
                    <a:p>
                      <a:pPr marL="171450" indent="-171450">
                        <a:buFont typeface="Arial" panose="020B0604020202020204" pitchFamily="34" charset="0"/>
                        <a:buChar char="•"/>
                      </a:pPr>
                      <a:r>
                        <a:rPr lang="da-DK" sz="1200" dirty="0"/>
                        <a:t>Referat udsendes senest en uge efter møder. Inden udsendelse fremsendes referat til kommentering hos styregruppeformanden. </a:t>
                      </a:r>
                    </a:p>
                    <a:p>
                      <a:pPr marL="171450" indent="-171450">
                        <a:buFont typeface="Arial" panose="020B0604020202020204" pitchFamily="34" charset="0"/>
                        <a:buChar char="•"/>
                      </a:pPr>
                      <a:r>
                        <a:rPr lang="da-DK" sz="1200" dirty="0"/>
                        <a:t>Referat godkendes på det efterfølgende styregruppemøde.</a:t>
                      </a:r>
                    </a:p>
                  </a:txBody>
                  <a:tcPr/>
                </a:tc>
                <a:extLst>
                  <a:ext uri="{0D108BD9-81ED-4DB2-BD59-A6C34878D82A}">
                    <a16:rowId xmlns:a16="http://schemas.microsoft.com/office/drawing/2014/main" val="3182624304"/>
                  </a:ext>
                </a:extLst>
              </a:tr>
              <a:tr h="568309">
                <a:tc>
                  <a:txBody>
                    <a:bodyPr/>
                    <a:lstStyle/>
                    <a:p>
                      <a:r>
                        <a:rPr lang="da-DK" sz="1200" dirty="0"/>
                        <a:t>Afbud, stedfortrædere mv. </a:t>
                      </a:r>
                    </a:p>
                  </a:txBody>
                  <a:tcPr/>
                </a:tc>
                <a:tc>
                  <a:txBody>
                    <a:bodyPr/>
                    <a:lstStyle/>
                    <a:p>
                      <a:r>
                        <a:rPr lang="da-DK" sz="1200" dirty="0"/>
                        <a:t>Styregruppen er beslutningsdygtig, hvis formanden og mindst x af de øvrige medlemmer enten er til stede eller er repræsenteret via stedfortræder. </a:t>
                      </a:r>
                    </a:p>
                    <a:p>
                      <a:pPr marL="171450" indent="-171450">
                        <a:buFont typeface="Arial" panose="020B0604020202020204" pitchFamily="34" charset="0"/>
                        <a:buChar char="•"/>
                      </a:pPr>
                      <a:r>
                        <a:rPr lang="da-DK" sz="1200" dirty="0"/>
                        <a:t>Anvendelse af stedfortræder skal godkendes af formanden for styregruppen.</a:t>
                      </a:r>
                    </a:p>
                  </a:txBody>
                  <a:tcPr/>
                </a:tc>
                <a:extLst>
                  <a:ext uri="{0D108BD9-81ED-4DB2-BD59-A6C34878D82A}">
                    <a16:rowId xmlns:a16="http://schemas.microsoft.com/office/drawing/2014/main" val="848951261"/>
                  </a:ext>
                </a:extLst>
              </a:tr>
              <a:tr h="568309">
                <a:tc>
                  <a:txBody>
                    <a:bodyPr/>
                    <a:lstStyle/>
                    <a:p>
                      <a:r>
                        <a:rPr lang="da-DK" sz="1200" dirty="0"/>
                        <a:t>Ændring af styregruppens sammensætning</a:t>
                      </a:r>
                    </a:p>
                  </a:txBody>
                  <a:tcPr/>
                </a:tc>
                <a:tc>
                  <a:txBody>
                    <a:bodyPr/>
                    <a:lstStyle/>
                    <a:p>
                      <a:r>
                        <a:rPr lang="da-DK" sz="1200" dirty="0"/>
                        <a:t>Styregruppens sammensætning bør overvejes løbende.</a:t>
                      </a:r>
                    </a:p>
                  </a:txBody>
                  <a:tcPr/>
                </a:tc>
                <a:extLst>
                  <a:ext uri="{0D108BD9-81ED-4DB2-BD59-A6C34878D82A}">
                    <a16:rowId xmlns:a16="http://schemas.microsoft.com/office/drawing/2014/main" val="3514770318"/>
                  </a:ext>
                </a:extLst>
              </a:tr>
              <a:tr h="568309">
                <a:tc>
                  <a:txBody>
                    <a:bodyPr/>
                    <a:lstStyle/>
                    <a:p>
                      <a:r>
                        <a:rPr lang="da-DK" sz="1200" dirty="0"/>
                        <a:t>Beslutningspunkter</a:t>
                      </a:r>
                    </a:p>
                  </a:txBody>
                  <a:tcPr/>
                </a:tc>
                <a:tc>
                  <a:txBody>
                    <a:bodyPr/>
                    <a:lstStyle/>
                    <a:p>
                      <a:r>
                        <a:rPr lang="da-DK" sz="1200" dirty="0"/>
                        <a:t>Udarbejdes</a:t>
                      </a:r>
                      <a:r>
                        <a:rPr lang="da-DK" sz="1200" baseline="0" dirty="0"/>
                        <a:t> i skabelonen ”Sagsfremstilling”.</a:t>
                      </a:r>
                      <a:endParaRPr lang="da-DK" sz="1200" dirty="0"/>
                    </a:p>
                  </a:txBody>
                  <a:tcPr/>
                </a:tc>
                <a:extLst>
                  <a:ext uri="{0D108BD9-81ED-4DB2-BD59-A6C34878D82A}">
                    <a16:rowId xmlns:a16="http://schemas.microsoft.com/office/drawing/2014/main" val="354916172"/>
                  </a:ext>
                </a:extLst>
              </a:tr>
            </a:tbl>
          </a:graphicData>
        </a:graphic>
      </p:graphicFrame>
      <p:pic>
        <p:nvPicPr>
          <p:cNvPr id="5" name="Billede 4" descr="Øverste visning af kontorstole, der er arrangeret omkring hvidt rundt bord">
            <a:extLst>
              <a:ext uri="{FF2B5EF4-FFF2-40B4-BE49-F238E27FC236}">
                <a16:creationId xmlns:a16="http://schemas.microsoft.com/office/drawing/2014/main" id="{F145AFBC-A0A5-4C53-01BB-4C33BF6821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757"/>
          <a:stretch/>
        </p:blipFill>
        <p:spPr>
          <a:xfrm>
            <a:off x="10342883" y="0"/>
            <a:ext cx="1383777" cy="1113847"/>
          </a:xfrm>
          <a:prstGeom prst="rect">
            <a:avLst/>
          </a:prstGeom>
        </p:spPr>
      </p:pic>
    </p:spTree>
    <p:extLst>
      <p:ext uri="{BB962C8B-B14F-4D97-AF65-F5344CB8AC3E}">
        <p14:creationId xmlns:p14="http://schemas.microsoft.com/office/powerpoint/2010/main" val="2640619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a:t>Dagsorden for 1. styregruppemøde</a:t>
            </a:r>
            <a:br>
              <a:rPr lang="da-DK" sz="3600" dirty="0"/>
            </a:br>
            <a:r>
              <a:rPr lang="da-DK" sz="3600" dirty="0"/>
              <a:t>- </a:t>
            </a:r>
            <a:r>
              <a:rPr lang="da-DK" sz="2800" dirty="0"/>
              <a:t>forslag til inspiration</a:t>
            </a:r>
          </a:p>
        </p:txBody>
      </p:sp>
      <p:sp>
        <p:nvSpPr>
          <p:cNvPr id="4" name="Pladsholder til indhold 3"/>
          <p:cNvSpPr>
            <a:spLocks noGrp="1"/>
          </p:cNvSpPr>
          <p:nvPr>
            <p:ph idx="1"/>
          </p:nvPr>
        </p:nvSpPr>
        <p:spPr/>
        <p:txBody>
          <a:bodyPr/>
          <a:lstStyle/>
          <a:p>
            <a:pPr marL="457200" indent="-457200">
              <a:buFont typeface="+mj-lt"/>
              <a:buAutoNum type="arabicPeriod"/>
            </a:pPr>
            <a:r>
              <a:rPr lang="da-DK" sz="1800" dirty="0"/>
              <a:t>Velkomst ved formanden</a:t>
            </a:r>
          </a:p>
          <a:p>
            <a:pPr marL="457200" indent="-457200">
              <a:buFont typeface="+mj-lt"/>
              <a:buAutoNum type="arabicPeriod"/>
            </a:pPr>
            <a:r>
              <a:rPr lang="da-DK" sz="1800" dirty="0"/>
              <a:t>Kort præsentation af </a:t>
            </a:r>
            <a:r>
              <a:rPr lang="da-DK" sz="1800"/>
              <a:t>projektets formål, udbytte og proces </a:t>
            </a:r>
            <a:endParaRPr lang="da-DK" sz="1800" dirty="0"/>
          </a:p>
          <a:p>
            <a:pPr marL="457200" indent="-457200">
              <a:buFont typeface="+mj-lt"/>
              <a:buAutoNum type="arabicPeriod"/>
            </a:pPr>
            <a:r>
              <a:rPr lang="da-DK" sz="1800" dirty="0"/>
              <a:t>Gensidig præsentation, herunder ”aktier” i projektet</a:t>
            </a:r>
          </a:p>
          <a:p>
            <a:pPr marL="457200" indent="-457200">
              <a:buFont typeface="+mj-lt"/>
              <a:buAutoNum type="arabicPeriod"/>
            </a:pPr>
            <a:r>
              <a:rPr lang="da-DK" sz="1800"/>
              <a:t>Rollefordeling i styregruppen</a:t>
            </a:r>
          </a:p>
          <a:p>
            <a:pPr marL="457200" indent="-457200">
              <a:buFont typeface="+mj-lt"/>
              <a:buAutoNum type="arabicPeriod"/>
            </a:pPr>
            <a:r>
              <a:rPr lang="da-DK" sz="1800"/>
              <a:t>Kort </a:t>
            </a:r>
            <a:r>
              <a:rPr lang="da-DK" sz="1800" dirty="0"/>
              <a:t>gennemgang </a:t>
            </a:r>
            <a:r>
              <a:rPr lang="da-DK" sz="1800"/>
              <a:t>af arbejdet i styregruppen. </a:t>
            </a:r>
          </a:p>
          <a:p>
            <a:pPr marL="457200" indent="-457200">
              <a:buFont typeface="+mj-lt"/>
              <a:buAutoNum type="arabicPeriod"/>
            </a:pPr>
            <a:r>
              <a:rPr lang="da-DK" sz="1800"/>
              <a:t>Introduktion til projektets nøgledokumenter </a:t>
            </a:r>
          </a:p>
          <a:p>
            <a:pPr marL="457200" indent="-457200">
              <a:buFont typeface="+mj-lt"/>
              <a:buAutoNum type="arabicPeriod"/>
            </a:pPr>
            <a:r>
              <a:rPr lang="da-DK" sz="1800"/>
              <a:t>Det praktiske omkring </a:t>
            </a:r>
            <a:r>
              <a:rPr lang="da-DK" sz="1800" dirty="0"/>
              <a:t>mødefrekvens, forberedelse, tidsforbrug, </a:t>
            </a:r>
            <a:r>
              <a:rPr lang="da-DK" sz="1800"/>
              <a:t>kommunikation, referat, mødestyring, </a:t>
            </a:r>
            <a:endParaRPr lang="da-DK" sz="1800" dirty="0"/>
          </a:p>
          <a:p>
            <a:pPr marL="457200" indent="-457200">
              <a:buFont typeface="+mj-lt"/>
              <a:buAutoNum type="arabicPeriod"/>
            </a:pPr>
            <a:r>
              <a:rPr lang="da-DK" sz="1800" dirty="0"/>
              <a:t>Næste møde</a:t>
            </a:r>
          </a:p>
          <a:p>
            <a:pPr marL="457200" indent="-457200">
              <a:buFont typeface="+mj-lt"/>
              <a:buAutoNum type="arabicPeriod"/>
            </a:pPr>
            <a:r>
              <a:rPr lang="da-DK" sz="1800" dirty="0"/>
              <a:t>Evt.</a:t>
            </a:r>
          </a:p>
          <a:p>
            <a:endParaRPr lang="da-DK" dirty="0"/>
          </a:p>
          <a:p>
            <a:endParaRPr lang="da-DK" dirty="0"/>
          </a:p>
          <a:p>
            <a:endParaRPr lang="da-DK" dirty="0"/>
          </a:p>
        </p:txBody>
      </p:sp>
      <p:sp>
        <p:nvSpPr>
          <p:cNvPr id="3" name="Pladsholder til dato 2"/>
          <p:cNvSpPr>
            <a:spLocks noGrp="1"/>
          </p:cNvSpPr>
          <p:nvPr>
            <p:ph type="dt" sz="half" idx="10"/>
          </p:nvPr>
        </p:nvSpPr>
        <p:spPr/>
        <p:txBody>
          <a:bodyPr/>
          <a:lstStyle/>
          <a:p>
            <a:fld id="{19A63755-FEF2-4281-9FA4-89BCF29DD93D}" type="datetime1">
              <a:rPr lang="da-DK" smtClean="0"/>
              <a:t>11-10-2023</a:t>
            </a:fld>
            <a:r>
              <a:rPr lang="da-DK"/>
              <a:t>15-01-2018</a:t>
            </a:r>
            <a:endParaRPr lang="da-DK" dirty="0"/>
          </a:p>
        </p:txBody>
      </p:sp>
    </p:spTree>
    <p:extLst>
      <p:ext uri="{BB962C8B-B14F-4D97-AF65-F5344CB8AC3E}">
        <p14:creationId xmlns:p14="http://schemas.microsoft.com/office/powerpoint/2010/main" val="1213018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a:t>Standarddagsorden </a:t>
            </a:r>
            <a:br>
              <a:rPr lang="da-DK" sz="3600" dirty="0"/>
            </a:br>
            <a:r>
              <a:rPr lang="da-DK" sz="3600" dirty="0"/>
              <a:t>- </a:t>
            </a:r>
            <a:r>
              <a:rPr lang="da-DK" sz="2800" dirty="0"/>
              <a:t>forslag til inspiration</a:t>
            </a:r>
          </a:p>
        </p:txBody>
      </p:sp>
      <p:sp>
        <p:nvSpPr>
          <p:cNvPr id="4" name="Pladsholder til indhold 3"/>
          <p:cNvSpPr>
            <a:spLocks noGrp="1"/>
          </p:cNvSpPr>
          <p:nvPr>
            <p:ph idx="1"/>
          </p:nvPr>
        </p:nvSpPr>
        <p:spPr/>
        <p:txBody>
          <a:bodyPr/>
          <a:lstStyle/>
          <a:p>
            <a:pPr marL="342900" indent="-342900" algn="l" rtl="0" fontAlgn="base">
              <a:buFont typeface="+mj-lt"/>
              <a:buAutoNum type="arabicPeriod"/>
            </a:pPr>
            <a:r>
              <a:rPr lang="da-DK" b="0" i="0" dirty="0">
                <a:solidFill>
                  <a:srgbClr val="000000"/>
                </a:solidFill>
                <a:effectLst/>
                <a:latin typeface="AU Passata" panose="020B0503030502030804" pitchFamily="34" charset="0"/>
              </a:rPr>
              <a:t>Godkendelse af dagsorden </a:t>
            </a:r>
            <a:r>
              <a:rPr lang="en-US" b="0" i="0" dirty="0">
                <a:solidFill>
                  <a:srgbClr val="000000"/>
                </a:solidFill>
                <a:effectLst/>
                <a:latin typeface="AU Passata" panose="020B0503030502030804" pitchFamily="34" charset="0"/>
              </a:rPr>
              <a:t>​</a:t>
            </a:r>
            <a:endParaRPr lang="en-US" b="0" i="0" dirty="0">
              <a:solidFill>
                <a:srgbClr val="000000"/>
              </a:solidFill>
              <a:effectLst/>
              <a:latin typeface="Segoe UI" panose="020B0502040204020203" pitchFamily="34" charset="0"/>
            </a:endParaRPr>
          </a:p>
          <a:p>
            <a:pPr marL="342900" indent="-342900" algn="l" rtl="0" fontAlgn="base">
              <a:buFont typeface="+mj-lt"/>
              <a:buAutoNum type="arabicPeriod"/>
            </a:pPr>
            <a:r>
              <a:rPr lang="da-DK" b="0" i="0" dirty="0">
                <a:solidFill>
                  <a:srgbClr val="000000"/>
                </a:solidFill>
                <a:effectLst/>
                <a:latin typeface="AU Passata" panose="020B0503030502030804" pitchFamily="34" charset="0"/>
              </a:rPr>
              <a:t>Godkendelse af referat fra sidste møde inkl. aktionspunkter</a:t>
            </a:r>
            <a:r>
              <a:rPr lang="en-US" b="0" i="0" dirty="0">
                <a:solidFill>
                  <a:srgbClr val="000000"/>
                </a:solidFill>
                <a:effectLst/>
                <a:latin typeface="AU Passata" panose="020B0503030502030804" pitchFamily="34" charset="0"/>
              </a:rPr>
              <a:t>​</a:t>
            </a:r>
            <a:endParaRPr lang="en-US" b="0" i="0" dirty="0">
              <a:solidFill>
                <a:srgbClr val="000000"/>
              </a:solidFill>
              <a:effectLst/>
              <a:latin typeface="Segoe UI" panose="020B0502040204020203" pitchFamily="34" charset="0"/>
            </a:endParaRPr>
          </a:p>
          <a:p>
            <a:pPr marL="342900" indent="-342900" algn="l" rtl="0" fontAlgn="base">
              <a:buFont typeface="+mj-lt"/>
              <a:buAutoNum type="arabicPeriod"/>
            </a:pPr>
            <a:r>
              <a:rPr lang="da-DK" b="0" i="0" dirty="0">
                <a:solidFill>
                  <a:srgbClr val="000000"/>
                </a:solidFill>
                <a:effectLst/>
                <a:latin typeface="AU Passata" panose="020B0503030502030804" pitchFamily="34" charset="0"/>
              </a:rPr>
              <a:t>Status og fremdrift (v/projektleder) </a:t>
            </a:r>
            <a:r>
              <a:rPr lang="en-US" b="0" i="0" dirty="0">
                <a:solidFill>
                  <a:srgbClr val="000000"/>
                </a:solidFill>
                <a:effectLst/>
                <a:latin typeface="AU Passata" panose="020B0503030502030804" pitchFamily="34" charset="0"/>
              </a:rPr>
              <a:t>​</a:t>
            </a:r>
            <a:endParaRPr lang="en-US" b="0" i="0" dirty="0">
              <a:solidFill>
                <a:srgbClr val="000000"/>
              </a:solidFill>
              <a:effectLst/>
              <a:latin typeface="Segoe UI" panose="020B0502040204020203" pitchFamily="34" charset="0"/>
            </a:endParaRPr>
          </a:p>
          <a:p>
            <a:pPr marL="342900" indent="-342900" algn="l" rtl="0" fontAlgn="base">
              <a:buFont typeface="+mj-lt"/>
              <a:buAutoNum type="arabicPeriod"/>
            </a:pPr>
            <a:r>
              <a:rPr lang="da-DK" b="0" i="0" dirty="0">
                <a:solidFill>
                  <a:srgbClr val="000000"/>
                </a:solidFill>
                <a:effectLst/>
                <a:latin typeface="AU Passata" panose="020B0503030502030804" pitchFamily="34" charset="0"/>
              </a:rPr>
              <a:t>Status for risici og mitigerende handlinger (v/projektleder og risikoansvarlige)</a:t>
            </a:r>
            <a:r>
              <a:rPr lang="en-US" b="0" i="0" dirty="0">
                <a:solidFill>
                  <a:srgbClr val="000000"/>
                </a:solidFill>
                <a:effectLst/>
                <a:latin typeface="AU Passata" panose="020B0503030502030804" pitchFamily="34" charset="0"/>
              </a:rPr>
              <a:t>​</a:t>
            </a:r>
            <a:endParaRPr lang="en-US" b="0" i="0" dirty="0">
              <a:solidFill>
                <a:srgbClr val="000000"/>
              </a:solidFill>
              <a:effectLst/>
              <a:latin typeface="Segoe UI" panose="020B0502040204020203" pitchFamily="34" charset="0"/>
            </a:endParaRPr>
          </a:p>
          <a:p>
            <a:pPr marL="342900" indent="-342900" algn="l" rtl="0" fontAlgn="base">
              <a:buFont typeface="+mj-lt"/>
              <a:buAutoNum type="arabicPeriod"/>
            </a:pPr>
            <a:r>
              <a:rPr lang="da-DK" b="0" i="0" dirty="0">
                <a:solidFill>
                  <a:srgbClr val="000000"/>
                </a:solidFill>
                <a:effectLst/>
                <a:latin typeface="AU Passata" panose="020B0503030502030804" pitchFamily="34" charset="0"/>
              </a:rPr>
              <a:t>Beslutningspunkter</a:t>
            </a:r>
            <a:r>
              <a:rPr lang="en-US" b="0" i="0" dirty="0">
                <a:solidFill>
                  <a:srgbClr val="000000"/>
                </a:solidFill>
                <a:effectLst/>
                <a:latin typeface="AU Passata" panose="020B0503030502030804" pitchFamily="34" charset="0"/>
              </a:rPr>
              <a:t>​</a:t>
            </a:r>
            <a:endParaRPr lang="en-US" b="0" i="0" dirty="0">
              <a:solidFill>
                <a:srgbClr val="000000"/>
              </a:solidFill>
              <a:effectLst/>
              <a:latin typeface="Segoe UI" panose="020B0502040204020203" pitchFamily="34" charset="0"/>
            </a:endParaRPr>
          </a:p>
          <a:p>
            <a:pPr marL="342900" indent="-342900" algn="l" rtl="0" fontAlgn="base">
              <a:buFont typeface="+mj-lt"/>
              <a:buAutoNum type="arabicPeriod"/>
            </a:pPr>
            <a:r>
              <a:rPr lang="da-DK" b="0" i="0" dirty="0">
                <a:solidFill>
                  <a:srgbClr val="000000"/>
                </a:solidFill>
                <a:effectLst/>
                <a:latin typeface="AU Passata" panose="020B0503030502030804" pitchFamily="34" charset="0"/>
              </a:rPr>
              <a:t>Orienteringspunkter</a:t>
            </a:r>
            <a:r>
              <a:rPr lang="en-US" b="0" i="0" dirty="0">
                <a:solidFill>
                  <a:srgbClr val="000000"/>
                </a:solidFill>
                <a:effectLst/>
                <a:latin typeface="AU Passata" panose="020B0503030502030804" pitchFamily="34" charset="0"/>
              </a:rPr>
              <a:t>​</a:t>
            </a:r>
            <a:endParaRPr lang="en-US" b="0" i="0" dirty="0">
              <a:solidFill>
                <a:srgbClr val="000000"/>
              </a:solidFill>
              <a:effectLst/>
              <a:latin typeface="Segoe UI" panose="020B0502040204020203" pitchFamily="34" charset="0"/>
            </a:endParaRPr>
          </a:p>
          <a:p>
            <a:pPr marL="342900" indent="-342900" algn="l" rtl="0" fontAlgn="base">
              <a:buFont typeface="+mj-lt"/>
              <a:buAutoNum type="arabicPeriod"/>
            </a:pPr>
            <a:r>
              <a:rPr lang="da-DK" b="0" i="0" dirty="0">
                <a:solidFill>
                  <a:srgbClr val="000000"/>
                </a:solidFill>
                <a:effectLst/>
                <a:latin typeface="AU Passata" panose="020B0503030502030804" pitchFamily="34" charset="0"/>
              </a:rPr>
              <a:t>Kommunikation fra mødet </a:t>
            </a:r>
            <a:r>
              <a:rPr lang="en-US" b="0" i="0" dirty="0">
                <a:solidFill>
                  <a:srgbClr val="000000"/>
                </a:solidFill>
                <a:effectLst/>
                <a:latin typeface="AU Passata" panose="020B0503030502030804" pitchFamily="34" charset="0"/>
              </a:rPr>
              <a:t>​</a:t>
            </a:r>
            <a:endParaRPr lang="en-US" b="0" i="0" dirty="0">
              <a:solidFill>
                <a:srgbClr val="000000"/>
              </a:solidFill>
              <a:effectLst/>
              <a:latin typeface="Segoe UI" panose="020B0502040204020203" pitchFamily="34" charset="0"/>
            </a:endParaRPr>
          </a:p>
          <a:p>
            <a:pPr marL="342900" indent="-342900" algn="l" rtl="0" fontAlgn="base">
              <a:buFont typeface="+mj-lt"/>
              <a:buAutoNum type="arabicPeriod"/>
            </a:pPr>
            <a:r>
              <a:rPr lang="da-DK" b="0" i="0" dirty="0">
                <a:solidFill>
                  <a:srgbClr val="000000"/>
                </a:solidFill>
                <a:effectLst/>
                <a:latin typeface="AU Passata" panose="020B0503030502030804" pitchFamily="34" charset="0"/>
              </a:rPr>
              <a:t>Datoer for kommende møder </a:t>
            </a:r>
            <a:r>
              <a:rPr lang="en-US" b="0" i="0" dirty="0">
                <a:solidFill>
                  <a:srgbClr val="000000"/>
                </a:solidFill>
                <a:effectLst/>
                <a:latin typeface="AU Passata" panose="020B0503030502030804" pitchFamily="34" charset="0"/>
              </a:rPr>
              <a:t>​</a:t>
            </a:r>
            <a:endParaRPr lang="en-US" b="0" i="0" dirty="0">
              <a:solidFill>
                <a:srgbClr val="000000"/>
              </a:solidFill>
              <a:effectLst/>
              <a:latin typeface="Segoe UI" panose="020B0502040204020203" pitchFamily="34" charset="0"/>
            </a:endParaRPr>
          </a:p>
          <a:p>
            <a:pPr marL="342900" indent="-342900" algn="l" rtl="0" fontAlgn="base">
              <a:buFont typeface="+mj-lt"/>
              <a:buAutoNum type="arabicPeriod"/>
            </a:pPr>
            <a:r>
              <a:rPr lang="da-DK" b="0" i="0" dirty="0">
                <a:solidFill>
                  <a:srgbClr val="000000"/>
                </a:solidFill>
                <a:effectLst/>
                <a:latin typeface="AU Passata" panose="020B0503030502030804" pitchFamily="34" charset="0"/>
              </a:rPr>
              <a:t>Evt. </a:t>
            </a:r>
            <a:endParaRPr lang="en-US" b="0" i="0" dirty="0">
              <a:solidFill>
                <a:srgbClr val="000000"/>
              </a:solidFill>
              <a:effectLst/>
              <a:latin typeface="Segoe UI" panose="020B0502040204020203" pitchFamily="34" charset="0"/>
            </a:endParaRPr>
          </a:p>
          <a:p>
            <a:endParaRPr lang="da-DK" sz="2800" dirty="0"/>
          </a:p>
          <a:p>
            <a:endParaRPr lang="da-DK" sz="2800" dirty="0"/>
          </a:p>
          <a:p>
            <a:endParaRPr lang="da-DK" sz="2800" dirty="0"/>
          </a:p>
        </p:txBody>
      </p:sp>
      <p:sp>
        <p:nvSpPr>
          <p:cNvPr id="3" name="Pladsholder til dato 2"/>
          <p:cNvSpPr>
            <a:spLocks noGrp="1"/>
          </p:cNvSpPr>
          <p:nvPr>
            <p:ph type="dt" sz="half" idx="10"/>
          </p:nvPr>
        </p:nvSpPr>
        <p:spPr/>
        <p:txBody>
          <a:bodyPr/>
          <a:lstStyle/>
          <a:p>
            <a:fld id="{19A63755-FEF2-4281-9FA4-89BCF29DD93D}" type="datetime1">
              <a:rPr lang="da-DK" smtClean="0"/>
              <a:t>11-10-2023</a:t>
            </a:fld>
            <a:r>
              <a:rPr lang="da-DK"/>
              <a:t>15-01-2018</a:t>
            </a:r>
            <a:endParaRPr lang="da-DK" dirty="0"/>
          </a:p>
        </p:txBody>
      </p:sp>
    </p:spTree>
    <p:extLst>
      <p:ext uri="{BB962C8B-B14F-4D97-AF65-F5344CB8AC3E}">
        <p14:creationId xmlns:p14="http://schemas.microsoft.com/office/powerpoint/2010/main" val="775952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A00B2-7FB9-4DC1-BC5C-9ED5F29F018F}"/>
              </a:ext>
            </a:extLst>
          </p:cNvPr>
          <p:cNvSpPr>
            <a:spLocks noGrp="1"/>
          </p:cNvSpPr>
          <p:nvPr>
            <p:ph type="ctrTitle"/>
          </p:nvPr>
        </p:nvSpPr>
        <p:spPr>
          <a:xfrm>
            <a:off x="985838" y="3036339"/>
            <a:ext cx="10220325" cy="553998"/>
          </a:xfrm>
        </p:spPr>
        <p:txBody>
          <a:bodyPr/>
          <a:lstStyle/>
          <a:p>
            <a:r>
              <a:rPr lang="da-DK" sz="4000" dirty="0"/>
              <a:t>Værktøjer </a:t>
            </a:r>
            <a:r>
              <a:rPr lang="da-DK" sz="4000"/>
              <a:t>og processer</a:t>
            </a:r>
            <a:endParaRPr lang="da-DK" sz="4000" dirty="0"/>
          </a:p>
        </p:txBody>
      </p:sp>
    </p:spTree>
    <p:extLst>
      <p:ext uri="{BB962C8B-B14F-4D97-AF65-F5344CB8AC3E}">
        <p14:creationId xmlns:p14="http://schemas.microsoft.com/office/powerpoint/2010/main" val="159762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DC399-F0C2-413C-8892-3DFC77E01B69}"/>
              </a:ext>
            </a:extLst>
          </p:cNvPr>
          <p:cNvSpPr>
            <a:spLocks noGrp="1"/>
          </p:cNvSpPr>
          <p:nvPr>
            <p:ph type="title"/>
          </p:nvPr>
        </p:nvSpPr>
        <p:spPr/>
        <p:txBody>
          <a:bodyPr/>
          <a:lstStyle/>
          <a:p>
            <a:r>
              <a:rPr lang="da-DK" dirty="0" err="1"/>
              <a:t>PID’en</a:t>
            </a:r>
            <a:r>
              <a:rPr lang="da-DK" dirty="0"/>
              <a:t> som projektets baseline</a:t>
            </a:r>
          </a:p>
        </p:txBody>
      </p:sp>
      <p:sp>
        <p:nvSpPr>
          <p:cNvPr id="3" name="Pladsholder til indhold 2">
            <a:extLst>
              <a:ext uri="{FF2B5EF4-FFF2-40B4-BE49-F238E27FC236}">
                <a16:creationId xmlns:a16="http://schemas.microsoft.com/office/drawing/2014/main" id="{8D642E66-6BAE-4C79-88EB-74561ADA9552}"/>
              </a:ext>
            </a:extLst>
          </p:cNvPr>
          <p:cNvSpPr>
            <a:spLocks noGrp="1"/>
          </p:cNvSpPr>
          <p:nvPr>
            <p:ph idx="1"/>
          </p:nvPr>
        </p:nvSpPr>
        <p:spPr>
          <a:xfrm>
            <a:off x="1028592" y="1484784"/>
            <a:ext cx="10220325" cy="4521366"/>
          </a:xfrm>
        </p:spPr>
        <p:txBody>
          <a:bodyPr/>
          <a:lstStyle/>
          <a:p>
            <a:r>
              <a:rPr lang="da-DK" dirty="0" err="1"/>
              <a:t>PID’en</a:t>
            </a:r>
            <a:r>
              <a:rPr lang="da-DK" dirty="0"/>
              <a:t> beskriver projektet, både på et strategisk og operationelt niveau, og indeholder alle centrale oplysninger om projektet, som danner basis for, hvordan projektet ledes – </a:t>
            </a:r>
            <a:r>
              <a:rPr lang="da-DK" dirty="0" err="1"/>
              <a:t>PID’en</a:t>
            </a:r>
            <a:r>
              <a:rPr lang="da-DK" dirty="0"/>
              <a:t> er projektets </a:t>
            </a:r>
            <a:r>
              <a:rPr lang="da-DK" b="1" dirty="0"/>
              <a:t>baseline</a:t>
            </a:r>
            <a:r>
              <a:rPr lang="da-DK" dirty="0"/>
              <a:t> og dermed grundlaget for ændringsstyring.</a:t>
            </a:r>
          </a:p>
          <a:p>
            <a:endParaRPr lang="da-DK" dirty="0"/>
          </a:p>
          <a:p>
            <a:r>
              <a:rPr lang="da-DK" dirty="0" err="1"/>
              <a:t>PID’en</a:t>
            </a:r>
            <a:r>
              <a:rPr lang="da-DK" dirty="0"/>
              <a:t> afstemmes og godkendes i styregruppen. Der må forventes et stort arbejde i at udarbejde den. </a:t>
            </a:r>
          </a:p>
        </p:txBody>
      </p:sp>
      <p:sp>
        <p:nvSpPr>
          <p:cNvPr id="4" name="Pladsholder til dato 3">
            <a:extLst>
              <a:ext uri="{FF2B5EF4-FFF2-40B4-BE49-F238E27FC236}">
                <a16:creationId xmlns:a16="http://schemas.microsoft.com/office/drawing/2014/main" id="{77BE3292-1C4C-455A-AF8A-800DC9148B00}"/>
              </a:ext>
            </a:extLst>
          </p:cNvPr>
          <p:cNvSpPr>
            <a:spLocks noGrp="1"/>
          </p:cNvSpPr>
          <p:nvPr>
            <p:ph type="dt" sz="half" idx="10"/>
          </p:nvPr>
        </p:nvSpPr>
        <p:spPr/>
        <p:txBody>
          <a:bodyPr/>
          <a:lstStyle/>
          <a:p>
            <a:fld id="{C537F25B-7492-4FF9-9DA5-B5B9A32159C3}" type="datetime1">
              <a:rPr lang="da-DK" smtClean="0"/>
              <a:t>11-10-2023</a:t>
            </a:fld>
            <a:r>
              <a:rPr lang="da-DK"/>
              <a:t>25-10-2021</a:t>
            </a:r>
            <a:endParaRPr lang="da-DK" dirty="0"/>
          </a:p>
        </p:txBody>
      </p:sp>
      <p:sp>
        <p:nvSpPr>
          <p:cNvPr id="8" name="Rektangel: afrundede hjørner 7">
            <a:extLst>
              <a:ext uri="{FF2B5EF4-FFF2-40B4-BE49-F238E27FC236}">
                <a16:creationId xmlns:a16="http://schemas.microsoft.com/office/drawing/2014/main" id="{D36F5847-9C6F-4D6A-8F17-8B2D8E910C08}"/>
              </a:ext>
            </a:extLst>
          </p:cNvPr>
          <p:cNvSpPr/>
          <p:nvPr/>
        </p:nvSpPr>
        <p:spPr bwMode="auto">
          <a:xfrm>
            <a:off x="6670476" y="3742065"/>
            <a:ext cx="3666098" cy="634207"/>
          </a:xfrm>
          <a:prstGeom prst="roundRect">
            <a:avLst/>
          </a:prstGeom>
          <a:noFill/>
          <a:ln w="1778"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nSpc>
                <a:spcPct val="95000"/>
              </a:lnSpc>
            </a:pPr>
            <a:r>
              <a:rPr lang="da-DK" sz="1600">
                <a:latin typeface="+mn-lt"/>
              </a:rPr>
              <a:t>PID’en handler om at designe projektet til succes</a:t>
            </a:r>
            <a:endParaRPr lang="da-DK" sz="1600" dirty="0">
              <a:latin typeface="+mn-lt"/>
            </a:endParaRPr>
          </a:p>
        </p:txBody>
      </p:sp>
      <p:sp>
        <p:nvSpPr>
          <p:cNvPr id="9" name="Rektangel: afrundede hjørner 8">
            <a:extLst>
              <a:ext uri="{FF2B5EF4-FFF2-40B4-BE49-F238E27FC236}">
                <a16:creationId xmlns:a16="http://schemas.microsoft.com/office/drawing/2014/main" id="{FE49F5C8-2726-4AB8-872E-A50401D211C4}"/>
              </a:ext>
            </a:extLst>
          </p:cNvPr>
          <p:cNvSpPr/>
          <p:nvPr/>
        </p:nvSpPr>
        <p:spPr bwMode="auto">
          <a:xfrm>
            <a:off x="6672009" y="4688397"/>
            <a:ext cx="3708412" cy="1090269"/>
          </a:xfrm>
          <a:prstGeom prst="roundRect">
            <a:avLst/>
          </a:prstGeom>
          <a:noFill/>
          <a:ln w="1778"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nSpc>
                <a:spcPct val="95000"/>
              </a:lnSpc>
            </a:pPr>
            <a:r>
              <a:rPr lang="da-DK" sz="1600">
                <a:latin typeface="+mn-lt"/>
              </a:rPr>
              <a:t>PID danner basis for styring,  måling af fremdrift og ledelse af forandringer gennem hele projektets livscyklus </a:t>
            </a:r>
            <a:r>
              <a:rPr lang="da-DK" sz="2000">
                <a:latin typeface="+mn-lt"/>
              </a:rPr>
              <a:t> </a:t>
            </a:r>
            <a:endParaRPr lang="da-DK" sz="2000" dirty="0">
              <a:latin typeface="+mn-lt"/>
            </a:endParaRPr>
          </a:p>
        </p:txBody>
      </p:sp>
      <p:sp>
        <p:nvSpPr>
          <p:cNvPr id="5" name="Isosceles Triangle 4">
            <a:extLst>
              <a:ext uri="{FF2B5EF4-FFF2-40B4-BE49-F238E27FC236}">
                <a16:creationId xmlns:a16="http://schemas.microsoft.com/office/drawing/2014/main" id="{FE5B4052-D668-8CE1-BCA8-30A2CB25DC40}"/>
              </a:ext>
            </a:extLst>
          </p:cNvPr>
          <p:cNvSpPr/>
          <p:nvPr/>
        </p:nvSpPr>
        <p:spPr bwMode="auto">
          <a:xfrm>
            <a:off x="1989956" y="3811745"/>
            <a:ext cx="2592288" cy="2110587"/>
          </a:xfrm>
          <a:prstGeom prst="triangle">
            <a:avLst>
              <a:gd name="adj" fmla="val 51114"/>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1" name="TextBox 10">
            <a:extLst>
              <a:ext uri="{FF2B5EF4-FFF2-40B4-BE49-F238E27FC236}">
                <a16:creationId xmlns:a16="http://schemas.microsoft.com/office/drawing/2014/main" id="{FCDD24F1-6C52-86DB-696E-4C75BE6E596C}"/>
              </a:ext>
            </a:extLst>
          </p:cNvPr>
          <p:cNvSpPr txBox="1"/>
          <p:nvPr/>
        </p:nvSpPr>
        <p:spPr>
          <a:xfrm>
            <a:off x="3502124" y="3668399"/>
            <a:ext cx="1009892" cy="409343"/>
          </a:xfrm>
          <a:prstGeom prst="rect">
            <a:avLst/>
          </a:prstGeom>
          <a:noFill/>
        </p:spPr>
        <p:txBody>
          <a:bodyPr wrap="none" lIns="0" tIns="0" rIns="0" bIns="0" rtlCol="0">
            <a:spAutoFit/>
          </a:bodyPr>
          <a:lstStyle/>
          <a:p>
            <a:pPr>
              <a:lnSpc>
                <a:spcPct val="95000"/>
              </a:lnSpc>
            </a:pPr>
            <a:r>
              <a:rPr lang="da-DK" sz="2800">
                <a:latin typeface="+mn-lt"/>
              </a:rPr>
              <a:t>Scope</a:t>
            </a:r>
            <a:endParaRPr lang="da-DK" sz="2800" dirty="0">
              <a:latin typeface="+mn-lt"/>
            </a:endParaRPr>
          </a:p>
        </p:txBody>
      </p:sp>
      <p:sp>
        <p:nvSpPr>
          <p:cNvPr id="12" name="TextBox 11">
            <a:extLst>
              <a:ext uri="{FF2B5EF4-FFF2-40B4-BE49-F238E27FC236}">
                <a16:creationId xmlns:a16="http://schemas.microsoft.com/office/drawing/2014/main" id="{F083B8DD-4FE0-FFAB-263D-7B4D66A5B602}"/>
              </a:ext>
            </a:extLst>
          </p:cNvPr>
          <p:cNvSpPr txBox="1"/>
          <p:nvPr/>
        </p:nvSpPr>
        <p:spPr>
          <a:xfrm>
            <a:off x="4533716" y="5406070"/>
            <a:ext cx="1155766" cy="409343"/>
          </a:xfrm>
          <a:prstGeom prst="rect">
            <a:avLst/>
          </a:prstGeom>
          <a:noFill/>
        </p:spPr>
        <p:txBody>
          <a:bodyPr wrap="none" lIns="0" tIns="0" rIns="0" bIns="0" rtlCol="0">
            <a:spAutoFit/>
          </a:bodyPr>
          <a:lstStyle/>
          <a:p>
            <a:pPr>
              <a:lnSpc>
                <a:spcPct val="95000"/>
              </a:lnSpc>
            </a:pPr>
            <a:r>
              <a:rPr lang="da-DK" sz="2800">
                <a:latin typeface="+mn-lt"/>
              </a:rPr>
              <a:t>Budget</a:t>
            </a:r>
            <a:endParaRPr lang="da-DK" sz="2800" dirty="0">
              <a:latin typeface="+mn-lt"/>
            </a:endParaRPr>
          </a:p>
        </p:txBody>
      </p:sp>
      <p:sp>
        <p:nvSpPr>
          <p:cNvPr id="13" name="TextBox 12">
            <a:extLst>
              <a:ext uri="{FF2B5EF4-FFF2-40B4-BE49-F238E27FC236}">
                <a16:creationId xmlns:a16="http://schemas.microsoft.com/office/drawing/2014/main" id="{0DA8A716-7A48-C227-C4C6-2A937E2795AF}"/>
              </a:ext>
            </a:extLst>
          </p:cNvPr>
          <p:cNvSpPr txBox="1"/>
          <p:nvPr/>
        </p:nvSpPr>
        <p:spPr>
          <a:xfrm>
            <a:off x="661132" y="5512989"/>
            <a:ext cx="1329723" cy="409343"/>
          </a:xfrm>
          <a:prstGeom prst="rect">
            <a:avLst/>
          </a:prstGeom>
          <a:noFill/>
        </p:spPr>
        <p:txBody>
          <a:bodyPr wrap="none" lIns="0" tIns="0" rIns="0" bIns="0" rtlCol="0">
            <a:spAutoFit/>
          </a:bodyPr>
          <a:lstStyle/>
          <a:p>
            <a:pPr>
              <a:lnSpc>
                <a:spcPct val="95000"/>
              </a:lnSpc>
            </a:pPr>
            <a:r>
              <a:rPr lang="da-DK" sz="2800">
                <a:latin typeface="+mn-lt"/>
              </a:rPr>
              <a:t>Tidsplan</a:t>
            </a:r>
            <a:endParaRPr lang="da-DK" sz="2800" dirty="0">
              <a:latin typeface="+mn-lt"/>
            </a:endParaRPr>
          </a:p>
        </p:txBody>
      </p:sp>
    </p:spTree>
    <p:extLst>
      <p:ext uri="{BB962C8B-B14F-4D97-AF65-F5344CB8AC3E}">
        <p14:creationId xmlns:p14="http://schemas.microsoft.com/office/powerpoint/2010/main" val="2076150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sz="4400" dirty="0"/>
              <a:t>Vejledning til styregruppe Kick-OFF : 1</a:t>
            </a:r>
          </a:p>
        </p:txBody>
      </p:sp>
      <p:sp>
        <p:nvSpPr>
          <p:cNvPr id="5" name="Content Placeholder 4"/>
          <p:cNvSpPr>
            <a:spLocks noGrp="1"/>
          </p:cNvSpPr>
          <p:nvPr>
            <p:ph idx="1"/>
          </p:nvPr>
        </p:nvSpPr>
        <p:spPr>
          <a:xfrm>
            <a:off x="983750" y="836712"/>
            <a:ext cx="10220325" cy="5184576"/>
          </a:xfrm>
        </p:spPr>
        <p:txBody>
          <a:bodyPr/>
          <a:lstStyle/>
          <a:p>
            <a:pPr lvl="2" indent="0">
              <a:buNone/>
            </a:pPr>
            <a:endParaRPr lang="da-DK" dirty="0"/>
          </a:p>
          <a:p>
            <a:pPr>
              <a:buNone/>
            </a:pPr>
            <a:r>
              <a:rPr lang="da-DK" dirty="0"/>
              <a:t>Denne Power Point er et værktøj til projektlederen. Brug de slides som kan være relevante for dit projekt og din styregruppe. Tag dem med til det første styregruppemøde som grundlag for en dialog om styregruppens ansvar, opgaver og roller.</a:t>
            </a:r>
          </a:p>
          <a:p>
            <a:pPr>
              <a:buNone/>
            </a:pPr>
            <a:r>
              <a:rPr lang="da-DK" dirty="0"/>
              <a:t>Slides er inddelt i disse afsnit: </a:t>
            </a:r>
          </a:p>
          <a:p>
            <a:pPr marL="342900" indent="-342900">
              <a:buFontTx/>
              <a:buChar char="-"/>
            </a:pPr>
            <a:r>
              <a:rPr lang="da-DK" sz="1600" dirty="0"/>
              <a:t>Ansvar, opgaver og roller</a:t>
            </a:r>
          </a:p>
          <a:p>
            <a:pPr marL="342900" indent="-342900">
              <a:buFontTx/>
              <a:buChar char="-"/>
            </a:pPr>
            <a:r>
              <a:rPr lang="da-DK" sz="1600" dirty="0"/>
              <a:t>Mødestruktur</a:t>
            </a:r>
          </a:p>
          <a:p>
            <a:pPr marL="342900" indent="-342900">
              <a:buFontTx/>
              <a:buChar char="-"/>
            </a:pPr>
            <a:r>
              <a:rPr lang="da-DK" sz="1600" dirty="0"/>
              <a:t>Værktøjer og processer</a:t>
            </a:r>
          </a:p>
          <a:p>
            <a:pPr>
              <a:buNone/>
            </a:pPr>
            <a:r>
              <a:rPr lang="da-DK" dirty="0"/>
              <a:t>Power Pointen tager udgangspunkt i styregruppehåndbogen som ligger på beslutningsmodellens hjemmeside:  </a:t>
            </a:r>
            <a:r>
              <a:rPr lang="da-DK" dirty="0">
                <a:hlinkClick r:id="rId4"/>
              </a:rPr>
              <a:t>Projekter i Enhedsadministrationen (au.dk)</a:t>
            </a:r>
            <a:r>
              <a:rPr lang="da-DK" dirty="0"/>
              <a:t>.</a:t>
            </a:r>
          </a:p>
          <a:p>
            <a:pPr marL="342900" indent="-342900"/>
            <a:r>
              <a:rPr lang="da-DK" sz="1600" dirty="0"/>
              <a:t>Styregruppehåndbogen giver en mere dybdegående indsigt i ansvaret for en styregruppe og indeholder:</a:t>
            </a:r>
          </a:p>
          <a:p>
            <a:pPr marL="774900" lvl="1" indent="-342900"/>
            <a:r>
              <a:rPr lang="da-DK" sz="1600" dirty="0"/>
              <a:t>Det strategiske ansvar</a:t>
            </a:r>
          </a:p>
          <a:p>
            <a:pPr marL="774900" lvl="1" indent="-342900"/>
            <a:r>
              <a:rPr lang="da-DK" sz="1600" dirty="0"/>
              <a:t>Det juridiske ansvar</a:t>
            </a:r>
          </a:p>
          <a:p>
            <a:pPr marL="774900" lvl="1" indent="-342900"/>
            <a:r>
              <a:rPr lang="da-DK" sz="1600" dirty="0"/>
              <a:t>Det økonomiske og ressourcemæssige ansvar</a:t>
            </a:r>
          </a:p>
          <a:p>
            <a:pPr marL="774900" lvl="1" indent="-342900"/>
            <a:r>
              <a:rPr lang="da-DK" sz="1600" dirty="0"/>
              <a:t>Det praktiske ansvar</a:t>
            </a:r>
          </a:p>
          <a:p>
            <a:pPr marL="774900" lvl="1" indent="-342900"/>
            <a:r>
              <a:rPr lang="da-DK" sz="1600" dirty="0"/>
              <a:t>Projektmodellen </a:t>
            </a:r>
          </a:p>
          <a:p>
            <a:pPr marL="342900" indent="-342900">
              <a:buFont typeface="Arial" panose="020B0604020202020204" pitchFamily="34" charset="0"/>
              <a:buChar char="•"/>
            </a:pPr>
            <a:endParaRPr lang="da-DK" dirty="0"/>
          </a:p>
          <a:p>
            <a:pPr indent="0"/>
            <a:endParaRPr lang="da-DK" dirty="0"/>
          </a:p>
          <a:p>
            <a:pPr marL="251460" lvl="1" indent="-179705">
              <a:buNone/>
            </a:pPr>
            <a:endParaRPr lang="da-DK" dirty="0"/>
          </a:p>
          <a:p>
            <a:endParaRPr lang="da-DK" dirty="0"/>
          </a:p>
        </p:txBody>
      </p:sp>
    </p:spTree>
    <p:custDataLst>
      <p:tags r:id="rId1"/>
    </p:custDataLst>
    <p:extLst>
      <p:ext uri="{BB962C8B-B14F-4D97-AF65-F5344CB8AC3E}">
        <p14:creationId xmlns:p14="http://schemas.microsoft.com/office/powerpoint/2010/main" val="2813365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3E85C9-0646-EAC8-7BC3-7463BA56C23E}"/>
              </a:ext>
            </a:extLst>
          </p:cNvPr>
          <p:cNvSpPr>
            <a:spLocks noGrp="1"/>
          </p:cNvSpPr>
          <p:nvPr>
            <p:ph type="title"/>
          </p:nvPr>
        </p:nvSpPr>
        <p:spPr/>
        <p:txBody>
          <a:bodyPr/>
          <a:lstStyle/>
          <a:p>
            <a:r>
              <a:rPr lang="da-DK" dirty="0"/>
              <a:t>Compliancerapport</a:t>
            </a:r>
          </a:p>
        </p:txBody>
      </p:sp>
      <p:sp>
        <p:nvSpPr>
          <p:cNvPr id="3" name="Pladsholder til indhold 2">
            <a:extLst>
              <a:ext uri="{FF2B5EF4-FFF2-40B4-BE49-F238E27FC236}">
                <a16:creationId xmlns:a16="http://schemas.microsoft.com/office/drawing/2014/main" id="{EA0F7B95-CB2A-0504-38FB-6AED875148AF}"/>
              </a:ext>
            </a:extLst>
          </p:cNvPr>
          <p:cNvSpPr>
            <a:spLocks noGrp="1"/>
          </p:cNvSpPr>
          <p:nvPr>
            <p:ph idx="1"/>
          </p:nvPr>
        </p:nvSpPr>
        <p:spPr>
          <a:xfrm>
            <a:off x="985839" y="1373021"/>
            <a:ext cx="6692750" cy="4521366"/>
          </a:xfrm>
        </p:spPr>
        <p:txBody>
          <a:bodyPr/>
          <a:lstStyle/>
          <a:p>
            <a:r>
              <a:rPr lang="da-DK" sz="1800" b="1" dirty="0">
                <a:effectLst/>
                <a:ea typeface="Calibri" panose="020F0502020204030204" pitchFamily="34" charset="0"/>
                <a:cs typeface="Times New Roman" panose="02020603050405020304" pitchFamily="18" charset="0"/>
              </a:rPr>
              <a:t>Formål</a:t>
            </a:r>
          </a:p>
          <a:p>
            <a:r>
              <a:rPr lang="da-DK" sz="1800" dirty="0" err="1">
                <a:effectLst/>
                <a:ea typeface="Calibri" panose="020F0502020204030204" pitchFamily="34" charset="0"/>
                <a:cs typeface="Times New Roman" panose="02020603050405020304" pitchFamily="18" charset="0"/>
              </a:rPr>
              <a:t>Compliancerapportens</a:t>
            </a:r>
            <a:r>
              <a:rPr lang="da-DK" sz="1800" dirty="0">
                <a:effectLst/>
                <a:ea typeface="Calibri" panose="020F0502020204030204" pitchFamily="34" charset="0"/>
                <a:cs typeface="Times New Roman" panose="02020603050405020304" pitchFamily="18" charset="0"/>
              </a:rPr>
              <a:t> </a:t>
            </a:r>
            <a:r>
              <a:rPr lang="da-DK" sz="1800" dirty="0">
                <a:ea typeface="Calibri" panose="020F0502020204030204" pitchFamily="34" charset="0"/>
                <a:cs typeface="Times New Roman" panose="02020603050405020304" pitchFamily="18" charset="0"/>
              </a:rPr>
              <a:t>formål er at sikre, at projektet forholder sig til blandt andet forvaltningsloven, offentlighedsloven og arkivloven.</a:t>
            </a:r>
          </a:p>
          <a:p>
            <a:endParaRPr lang="da-DK" sz="1800" dirty="0">
              <a:ea typeface="Calibri" panose="020F0502020204030204" pitchFamily="34" charset="0"/>
              <a:cs typeface="Times New Roman" panose="02020603050405020304" pitchFamily="18" charset="0"/>
            </a:endParaRPr>
          </a:p>
          <a:p>
            <a:r>
              <a:rPr lang="da-DK" sz="1800" b="1" dirty="0">
                <a:cs typeface="Times New Roman" panose="02020603050405020304" pitchFamily="18" charset="0"/>
              </a:rPr>
              <a:t>Godkendelse</a:t>
            </a:r>
          </a:p>
          <a:p>
            <a:r>
              <a:rPr lang="da-DK" sz="1800" dirty="0" err="1">
                <a:effectLst/>
                <a:ea typeface="Calibri" panose="020F0502020204030204" pitchFamily="34" charset="0"/>
                <a:cs typeface="Times New Roman" panose="02020603050405020304" pitchFamily="18" charset="0"/>
              </a:rPr>
              <a:t>Compliancerapporten</a:t>
            </a:r>
            <a:r>
              <a:rPr lang="da-DK" sz="1800" dirty="0">
                <a:effectLst/>
                <a:ea typeface="Calibri" panose="020F0502020204030204" pitchFamily="34" charset="0"/>
                <a:cs typeface="Times New Roman" panose="02020603050405020304" pitchFamily="18" charset="0"/>
              </a:rPr>
              <a:t> ejes af projektejer og godkendes af styregruppen i </a:t>
            </a:r>
            <a:r>
              <a:rPr lang="da-DK" sz="1800" dirty="0" err="1">
                <a:effectLst/>
                <a:ea typeface="Calibri" panose="020F0502020204030204" pitchFamily="34" charset="0"/>
                <a:cs typeface="Times New Roman" panose="02020603050405020304" pitchFamily="18" charset="0"/>
              </a:rPr>
              <a:t>foranalysen</a:t>
            </a:r>
            <a:r>
              <a:rPr lang="da-DK" sz="1800" dirty="0">
                <a:effectLst/>
                <a:ea typeface="Calibri" panose="020F0502020204030204" pitchFamily="34" charset="0"/>
                <a:cs typeface="Times New Roman" panose="02020603050405020304" pitchFamily="18" charset="0"/>
              </a:rPr>
              <a:t>.</a:t>
            </a:r>
          </a:p>
          <a:p>
            <a:r>
              <a:rPr lang="da-DK" sz="1800" dirty="0">
                <a:ea typeface="Calibri" panose="020F0502020204030204" pitchFamily="34" charset="0"/>
                <a:cs typeface="Times New Roman" panose="02020603050405020304" pitchFamily="18" charset="0"/>
              </a:rPr>
              <a:t>Skal opdateres, hvis der sker ændringer undervejs i projektet.</a:t>
            </a:r>
            <a:endParaRPr lang="da-DK" sz="1800" dirty="0">
              <a:effectLst/>
              <a:ea typeface="Calibri" panose="020F0502020204030204" pitchFamily="34" charset="0"/>
              <a:cs typeface="Times New Roman" panose="02020603050405020304" pitchFamily="18" charset="0"/>
            </a:endParaRPr>
          </a:p>
        </p:txBody>
      </p:sp>
      <p:sp>
        <p:nvSpPr>
          <p:cNvPr id="4" name="Pladsholder til dato 3">
            <a:extLst>
              <a:ext uri="{FF2B5EF4-FFF2-40B4-BE49-F238E27FC236}">
                <a16:creationId xmlns:a16="http://schemas.microsoft.com/office/drawing/2014/main" id="{22B3A856-A6C0-146D-3F2F-12E2CF824914}"/>
              </a:ext>
            </a:extLst>
          </p:cNvPr>
          <p:cNvSpPr>
            <a:spLocks noGrp="1"/>
          </p:cNvSpPr>
          <p:nvPr>
            <p:ph type="dt" sz="half" idx="10"/>
          </p:nvPr>
        </p:nvSpPr>
        <p:spPr/>
        <p:txBody>
          <a:bodyPr/>
          <a:lstStyle/>
          <a:p>
            <a:fld id="{AEE59E8E-00D5-4790-84E8-73EA380766DE}" type="datetime1">
              <a:rPr lang="da-DK" smtClean="0"/>
              <a:t>11-10-2023</a:t>
            </a:fld>
            <a:r>
              <a:rPr lang="da-DK"/>
              <a:t>25-10-2021</a:t>
            </a:r>
            <a:endParaRPr lang="da-DK" dirty="0"/>
          </a:p>
        </p:txBody>
      </p:sp>
      <p:pic>
        <p:nvPicPr>
          <p:cNvPr id="6" name="Billede 5" descr="Personer, der hæver tommelfingrene opad">
            <a:extLst>
              <a:ext uri="{FF2B5EF4-FFF2-40B4-BE49-F238E27FC236}">
                <a16:creationId xmlns:a16="http://schemas.microsoft.com/office/drawing/2014/main" id="{DFAB3777-96A1-2FEE-8F63-450DA1215B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8628" y="1556792"/>
            <a:ext cx="3739344" cy="2492896"/>
          </a:xfrm>
          <a:prstGeom prst="rect">
            <a:avLst/>
          </a:prstGeom>
        </p:spPr>
      </p:pic>
    </p:spTree>
    <p:extLst>
      <p:ext uri="{BB962C8B-B14F-4D97-AF65-F5344CB8AC3E}">
        <p14:creationId xmlns:p14="http://schemas.microsoft.com/office/powerpoint/2010/main" val="2006328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D9767-963C-4071-93B7-7AF8279080F8}"/>
              </a:ext>
            </a:extLst>
          </p:cNvPr>
          <p:cNvSpPr>
            <a:spLocks noGrp="1"/>
          </p:cNvSpPr>
          <p:nvPr>
            <p:ph type="title"/>
          </p:nvPr>
        </p:nvSpPr>
        <p:spPr/>
        <p:txBody>
          <a:bodyPr/>
          <a:lstStyle/>
          <a:p>
            <a:r>
              <a:rPr lang="da-DK" dirty="0" err="1"/>
              <a:t>ProjektRisiko</a:t>
            </a:r>
          </a:p>
        </p:txBody>
      </p:sp>
      <p:sp>
        <p:nvSpPr>
          <p:cNvPr id="3" name="Pladsholder til indhold 2">
            <a:extLst>
              <a:ext uri="{FF2B5EF4-FFF2-40B4-BE49-F238E27FC236}">
                <a16:creationId xmlns:a16="http://schemas.microsoft.com/office/drawing/2014/main" id="{0CFDA87C-C361-4892-84BF-1F986E950229}"/>
              </a:ext>
            </a:extLst>
          </p:cNvPr>
          <p:cNvSpPr>
            <a:spLocks noGrp="1"/>
          </p:cNvSpPr>
          <p:nvPr>
            <p:ph idx="1"/>
          </p:nvPr>
        </p:nvSpPr>
        <p:spPr>
          <a:xfrm>
            <a:off x="799868" y="1373021"/>
            <a:ext cx="10909965" cy="4521366"/>
          </a:xfrm>
        </p:spPr>
        <p:txBody>
          <a:bodyPr/>
          <a:lstStyle/>
          <a:p>
            <a:r>
              <a:rPr lang="da-DK" b="1"/>
              <a:t>Projektrisici kan true selve projektets gennemførsel. De er specifikke for projektet og risikostyring er en vigtig del af projektstyringen.</a:t>
            </a:r>
          </a:p>
          <a:p>
            <a:endParaRPr lang="da-DK"/>
          </a:p>
          <a:p>
            <a:r>
              <a:rPr lang="da-DK"/>
              <a:t>Risiko</a:t>
            </a:r>
            <a:r>
              <a:rPr lang="da-DK" dirty="0"/>
              <a:t>: En </a:t>
            </a:r>
            <a:r>
              <a:rPr lang="da-DK" b="1" dirty="0"/>
              <a:t>mulig</a:t>
            </a:r>
            <a:r>
              <a:rPr lang="da-DK" dirty="0"/>
              <a:t> hændelse som, </a:t>
            </a:r>
            <a:r>
              <a:rPr lang="da-DK" b="1" dirty="0"/>
              <a:t>hvis</a:t>
            </a:r>
            <a:r>
              <a:rPr lang="da-DK" dirty="0"/>
              <a:t> den indtræffer, har en negativ indvirkning på projektet.</a:t>
            </a:r>
          </a:p>
          <a:p>
            <a:endParaRPr lang="da-DK" dirty="0"/>
          </a:p>
          <a:p>
            <a:r>
              <a:rPr lang="da-DK" dirty="0"/>
              <a:t>Risikohåndtering indebærer:</a:t>
            </a:r>
          </a:p>
          <a:p>
            <a:pPr marL="342900" indent="-342900">
              <a:buFont typeface="Arial" panose="020B0604020202020204" pitchFamily="34" charset="0"/>
              <a:buChar char="•"/>
            </a:pPr>
            <a:r>
              <a:rPr lang="da-DK" dirty="0"/>
              <a:t>Risikoanalyse og –vurdering </a:t>
            </a:r>
          </a:p>
          <a:p>
            <a:pPr marL="342900" indent="-342900">
              <a:buFont typeface="Arial" panose="020B0604020202020204" pitchFamily="34" charset="0"/>
              <a:buChar char="•"/>
            </a:pPr>
            <a:r>
              <a:rPr lang="da-DK" dirty="0"/>
              <a:t>Forberedelse af mitigerende/afbødende handlinger </a:t>
            </a:r>
          </a:p>
          <a:p>
            <a:pPr marL="342900" indent="-342900">
              <a:buFont typeface="Arial" panose="020B0604020202020204" pitchFamily="34" charset="0"/>
              <a:buChar char="•"/>
            </a:pPr>
            <a:r>
              <a:rPr lang="da-DK" dirty="0"/>
              <a:t>Delegering af risikoansvar </a:t>
            </a:r>
          </a:p>
          <a:p>
            <a:pPr>
              <a:buNone/>
            </a:pPr>
            <a:endParaRPr lang="da-DK" dirty="0"/>
          </a:p>
          <a:p>
            <a:pPr>
              <a:buNone/>
            </a:pPr>
            <a:r>
              <a:rPr lang="da-DK" dirty="0"/>
              <a:t>Risikologgen godkendes af styregruppen.</a:t>
            </a:r>
          </a:p>
        </p:txBody>
      </p:sp>
      <p:sp>
        <p:nvSpPr>
          <p:cNvPr id="4" name="Pladsholder til dato 3">
            <a:extLst>
              <a:ext uri="{FF2B5EF4-FFF2-40B4-BE49-F238E27FC236}">
                <a16:creationId xmlns:a16="http://schemas.microsoft.com/office/drawing/2014/main" id="{52C9EE6A-F1D9-4C30-9972-1E27261724A6}"/>
              </a:ext>
            </a:extLst>
          </p:cNvPr>
          <p:cNvSpPr>
            <a:spLocks noGrp="1"/>
          </p:cNvSpPr>
          <p:nvPr>
            <p:ph type="dt" sz="half" idx="10"/>
          </p:nvPr>
        </p:nvSpPr>
        <p:spPr/>
        <p:txBody>
          <a:bodyPr/>
          <a:lstStyle/>
          <a:p>
            <a:fld id="{949AF17B-60D7-42B9-8A96-EFF555F154EC}" type="datetime1">
              <a:rPr lang="da-DK" smtClean="0"/>
              <a:t>11-10-2023</a:t>
            </a:fld>
            <a:r>
              <a:rPr lang="da-DK"/>
              <a:t>25-10-2021</a:t>
            </a:r>
            <a:endParaRPr lang="da-DK" dirty="0"/>
          </a:p>
        </p:txBody>
      </p:sp>
      <p:pic>
        <p:nvPicPr>
          <p:cNvPr id="5" name="Billede 4">
            <a:extLst>
              <a:ext uri="{FF2B5EF4-FFF2-40B4-BE49-F238E27FC236}">
                <a16:creationId xmlns:a16="http://schemas.microsoft.com/office/drawing/2014/main" id="{1A8A3BC7-0A0B-40E5-9465-76C35E7F1839}"/>
              </a:ext>
            </a:extLst>
          </p:cNvPr>
          <p:cNvPicPr>
            <a:picLocks noChangeAspect="1"/>
          </p:cNvPicPr>
          <p:nvPr/>
        </p:nvPicPr>
        <p:blipFill rotWithShape="1">
          <a:blip r:embed="rId2"/>
          <a:srcRect l="51692" t="22591"/>
          <a:stretch/>
        </p:blipFill>
        <p:spPr>
          <a:xfrm>
            <a:off x="7122343" y="2861810"/>
            <a:ext cx="4354696" cy="3315471"/>
          </a:xfrm>
          <a:prstGeom prst="rect">
            <a:avLst/>
          </a:prstGeom>
        </p:spPr>
      </p:pic>
    </p:spTree>
    <p:extLst>
      <p:ext uri="{BB962C8B-B14F-4D97-AF65-F5344CB8AC3E}">
        <p14:creationId xmlns:p14="http://schemas.microsoft.com/office/powerpoint/2010/main" val="2641353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D9767-963C-4071-93B7-7AF8279080F8}"/>
              </a:ext>
            </a:extLst>
          </p:cNvPr>
          <p:cNvSpPr>
            <a:spLocks noGrp="1"/>
          </p:cNvSpPr>
          <p:nvPr>
            <p:ph type="title"/>
          </p:nvPr>
        </p:nvSpPr>
        <p:spPr/>
        <p:txBody>
          <a:bodyPr/>
          <a:lstStyle/>
          <a:p>
            <a:r>
              <a:rPr lang="da-DK"/>
              <a:t>Risikovurdering af Løsningen i forhold til informationssikkerhed</a:t>
            </a:r>
            <a:endParaRPr lang="da-DK" dirty="0"/>
          </a:p>
        </p:txBody>
      </p:sp>
      <p:sp>
        <p:nvSpPr>
          <p:cNvPr id="3" name="Pladsholder til indhold 2">
            <a:extLst>
              <a:ext uri="{FF2B5EF4-FFF2-40B4-BE49-F238E27FC236}">
                <a16:creationId xmlns:a16="http://schemas.microsoft.com/office/drawing/2014/main" id="{0CFDA87C-C361-4892-84BF-1F986E950229}"/>
              </a:ext>
            </a:extLst>
          </p:cNvPr>
          <p:cNvSpPr>
            <a:spLocks noGrp="1"/>
          </p:cNvSpPr>
          <p:nvPr>
            <p:ph idx="1"/>
          </p:nvPr>
        </p:nvSpPr>
        <p:spPr/>
        <p:txBody>
          <a:bodyPr/>
          <a:lstStyle/>
          <a:p>
            <a:r>
              <a:rPr lang="da-DK" b="1" dirty="0">
                <a:ea typeface="+mn-lt"/>
                <a:cs typeface="+mn-lt"/>
              </a:rPr>
              <a:t>Den databeskyttelsesretlige risikovurdering foretages for løsningen som helhed i forhold til informationssikkerhed</a:t>
            </a:r>
            <a:endParaRPr lang="da-DK" dirty="0">
              <a:ea typeface="+mn-lt"/>
              <a:cs typeface="+mn-lt"/>
            </a:endParaRPr>
          </a:p>
          <a:p>
            <a:endParaRPr lang="da-DK" b="1" dirty="0">
              <a:ea typeface="+mn-lt"/>
              <a:cs typeface="+mn-lt"/>
            </a:endParaRPr>
          </a:p>
          <a:p>
            <a:r>
              <a:rPr lang="da-DK" dirty="0">
                <a:ea typeface="+mn-lt"/>
                <a:cs typeface="+mn-lt"/>
              </a:rPr>
              <a:t>Bruges til at vurdere</a:t>
            </a:r>
            <a:r>
              <a:rPr lang="da-DK" dirty="0"/>
              <a:t>, om der skal foretages en konsekvensanalyse</a:t>
            </a:r>
          </a:p>
          <a:p>
            <a:r>
              <a:rPr lang="da-DK" dirty="0"/>
              <a:t>Bruges også til at beslutte hvilke sikkerhedsforanstaltninger, som er nødvendige for at beskytte personoplysningerne.</a:t>
            </a:r>
          </a:p>
          <a:p>
            <a:r>
              <a:rPr lang="da-DK" dirty="0">
                <a:ea typeface="+mn-lt"/>
                <a:cs typeface="+mn-lt"/>
              </a:rPr>
              <a:t>Er input til eventuelle beredskabsplaner.</a:t>
            </a:r>
          </a:p>
          <a:p>
            <a:endParaRPr lang="da-DK" dirty="0">
              <a:ea typeface="+mn-lt"/>
              <a:cs typeface="+mn-lt"/>
            </a:endParaRPr>
          </a:p>
          <a:p>
            <a:r>
              <a:rPr lang="da-DK" dirty="0">
                <a:ea typeface="+mn-lt"/>
                <a:cs typeface="+mn-lt"/>
              </a:rPr>
              <a:t>Forholder sig IKKE til </a:t>
            </a:r>
            <a:r>
              <a:rPr lang="da-DK" dirty="0"/>
              <a:t>den dataansvarliges risiko for f.eks. sanktioner, tab af </a:t>
            </a:r>
            <a:br>
              <a:rPr lang="da-DK" dirty="0"/>
            </a:br>
            <a:r>
              <a:rPr lang="da-DK" dirty="0"/>
              <a:t>omdømme eller lignende.</a:t>
            </a:r>
            <a:endParaRPr lang="da-DK" dirty="0">
              <a:ea typeface="+mn-lt"/>
              <a:cs typeface="+mn-lt"/>
            </a:endParaRPr>
          </a:p>
          <a:p>
            <a:endParaRPr lang="da-DK" b="1" dirty="0"/>
          </a:p>
          <a:p>
            <a:r>
              <a:rPr lang="da-DK" dirty="0"/>
              <a:t>Risikovurderingen godkendes af projektejer.</a:t>
            </a:r>
          </a:p>
          <a:p>
            <a:pPr marL="342900" indent="-342900">
              <a:buFont typeface="Arial" panose="020B0604020202020204" pitchFamily="34" charset="0"/>
              <a:buChar char="•"/>
            </a:pPr>
            <a:endParaRPr lang="da-DK" dirty="0"/>
          </a:p>
          <a:p>
            <a:endParaRPr lang="da-DK" dirty="0"/>
          </a:p>
          <a:p>
            <a:endParaRPr lang="da-DK" dirty="0"/>
          </a:p>
        </p:txBody>
      </p:sp>
      <p:sp>
        <p:nvSpPr>
          <p:cNvPr id="4" name="Pladsholder til dato 3">
            <a:extLst>
              <a:ext uri="{FF2B5EF4-FFF2-40B4-BE49-F238E27FC236}">
                <a16:creationId xmlns:a16="http://schemas.microsoft.com/office/drawing/2014/main" id="{52C9EE6A-F1D9-4C30-9972-1E27261724A6}"/>
              </a:ext>
            </a:extLst>
          </p:cNvPr>
          <p:cNvSpPr>
            <a:spLocks noGrp="1"/>
          </p:cNvSpPr>
          <p:nvPr>
            <p:ph type="dt" sz="half" idx="10"/>
          </p:nvPr>
        </p:nvSpPr>
        <p:spPr/>
        <p:txBody>
          <a:bodyPr/>
          <a:lstStyle/>
          <a:p>
            <a:fld id="{949AF17B-60D7-42B9-8A96-EFF555F154EC}" type="datetime1">
              <a:rPr lang="da-DK" smtClean="0"/>
              <a:t>11-10-2023</a:t>
            </a:fld>
            <a:r>
              <a:rPr lang="da-DK"/>
              <a:t>25-10-2021</a:t>
            </a:r>
            <a:endParaRPr lang="da-DK" dirty="0"/>
          </a:p>
        </p:txBody>
      </p:sp>
      <p:pic>
        <p:nvPicPr>
          <p:cNvPr id="1030" name="Picture 6" descr="Dokument Vektorgrafiken und Vektor-Icons zum kostenlosen Download">
            <a:extLst>
              <a:ext uri="{FF2B5EF4-FFF2-40B4-BE49-F238E27FC236}">
                <a16:creationId xmlns:a16="http://schemas.microsoft.com/office/drawing/2014/main" id="{6A0E11D0-9CA7-4B06-8379-3D514BD35C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621"/>
          <a:stretch/>
        </p:blipFill>
        <p:spPr bwMode="auto">
          <a:xfrm rot="734711">
            <a:off x="9689487" y="3973860"/>
            <a:ext cx="1905000"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284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D9767-963C-4071-93B7-7AF8279080F8}"/>
              </a:ext>
            </a:extLst>
          </p:cNvPr>
          <p:cNvSpPr>
            <a:spLocks noGrp="1"/>
          </p:cNvSpPr>
          <p:nvPr>
            <p:ph type="title"/>
          </p:nvPr>
        </p:nvSpPr>
        <p:spPr/>
        <p:txBody>
          <a:bodyPr/>
          <a:lstStyle/>
          <a:p>
            <a:r>
              <a:rPr lang="da-DK" dirty="0" err="1"/>
              <a:t>ProduktRisiko</a:t>
            </a:r>
          </a:p>
        </p:txBody>
      </p:sp>
      <p:sp>
        <p:nvSpPr>
          <p:cNvPr id="3" name="Pladsholder til indhold 2">
            <a:extLst>
              <a:ext uri="{FF2B5EF4-FFF2-40B4-BE49-F238E27FC236}">
                <a16:creationId xmlns:a16="http://schemas.microsoft.com/office/drawing/2014/main" id="{0CFDA87C-C361-4892-84BF-1F986E950229}"/>
              </a:ext>
            </a:extLst>
          </p:cNvPr>
          <p:cNvSpPr>
            <a:spLocks noGrp="1"/>
          </p:cNvSpPr>
          <p:nvPr>
            <p:ph idx="1"/>
          </p:nvPr>
        </p:nvSpPr>
        <p:spPr>
          <a:xfrm>
            <a:off x="799867" y="1373021"/>
            <a:ext cx="10623260" cy="4521366"/>
          </a:xfrm>
        </p:spPr>
        <p:txBody>
          <a:bodyPr/>
          <a:lstStyle/>
          <a:p>
            <a:r>
              <a:rPr lang="da-DK" b="1" dirty="0">
                <a:ea typeface="+mn-lt"/>
                <a:cs typeface="+mn-lt"/>
              </a:rPr>
              <a:t>Produktrisici kan true kvaliteten af det endelige produkt – f.eks. at systemet er nyt og komplekst, slutbruger oplever, at systemet er vanskeligt at betjene, uklare krav osv. </a:t>
            </a:r>
            <a:endParaRPr lang="da-DK" dirty="0">
              <a:ea typeface="+mn-lt"/>
              <a:cs typeface="+mn-lt"/>
            </a:endParaRPr>
          </a:p>
          <a:p>
            <a:endParaRPr lang="da-DK" b="1" dirty="0">
              <a:ea typeface="+mn-lt"/>
              <a:cs typeface="+mn-lt"/>
            </a:endParaRPr>
          </a:p>
          <a:p>
            <a:pPr marL="342900" indent="-342900">
              <a:buFont typeface="Arial" panose="020B0604020202020204" pitchFamily="34" charset="0"/>
              <a:buChar char="•"/>
            </a:pPr>
            <a:r>
              <a:rPr lang="da-DK" dirty="0">
                <a:ea typeface="+mn-lt"/>
                <a:cs typeface="+mn-lt"/>
              </a:rPr>
              <a:t>Produktrisikoanalysen (PRA) beskriver risici i forhold til sandsynlighed, konsekvens og samlet risikoscore.</a:t>
            </a:r>
          </a:p>
          <a:p>
            <a:pPr marL="342900" indent="-342900">
              <a:buFont typeface="Arial" panose="020B0604020202020204" pitchFamily="34" charset="0"/>
              <a:buChar char="•"/>
            </a:pPr>
            <a:r>
              <a:rPr lang="da-DK" dirty="0"/>
              <a:t>PRA godkendes af styregruppen.</a:t>
            </a:r>
          </a:p>
          <a:p>
            <a:pPr marL="342900" indent="-342900">
              <a:buFont typeface="Arial" panose="020B0604020202020204" pitchFamily="34" charset="0"/>
              <a:buChar char="•"/>
            </a:pPr>
            <a:r>
              <a:rPr lang="da-DK" dirty="0">
                <a:ea typeface="+mn-lt"/>
                <a:cs typeface="+mn-lt"/>
              </a:rPr>
              <a:t>PRA bruges i forbindelse med test, hvor for eksempel teststrategien beskriver, hvordan projektet vil håndtere sine leverancer under hensyntagen til PRA.</a:t>
            </a:r>
            <a:endParaRPr lang="da-DK" dirty="0"/>
          </a:p>
          <a:p>
            <a:endParaRPr lang="da-DK" dirty="0">
              <a:ea typeface="+mn-lt"/>
              <a:cs typeface="+mn-lt"/>
            </a:endParaRPr>
          </a:p>
          <a:p>
            <a:endParaRPr lang="da-DK" b="1" dirty="0"/>
          </a:p>
          <a:p>
            <a:pPr marL="342900" indent="-342900">
              <a:buFont typeface="Arial" panose="020B0604020202020204" pitchFamily="34" charset="0"/>
              <a:buChar char="•"/>
            </a:pPr>
            <a:endParaRPr lang="da-DK" dirty="0"/>
          </a:p>
          <a:p>
            <a:endParaRPr lang="da-DK" dirty="0"/>
          </a:p>
          <a:p>
            <a:endParaRPr lang="da-DK" dirty="0"/>
          </a:p>
        </p:txBody>
      </p:sp>
      <p:sp>
        <p:nvSpPr>
          <p:cNvPr id="4" name="Pladsholder til dato 3">
            <a:extLst>
              <a:ext uri="{FF2B5EF4-FFF2-40B4-BE49-F238E27FC236}">
                <a16:creationId xmlns:a16="http://schemas.microsoft.com/office/drawing/2014/main" id="{52C9EE6A-F1D9-4C30-9972-1E27261724A6}"/>
              </a:ext>
            </a:extLst>
          </p:cNvPr>
          <p:cNvSpPr>
            <a:spLocks noGrp="1"/>
          </p:cNvSpPr>
          <p:nvPr>
            <p:ph type="dt" sz="half" idx="10"/>
          </p:nvPr>
        </p:nvSpPr>
        <p:spPr/>
        <p:txBody>
          <a:bodyPr/>
          <a:lstStyle/>
          <a:p>
            <a:fld id="{949AF17B-60D7-42B9-8A96-EFF555F154EC}" type="datetime1">
              <a:rPr lang="da-DK" smtClean="0"/>
              <a:t>11-10-2023</a:t>
            </a:fld>
            <a:r>
              <a:rPr lang="da-DK"/>
              <a:t>25-10-2021</a:t>
            </a:r>
            <a:endParaRPr lang="da-DK" dirty="0"/>
          </a:p>
        </p:txBody>
      </p:sp>
    </p:spTree>
    <p:extLst>
      <p:ext uri="{BB962C8B-B14F-4D97-AF65-F5344CB8AC3E}">
        <p14:creationId xmlns:p14="http://schemas.microsoft.com/office/powerpoint/2010/main" val="1945102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Gevinstrealisering</a:t>
            </a:r>
          </a:p>
        </p:txBody>
      </p:sp>
      <p:sp>
        <p:nvSpPr>
          <p:cNvPr id="4" name="Pladsholder til dato 3"/>
          <p:cNvSpPr>
            <a:spLocks noGrp="1"/>
          </p:cNvSpPr>
          <p:nvPr>
            <p:ph type="dt" sz="half" idx="10"/>
          </p:nvPr>
        </p:nvSpPr>
        <p:spPr/>
        <p:txBody>
          <a:bodyPr/>
          <a:lstStyle/>
          <a:p>
            <a:fld id="{4065D0D4-DEA2-44DF-90AA-59DAB5306327}" type="datetime1">
              <a:rPr lang="da-DK" smtClean="0"/>
              <a:t>11-10-2023</a:t>
            </a:fld>
            <a:r>
              <a:rPr lang="da-DK"/>
              <a:t>15-01-2018</a:t>
            </a:r>
            <a:endParaRPr lang="da-DK" dirty="0"/>
          </a:p>
        </p:txBody>
      </p:sp>
      <p:sp>
        <p:nvSpPr>
          <p:cNvPr id="3" name="Tekstfelt 2">
            <a:extLst>
              <a:ext uri="{FF2B5EF4-FFF2-40B4-BE49-F238E27FC236}">
                <a16:creationId xmlns:a16="http://schemas.microsoft.com/office/drawing/2014/main" id="{1CC0B2F1-169B-4084-BEC0-20158F62C1BB}"/>
              </a:ext>
            </a:extLst>
          </p:cNvPr>
          <p:cNvSpPr txBox="1"/>
          <p:nvPr/>
        </p:nvSpPr>
        <p:spPr>
          <a:xfrm>
            <a:off x="837828" y="1340768"/>
            <a:ext cx="9793088" cy="2046714"/>
          </a:xfrm>
          <a:prstGeom prst="rect">
            <a:avLst/>
          </a:prstGeom>
          <a:noFill/>
        </p:spPr>
        <p:txBody>
          <a:bodyPr wrap="square" lIns="0" tIns="0" rIns="0" bIns="0" rtlCol="0">
            <a:spAutoFit/>
          </a:bodyPr>
          <a:lstStyle/>
          <a:p>
            <a:pPr>
              <a:lnSpc>
                <a:spcPct val="95000"/>
              </a:lnSpc>
            </a:pPr>
            <a:r>
              <a:rPr lang="da-DK" sz="2000">
                <a:latin typeface="+mn-lt"/>
              </a:rPr>
              <a:t>Projektet beskriver sine forventede gevinster – gevinstkort.</a:t>
            </a:r>
          </a:p>
          <a:p>
            <a:pPr>
              <a:lnSpc>
                <a:spcPct val="95000"/>
              </a:lnSpc>
            </a:pPr>
            <a:r>
              <a:rPr lang="da-DK" sz="2000">
                <a:latin typeface="+mn-lt"/>
              </a:rPr>
              <a:t>…og projektet skal udføres med henblik på, at gevinsterne kan høstes.</a:t>
            </a:r>
          </a:p>
          <a:p>
            <a:pPr>
              <a:lnSpc>
                <a:spcPct val="95000"/>
              </a:lnSpc>
            </a:pPr>
            <a:endParaRPr lang="da-DK" sz="2000">
              <a:latin typeface="+mn-lt"/>
            </a:endParaRPr>
          </a:p>
          <a:p>
            <a:pPr>
              <a:lnSpc>
                <a:spcPct val="95000"/>
              </a:lnSpc>
            </a:pPr>
            <a:r>
              <a:rPr lang="da-DK" sz="2000">
                <a:latin typeface="+mn-lt"/>
              </a:rPr>
              <a:t>Gevinster høstes kun i begrænset omfang i og af projektet – det vil sige primært efter projektets afslutning og/eller af ”basisorganisationen”. </a:t>
            </a:r>
          </a:p>
          <a:p>
            <a:pPr>
              <a:lnSpc>
                <a:spcPct val="95000"/>
              </a:lnSpc>
            </a:pPr>
            <a:endParaRPr lang="da-DK" sz="2000">
              <a:latin typeface="+mn-lt"/>
            </a:endParaRPr>
          </a:p>
          <a:p>
            <a:pPr>
              <a:lnSpc>
                <a:spcPct val="95000"/>
              </a:lnSpc>
            </a:pPr>
            <a:r>
              <a:rPr lang="da-DK" sz="2000">
                <a:latin typeface="+mn-lt"/>
              </a:rPr>
              <a:t>Høst af gevinster kræver derfor planlægning.</a:t>
            </a:r>
            <a:endParaRPr lang="da-DK" sz="2000" dirty="0">
              <a:latin typeface="+mn-lt"/>
            </a:endParaRPr>
          </a:p>
        </p:txBody>
      </p:sp>
      <p:sp>
        <p:nvSpPr>
          <p:cNvPr id="6" name="Rectangle 5">
            <a:extLst>
              <a:ext uri="{FF2B5EF4-FFF2-40B4-BE49-F238E27FC236}">
                <a16:creationId xmlns:a16="http://schemas.microsoft.com/office/drawing/2014/main" id="{01DBFA2E-FD98-6660-7B07-39F3E0C19F07}"/>
              </a:ext>
            </a:extLst>
          </p:cNvPr>
          <p:cNvSpPr/>
          <p:nvPr/>
        </p:nvSpPr>
        <p:spPr bwMode="auto">
          <a:xfrm>
            <a:off x="765163" y="4149080"/>
            <a:ext cx="9221018" cy="432048"/>
          </a:xfrm>
          <a:prstGeom prst="rect">
            <a:avLst/>
          </a:prstGeom>
          <a:gradFill flip="none" rotWithShape="1">
            <a:gsLst>
              <a:gs pos="20000">
                <a:schemeClr val="bg1"/>
              </a:gs>
              <a:gs pos="99000">
                <a:srgbClr val="002060"/>
              </a:gs>
            </a:gsLst>
            <a:lin ang="10800000" scaled="1"/>
            <a:tileRect/>
          </a:gradFill>
          <a:ln w="1778"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nSpc>
                <a:spcPct val="95000"/>
              </a:lnSpc>
            </a:pPr>
            <a:r>
              <a:rPr lang="da-DK" sz="2400">
                <a:solidFill>
                  <a:schemeClr val="bg1"/>
                </a:solidFill>
              </a:rPr>
              <a:t>Projektorganisation</a:t>
            </a:r>
            <a:endParaRPr lang="da-DK" sz="2400" dirty="0" err="1">
              <a:solidFill>
                <a:schemeClr val="bg1"/>
              </a:solidFill>
            </a:endParaRPr>
          </a:p>
        </p:txBody>
      </p:sp>
      <p:sp>
        <p:nvSpPr>
          <p:cNvPr id="7" name="Rectangle 6">
            <a:extLst>
              <a:ext uri="{FF2B5EF4-FFF2-40B4-BE49-F238E27FC236}">
                <a16:creationId xmlns:a16="http://schemas.microsoft.com/office/drawing/2014/main" id="{5C8F127E-D799-7A4F-A6D7-3816ED65E575}"/>
              </a:ext>
            </a:extLst>
          </p:cNvPr>
          <p:cNvSpPr/>
          <p:nvPr/>
        </p:nvSpPr>
        <p:spPr bwMode="auto">
          <a:xfrm>
            <a:off x="3070076" y="4869160"/>
            <a:ext cx="7412830" cy="432048"/>
          </a:xfrm>
          <a:prstGeom prst="rect">
            <a:avLst/>
          </a:prstGeom>
          <a:gradFill flip="none" rotWithShape="1">
            <a:gsLst>
              <a:gs pos="20000">
                <a:schemeClr val="bg1"/>
              </a:gs>
              <a:gs pos="99000">
                <a:srgbClr val="006600"/>
              </a:gs>
            </a:gsLst>
            <a:lin ang="0" scaled="1"/>
            <a:tileRect/>
          </a:gradFill>
          <a:ln w="1778"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r">
              <a:lnSpc>
                <a:spcPct val="95000"/>
              </a:lnSpc>
            </a:pPr>
            <a:r>
              <a:rPr lang="da-DK" sz="2400">
                <a:solidFill>
                  <a:schemeClr val="bg1"/>
                </a:solidFill>
              </a:rPr>
              <a:t>Basisorganisation</a:t>
            </a:r>
            <a:endParaRPr lang="da-DK" sz="2400" dirty="0" err="1">
              <a:solidFill>
                <a:schemeClr val="bg1"/>
              </a:solidFill>
            </a:endParaRPr>
          </a:p>
        </p:txBody>
      </p:sp>
      <p:sp>
        <p:nvSpPr>
          <p:cNvPr id="11" name="Arrow: Pentagon 10">
            <a:extLst>
              <a:ext uri="{FF2B5EF4-FFF2-40B4-BE49-F238E27FC236}">
                <a16:creationId xmlns:a16="http://schemas.microsoft.com/office/drawing/2014/main" id="{A56CAFB2-A7B8-2DC6-0AC0-5A65C0BBF413}"/>
              </a:ext>
            </a:extLst>
          </p:cNvPr>
          <p:cNvSpPr/>
          <p:nvPr/>
        </p:nvSpPr>
        <p:spPr bwMode="auto">
          <a:xfrm>
            <a:off x="765163" y="5589240"/>
            <a:ext cx="9933110" cy="432048"/>
          </a:xfrm>
          <a:prstGeom prst="homePlate">
            <a:avLst/>
          </a:prstGeom>
          <a:solidFill>
            <a:schemeClr val="accent4">
              <a:lumMod val="60000"/>
              <a:lumOff val="40000"/>
            </a:schemeClr>
          </a:solidFill>
          <a:ln w="1778"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da-DK" sz="2400" b="0" i="0" u="none" strike="noStrike" cap="none" normalizeH="0" baseline="0">
                <a:ln>
                  <a:noFill/>
                </a:ln>
                <a:solidFill>
                  <a:schemeClr val="bg1"/>
                </a:solidFill>
                <a:effectLst/>
                <a:latin typeface="AU Passata" pitchFamily="34" charset="0"/>
              </a:rPr>
              <a:t>Identificere og planlægge gevinster                          Realisere gevinster</a:t>
            </a:r>
            <a:endParaRPr kumimoji="0" lang="da-DK" sz="2400" b="0" i="0" u="none" strike="noStrike" cap="none" normalizeH="0" baseline="0" dirty="0" err="1">
              <a:ln>
                <a:noFill/>
              </a:ln>
              <a:solidFill>
                <a:schemeClr val="bg1"/>
              </a:solidFill>
              <a:effectLst/>
              <a:latin typeface="AU Passata" pitchFamily="34" charset="0"/>
            </a:endParaRPr>
          </a:p>
        </p:txBody>
      </p:sp>
      <p:sp>
        <p:nvSpPr>
          <p:cNvPr id="12" name="TextBox 11">
            <a:extLst>
              <a:ext uri="{FF2B5EF4-FFF2-40B4-BE49-F238E27FC236}">
                <a16:creationId xmlns:a16="http://schemas.microsoft.com/office/drawing/2014/main" id="{6535092F-D7C5-04AC-A675-62260ABF0F24}"/>
              </a:ext>
            </a:extLst>
          </p:cNvPr>
          <p:cNvSpPr txBox="1"/>
          <p:nvPr/>
        </p:nvSpPr>
        <p:spPr>
          <a:xfrm>
            <a:off x="837828" y="3645024"/>
            <a:ext cx="1069652" cy="409343"/>
          </a:xfrm>
          <a:prstGeom prst="rect">
            <a:avLst/>
          </a:prstGeom>
          <a:noFill/>
        </p:spPr>
        <p:txBody>
          <a:bodyPr wrap="none" lIns="0" tIns="0" rIns="0" bIns="0" rtlCol="0">
            <a:spAutoFit/>
          </a:bodyPr>
          <a:lstStyle/>
          <a:p>
            <a:pPr>
              <a:lnSpc>
                <a:spcPct val="95000"/>
              </a:lnSpc>
            </a:pPr>
            <a:r>
              <a:rPr lang="da-DK" sz="2800">
                <a:latin typeface="+mn-lt"/>
              </a:rPr>
              <a:t>Projekt</a:t>
            </a:r>
            <a:endParaRPr lang="da-DK" sz="2800" dirty="0">
              <a:latin typeface="+mn-lt"/>
            </a:endParaRPr>
          </a:p>
        </p:txBody>
      </p:sp>
      <p:sp>
        <p:nvSpPr>
          <p:cNvPr id="13" name="TextBox 12">
            <a:extLst>
              <a:ext uri="{FF2B5EF4-FFF2-40B4-BE49-F238E27FC236}">
                <a16:creationId xmlns:a16="http://schemas.microsoft.com/office/drawing/2014/main" id="{70783DB7-4EC0-11B7-A443-63FA8AF5913E}"/>
              </a:ext>
            </a:extLst>
          </p:cNvPr>
          <p:cNvSpPr txBox="1"/>
          <p:nvPr/>
        </p:nvSpPr>
        <p:spPr>
          <a:xfrm>
            <a:off x="5956870" y="3656376"/>
            <a:ext cx="625171" cy="409343"/>
          </a:xfrm>
          <a:prstGeom prst="rect">
            <a:avLst/>
          </a:prstGeom>
          <a:noFill/>
        </p:spPr>
        <p:txBody>
          <a:bodyPr wrap="none" lIns="0" tIns="0" rIns="0" bIns="0" rtlCol="0">
            <a:spAutoFit/>
          </a:bodyPr>
          <a:lstStyle/>
          <a:p>
            <a:pPr>
              <a:lnSpc>
                <a:spcPct val="95000"/>
              </a:lnSpc>
            </a:pPr>
            <a:r>
              <a:rPr lang="da-DK" sz="2800">
                <a:latin typeface="+mn-lt"/>
              </a:rPr>
              <a:t>Drift</a:t>
            </a:r>
            <a:endParaRPr lang="da-DK" sz="2800" dirty="0">
              <a:latin typeface="+mn-lt"/>
            </a:endParaRPr>
          </a:p>
        </p:txBody>
      </p:sp>
      <p:cxnSp>
        <p:nvCxnSpPr>
          <p:cNvPr id="15" name="Straight Arrow Connector 14">
            <a:extLst>
              <a:ext uri="{FF2B5EF4-FFF2-40B4-BE49-F238E27FC236}">
                <a16:creationId xmlns:a16="http://schemas.microsoft.com/office/drawing/2014/main" id="{0A4984AD-C674-71CE-6C48-09DE15B3702A}"/>
              </a:ext>
            </a:extLst>
          </p:cNvPr>
          <p:cNvCxnSpPr/>
          <p:nvPr/>
        </p:nvCxnSpPr>
        <p:spPr bwMode="auto">
          <a:xfrm>
            <a:off x="2061964" y="3861048"/>
            <a:ext cx="3816424" cy="0"/>
          </a:xfrm>
          <a:prstGeom prst="straightConnector1">
            <a:avLst/>
          </a:prstGeom>
          <a:solidFill>
            <a:schemeClr val="accent2"/>
          </a:solidFill>
          <a:ln w="12700" cap="flat" cmpd="sng" algn="ctr">
            <a:solidFill>
              <a:schemeClr val="tx1"/>
            </a:solidFill>
            <a:prstDash val="dash"/>
            <a:round/>
            <a:headEnd type="none" w="med" len="med"/>
            <a:tailEnd type="triangle"/>
          </a:ln>
          <a:effectLst/>
        </p:spPr>
      </p:cxnSp>
      <p:cxnSp>
        <p:nvCxnSpPr>
          <p:cNvPr id="16" name="Straight Arrow Connector 15">
            <a:extLst>
              <a:ext uri="{FF2B5EF4-FFF2-40B4-BE49-F238E27FC236}">
                <a16:creationId xmlns:a16="http://schemas.microsoft.com/office/drawing/2014/main" id="{37F6EDA8-6CC3-C5DE-A2EC-CE044363798B}"/>
              </a:ext>
            </a:extLst>
          </p:cNvPr>
          <p:cNvCxnSpPr/>
          <p:nvPr/>
        </p:nvCxnSpPr>
        <p:spPr bwMode="auto">
          <a:xfrm>
            <a:off x="6666482" y="3861048"/>
            <a:ext cx="3816424" cy="0"/>
          </a:xfrm>
          <a:prstGeom prst="straightConnector1">
            <a:avLst/>
          </a:prstGeom>
          <a:solidFill>
            <a:schemeClr val="accent2"/>
          </a:solidFill>
          <a:ln w="12700" cap="flat" cmpd="sng" algn="ctr">
            <a:solidFill>
              <a:schemeClr val="tx1"/>
            </a:solidFill>
            <a:prstDash val="dash"/>
            <a:round/>
            <a:headEnd type="none" w="med" len="med"/>
            <a:tailEnd type="triangle"/>
          </a:ln>
          <a:effectLst/>
        </p:spPr>
      </p:cxnSp>
    </p:spTree>
    <p:extLst>
      <p:ext uri="{BB962C8B-B14F-4D97-AF65-F5344CB8AC3E}">
        <p14:creationId xmlns:p14="http://schemas.microsoft.com/office/powerpoint/2010/main" val="3105087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39698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Vejledning til styregruppe kick-</a:t>
            </a:r>
            <a:r>
              <a:rPr lang="da-DK" dirty="0" err="1"/>
              <a:t>off</a:t>
            </a:r>
            <a:r>
              <a:rPr lang="da-DK" dirty="0"/>
              <a:t> : 2</a:t>
            </a:r>
          </a:p>
        </p:txBody>
      </p:sp>
      <p:sp>
        <p:nvSpPr>
          <p:cNvPr id="3" name="Pladsholder til indhold 2"/>
          <p:cNvSpPr>
            <a:spLocks noGrp="1"/>
          </p:cNvSpPr>
          <p:nvPr>
            <p:ph idx="1"/>
          </p:nvPr>
        </p:nvSpPr>
        <p:spPr>
          <a:xfrm>
            <a:off x="983750" y="1052736"/>
            <a:ext cx="10220325" cy="4521366"/>
          </a:xfrm>
        </p:spPr>
        <p:txBody>
          <a:bodyPr/>
          <a:lstStyle/>
          <a:p>
            <a:r>
              <a:rPr lang="da-DK" dirty="0"/>
              <a:t>Aftale med din styregruppeformand hvordan første styregruppemøde skal gribes an.</a:t>
            </a:r>
          </a:p>
          <a:p>
            <a:pPr marL="342900" indent="-342900">
              <a:buFont typeface="Wingdings" panose="05000000000000000000" pitchFamily="2" charset="2"/>
              <a:buChar char="§"/>
            </a:pPr>
            <a:r>
              <a:rPr lang="da-DK" dirty="0"/>
              <a:t>Afhænger af sammensætningen af styregruppemedlemmerne. Har de siddet i styregruppe før? Har de deltaget i et styregruppekursus? Kender de hinanden?</a:t>
            </a:r>
          </a:p>
          <a:p>
            <a:pPr marL="342900" indent="-342900">
              <a:buFont typeface="Wingdings" panose="05000000000000000000" pitchFamily="2" charset="2"/>
              <a:buChar char="§"/>
            </a:pPr>
            <a:r>
              <a:rPr lang="da-DK" dirty="0"/>
              <a:t>Insister altid på at indlede med et kick-</a:t>
            </a:r>
            <a:r>
              <a:rPr lang="da-DK" dirty="0" err="1"/>
              <a:t>off</a:t>
            </a:r>
            <a:r>
              <a:rPr lang="da-DK" dirty="0"/>
              <a:t> selvom det er garvede styregruppemedlemmer. Men nedskaler og tilpas i samarbejde med styregruppeformanden. Det er vigtigt at sikre forventningsafstemningen i starten, inden man er gået skævt af hinanden.</a:t>
            </a:r>
          </a:p>
          <a:p>
            <a:pPr marL="342900" indent="-342900">
              <a:buFont typeface="Wingdings" panose="05000000000000000000" pitchFamily="2" charset="2"/>
              <a:buChar char="§"/>
            </a:pPr>
            <a:r>
              <a:rPr lang="da-DK" dirty="0"/>
              <a:t>Aftal med styregruppeformanden at linket til styregruppehåndbogen udsendes i agendaen med opfordring til at styregruppemedlemmerne læser den. Afsæt tid på styregruppemødet til at svare på spørgsmål hos styregruppemedlemmerne efter de har læst den.</a:t>
            </a:r>
          </a:p>
          <a:p>
            <a:pPr marL="342900" indent="-342900">
              <a:buFont typeface="Wingdings" panose="05000000000000000000" pitchFamily="2" charset="2"/>
              <a:buChar char="§"/>
            </a:pPr>
            <a:r>
              <a:rPr lang="da-DK" dirty="0"/>
              <a:t>Det er ikke alle spørgsmål fra styregruppemedlemmerne projektlederen skal eller kan besvare. Hvis de handler om samarbejdet skal de besvares af styregruppen mellem hinanden. </a:t>
            </a:r>
          </a:p>
          <a:p>
            <a:pPr marL="342900" indent="-342900">
              <a:buFont typeface="Wingdings" panose="05000000000000000000" pitchFamily="2" charset="2"/>
              <a:buChar char="§"/>
            </a:pPr>
            <a:r>
              <a:rPr lang="da-DK" dirty="0"/>
              <a:t>Udvælg de slides fra denne PP som skal bruges på lige netop dit kick-</a:t>
            </a:r>
            <a:r>
              <a:rPr lang="da-DK" dirty="0" err="1"/>
              <a:t>off</a:t>
            </a:r>
            <a:r>
              <a:rPr lang="da-DK" dirty="0"/>
              <a:t> og suppler med nye, hvis du og din styregruppeformand synes der mangler noget.</a:t>
            </a:r>
          </a:p>
        </p:txBody>
      </p:sp>
      <p:sp>
        <p:nvSpPr>
          <p:cNvPr id="4" name="Pladsholder til dato 3"/>
          <p:cNvSpPr>
            <a:spLocks noGrp="1"/>
          </p:cNvSpPr>
          <p:nvPr>
            <p:ph type="dt" sz="half" idx="10"/>
          </p:nvPr>
        </p:nvSpPr>
        <p:spPr/>
        <p:txBody>
          <a:bodyPr/>
          <a:lstStyle/>
          <a:p>
            <a:fld id="{33F2CA10-B24F-407F-B143-625E59078ADD}" type="datetime1">
              <a:rPr lang="da-DK" smtClean="0"/>
              <a:t>11-10-2023</a:t>
            </a:fld>
            <a:r>
              <a:rPr lang="da-DK"/>
              <a:t>25-10-2021</a:t>
            </a:r>
            <a:endParaRPr lang="da-DK" dirty="0"/>
          </a:p>
        </p:txBody>
      </p:sp>
    </p:spTree>
    <p:extLst>
      <p:ext uri="{BB962C8B-B14F-4D97-AF65-F5344CB8AC3E}">
        <p14:creationId xmlns:p14="http://schemas.microsoft.com/office/powerpoint/2010/main" val="83915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487ED8-D770-F1D5-7F1E-B6397A251923}"/>
              </a:ext>
            </a:extLst>
          </p:cNvPr>
          <p:cNvSpPr>
            <a:spLocks noGrp="1"/>
          </p:cNvSpPr>
          <p:nvPr>
            <p:ph type="ctrTitle"/>
          </p:nvPr>
        </p:nvSpPr>
        <p:spPr>
          <a:xfrm>
            <a:off x="985838" y="2939391"/>
            <a:ext cx="10220325" cy="747897"/>
          </a:xfrm>
        </p:spPr>
        <p:txBody>
          <a:bodyPr/>
          <a:lstStyle/>
          <a:p>
            <a:r>
              <a:rPr lang="da-DK" sz="5400" dirty="0"/>
              <a:t>Ansvar, opgaver &amp; roller</a:t>
            </a:r>
          </a:p>
        </p:txBody>
      </p:sp>
    </p:spTree>
    <p:extLst>
      <p:ext uri="{BB962C8B-B14F-4D97-AF65-F5344CB8AC3E}">
        <p14:creationId xmlns:p14="http://schemas.microsoft.com/office/powerpoint/2010/main" val="437299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02FA59-0B5E-45C3-94ED-A1A599BFC563}"/>
              </a:ext>
            </a:extLst>
          </p:cNvPr>
          <p:cNvSpPr>
            <a:spLocks noGrp="1"/>
          </p:cNvSpPr>
          <p:nvPr>
            <p:ph type="title"/>
          </p:nvPr>
        </p:nvSpPr>
        <p:spPr>
          <a:xfrm>
            <a:off x="342181" y="-171400"/>
            <a:ext cx="11557000" cy="1309328"/>
          </a:xfrm>
        </p:spPr>
        <p:txBody>
          <a:bodyPr/>
          <a:lstStyle/>
          <a:p>
            <a:r>
              <a:rPr lang="da-DK" sz="3600" dirty="0"/>
              <a:t>Det strategiske ansvar for styregruppen</a:t>
            </a:r>
          </a:p>
        </p:txBody>
      </p:sp>
      <p:sp>
        <p:nvSpPr>
          <p:cNvPr id="3" name="Pladsholder til indhold 2">
            <a:extLst>
              <a:ext uri="{FF2B5EF4-FFF2-40B4-BE49-F238E27FC236}">
                <a16:creationId xmlns:a16="http://schemas.microsoft.com/office/drawing/2014/main" id="{13C7DA21-8BA9-4D9C-9FD5-F5787B9C10D8}"/>
              </a:ext>
            </a:extLst>
          </p:cNvPr>
          <p:cNvSpPr>
            <a:spLocks noGrp="1"/>
          </p:cNvSpPr>
          <p:nvPr>
            <p:ph idx="1"/>
          </p:nvPr>
        </p:nvSpPr>
        <p:spPr>
          <a:xfrm>
            <a:off x="985839" y="1960079"/>
            <a:ext cx="7484837" cy="3937484"/>
          </a:xfrm>
        </p:spPr>
        <p:txBody>
          <a:bodyPr/>
          <a:lstStyle/>
          <a:p>
            <a:pPr marL="457200" indent="-457200">
              <a:buFont typeface="+mj-lt"/>
              <a:buAutoNum type="arabicPeriod"/>
            </a:pPr>
            <a:r>
              <a:rPr lang="da-DK" sz="2400" dirty="0"/>
              <a:t>Overordnet succes eller fiasko</a:t>
            </a:r>
          </a:p>
          <a:p>
            <a:pPr marL="457200" indent="-457200">
              <a:buFont typeface="+mj-lt"/>
              <a:buAutoNum type="arabicPeriod"/>
            </a:pPr>
            <a:r>
              <a:rPr lang="da-DK" sz="2400" dirty="0"/>
              <a:t>Projektets målsætning og indhold</a:t>
            </a:r>
          </a:p>
          <a:p>
            <a:pPr marL="457200" indent="-457200">
              <a:buFont typeface="+mj-lt"/>
              <a:buAutoNum type="arabicPeriod"/>
            </a:pPr>
            <a:r>
              <a:rPr lang="da-DK" sz="2400" dirty="0"/>
              <a:t>Indhold og anvendelighed af projektets hovedleverancer</a:t>
            </a:r>
          </a:p>
          <a:p>
            <a:pPr marL="457200" indent="-457200">
              <a:buFont typeface="+mj-lt"/>
              <a:buAutoNum type="arabicPeriod"/>
            </a:pPr>
            <a:r>
              <a:rPr lang="da-DK" sz="2400" dirty="0"/>
              <a:t>Samhørighed og retning for projektet på AU niveau</a:t>
            </a:r>
          </a:p>
          <a:p>
            <a:pPr marL="457200" indent="-457200">
              <a:buFont typeface="+mj-lt"/>
              <a:buAutoNum type="arabicPeriod"/>
            </a:pPr>
            <a:r>
              <a:rPr lang="da-DK" sz="2400" dirty="0"/>
              <a:t>Tværorganisatorisk perspektiv </a:t>
            </a:r>
          </a:p>
          <a:p>
            <a:pPr marL="457200" indent="-457200">
              <a:buFont typeface="+mj-lt"/>
              <a:buAutoNum type="arabicPeriod"/>
            </a:pPr>
            <a:r>
              <a:rPr lang="da-DK" sz="2400" dirty="0"/>
              <a:t>Sikre en effektiv beslutningsproces</a:t>
            </a:r>
          </a:p>
          <a:p>
            <a:pPr marL="457200" indent="-457200">
              <a:buFont typeface="+mj-lt"/>
              <a:buAutoNum type="arabicPeriod"/>
            </a:pPr>
            <a:r>
              <a:rPr lang="da-DK" sz="2400" dirty="0"/>
              <a:t>Fjerne forhindringer for projektet</a:t>
            </a:r>
          </a:p>
        </p:txBody>
      </p:sp>
      <p:sp>
        <p:nvSpPr>
          <p:cNvPr id="4" name="Pladsholder til dato 3">
            <a:extLst>
              <a:ext uri="{FF2B5EF4-FFF2-40B4-BE49-F238E27FC236}">
                <a16:creationId xmlns:a16="http://schemas.microsoft.com/office/drawing/2014/main" id="{F5284A0E-270E-4175-8168-ED70A04442D6}"/>
              </a:ext>
            </a:extLst>
          </p:cNvPr>
          <p:cNvSpPr>
            <a:spLocks noGrp="1"/>
          </p:cNvSpPr>
          <p:nvPr>
            <p:ph type="dt" sz="half" idx="10"/>
          </p:nvPr>
        </p:nvSpPr>
        <p:spPr/>
        <p:txBody>
          <a:bodyPr/>
          <a:lstStyle/>
          <a:p>
            <a:fld id="{92B7E8FD-5BD6-4D7D-9340-7DFF8328D5FE}" type="datetime1">
              <a:rPr lang="da-DK" smtClean="0"/>
              <a:t>11-10-2023</a:t>
            </a:fld>
            <a:r>
              <a:rPr lang="da-DK"/>
              <a:t>25-10-2021</a:t>
            </a:r>
            <a:endParaRPr lang="da-DK" dirty="0"/>
          </a:p>
        </p:txBody>
      </p:sp>
      <p:pic>
        <p:nvPicPr>
          <p:cNvPr id="9" name="Billede 8" descr="Spildt arbejde på teamets kontorbord">
            <a:extLst>
              <a:ext uri="{FF2B5EF4-FFF2-40B4-BE49-F238E27FC236}">
                <a16:creationId xmlns:a16="http://schemas.microsoft.com/office/drawing/2014/main" id="{ED93E90A-1F67-7967-E1D4-763F99894A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4429" y="1533864"/>
            <a:ext cx="3274752" cy="2183168"/>
          </a:xfrm>
          <a:prstGeom prst="rect">
            <a:avLst/>
          </a:prstGeom>
        </p:spPr>
      </p:pic>
    </p:spTree>
    <p:extLst>
      <p:ext uri="{BB962C8B-B14F-4D97-AF65-F5344CB8AC3E}">
        <p14:creationId xmlns:p14="http://schemas.microsoft.com/office/powerpoint/2010/main" val="3489950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02FA59-0B5E-45C3-94ED-A1A599BFC563}"/>
              </a:ext>
            </a:extLst>
          </p:cNvPr>
          <p:cNvSpPr>
            <a:spLocks noGrp="1"/>
          </p:cNvSpPr>
          <p:nvPr>
            <p:ph type="title"/>
          </p:nvPr>
        </p:nvSpPr>
        <p:spPr>
          <a:xfrm>
            <a:off x="342181" y="-171400"/>
            <a:ext cx="11557000" cy="1309328"/>
          </a:xfrm>
        </p:spPr>
        <p:txBody>
          <a:bodyPr/>
          <a:lstStyle/>
          <a:p>
            <a:r>
              <a:rPr lang="da-DK" sz="3600" dirty="0"/>
              <a:t>Det juridiske ansvar for styregruppen</a:t>
            </a:r>
          </a:p>
        </p:txBody>
      </p:sp>
      <p:sp>
        <p:nvSpPr>
          <p:cNvPr id="3" name="Pladsholder til indhold 2">
            <a:extLst>
              <a:ext uri="{FF2B5EF4-FFF2-40B4-BE49-F238E27FC236}">
                <a16:creationId xmlns:a16="http://schemas.microsoft.com/office/drawing/2014/main" id="{13C7DA21-8BA9-4D9C-9FD5-F5787B9C10D8}"/>
              </a:ext>
            </a:extLst>
          </p:cNvPr>
          <p:cNvSpPr>
            <a:spLocks noGrp="1"/>
          </p:cNvSpPr>
          <p:nvPr>
            <p:ph idx="1"/>
          </p:nvPr>
        </p:nvSpPr>
        <p:spPr>
          <a:xfrm>
            <a:off x="985839" y="1960079"/>
            <a:ext cx="7484837" cy="3937484"/>
          </a:xfrm>
        </p:spPr>
        <p:txBody>
          <a:bodyPr/>
          <a:lstStyle/>
          <a:p>
            <a:pPr marL="457200" indent="-457200">
              <a:buFont typeface="+mj-lt"/>
              <a:buAutoNum type="arabicPeriod"/>
            </a:pPr>
            <a:r>
              <a:rPr lang="da-DK" dirty="0"/>
              <a:t>Opfyldelse af systemejers ansvar i forhold til GDPR</a:t>
            </a:r>
          </a:p>
          <a:p>
            <a:pPr marL="457200" indent="-457200">
              <a:buFont typeface="+mj-lt"/>
              <a:buAutoNum type="arabicPeriod"/>
            </a:pPr>
            <a:r>
              <a:rPr lang="da-DK" dirty="0"/>
              <a:t>Overholdelse af udbudsreglerne og AU´s indkøbspolitik</a:t>
            </a:r>
          </a:p>
          <a:p>
            <a:pPr marL="457200" indent="-457200">
              <a:buFont typeface="+mj-lt"/>
              <a:buAutoNum type="arabicPeriod"/>
            </a:pPr>
            <a:r>
              <a:rPr lang="da-DK" dirty="0"/>
              <a:t>Overholdelse af relevant lovgivning eksempelvis forvaltningsloven, offentlighedsloven og arkivloven</a:t>
            </a:r>
          </a:p>
          <a:p>
            <a:pPr marL="457200" indent="-457200">
              <a:buFont typeface="+mj-lt"/>
              <a:buAutoNum type="arabicPeriod"/>
            </a:pPr>
            <a:endParaRPr lang="da-DK" dirty="0"/>
          </a:p>
          <a:p>
            <a:pPr>
              <a:buNone/>
            </a:pPr>
            <a:r>
              <a:rPr lang="da-DK" i="1" dirty="0"/>
              <a:t>Understøttes gennem:</a:t>
            </a:r>
          </a:p>
          <a:p>
            <a:pPr marL="285750" indent="-285750">
              <a:buFont typeface="Arial" panose="020B0604020202020204" pitchFamily="34" charset="0"/>
              <a:buChar char="•"/>
            </a:pPr>
            <a:r>
              <a:rPr lang="da-DK" dirty="0"/>
              <a:t>Projektet udarbejder en </a:t>
            </a:r>
            <a:r>
              <a:rPr lang="da-DK" dirty="0" err="1"/>
              <a:t>compliancerapport</a:t>
            </a:r>
            <a:endParaRPr lang="da-DK" dirty="0"/>
          </a:p>
          <a:p>
            <a:pPr marL="285750" indent="-285750">
              <a:buFont typeface="Arial" panose="020B0604020202020204" pitchFamily="34" charset="0"/>
              <a:buChar char="•"/>
            </a:pPr>
            <a:r>
              <a:rPr lang="da-DK" dirty="0"/>
              <a:t>Alle anskaffelser sker i samarbejde med AU Indkøb</a:t>
            </a:r>
          </a:p>
          <a:p>
            <a:pPr>
              <a:buNone/>
            </a:pPr>
            <a:endParaRPr lang="da-DK" dirty="0"/>
          </a:p>
          <a:p>
            <a:pPr>
              <a:buNone/>
            </a:pPr>
            <a:endParaRPr lang="da-DK" dirty="0"/>
          </a:p>
          <a:p>
            <a:endParaRPr lang="da-DK" sz="2400" dirty="0"/>
          </a:p>
        </p:txBody>
      </p:sp>
      <p:sp>
        <p:nvSpPr>
          <p:cNvPr id="4" name="Pladsholder til dato 3">
            <a:extLst>
              <a:ext uri="{FF2B5EF4-FFF2-40B4-BE49-F238E27FC236}">
                <a16:creationId xmlns:a16="http://schemas.microsoft.com/office/drawing/2014/main" id="{F5284A0E-270E-4175-8168-ED70A04442D6}"/>
              </a:ext>
            </a:extLst>
          </p:cNvPr>
          <p:cNvSpPr>
            <a:spLocks noGrp="1"/>
          </p:cNvSpPr>
          <p:nvPr>
            <p:ph type="dt" sz="half" idx="10"/>
          </p:nvPr>
        </p:nvSpPr>
        <p:spPr/>
        <p:txBody>
          <a:bodyPr/>
          <a:lstStyle/>
          <a:p>
            <a:fld id="{92B7E8FD-5BD6-4D7D-9340-7DFF8328D5FE}" type="datetime1">
              <a:rPr lang="da-DK" smtClean="0"/>
              <a:t>11-10-2023</a:t>
            </a:fld>
            <a:r>
              <a:rPr lang="da-DK"/>
              <a:t>25-10-2021</a:t>
            </a:r>
            <a:endParaRPr lang="da-DK" dirty="0"/>
          </a:p>
        </p:txBody>
      </p:sp>
      <p:pic>
        <p:nvPicPr>
          <p:cNvPr id="11" name="Billede 10" descr="Gear med kompas-dreje tande uden">
            <a:extLst>
              <a:ext uri="{FF2B5EF4-FFF2-40B4-BE49-F238E27FC236}">
                <a16:creationId xmlns:a16="http://schemas.microsoft.com/office/drawing/2014/main" id="{915AA1DA-15FC-E838-E763-47FD047249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7841" y="1844824"/>
            <a:ext cx="3274752" cy="2183168"/>
          </a:xfrm>
          <a:prstGeom prst="rect">
            <a:avLst/>
          </a:prstGeom>
        </p:spPr>
      </p:pic>
    </p:spTree>
    <p:extLst>
      <p:ext uri="{BB962C8B-B14F-4D97-AF65-F5344CB8AC3E}">
        <p14:creationId xmlns:p14="http://schemas.microsoft.com/office/powerpoint/2010/main" val="690412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02FA59-0B5E-45C3-94ED-A1A599BFC563}"/>
              </a:ext>
            </a:extLst>
          </p:cNvPr>
          <p:cNvSpPr>
            <a:spLocks noGrp="1"/>
          </p:cNvSpPr>
          <p:nvPr>
            <p:ph type="title"/>
          </p:nvPr>
        </p:nvSpPr>
        <p:spPr>
          <a:xfrm>
            <a:off x="342181" y="-171400"/>
            <a:ext cx="11557000" cy="1309328"/>
          </a:xfrm>
        </p:spPr>
        <p:txBody>
          <a:bodyPr/>
          <a:lstStyle/>
          <a:p>
            <a:r>
              <a:rPr lang="da-DK" sz="3600" dirty="0"/>
              <a:t>Det økonomiske ansvar for styregruppen</a:t>
            </a:r>
          </a:p>
        </p:txBody>
      </p:sp>
      <p:sp>
        <p:nvSpPr>
          <p:cNvPr id="3" name="Pladsholder til indhold 2">
            <a:extLst>
              <a:ext uri="{FF2B5EF4-FFF2-40B4-BE49-F238E27FC236}">
                <a16:creationId xmlns:a16="http://schemas.microsoft.com/office/drawing/2014/main" id="{13C7DA21-8BA9-4D9C-9FD5-F5787B9C10D8}"/>
              </a:ext>
            </a:extLst>
          </p:cNvPr>
          <p:cNvSpPr>
            <a:spLocks noGrp="1"/>
          </p:cNvSpPr>
          <p:nvPr>
            <p:ph idx="1"/>
          </p:nvPr>
        </p:nvSpPr>
        <p:spPr>
          <a:xfrm>
            <a:off x="985839" y="1960079"/>
            <a:ext cx="7556845" cy="3937484"/>
          </a:xfrm>
        </p:spPr>
        <p:txBody>
          <a:bodyPr/>
          <a:lstStyle/>
          <a:p>
            <a:pPr marL="457200" indent="-457200">
              <a:buFont typeface="+mj-lt"/>
              <a:buAutoNum type="arabicPeriod"/>
            </a:pPr>
            <a:r>
              <a:rPr lang="da-DK" dirty="0"/>
              <a:t>Sikre budget til investeringen og den efterfølgende forvaltning</a:t>
            </a:r>
          </a:p>
          <a:p>
            <a:pPr marL="457200" indent="-457200">
              <a:buFont typeface="+mj-lt"/>
              <a:buAutoNum type="arabicPeriod"/>
            </a:pPr>
            <a:r>
              <a:rPr lang="da-DK" dirty="0"/>
              <a:t>Prioritere leverancer i forhold til budget og ressourcer</a:t>
            </a:r>
          </a:p>
          <a:p>
            <a:pPr marL="457200" indent="-457200">
              <a:buFont typeface="+mj-lt"/>
              <a:buAutoNum type="arabicPeriod"/>
            </a:pPr>
            <a:r>
              <a:rPr lang="da-DK" dirty="0"/>
              <a:t>Fortsat forretningsbegrundelse</a:t>
            </a:r>
          </a:p>
          <a:p>
            <a:pPr marL="457200" indent="-457200">
              <a:buFont typeface="+mj-lt"/>
              <a:buAutoNum type="arabicPeriod"/>
            </a:pPr>
            <a:r>
              <a:rPr lang="da-DK" dirty="0"/>
              <a:t>Muliggøre gevinstrealisering på hele AU</a:t>
            </a:r>
          </a:p>
          <a:p>
            <a:pPr marL="457200" indent="-457200">
              <a:buFont typeface="+mj-lt"/>
              <a:buAutoNum type="arabicPeriod"/>
            </a:pPr>
            <a:r>
              <a:rPr lang="da-DK" dirty="0"/>
              <a:t>Indstille ændringer til slutdato, ressourcer eller </a:t>
            </a:r>
            <a:r>
              <a:rPr lang="da-DK" dirty="0" err="1"/>
              <a:t>scope</a:t>
            </a:r>
            <a:r>
              <a:rPr lang="da-DK" dirty="0"/>
              <a:t> til PFU</a:t>
            </a:r>
          </a:p>
          <a:p>
            <a:pPr>
              <a:buNone/>
            </a:pPr>
            <a:endParaRPr lang="da-DK" dirty="0"/>
          </a:p>
          <a:p>
            <a:pPr>
              <a:buNone/>
            </a:pPr>
            <a:r>
              <a:rPr lang="da-DK" i="1" dirty="0"/>
              <a:t>Understøttes gennem:</a:t>
            </a:r>
          </a:p>
          <a:p>
            <a:pPr marL="285750" indent="-285750">
              <a:buFont typeface="Arial" panose="020B0604020202020204" pitchFamily="34" charset="0"/>
              <a:buChar char="•"/>
            </a:pPr>
            <a:r>
              <a:rPr lang="da-DK" dirty="0"/>
              <a:t>Beslutningsoplæg fra PL skal give mulighed for at efterleve ansvaret.</a:t>
            </a:r>
          </a:p>
          <a:p>
            <a:pPr marL="285750" indent="-285750">
              <a:buFont typeface="Arial" panose="020B0604020202020204" pitchFamily="34" charset="0"/>
              <a:buChar char="•"/>
            </a:pPr>
            <a:r>
              <a:rPr lang="da-DK" dirty="0"/>
              <a:t>Gevinstkort og en gevinstrealiseringsplan. Styregruppen deltager aktivt i at udarbejde disse.</a:t>
            </a:r>
          </a:p>
          <a:p>
            <a:pPr>
              <a:buNone/>
            </a:pPr>
            <a:endParaRPr lang="da-DK" dirty="0"/>
          </a:p>
          <a:p>
            <a:pPr>
              <a:buNone/>
            </a:pPr>
            <a:endParaRPr lang="da-DK" dirty="0"/>
          </a:p>
          <a:p>
            <a:endParaRPr lang="da-DK" sz="2400" dirty="0"/>
          </a:p>
        </p:txBody>
      </p:sp>
      <p:sp>
        <p:nvSpPr>
          <p:cNvPr id="4" name="Pladsholder til dato 3">
            <a:extLst>
              <a:ext uri="{FF2B5EF4-FFF2-40B4-BE49-F238E27FC236}">
                <a16:creationId xmlns:a16="http://schemas.microsoft.com/office/drawing/2014/main" id="{F5284A0E-270E-4175-8168-ED70A04442D6}"/>
              </a:ext>
            </a:extLst>
          </p:cNvPr>
          <p:cNvSpPr>
            <a:spLocks noGrp="1"/>
          </p:cNvSpPr>
          <p:nvPr>
            <p:ph type="dt" sz="half" idx="10"/>
          </p:nvPr>
        </p:nvSpPr>
        <p:spPr/>
        <p:txBody>
          <a:bodyPr/>
          <a:lstStyle/>
          <a:p>
            <a:fld id="{92B7E8FD-5BD6-4D7D-9340-7DFF8328D5FE}" type="datetime1">
              <a:rPr lang="da-DK" smtClean="0"/>
              <a:t>11-10-2023</a:t>
            </a:fld>
            <a:r>
              <a:rPr lang="da-DK"/>
              <a:t>25-10-2021</a:t>
            </a:r>
            <a:endParaRPr lang="da-DK" dirty="0"/>
          </a:p>
        </p:txBody>
      </p:sp>
      <p:pic>
        <p:nvPicPr>
          <p:cNvPr id="8" name="Billede 7">
            <a:extLst>
              <a:ext uri="{FF2B5EF4-FFF2-40B4-BE49-F238E27FC236}">
                <a16:creationId xmlns:a16="http://schemas.microsoft.com/office/drawing/2014/main" id="{66C550C9-4B5A-4831-8747-093EE5AE3B99}"/>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8974732" y="1844823"/>
            <a:ext cx="2664296" cy="22389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49941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02FA59-0B5E-45C3-94ED-A1A599BFC563}"/>
              </a:ext>
            </a:extLst>
          </p:cNvPr>
          <p:cNvSpPr>
            <a:spLocks noGrp="1"/>
          </p:cNvSpPr>
          <p:nvPr>
            <p:ph type="title"/>
          </p:nvPr>
        </p:nvSpPr>
        <p:spPr>
          <a:xfrm>
            <a:off x="342181" y="-171400"/>
            <a:ext cx="11557000" cy="1309328"/>
          </a:xfrm>
        </p:spPr>
        <p:txBody>
          <a:bodyPr/>
          <a:lstStyle/>
          <a:p>
            <a:r>
              <a:rPr lang="da-DK" sz="3600" dirty="0"/>
              <a:t>Det Praktiske ansvar for styregruppen</a:t>
            </a:r>
          </a:p>
        </p:txBody>
      </p:sp>
      <p:sp>
        <p:nvSpPr>
          <p:cNvPr id="3" name="Pladsholder til indhold 2">
            <a:extLst>
              <a:ext uri="{FF2B5EF4-FFF2-40B4-BE49-F238E27FC236}">
                <a16:creationId xmlns:a16="http://schemas.microsoft.com/office/drawing/2014/main" id="{13C7DA21-8BA9-4D9C-9FD5-F5787B9C10D8}"/>
              </a:ext>
            </a:extLst>
          </p:cNvPr>
          <p:cNvSpPr>
            <a:spLocks noGrp="1"/>
          </p:cNvSpPr>
          <p:nvPr>
            <p:ph idx="1"/>
          </p:nvPr>
        </p:nvSpPr>
        <p:spPr>
          <a:xfrm>
            <a:off x="985839" y="1960079"/>
            <a:ext cx="7484837" cy="3937484"/>
          </a:xfrm>
        </p:spPr>
        <p:txBody>
          <a:bodyPr/>
          <a:lstStyle/>
          <a:p>
            <a:pPr marL="457200" indent="-457200">
              <a:buFont typeface="+mj-lt"/>
              <a:buAutoNum type="arabicPeriod"/>
            </a:pPr>
            <a:r>
              <a:rPr lang="da-DK" sz="1800" dirty="0"/>
              <a:t>Sikre en tydelig ramme og forventningsafstemning på tværs i styregruppen</a:t>
            </a:r>
          </a:p>
          <a:p>
            <a:pPr marL="457200" indent="-457200">
              <a:buFont typeface="+mj-lt"/>
              <a:buAutoNum type="arabicPeriod"/>
            </a:pPr>
            <a:r>
              <a:rPr lang="da-DK" sz="1800" dirty="0"/>
              <a:t>Sikre at projektorganiseringen er afstemt i forhold til projektets behov og mål</a:t>
            </a:r>
          </a:p>
          <a:p>
            <a:pPr marL="457200" indent="-457200">
              <a:buFont typeface="+mj-lt"/>
              <a:buAutoNum type="arabicPeriod"/>
            </a:pPr>
            <a:r>
              <a:rPr lang="da-DK" sz="1800" dirty="0"/>
              <a:t>Være ambassadører for projektet</a:t>
            </a:r>
          </a:p>
          <a:p>
            <a:pPr marL="457200" indent="-457200">
              <a:buFont typeface="+mj-lt"/>
              <a:buAutoNum type="arabicPeriod"/>
            </a:pPr>
            <a:r>
              <a:rPr lang="da-DK" sz="1800" dirty="0"/>
              <a:t>Være tilgængelig for projektet til at træffe beslutninger </a:t>
            </a:r>
          </a:p>
          <a:p>
            <a:pPr marL="457200" indent="-457200">
              <a:buFont typeface="+mj-lt"/>
              <a:buAutoNum type="arabicPeriod"/>
            </a:pPr>
            <a:r>
              <a:rPr lang="da-DK" sz="1800" dirty="0"/>
              <a:t>Arbejde aktivt både med projektrisici og produktrisici</a:t>
            </a:r>
          </a:p>
          <a:p>
            <a:pPr>
              <a:buNone/>
            </a:pPr>
            <a:r>
              <a:rPr lang="da-DK" sz="1800" i="1" dirty="0"/>
              <a:t>Understøttes gennem:</a:t>
            </a:r>
          </a:p>
          <a:p>
            <a:pPr marL="285750" indent="-285750">
              <a:buFont typeface="Arial" panose="020B0604020202020204" pitchFamily="34" charset="0"/>
              <a:buChar char="•"/>
            </a:pPr>
            <a:r>
              <a:rPr lang="da-DK" sz="1800" dirty="0"/>
              <a:t>PID og bilag</a:t>
            </a:r>
          </a:p>
          <a:p>
            <a:pPr marL="285750" indent="-285750">
              <a:buFont typeface="Arial" panose="020B0604020202020204" pitchFamily="34" charset="0"/>
              <a:buChar char="•"/>
            </a:pPr>
            <a:r>
              <a:rPr lang="da-DK" sz="1800" dirty="0"/>
              <a:t>”Elevatortale”, der giver en kort beskrivelse af projektet</a:t>
            </a:r>
          </a:p>
          <a:p>
            <a:pPr marL="285750" indent="-285750">
              <a:buFont typeface="Arial" panose="020B0604020202020204" pitchFamily="34" charset="0"/>
              <a:buChar char="•"/>
            </a:pPr>
            <a:r>
              <a:rPr lang="da-DK" sz="1800" dirty="0"/>
              <a:t>Styregruppemøder</a:t>
            </a:r>
          </a:p>
          <a:p>
            <a:pPr marL="285750" indent="-285750">
              <a:buFont typeface="Arial" panose="020B0604020202020204" pitchFamily="34" charset="0"/>
              <a:buChar char="•"/>
            </a:pPr>
            <a:r>
              <a:rPr lang="da-DK" sz="1800" dirty="0"/>
              <a:t>Risikolog og </a:t>
            </a:r>
            <a:r>
              <a:rPr lang="da-DK" sz="1800" dirty="0" err="1"/>
              <a:t>mitigerende</a:t>
            </a:r>
            <a:r>
              <a:rPr lang="da-DK" sz="1800" dirty="0"/>
              <a:t> handlinger</a:t>
            </a:r>
          </a:p>
          <a:p>
            <a:pPr>
              <a:buNone/>
            </a:pPr>
            <a:endParaRPr lang="da-DK" sz="1800" dirty="0"/>
          </a:p>
          <a:p>
            <a:pPr>
              <a:buNone/>
            </a:pPr>
            <a:endParaRPr lang="da-DK" sz="1800" dirty="0"/>
          </a:p>
          <a:p>
            <a:endParaRPr lang="da-DK" dirty="0"/>
          </a:p>
        </p:txBody>
      </p:sp>
      <p:sp>
        <p:nvSpPr>
          <p:cNvPr id="4" name="Pladsholder til dato 3">
            <a:extLst>
              <a:ext uri="{FF2B5EF4-FFF2-40B4-BE49-F238E27FC236}">
                <a16:creationId xmlns:a16="http://schemas.microsoft.com/office/drawing/2014/main" id="{F5284A0E-270E-4175-8168-ED70A04442D6}"/>
              </a:ext>
            </a:extLst>
          </p:cNvPr>
          <p:cNvSpPr>
            <a:spLocks noGrp="1"/>
          </p:cNvSpPr>
          <p:nvPr>
            <p:ph type="dt" sz="half" idx="10"/>
          </p:nvPr>
        </p:nvSpPr>
        <p:spPr/>
        <p:txBody>
          <a:bodyPr/>
          <a:lstStyle/>
          <a:p>
            <a:fld id="{92B7E8FD-5BD6-4D7D-9340-7DFF8328D5FE}" type="datetime1">
              <a:rPr lang="da-DK" smtClean="0"/>
              <a:t>11-10-2023</a:t>
            </a:fld>
            <a:r>
              <a:rPr lang="da-DK"/>
              <a:t>25-10-2021</a:t>
            </a:r>
            <a:endParaRPr lang="da-DK" dirty="0"/>
          </a:p>
        </p:txBody>
      </p:sp>
      <p:pic>
        <p:nvPicPr>
          <p:cNvPr id="7" name="Billede 6" descr="Et billede, der indeholder LEGO, legetøj&#10;&#10;Automatisk genereret beskrivelse">
            <a:extLst>
              <a:ext uri="{FF2B5EF4-FFF2-40B4-BE49-F238E27FC236}">
                <a16:creationId xmlns:a16="http://schemas.microsoft.com/office/drawing/2014/main" id="{4DC87C7B-5FE1-45E9-A543-56A6CFF1D3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0756" y="1844824"/>
            <a:ext cx="2304146" cy="2304146"/>
          </a:xfrm>
          <a:prstGeom prst="rect">
            <a:avLst/>
          </a:prstGeom>
        </p:spPr>
      </p:pic>
    </p:spTree>
    <p:extLst>
      <p:ext uri="{BB962C8B-B14F-4D97-AF65-F5344CB8AC3E}">
        <p14:creationId xmlns:p14="http://schemas.microsoft.com/office/powerpoint/2010/main" val="1417261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02FA59-0B5E-45C3-94ED-A1A599BFC563}"/>
              </a:ext>
            </a:extLst>
          </p:cNvPr>
          <p:cNvSpPr>
            <a:spLocks noGrp="1"/>
          </p:cNvSpPr>
          <p:nvPr>
            <p:ph type="title"/>
          </p:nvPr>
        </p:nvSpPr>
        <p:spPr>
          <a:xfrm>
            <a:off x="477788" y="-171400"/>
            <a:ext cx="11711037" cy="1224136"/>
          </a:xfrm>
        </p:spPr>
        <p:txBody>
          <a:bodyPr/>
          <a:lstStyle/>
          <a:p>
            <a:r>
              <a:rPr lang="da-DK" sz="3600" dirty="0"/>
              <a:t>ansvar i forhold til projektmodellen</a:t>
            </a:r>
          </a:p>
        </p:txBody>
      </p:sp>
      <p:sp>
        <p:nvSpPr>
          <p:cNvPr id="3" name="Pladsholder til indhold 2">
            <a:extLst>
              <a:ext uri="{FF2B5EF4-FFF2-40B4-BE49-F238E27FC236}">
                <a16:creationId xmlns:a16="http://schemas.microsoft.com/office/drawing/2014/main" id="{13C7DA21-8BA9-4D9C-9FD5-F5787B9C10D8}"/>
              </a:ext>
            </a:extLst>
          </p:cNvPr>
          <p:cNvSpPr>
            <a:spLocks noGrp="1"/>
          </p:cNvSpPr>
          <p:nvPr>
            <p:ph idx="1"/>
          </p:nvPr>
        </p:nvSpPr>
        <p:spPr>
          <a:xfrm>
            <a:off x="985839" y="1960079"/>
            <a:ext cx="4676525" cy="3937484"/>
          </a:xfrm>
        </p:spPr>
        <p:txBody>
          <a:bodyPr/>
          <a:lstStyle/>
          <a:p>
            <a:pPr marL="457200" indent="-457200">
              <a:buFont typeface="+mj-lt"/>
              <a:buAutoNum type="arabicPeriod"/>
            </a:pPr>
            <a:r>
              <a:rPr lang="da-DK"/>
              <a:t>Projektmodellen </a:t>
            </a:r>
            <a:r>
              <a:rPr lang="da-DK" dirty="0"/>
              <a:t>følges</a:t>
            </a:r>
          </a:p>
          <a:p>
            <a:pPr marL="457200" indent="-457200">
              <a:buFont typeface="+mj-lt"/>
              <a:buAutoNum type="arabicPeriod"/>
            </a:pPr>
            <a:r>
              <a:rPr lang="da-DK" dirty="0"/>
              <a:t>Minimumsleverancer leveres</a:t>
            </a:r>
          </a:p>
          <a:p>
            <a:pPr marL="457200" indent="-457200">
              <a:buFont typeface="+mj-lt"/>
              <a:buAutoNum type="arabicPeriod"/>
            </a:pPr>
            <a:r>
              <a:rPr lang="da-DK"/>
              <a:t>Vurdering og godkendelse ved faseovergang (gate) </a:t>
            </a:r>
            <a:endParaRPr lang="da-DK" dirty="0"/>
          </a:p>
          <a:p>
            <a:pPr>
              <a:buNone/>
            </a:pPr>
            <a:endParaRPr lang="da-DK" dirty="0"/>
          </a:p>
          <a:p>
            <a:pPr>
              <a:buNone/>
            </a:pPr>
            <a:r>
              <a:rPr lang="da-DK" i="1" dirty="0"/>
              <a:t>Understøttes gennem:</a:t>
            </a:r>
          </a:p>
          <a:p>
            <a:pPr>
              <a:buNone/>
            </a:pPr>
            <a:r>
              <a:rPr lang="da-DK" dirty="0"/>
              <a:t>Projektlederens styring</a:t>
            </a:r>
          </a:p>
          <a:p>
            <a:pPr>
              <a:buNone/>
            </a:pPr>
            <a:endParaRPr lang="da-DK" dirty="0"/>
          </a:p>
          <a:p>
            <a:pPr>
              <a:buNone/>
            </a:pPr>
            <a:endParaRPr lang="da-DK" dirty="0"/>
          </a:p>
          <a:p>
            <a:endParaRPr lang="da-DK" sz="2400" dirty="0"/>
          </a:p>
        </p:txBody>
      </p:sp>
      <p:sp>
        <p:nvSpPr>
          <p:cNvPr id="4" name="Pladsholder til dato 3">
            <a:extLst>
              <a:ext uri="{FF2B5EF4-FFF2-40B4-BE49-F238E27FC236}">
                <a16:creationId xmlns:a16="http://schemas.microsoft.com/office/drawing/2014/main" id="{F5284A0E-270E-4175-8168-ED70A04442D6}"/>
              </a:ext>
            </a:extLst>
          </p:cNvPr>
          <p:cNvSpPr>
            <a:spLocks noGrp="1"/>
          </p:cNvSpPr>
          <p:nvPr>
            <p:ph type="dt" sz="half" idx="10"/>
          </p:nvPr>
        </p:nvSpPr>
        <p:spPr/>
        <p:txBody>
          <a:bodyPr/>
          <a:lstStyle/>
          <a:p>
            <a:fld id="{92B7E8FD-5BD6-4D7D-9340-7DFF8328D5FE}" type="datetime1">
              <a:rPr lang="da-DK" smtClean="0"/>
              <a:t>11-10-2023</a:t>
            </a:fld>
            <a:r>
              <a:rPr lang="da-DK"/>
              <a:t>25-10-2021</a:t>
            </a:r>
            <a:endParaRPr lang="da-DK" dirty="0"/>
          </a:p>
        </p:txBody>
      </p:sp>
      <p:pic>
        <p:nvPicPr>
          <p:cNvPr id="7" name="Billede 6"/>
          <p:cNvPicPr>
            <a:picLocks noChangeAspect="1"/>
          </p:cNvPicPr>
          <p:nvPr/>
        </p:nvPicPr>
        <p:blipFill>
          <a:blip r:embed="rId3"/>
          <a:stretch>
            <a:fillRect/>
          </a:stretch>
        </p:blipFill>
        <p:spPr>
          <a:xfrm>
            <a:off x="5534919" y="2398000"/>
            <a:ext cx="6203966" cy="3384376"/>
          </a:xfrm>
          <a:prstGeom prst="rect">
            <a:avLst/>
          </a:prstGeom>
        </p:spPr>
      </p:pic>
    </p:spTree>
    <p:extLst>
      <p:ext uri="{BB962C8B-B14F-4D97-AF65-F5344CB8AC3E}">
        <p14:creationId xmlns:p14="http://schemas.microsoft.com/office/powerpoint/2010/main" val="41404063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6338072960182252"/>
</p:tagLst>
</file>

<file path=ppt/tags/tag2.xml><?xml version="1.0" encoding="utf-8"?>
<p:tagLst xmlns:a="http://schemas.openxmlformats.org/drawingml/2006/main" xmlns:r="http://schemas.openxmlformats.org/officeDocument/2006/relationships" xmlns:p="http://schemas.openxmlformats.org/presentationml/2006/main">
  <p:tag name="TEMPLAFYSLIDEID" val="636235437375566864"/>
</p:tagLst>
</file>

<file path=ppt/theme/theme1.xml><?xml version="1.0" encoding="utf-8"?>
<a:theme xmlns:a="http://schemas.openxmlformats.org/drawingml/2006/main" name="AU 16:9">
  <a:themeElements>
    <a:clrScheme name="AU_Blue">
      <a:dk1>
        <a:srgbClr val="000000"/>
      </a:dk1>
      <a:lt1>
        <a:srgbClr val="FFFFFF"/>
      </a:lt1>
      <a:dk2>
        <a:srgbClr val="002546"/>
      </a:dk2>
      <a:lt2>
        <a:srgbClr val="002546"/>
      </a:lt2>
      <a:accent1>
        <a:srgbClr val="0A1439"/>
      </a:accent1>
      <a:accent2>
        <a:srgbClr val="183D83"/>
      </a:accent2>
      <a:accent3>
        <a:srgbClr val="87D1F4"/>
      </a:accent3>
      <a:accent4>
        <a:srgbClr val="33525F"/>
      </a:accent4>
      <a:accent5>
        <a:srgbClr val="548195"/>
      </a:accent5>
      <a:accent6>
        <a:srgbClr val="C6C6C6"/>
      </a:accent6>
      <a:hlink>
        <a:srgbClr val="03428E"/>
      </a:hlink>
      <a:folHlink>
        <a:srgbClr val="03428E"/>
      </a:folHlink>
    </a:clrScheme>
    <a:fontScheme name="AU Passata">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778" cap="flat" cmpd="sng" algn="ctr">
          <a:solidFill>
            <a:schemeClr val="accent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95000"/>
          </a:lnSpc>
          <a:spcBef>
            <a:spcPct val="0"/>
          </a:spcBef>
          <a:spcAft>
            <a:spcPct val="0"/>
          </a:spcAft>
          <a:buClrTx/>
          <a:buSzTx/>
          <a:buFont typeface="AU Passata" pitchFamily="34" charset="0"/>
          <a:buNone/>
          <a:tabLst/>
          <a:defRPr kumimoji="0" sz="1600" b="0" i="0" u="none" strike="noStrike" cap="none" normalizeH="0" baseline="0" dirty="0" err="1">
            <a:ln>
              <a:noFill/>
            </a:ln>
            <a:solidFill>
              <a:schemeClr val="bg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a:ln>
              <a:noFill/>
            </a:ln>
            <a:solidFill>
              <a:schemeClr val="tx1"/>
            </a:solidFill>
            <a:effectLst/>
            <a:latin typeface="AU Passata" pitchFamily="34" charset="0"/>
          </a:defRPr>
        </a:defPPr>
      </a:lstStyle>
    </a:lnDef>
    <a:txDef>
      <a:spPr>
        <a:noFill/>
      </a:spPr>
      <a:bodyPr wrap="square" lIns="0" tIns="0" rIns="0" bIns="0" rtlCol="0">
        <a:spAutoFit/>
      </a:bodyPr>
      <a:lstStyle>
        <a:defPPr>
          <a:lnSpc>
            <a:spcPct val="95000"/>
          </a:lnSpc>
          <a:defRPr sz="1600" dirty="0">
            <a:latin typeface="+mn-lt"/>
          </a:defRPr>
        </a:defPPr>
      </a:lstStyle>
    </a:txDef>
  </a:objectDefaults>
  <a:extraClrSchemeLst/>
  <a:extLst>
    <a:ext uri="{05A4C25C-085E-4340-85A3-A5531E510DB2}">
      <thm15:themeFamily xmlns:thm15="http://schemas.microsoft.com/office/thememl/2012/main" name="AU PowerPoint Template 16-9.potx" id="{7A6F7BDC-B87C-43B1-A03F-8FC29EB8E4AA}" vid="{0342C178-0357-4DD1-B9D7-A15D067ACA9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ktiv_x003f_ xmlns="705e1fcc-d9cd-4f43-a9a3-a414f9dbc763">true</Aktiv_x003f_>
    <Kategori xmlns="705e1fcc-d9cd-4f43-a9a3-a414f9dbc763">Vejledninger</Kategori>
    <Involvering xmlns="705e1fcc-d9cd-4f43-a9a3-a414f9dbc763">Udarbejdet i et samarbejde mellem Camilla Sikjær og AU IT-Projekter</Involvering>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92513D95F75F24AAED1A37F32EB9AD7" ma:contentTypeVersion="12" ma:contentTypeDescription="Opret et nyt dokument." ma:contentTypeScope="" ma:versionID="2cfaccc7ada1fd20819d2087f9eddd64">
  <xsd:schema xmlns:xsd="http://www.w3.org/2001/XMLSchema" xmlns:xs="http://www.w3.org/2001/XMLSchema" xmlns:p="http://schemas.microsoft.com/office/2006/metadata/properties" xmlns:ns2="705e1fcc-d9cd-4f43-a9a3-a414f9dbc763" xmlns:ns3="160a02f7-86ea-4185-93ca-ec166a305c8c" targetNamespace="http://schemas.microsoft.com/office/2006/metadata/properties" ma:root="true" ma:fieldsID="8e3151e778f4aaf1fc442269c5760887" ns2:_="" ns3:_="">
    <xsd:import namespace="705e1fcc-d9cd-4f43-a9a3-a414f9dbc763"/>
    <xsd:import namespace="160a02f7-86ea-4185-93ca-ec166a305c8c"/>
    <xsd:element name="properties">
      <xsd:complexType>
        <xsd:sequence>
          <xsd:element name="documentManagement">
            <xsd:complexType>
              <xsd:all>
                <xsd:element ref="ns2:Aktiv_x003f_" minOccurs="0"/>
                <xsd:element ref="ns2:Kategori" minOccurs="0"/>
                <xsd:element ref="ns2:MediaServiceMetadata" minOccurs="0"/>
                <xsd:element ref="ns2:MediaServiceFastMetadata" minOccurs="0"/>
                <xsd:element ref="ns3:SharedWithUsers" minOccurs="0"/>
                <xsd:element ref="ns3:SharedWithDetails" minOccurs="0"/>
                <xsd:element ref="ns2:Involvering"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5e1fcc-d9cd-4f43-a9a3-a414f9dbc763" elementFormDefault="qualified">
    <xsd:import namespace="http://schemas.microsoft.com/office/2006/documentManagement/types"/>
    <xsd:import namespace="http://schemas.microsoft.com/office/infopath/2007/PartnerControls"/>
    <xsd:element name="Aktiv_x003f_" ma:index="4" nillable="true" ma:displayName="Aktiv?" ma:default="1" ma:description="Fjern markering for aktiv hvis informationerne i dokumentet er forældede." ma:internalName="Aktiv_x003f_" ma:readOnly="false">
      <xsd:simpleType>
        <xsd:restriction base="dms:Boolean"/>
      </xsd:simpleType>
    </xsd:element>
    <xsd:element name="Kategori" ma:index="5" nillable="true" ma:displayName="Kategori" ma:default="Andet" ma:description="Hvordan skal dokumenterne kategoriseres? Skriv selv værdi eller vælg fra listen" ma:format="Dropdown" ma:internalName="Kategori" ma:readOnly="false">
      <xsd:simpleType>
        <xsd:union memberTypes="dms:Text">
          <xsd:simpleType>
            <xsd:restriction base="dms:Choice">
              <xsd:enumeration value="Mødereferat"/>
              <xsd:enumeration value="Andet"/>
            </xsd:restriction>
          </xsd:simpleType>
        </xsd:union>
      </xsd:simpleType>
    </xsd:element>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Involvering" ma:index="14" nillable="true" ma:displayName="Involvering" ma:description="Hvem har været involveret i udarbejdelsen af skabelonen og hvordan?" ma:internalName="Involvering">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0a02f7-86ea-4185-93ca-ec166a305c8c"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Indholdstype"/>
        <xsd:element ref="dc:title"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109C2A-221D-4D4B-A6F7-6D80F3AF8E3A}">
  <ds:schemaRefs>
    <ds:schemaRef ds:uri="http://schemas.microsoft.com/sharepoint/v3/contenttype/forms"/>
  </ds:schemaRefs>
</ds:datastoreItem>
</file>

<file path=customXml/itemProps2.xml><?xml version="1.0" encoding="utf-8"?>
<ds:datastoreItem xmlns:ds="http://schemas.openxmlformats.org/officeDocument/2006/customXml" ds:itemID="{8B88BB9C-3DE8-47D5-9B2D-62AFDB4C7A6C}">
  <ds:schemaRef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terms/"/>
    <ds:schemaRef ds:uri="http://purl.org/dc/dcmitype/"/>
    <ds:schemaRef ds:uri="160a02f7-86ea-4185-93ca-ec166a305c8c"/>
    <ds:schemaRef ds:uri="705e1fcc-d9cd-4f43-a9a3-a414f9dbc763"/>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99DB06D1-D2CA-48E9-AE3B-56EBF0C759D9}"/>
</file>

<file path=docProps/app.xml><?xml version="1.0" encoding="utf-8"?>
<Properties xmlns="http://schemas.openxmlformats.org/officeDocument/2006/extended-properties" xmlns:vt="http://schemas.openxmlformats.org/officeDocument/2006/docPropsVTypes">
  <TotalTime>0</TotalTime>
  <Words>3605</Words>
  <Application>Microsoft Office PowerPoint</Application>
  <PresentationFormat>Brugerdefineret</PresentationFormat>
  <Paragraphs>415</Paragraphs>
  <Slides>25</Slides>
  <Notes>13</Notes>
  <HiddenSlides>0</HiddenSlides>
  <MMClips>0</MMClips>
  <ScaleCrop>false</ScaleCrop>
  <HeadingPairs>
    <vt:vector size="6" baseType="variant">
      <vt:variant>
        <vt:lpstr>Benyttede skrifttyper</vt:lpstr>
      </vt:variant>
      <vt:variant>
        <vt:i4>9</vt:i4>
      </vt:variant>
      <vt:variant>
        <vt:lpstr>Tema</vt:lpstr>
      </vt:variant>
      <vt:variant>
        <vt:i4>1</vt:i4>
      </vt:variant>
      <vt:variant>
        <vt:lpstr>Slidetitler</vt:lpstr>
      </vt:variant>
      <vt:variant>
        <vt:i4>25</vt:i4>
      </vt:variant>
    </vt:vector>
  </HeadingPairs>
  <TitlesOfParts>
    <vt:vector size="35" baseType="lpstr">
      <vt:lpstr>Arial</vt:lpstr>
      <vt:lpstr>AU Peto</vt:lpstr>
      <vt:lpstr>Wingdings</vt:lpstr>
      <vt:lpstr>Calibri</vt:lpstr>
      <vt:lpstr>Georgia</vt:lpstr>
      <vt:lpstr>Wingdings 3</vt:lpstr>
      <vt:lpstr>AU Passata Light</vt:lpstr>
      <vt:lpstr>AU Passata</vt:lpstr>
      <vt:lpstr>Segoe UI</vt:lpstr>
      <vt:lpstr>AU 16:9</vt:lpstr>
      <vt:lpstr>Styregruppe Kick-OFF</vt:lpstr>
      <vt:lpstr>Vejledning til styregruppe Kick-OFF : 1</vt:lpstr>
      <vt:lpstr>Vejledning til styregruppe kick-off : 2</vt:lpstr>
      <vt:lpstr>Ansvar, opgaver &amp; roller</vt:lpstr>
      <vt:lpstr>Det strategiske ansvar for styregruppen</vt:lpstr>
      <vt:lpstr>Det juridiske ansvar for styregruppen</vt:lpstr>
      <vt:lpstr>Det økonomiske ansvar for styregruppen</vt:lpstr>
      <vt:lpstr>Det Praktiske ansvar for styregruppen</vt:lpstr>
      <vt:lpstr>ansvar i forhold til projektmodellen</vt:lpstr>
      <vt:lpstr>De 4 Gates i projektmodellen</vt:lpstr>
      <vt:lpstr>Opsummering af styregruppens opgaver</vt:lpstr>
      <vt:lpstr>PowerPoint-præsentation</vt:lpstr>
      <vt:lpstr>Roller i styregruppen Kan beskrives mere detaljeret for det enkelte projekt </vt:lpstr>
      <vt:lpstr>Mødestruktur</vt:lpstr>
      <vt:lpstr>Møder i styregruppen</vt:lpstr>
      <vt:lpstr>Dagsorden for 1. styregruppemøde - forslag til inspiration</vt:lpstr>
      <vt:lpstr>Standarddagsorden  - forslag til inspiration</vt:lpstr>
      <vt:lpstr>Værktøjer og processer</vt:lpstr>
      <vt:lpstr>PID’en som projektets baseline</vt:lpstr>
      <vt:lpstr>Compliancerapport</vt:lpstr>
      <vt:lpstr>ProjektRisiko</vt:lpstr>
      <vt:lpstr>Risikovurdering af Løsningen i forhold til informationssikkerhed</vt:lpstr>
      <vt:lpstr>ProduktRisiko</vt:lpstr>
      <vt:lpstr>Gevinstrealisering</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til projektlederen - Inspiration til første styregruppemøde</dc:title>
  <dc:creator/>
  <cp:lastModifiedBy/>
  <cp:revision>351</cp:revision>
  <dcterms:modified xsi:type="dcterms:W3CDTF">2023-10-11T08:48:47Z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luginDependencies_0">
    <vt:lpwstr>{"635926855539746206:636045261152541358":[{"dependencyType":"DataSource","dependencyId":":","dependencyVersion":null},{"dependencyType":"DataSource","dependencyId":":","dependencyVersion":null},{"dependencyType":"DataSource","dependencyId":":","dependency</vt:lpwstr>
  </property>
  <property fmtid="{D5CDD505-2E9C-101B-9397-08002B2CF9AE}" pid="3" name="PluginDependencies_1">
    <vt:lpwstr>Version":null},{"dependencyType":"DataSource","dependencyId":":","dependencyVersion":null},{"dependencyType":"DataSource","dependencyId":":","dependencyVersion":null},{"dependencyType":"DataSource","dependencyId":":","dependencyVersion":null},{"dependency</vt:lpwstr>
  </property>
  <property fmtid="{D5CDD505-2E9C-101B-9397-08002B2CF9AE}" pid="4" name="PluginDependencies_2">
    <vt:lpwstr>Type":"DataSource","dependencyId":":","dependencyVersion":null},{"dependencyType":"DataSource","dependencyId":":","dependencyVersion":null},{"dependencyType":"DataSource","dependencyId":":","dependencyVersion":null},{"dependencyType":"DataSource","depende</vt:lpwstr>
  </property>
  <property fmtid="{D5CDD505-2E9C-101B-9397-08002B2CF9AE}" pid="5" name="PluginDependencies_3">
    <vt:lpwstr>ncyId":":","dependencyVersion":null},{"dependencyType":"DataSource","dependencyId":":","dependencyVersion":null},{"dependencyType":"DataSource","dependencyId":":","dependencyVersion":null},{"dependencyType":"DataSource","dependencyId":":","dependencyVersi</vt:lpwstr>
  </property>
  <property fmtid="{D5CDD505-2E9C-101B-9397-08002B2CF9AE}" pid="6" name="PluginDependencies_4">
    <vt:lpwstr>on":null},{"dependencyType":"DataSource","dependencyId":":","dependencyVersion":null},{"dependencyType":"DataSource","dependencyId":":","dependencyVersion":null},{"dependencyType":"DataSource","dependencyId":":","dependencyVersion":null},{"dependencyType"</vt:lpwstr>
  </property>
  <property fmtid="{D5CDD505-2E9C-101B-9397-08002B2CF9AE}" pid="7" name="PluginDependencies_5">
    <vt:lpwstr>:"DataSource","dependencyId":":","dependencyVersion":null},{"dependencyType":"DataSource","dependencyId":":","dependencyVersion":null},{"dependencyType":"DataSource","dependencyId":":","dependencyVersion":null},{"dependencyType":"DataSource","dependencyId</vt:lpwstr>
  </property>
  <property fmtid="{D5CDD505-2E9C-101B-9397-08002B2CF9AE}" pid="8" name="PluginDependencies_6">
    <vt:lpwstr>":":","dependencyVersion":null},{"dependencyType":"DataSource","dependencyId":":","dependencyVersion":null},{"dependencyType":"DataSource","dependencyId":":","dependencyVersion":null},{"dependencyType":"DataSource","dependencyId":":","dependencyVersion":n</vt:lpwstr>
  </property>
  <property fmtid="{D5CDD505-2E9C-101B-9397-08002B2CF9AE}" pid="9" name="PluginDependencies_7">
    <vt:lpwstr>ull},{"dependencyType":"DataSource","dependencyId":":","dependencyVersion":null},{"dependencyType":"DataSource","dependencyId":":","dependencyVersion":null},{"dependencyType":"DataSource","dependencyId":":","dependencyVersion":null},{"dependencyType":"Dat</vt:lpwstr>
  </property>
  <property fmtid="{D5CDD505-2E9C-101B-9397-08002B2CF9AE}" pid="10" name="PluginDependencies_8">
    <vt:lpwstr>aSource","dependencyId":":","dependencyVersion":null},{"dependencyType":"DataSource","dependencyId":":","dependencyVersion":null},{"dependencyType":"DataSource","dependencyId":":","dependencyVersion":null},{"dependencyType":"DataSource","dependencyId":":"</vt:lpwstr>
  </property>
  <property fmtid="{D5CDD505-2E9C-101B-9397-08002B2CF9AE}" pid="11" name="PluginDependencies_9">
    <vt:lpwstr>,"dependencyVersion":null},{"dependencyType":"DataSource","dependencyId":":","dependencyVersion":null},{"dependencyType":"DataSource","dependencyId":":","dependencyVersion":null},{"dependencyType":"DataSource","dependencyId":":","dependencyVersion":null},</vt:lpwstr>
  </property>
  <property fmtid="{D5CDD505-2E9C-101B-9397-08002B2CF9AE}" pid="12" name="PluginDependencies_10">
    <vt:lpwstr>{"dependencyType":"DataSource","dependencyId":":","dependencyVersion":null},{"dependencyType":"DataSource","dependencyId":":","dependencyVersion":null},{"dependencyType":"DataSource","dependencyId":":","dependencyVersion":null},{"dependencyType":"DataSour</vt:lpwstr>
  </property>
  <property fmtid="{D5CDD505-2E9C-101B-9397-08002B2CF9AE}" pid="13" name="PluginDependencies_11">
    <vt:lpwstr>ce","dependencyId":":","dependencyVersion":null},{"dependencyType":"DataSource","dependencyId":":","dependencyVersion":null},{"dependencyType":"DataSource","dependencyId":":","dependencyVersion":null},{"dependencyType":"DataSource","dependencyId":":","dep</vt:lpwstr>
  </property>
  <property fmtid="{D5CDD505-2E9C-101B-9397-08002B2CF9AE}" pid="14" name="PluginDependencies_12">
    <vt:lpwstr>endencyVersion":null},{"dependencyType":"DataSource","dependencyId":":","dependencyVersion":null},{"dependencyType":"DataSource","dependencyId":":","dependencyVersion":null},{"dependencyType":"DataSource","dependencyId":":","dependencyVersion":null},{"dep</vt:lpwstr>
  </property>
  <property fmtid="{D5CDD505-2E9C-101B-9397-08002B2CF9AE}" pid="15" name="PluginDependencies_13">
    <vt:lpwstr>endencyType":"DataSource","dependencyId":":","dependencyVersion":null},{"dependencyType":"DataSource","dependencyId":":","dependencyVersion":null},{"dependencyType":"DataSource","dependencyId":":","dependencyVersion":null},{"dependencyType":"DataSource","</vt:lpwstr>
  </property>
  <property fmtid="{D5CDD505-2E9C-101B-9397-08002B2CF9AE}" pid="16" name="PluginDependencies_14">
    <vt:lpwstr>dependencyId":":","dependencyVersion":null},{"dependencyType":"DataSource","dependencyId":":","dependencyVersion":null},{"dependencyType":"DataSource","dependencyId":":","dependencyVersion":null},{"dependencyType":"DataSource","dependencyId":":","dependen</vt:lpwstr>
  </property>
  <property fmtid="{D5CDD505-2E9C-101B-9397-08002B2CF9AE}" pid="17" name="PluginDependencies_15">
    <vt:lpwstr>cyVersion":null},{"dependencyType":"DataSource","dependencyId":":","dependencyVersion":null},{"dependencyType":"DataSource","dependencyId":":","dependencyVersion":null},{"dependencyType":"DataSource","dependencyId":":","dependencyVersion":null},{"dependen</vt:lpwstr>
  </property>
  <property fmtid="{D5CDD505-2E9C-101B-9397-08002B2CF9AE}" pid="18" name="PluginDependencies_16">
    <vt:lpwstr>cyType":"DataSource","dependencyId":":","dependencyVersion":null},{"dependencyType":"DataSource","dependencyId":":","dependencyVersion":null},{"dependencyType":"DataSource","dependencyId":":","dependencyVersion":null},{"dependencyType":"DataSource","depen</vt:lpwstr>
  </property>
  <property fmtid="{D5CDD505-2E9C-101B-9397-08002B2CF9AE}" pid="19" name="PluginDependencies_17">
    <vt:lpwstr>dencyId":":","dependencyVersion":null},{"dependencyType":"DataSource","dependencyId":":","dependencyVersion":null},{"dependencyType":"DataSource","dependencyId":":","dependencyVersion":null},{"dependencyType":"DataSource","dependencyId":":","dependencyVer</vt:lpwstr>
  </property>
  <property fmtid="{D5CDD505-2E9C-101B-9397-08002B2CF9AE}" pid="20" name="PluginDependencies_18">
    <vt:lpwstr>sion":null},{"dependencyType":"DataSource","dependencyId":":","dependencyVersion":null},{"dependencyType":"DataSource","dependencyId":":","dependencyVersion":null},{"dependencyType":"DataSource","dependencyId":":","dependencyVersion":null},{"dependencyTyp</vt:lpwstr>
  </property>
  <property fmtid="{D5CDD505-2E9C-101B-9397-08002B2CF9AE}" pid="21" name="PluginDependencies_19">
    <vt:lpwstr>e":"DataSource","dependencyId":":","dependencyVersion":null},{"dependencyType":"DataSource","dependencyId":":","dependencyVersion":null},{"dependencyType":"DataSource","dependencyId":":","dependencyVersion":null},{"dependencyType":"DataSource","dependency</vt:lpwstr>
  </property>
  <property fmtid="{D5CDD505-2E9C-101B-9397-08002B2CF9AE}" pid="22" name="PluginDependencies_20">
    <vt:lpwstr>Id":":","dependencyVersion":null},{"dependencyType":"DataSource","dependencyId":":","dependencyVersion":null},{"dependencyType":"DataSource","dependencyId":":","dependencyVersion":null},{"dependencyType":"DataSource","dependencyId":":","dependencyVersion"</vt:lpwstr>
  </property>
  <property fmtid="{D5CDD505-2E9C-101B-9397-08002B2CF9AE}" pid="23" name="PluginDependencies_21">
    <vt:lpwstr>:null},{"dependencyType":"DataSource","dependencyId":":","dependencyVersion":null},{"dependencyType":"DataSource","dependencyId":":","dependencyVersion":null},{"dependencyType":"DataSource","dependencyId":":","dependencyVersion":null},{"dependencyType":"D</vt:lpwstr>
  </property>
  <property fmtid="{D5CDD505-2E9C-101B-9397-08002B2CF9AE}" pid="24" name="PluginDependencies_22">
    <vt:lpwstr>ataSource","dependencyId":":","dependencyVersion":null},{"dependencyType":"DataSource","dependencyId":":","dependencyVersion":null},{"dependencyType":"DataSource","dependencyId":":","dependencyVersion":null},{"dependencyType":"DataSource","dependencyId":"</vt:lpwstr>
  </property>
  <property fmtid="{D5CDD505-2E9C-101B-9397-08002B2CF9AE}" pid="25" name="PluginDependencies_23">
    <vt:lpwstr>:","dependencyVersion":null},{"dependencyType":"DataSource","dependencyId":":","dependencyVersion":null},{"dependencyType":"DataSource","dependencyId":":","dependencyVersion":null},{"dependencyType":"DataSource","dependencyId":":","dependencyVersion":null</vt:lpwstr>
  </property>
  <property fmtid="{D5CDD505-2E9C-101B-9397-08002B2CF9AE}" pid="26" name="PluginDependencies_24">
    <vt:lpwstr>},{"dependencyType":"DataSource","dependencyId":":","dependencyVersion":null},{"dependencyType":"DataSource","dependencyId":":","dependencyVersion":null},{"dependencyType":"DataSource","dependencyId":":","dependencyVersion":null},{"dependencyType":"DataSo</vt:lpwstr>
  </property>
  <property fmtid="{D5CDD505-2E9C-101B-9397-08002B2CF9AE}" pid="27" name="PluginDependencies_25">
    <vt:lpwstr>urce","dependencyId":":","dependencyVersion":null},{"dependencyType":"DataSource","dependencyId":":","dependencyVersion":null},{"dependencyType":"DataSource","dependencyId":":","dependencyVersion":null},{"dependencyType":"DataSource","dependencyId":":","d</vt:lpwstr>
  </property>
  <property fmtid="{D5CDD505-2E9C-101B-9397-08002B2CF9AE}" pid="28" name="PluginDependencies_26">
    <vt:lpwstr>ependencyVersion":null},{"dependencyType":"DataSource","dependencyId":":","dependencyVersion":null},{"dependencyType":"DataSource","dependencyId":":","dependencyVersion":null},{"dependencyType":"DataSource","dependencyId":":","dependencyVersion":null},{"d</vt:lpwstr>
  </property>
  <property fmtid="{D5CDD505-2E9C-101B-9397-08002B2CF9AE}" pid="29" name="PluginDependencies_27">
    <vt:lpwstr>ependencyType":"DataSource","dependencyId":":","dependencyVersion":null},{"dependencyType":"DataSource","dependencyId":":","dependencyVersion":null},{"dependencyType":"DataSource","dependencyId":":","dependencyVersion":null},{"dependencyType":"DataSource"</vt:lpwstr>
  </property>
  <property fmtid="{D5CDD505-2E9C-101B-9397-08002B2CF9AE}" pid="30" name="PluginDependencies_28">
    <vt:lpwstr>,"dependencyId":":","dependencyVersion":null},{"dependencyType":"DataSource","dependencyId":":","dependencyVersion":null},{"dependencyType":"DataSource","dependencyId":":","dependencyVersion":null},{"dependencyType":"DataSource","dependencyId":":","depend</vt:lpwstr>
  </property>
  <property fmtid="{D5CDD505-2E9C-101B-9397-08002B2CF9AE}" pid="31" name="PluginDependencies_29">
    <vt:lpwstr>encyVersion":null},{"dependencyType":"DataSource","dependencyId":":","dependencyVersion":null},{"dependencyType":"DataSource","dependencyId":":","dependencyVersion":null},{"dependencyType":"DataSource","dependencyId":":","dependencyVersion":null},{"depend</vt:lpwstr>
  </property>
  <property fmtid="{D5CDD505-2E9C-101B-9397-08002B2CF9AE}" pid="32" name="PluginDependencies_30">
    <vt:lpwstr>encyType":"DataSource","dependencyId":":","dependencyVersion":null},{"dependencyType":"DataSource","dependencyId":":","dependencyVersion":null},{"dependencyType":"DataSource","dependencyId":":","dependencyVersion":null},{"dependencyType":"DataSource","dep</vt:lpwstr>
  </property>
  <property fmtid="{D5CDD505-2E9C-101B-9397-08002B2CF9AE}" pid="33" name="PluginDependencies_31">
    <vt:lpwstr>endencyId":":","dependencyVersion":null},{"dependencyType":"DataSource","dependencyId":":","dependencyVersion":null},{"dependencyType":"DataSource","dependencyId":":","dependencyVersion":null},{"dependencyType":"DataSource","dependencyId":":","dependencyV</vt:lpwstr>
  </property>
  <property fmtid="{D5CDD505-2E9C-101B-9397-08002B2CF9AE}" pid="34" name="PluginDependencies_32">
    <vt:lpwstr>ersion":null},{"dependencyType":"DataSource","dependencyId":":","dependencyVersion":null},{"dependencyType":"DataSource","dependencyId":":","dependencyVersion":null},{"dependencyType":"DataSource","dependencyId":":","dependencyVersion":null},{"dependencyT</vt:lpwstr>
  </property>
  <property fmtid="{D5CDD505-2E9C-101B-9397-08002B2CF9AE}" pid="35" name="PluginDependencies_33">
    <vt:lpwstr>ype":"DataSource","dependencyId":":","dependencyVersion":null},{"dependencyType":"DataSource","dependencyId":":","dependencyVersion":null},{"dependencyType":"DataSource","dependencyId":":","dependencyVersion":null},{"dependencyType":"DataSource","dependen</vt:lpwstr>
  </property>
  <property fmtid="{D5CDD505-2E9C-101B-9397-08002B2CF9AE}" pid="36" name="PluginDependencies_34">
    <vt:lpwstr>cyId":":","dependencyVersion":null},{"dependencyType":"DataSource","dependencyId":":","dependencyVersion":null},{"dependencyType":"DataSource","dependencyId":":","dependencyVersion":null},{"dependencyType":"DataSource","dependencyId":":","dependencyVersio</vt:lpwstr>
  </property>
  <property fmtid="{D5CDD505-2E9C-101B-9397-08002B2CF9AE}" pid="37" name="PluginDependencies_35">
    <vt:lpwstr>n":null},{"dependencyType":"DataSource","dependencyId":":","dependencyVersion":null},{"dependencyType":"DataSource","dependencyId":":","dependencyVersion":null},{"dependencyType":"DataSource","dependencyId":":","dependencyVersion":null},{"dependencyType":</vt:lpwstr>
  </property>
  <property fmtid="{D5CDD505-2E9C-101B-9397-08002B2CF9AE}" pid="38" name="PluginDependencies_36">
    <vt:lpwstr>"DataSource","dependencyId":":","dependencyVersion":null},{"dependencyType":"DataSource","dependencyId":":","dependencyVersion":null},{"dependencyType":"DataSource","dependencyId":":","dependencyVersion":null},{"dependencyType":"DataSource","dependencyId"</vt:lpwstr>
  </property>
  <property fmtid="{D5CDD505-2E9C-101B-9397-08002B2CF9AE}" pid="39" name="PluginDependencies_37">
    <vt:lpwstr>:":","dependencyVersion":null},{"dependencyType":"DataSource","dependencyId":":","dependencyVersion":null},{"dependencyType":"DataSource","dependencyId":":","dependencyVersion":null},{"dependencyType":"DataSource","dependencyId":":","dependencyVersion":nu</vt:lpwstr>
  </property>
  <property fmtid="{D5CDD505-2E9C-101B-9397-08002B2CF9AE}" pid="40" name="PluginDependencies_38">
    <vt:lpwstr>ll},{"dependencyType":"DataSource","dependencyId":":","dependencyVersion":null},{"dependencyType":"DataSource","dependencyId":":","dependencyVersion":null},{"dependencyType":"DataSource","dependencyId":":","dependencyVersion":null},{"dependencyType":"Data</vt:lpwstr>
  </property>
  <property fmtid="{D5CDD505-2E9C-101B-9397-08002B2CF9AE}" pid="41" name="PluginDependencies_39">
    <vt:lpwstr>Source","dependencyId":":","dependencyVersion":null},{"dependencyType":"DataSource","dependencyId":":","dependencyVersion":null},{"dependencyType":"DataSource","dependencyId":":","dependencyVersion":null},{"dependencyType":"DataSource","dependencyId":":",</vt:lpwstr>
  </property>
  <property fmtid="{D5CDD505-2E9C-101B-9397-08002B2CF9AE}" pid="42" name="PluginDependencies_40">
    <vt:lpwstr>"dependencyVersion":null},{"dependencyType":"DataSource","dependencyId":":","dependencyVersion":null},{"dependencyType":"DataSource","dependencyId":":","dependencyVersion":null},{"dependencyType":"DataSource","dependencyId":":","dependencyVersion":null},{</vt:lpwstr>
  </property>
  <property fmtid="{D5CDD505-2E9C-101B-9397-08002B2CF9AE}" pid="43" name="PluginDependencies_41">
    <vt:lpwstr>"dependencyType":"DataSource","dependencyId":":","dependencyVersion":null},{"dependencyType":"DataSource","dependencyId":":","dependencyVersion":null},{"dependencyType":"DataSource","dependencyId":":","dependencyVersion":null},{"dependencyType":"DataSourc</vt:lpwstr>
  </property>
  <property fmtid="{D5CDD505-2E9C-101B-9397-08002B2CF9AE}" pid="44" name="PluginDependencies_42">
    <vt:lpwstr>e","dependencyId":":","dependencyVersion":null},{"dependencyType":"DataSource","dependencyId":":","dependencyVersion":null},{"dependencyType":"DataSource","dependencyId":":","dependencyVersion":null},{"dependencyType":"DataSource","dependencyId":":","depe</vt:lpwstr>
  </property>
  <property fmtid="{D5CDD505-2E9C-101B-9397-08002B2CF9AE}" pid="45" name="PluginDependencies_43">
    <vt:lpwstr>ndencyVersion":null},{"dependencyType":"DataSource","dependencyId":":","dependencyVersion":null},{"dependencyType":"DataSource","dependencyId":":","dependencyVersion":null},{"dependencyType":"DataSource","dependencyId":":","dependencyVersion":null},{"depe</vt:lpwstr>
  </property>
  <property fmtid="{D5CDD505-2E9C-101B-9397-08002B2CF9AE}" pid="46" name="PluginDependencies_44">
    <vt:lpwstr>ndencyType":"DataSource","dependencyId":":","dependencyVersion":null},{"dependencyType":"DataSource","dependencyId":":","dependencyVersion":null},{"dependencyType":"DataSource","dependencyId":":","dependencyVersion":null},{"dependencyType":"DataSource","d</vt:lpwstr>
  </property>
  <property fmtid="{D5CDD505-2E9C-101B-9397-08002B2CF9AE}" pid="47" name="PluginDependencies_45">
    <vt:lpwstr>ependencyId":":","dependencyVersion":null},{"dependencyType":"DataSource","dependencyId":":","dependencyVersion":null},{"dependencyType":"DataSource","dependencyId":":","dependencyVersion":null},{"dependencyType":"DataSource","dependencyId":":","dependenc</vt:lpwstr>
  </property>
  <property fmtid="{D5CDD505-2E9C-101B-9397-08002B2CF9AE}" pid="48" name="PluginDependencies_46">
    <vt:lpwstr>yVersion":null},{"dependencyType":"DataSource","dependencyId":":","dependencyVersion":null},{"dependencyType":"DataSource","dependencyId":":","dependencyVersion":null},{"dependencyType":"DataSource","dependencyId":":","dependencyVersion":null},{"dependenc</vt:lpwstr>
  </property>
  <property fmtid="{D5CDD505-2E9C-101B-9397-08002B2CF9AE}" pid="49" name="PluginDependencies_47">
    <vt:lpwstr>yType":"DataSource","dependencyId":":","dependencyVersion":null},{"dependencyType":"DataSource","dependencyId":":","dependencyVersion":null},{"dependencyType":"DataSource","dependencyId":":","dependencyVersion":null},{"dependencyType":"DataSource","depend</vt:lpwstr>
  </property>
  <property fmtid="{D5CDD505-2E9C-101B-9397-08002B2CF9AE}" pid="50" name="PluginDependencies_48">
    <vt:lpwstr>encyId":":","dependencyVersion":null},{"dependencyType":"DataSource","dependencyId":":","dependencyVersion":null},{"dependencyType":"DataSource","dependencyId":":","dependencyVersion":null},{"dependencyType":"DataSource","dependencyId":":","dependencyVers</vt:lpwstr>
  </property>
  <property fmtid="{D5CDD505-2E9C-101B-9397-08002B2CF9AE}" pid="51" name="PluginDependencies_49">
    <vt:lpwstr>ion":null},{"dependencyType":"DataSource","dependencyId":":","dependencyVersion":null},{"dependencyType":"DataSource","dependencyId":":","dependencyVersion":null},{"dependencyType":"DataSource","dependencyId":":","dependencyVersion":null},{"dependencyType</vt:lpwstr>
  </property>
  <property fmtid="{D5CDD505-2E9C-101B-9397-08002B2CF9AE}" pid="52" name="PluginDependencies_50">
    <vt:lpwstr>":"DataSource","dependencyId":":","dependencyVersion":null},{"dependencyType":"DataSource","dependencyId":":","dependencyVersion":null},{"dependencyType":"DataSource","dependencyId":":","dependencyVersion":null},{"dependencyType":"DataSource","dependencyI</vt:lpwstr>
  </property>
  <property fmtid="{D5CDD505-2E9C-101B-9397-08002B2CF9AE}" pid="53" name="PluginDependencies_51">
    <vt:lpwstr>d":":","dependencyVersion":null},{"dependencyType":"DataSource","dependencyId":":","dependencyVersion":null},{"dependencyType":"DataSource","dependencyId":":","dependencyVersion":null},{"dependencyType":"DataSource","dependencyId":":","dependencyVersion":</vt:lpwstr>
  </property>
  <property fmtid="{D5CDD505-2E9C-101B-9397-08002B2CF9AE}" pid="54" name="PluginDependencies_52">
    <vt:lpwstr>null},{"dependencyType":"DataSource","dependencyId":":","dependencyVersion":null},{"dependencyType":"DataSource","dependencyId":":","dependencyVersion":null},{"dependencyType":"DataSource","dependencyId":":","dependencyVersion":null},{"dependencyType":"Da</vt:lpwstr>
  </property>
  <property fmtid="{D5CDD505-2E9C-101B-9397-08002B2CF9AE}" pid="55" name="PluginDependencies_53">
    <vt:lpwstr>taSource","dependencyId":":","dependencyVersion":null}],"635926855539746206:636045261152541359":[],"635926855539746206:636045261152541360":[],"635926855539746206:636045261152541361":[],"635926855539746206:636045261152541362":[],"635690283596553901:6357565</vt:lpwstr>
  </property>
  <property fmtid="{D5CDD505-2E9C-101B-9397-08002B2CF9AE}" pid="56" name="PluginDependencies_54">
    <vt:lpwstr>74568773657":[]}</vt:lpwstr>
  </property>
  <property fmtid="{D5CDD505-2E9C-101B-9397-08002B2CF9AE}" pid="57" name="CustomerId">
    <vt:lpwstr>auoffice</vt:lpwstr>
  </property>
  <property fmtid="{D5CDD505-2E9C-101B-9397-08002B2CF9AE}" pid="58" name="TemplateId">
    <vt:lpwstr>636196524199658508</vt:lpwstr>
  </property>
  <property fmtid="{D5CDD505-2E9C-101B-9397-08002B2CF9AE}" pid="59" name="UserProfileId">
    <vt:lpwstr>637455145665277037</vt:lpwstr>
  </property>
  <property fmtid="{D5CDD505-2E9C-101B-9397-08002B2CF9AE}" pid="60" name="TemplafyTimeStamp">
    <vt:lpwstr>2017-02-24T14:35:30.3621506Z</vt:lpwstr>
  </property>
  <property fmtid="{D5CDD505-2E9C-101B-9397-08002B2CF9AE}" pid="61" name="OfficeID">
    <vt:lpwstr>1783</vt:lpwstr>
  </property>
  <property fmtid="{D5CDD505-2E9C-101B-9397-08002B2CF9AE}" pid="62" name="colorthemechange">
    <vt:lpwstr>True</vt:lpwstr>
  </property>
  <property fmtid="{D5CDD505-2E9C-101B-9397-08002B2CF9AE}" pid="63" name="ContentTypeId">
    <vt:lpwstr>0x010100092513D95F75F24AAED1A37F32EB9AD7</vt:lpwstr>
  </property>
</Properties>
</file>