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65" r:id="rId3"/>
    <p:sldId id="287" r:id="rId4"/>
    <p:sldId id="258" r:id="rId5"/>
    <p:sldId id="266" r:id="rId6"/>
    <p:sldId id="280" r:id="rId7"/>
    <p:sldId id="268" r:id="rId8"/>
    <p:sldId id="271" r:id="rId9"/>
    <p:sldId id="269" r:id="rId10"/>
    <p:sldId id="267" r:id="rId11"/>
    <p:sldId id="272" r:id="rId12"/>
    <p:sldId id="270" r:id="rId13"/>
    <p:sldId id="282" r:id="rId14"/>
    <p:sldId id="274" r:id="rId15"/>
    <p:sldId id="288" r:id="rId16"/>
    <p:sldId id="286" r:id="rId17"/>
    <p:sldId id="285" r:id="rId18"/>
    <p:sldId id="281" r:id="rId19"/>
    <p:sldId id="273" r:id="rId20"/>
    <p:sldId id="290" r:id="rId21"/>
    <p:sldId id="278" r:id="rId22"/>
    <p:sldId id="292" r:id="rId23"/>
    <p:sldId id="291" r:id="rId24"/>
    <p:sldId id="293" r:id="rId25"/>
    <p:sldId id="289" r:id="rId26"/>
  </p:sldIdLst>
  <p:sldSz cx="12188825" cy="6858000"/>
  <p:notesSz cx="6797675" cy="9926638"/>
  <p:embeddedFontLst>
    <p:embeddedFont>
      <p:font typeface="AU Passata" panose="020B0503030502030804" pitchFamily="34" charset="0"/>
      <p:regular r:id="rId29"/>
      <p:bold r:id="rId30"/>
    </p:embeddedFont>
    <p:embeddedFont>
      <p:font typeface="AU Peto" panose="040C0B07020602020301" pitchFamily="8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  <p:embeddedFont>
      <p:font typeface="AU Passata Light" panose="020B0303030902030804" pitchFamily="34" charset="0"/>
      <p:regular r:id="rId41"/>
      <p:bold r:id="rId42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2245" autoAdjust="0"/>
  </p:normalViewPr>
  <p:slideViewPr>
    <p:cSldViewPr snapToObjects="1" showGuides="1">
      <p:cViewPr varScale="1">
        <p:scale>
          <a:sx n="102" d="100"/>
          <a:sy n="102" d="100"/>
        </p:scale>
        <p:origin x="1092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73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dst.dk/oekonomi/oeav/kontopl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73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2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1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70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Der er kun oprettet </a:t>
            </a:r>
            <a:r>
              <a:rPr lang="da-DK" b="1" dirty="0" smtClean="0"/>
              <a:t>underspecifikationer</a:t>
            </a:r>
            <a:r>
              <a:rPr lang="da-DK" dirty="0" smtClean="0"/>
              <a:t> til Statens kontoplan, når det har været nødvendigt ift. </a:t>
            </a:r>
            <a:r>
              <a:rPr lang="da-DK" i="1" dirty="0" smtClean="0"/>
              <a:t>aflæggelse af regnskab</a:t>
            </a:r>
            <a:r>
              <a:rPr lang="da-DK" dirty="0" smtClean="0"/>
              <a:t>, </a:t>
            </a:r>
            <a:r>
              <a:rPr lang="da-DK" i="1" dirty="0" smtClean="0"/>
              <a:t>faste afstemninger</a:t>
            </a:r>
            <a:r>
              <a:rPr lang="da-DK" dirty="0" smtClean="0"/>
              <a:t>, </a:t>
            </a:r>
            <a:r>
              <a:rPr lang="da-DK" i="1" dirty="0" smtClean="0"/>
              <a:t>økonomistyring</a:t>
            </a:r>
            <a:r>
              <a:rPr lang="da-DK" dirty="0" smtClean="0"/>
              <a:t> eller </a:t>
            </a:r>
            <a:r>
              <a:rPr lang="da-DK" i="1" dirty="0" smtClean="0"/>
              <a:t>formålsfordelt regnskab</a:t>
            </a:r>
            <a:r>
              <a:rPr lang="da-DK" dirty="0" smtClean="0"/>
              <a:t>. Derfor</a:t>
            </a:r>
            <a:r>
              <a:rPr lang="da-DK" baseline="0" dirty="0" smtClean="0"/>
              <a:t> 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 mange gamle konti er slået sammen.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00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Der er kun oprettet </a:t>
            </a:r>
            <a:r>
              <a:rPr lang="da-DK" b="1" dirty="0" smtClean="0"/>
              <a:t>underspecifikationer</a:t>
            </a:r>
            <a:r>
              <a:rPr lang="da-DK" dirty="0" smtClean="0"/>
              <a:t> til Statens kontoplan, når det har været nødvendigt ift. </a:t>
            </a:r>
            <a:r>
              <a:rPr lang="da-DK" i="1" dirty="0" smtClean="0"/>
              <a:t>aflæggelse af regnskab</a:t>
            </a:r>
            <a:r>
              <a:rPr lang="da-DK" dirty="0" smtClean="0"/>
              <a:t>, </a:t>
            </a:r>
            <a:r>
              <a:rPr lang="da-DK" i="1" dirty="0" smtClean="0"/>
              <a:t>faste afstemninger</a:t>
            </a:r>
            <a:r>
              <a:rPr lang="da-DK" dirty="0" smtClean="0"/>
              <a:t>, </a:t>
            </a:r>
            <a:r>
              <a:rPr lang="da-DK" i="1" dirty="0" smtClean="0"/>
              <a:t>økonomistyring</a:t>
            </a:r>
            <a:r>
              <a:rPr lang="da-DK" dirty="0" smtClean="0"/>
              <a:t> eller </a:t>
            </a:r>
            <a:r>
              <a:rPr lang="da-DK" i="1" dirty="0" smtClean="0"/>
              <a:t>formålsfordelt regnskab</a:t>
            </a:r>
            <a:r>
              <a:rPr lang="da-DK" dirty="0" smtClean="0"/>
              <a:t>. Derfor</a:t>
            </a:r>
            <a:r>
              <a:rPr lang="da-DK" baseline="0" dirty="0" smtClean="0"/>
              <a:t> 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 mange gamle konti er slået sammen.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3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7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102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7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62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07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Overgangen til den fælles kontoplan skal sikre bedst mulig sammenlignelighed, når der fra 2021 indføres et revideret formålsfordelt regnskab.</a:t>
            </a:r>
          </a:p>
          <a:p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I forbindelse med konverteringen til Statens artskontoplan ændres ikke ved delregnskab, sted, sag og </a:t>
            </a:r>
            <a:r>
              <a:rPr lang="da-DK" sz="16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sagsopgave</a:t>
            </a: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. Ressourcer i </a:t>
            </a:r>
            <a:r>
              <a:rPr lang="da-DK" sz="16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sagsmodulet</a:t>
            </a: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, bilagsnumre samt antal poster vil også være uændret, da der konverteres på postniveau.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Udkastet til den nye artskontoplan er ikke en 1:1 konvertering fra den nuværende artskontoplan, hvor alle nuværende artskonti får et nyt nummer. Arbejdet med den nye artskontoplan har også været et oprydningsarbejde, og hvor uhensigtsmæssigheder i den nuværende artskontoplan er forsøgt imødegået.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Med den brede repræsentation i udarbejdelsen</a:t>
            </a:r>
            <a:r>
              <a:rPr lang="da-DK" sz="1600" kern="1200" baseline="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af den nye kontoplan</a:t>
            </a: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forventes den at tage hensyn til de forskellige behov på hele AU. For at sikre, at repræsentanterne ikke har overset væsentlige behov til artskontoplanen,</a:t>
            </a:r>
            <a:r>
              <a:rPr lang="da-DK" sz="1600" kern="1200" baseline="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har den været sendt i høring i de administrative centre samt AU Økonomi og Bygninger.</a:t>
            </a: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</a:p>
          <a:p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endParaRPr lang="da-DK" sz="16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31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8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46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2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Hvorfor er det vigtigt,</a:t>
            </a:r>
            <a:r>
              <a:rPr lang="da-DK" sz="1600" kern="1200" baseline="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at vi bruger den nye artskontoplan korrekt?</a:t>
            </a:r>
            <a:endParaRPr lang="da-DK" sz="16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5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Statens artskontoplan består af 6 cifre, hvoraf de 4 første cifre er fastlagt af Staten (Se Statens artskontoplan </a:t>
            </a:r>
            <a:r>
              <a:rPr lang="da-DK" sz="1600" u="none" strike="noStrike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3"/>
              </a:rPr>
              <a:t>her</a:t>
            </a: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De 2 sidste cifre er ”frie” og kan benyttes til underspecifikationer til Statens artskontoplan, og hvor AU har haft mulighed for at tilpasse Statens artskontoplan til AU’s behov. </a:t>
            </a:r>
            <a:endParaRPr lang="da-DK" dirty="0" smtClean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80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Blå</a:t>
            </a:r>
            <a:r>
              <a:rPr lang="da-DK" baseline="0" dirty="0" smtClean="0"/>
              <a:t> pil: Indtægter</a:t>
            </a:r>
          </a:p>
          <a:p>
            <a:r>
              <a:rPr lang="da-DK" baseline="0" dirty="0" smtClean="0"/>
              <a:t>Rød pil: Omkostninger</a:t>
            </a:r>
          </a:p>
          <a:p>
            <a:r>
              <a:rPr lang="da-DK" baseline="0" dirty="0" smtClean="0"/>
              <a:t>Sort pil: Finansielle omkostninger/indtægter </a:t>
            </a:r>
          </a:p>
          <a:p>
            <a:r>
              <a:rPr lang="da-DK" baseline="0" dirty="0" smtClean="0"/>
              <a:t>Vi bruger ikke dem med kursiv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23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4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Det gælder stadig, at konti brugt til interne bidrag skal gå i nul i resultatopgørelsen.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12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21. marts 2019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Controller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Stine Østergaard Sørensen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142513418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21. marts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Controller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Stine Østergaard Sørensen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05699028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21. marts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Controller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Stine Østergaard Sørensen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64032847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 dirty="0"/>
              <a:t>21-03-2019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088195324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Stine Østergaard Sørensen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21. marts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Controller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30-04-2019</a:t>
            </a:fld>
            <a:r>
              <a:rPr lang="da-DK"/>
              <a:t>21-03-2019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hyperlink" Target="https://medarbejdere.au.dk/administration/oekonomi/overgang-til-statens-artskontopl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da-DK" b="0" dirty="0" smtClean="0"/>
              <a:t>Overgang til </a:t>
            </a:r>
            <a:br>
              <a:rPr lang="da-DK" b="0" dirty="0" smtClean="0"/>
            </a:br>
            <a:r>
              <a:rPr lang="da-DK" dirty="0" smtClean="0"/>
              <a:t>Statens artskontoplan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Løn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da-DK" dirty="0" smtClean="0"/>
              <a:t>Mange nye konti, </a:t>
            </a:r>
            <a:r>
              <a:rPr lang="da-DK" dirty="0"/>
              <a:t>da </a:t>
            </a:r>
            <a:r>
              <a:rPr lang="da-DK" dirty="0" smtClean="0"/>
              <a:t>Statens </a:t>
            </a:r>
            <a:r>
              <a:rPr lang="da-DK" dirty="0"/>
              <a:t>artskontoplan </a:t>
            </a:r>
            <a:r>
              <a:rPr lang="da-DK" dirty="0" smtClean="0"/>
              <a:t>indeholder </a:t>
            </a:r>
            <a:r>
              <a:rPr lang="da-DK" dirty="0"/>
              <a:t>flere lønartskonti end vores nuværende artskontoplan </a:t>
            </a:r>
            <a:endParaRPr lang="da-DK" dirty="0" smtClean="0"/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da-DK" dirty="0" smtClean="0"/>
              <a:t>Overføres fra SLS, som i forvejen følger Statens artskontoplan (dvs. </a:t>
            </a:r>
            <a:r>
              <a:rPr lang="da-DK" dirty="0"/>
              <a:t>m</a:t>
            </a:r>
            <a:r>
              <a:rPr lang="da-DK" dirty="0" smtClean="0"/>
              <a:t>å ikke bruges)</a:t>
            </a:r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da-DK" dirty="0" smtClean="0"/>
              <a:t>Angivet </a:t>
            </a:r>
            <a:r>
              <a:rPr lang="da-DK" dirty="0"/>
              <a:t>med </a:t>
            </a:r>
            <a:r>
              <a:rPr lang="da-DK" dirty="0" smtClean="0"/>
              <a:t>”SLS” i kontoteksten</a:t>
            </a: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da-DK" dirty="0" smtClean="0"/>
              <a:t>De 9 stillingstyper er indarbejdet i de to sidste cifre</a:t>
            </a:r>
          </a:p>
          <a:p>
            <a:pPr marL="631825" lvl="1" indent="-273050">
              <a:spcAft>
                <a:spcPts val="0"/>
              </a:spcAft>
              <a:buNone/>
              <a:tabLst>
                <a:tab pos="3233738" algn="l"/>
              </a:tabLst>
            </a:pPr>
            <a:r>
              <a:rPr lang="da-DK" sz="1600" dirty="0" smtClean="0"/>
              <a:t>XXXX11: VIP – </a:t>
            </a:r>
            <a:r>
              <a:rPr lang="da-DK" sz="1600" dirty="0"/>
              <a:t>senior	XXXX31: </a:t>
            </a:r>
            <a:r>
              <a:rPr lang="da-DK" sz="1600" dirty="0" smtClean="0"/>
              <a:t>DVIP</a:t>
            </a:r>
          </a:p>
          <a:p>
            <a:pPr marL="631825" lvl="1" indent="-273050">
              <a:spcAft>
                <a:spcPts val="0"/>
              </a:spcAft>
              <a:buNone/>
              <a:tabLst>
                <a:tab pos="3233738" algn="l"/>
              </a:tabLst>
            </a:pPr>
            <a:r>
              <a:rPr lang="da-DK" sz="1600" dirty="0" smtClean="0"/>
              <a:t>XXXX12: VIP </a:t>
            </a:r>
            <a:r>
              <a:rPr lang="da-DK" sz="1600" dirty="0"/>
              <a:t>– </a:t>
            </a:r>
            <a:r>
              <a:rPr lang="da-DK" sz="1600" dirty="0" smtClean="0"/>
              <a:t>øvrige	XXXX32</a:t>
            </a:r>
            <a:r>
              <a:rPr lang="da-DK" sz="1600" dirty="0"/>
              <a:t>: DTAP</a:t>
            </a:r>
          </a:p>
          <a:p>
            <a:pPr marL="631825" lvl="1" indent="-273050">
              <a:spcAft>
                <a:spcPts val="0"/>
              </a:spcAft>
              <a:buNone/>
              <a:tabLst>
                <a:tab pos="3233738" algn="l"/>
              </a:tabLst>
            </a:pPr>
            <a:r>
              <a:rPr lang="da-DK" sz="1600" dirty="0" smtClean="0"/>
              <a:t>XXXX13: </a:t>
            </a:r>
            <a:r>
              <a:rPr lang="da-DK" sz="1600" dirty="0" err="1" smtClean="0"/>
              <a:t>PhD</a:t>
            </a:r>
            <a:r>
              <a:rPr lang="da-DK" sz="1600" dirty="0" smtClean="0"/>
              <a:t>	XXXX41</a:t>
            </a:r>
            <a:r>
              <a:rPr lang="da-DK" sz="1600" dirty="0"/>
              <a:t>: Anden løn</a:t>
            </a:r>
          </a:p>
          <a:p>
            <a:pPr marL="631825" lvl="1" indent="-273050">
              <a:spcAft>
                <a:spcPts val="0"/>
              </a:spcAft>
              <a:buNone/>
              <a:tabLst>
                <a:tab pos="3233738" algn="l"/>
              </a:tabLst>
            </a:pPr>
            <a:r>
              <a:rPr lang="da-DK" sz="1600" dirty="0" smtClean="0"/>
              <a:t>XXXX21: TAP – leder</a:t>
            </a:r>
          </a:p>
          <a:p>
            <a:pPr marL="631825" lvl="1" indent="-273050">
              <a:spcAft>
                <a:spcPts val="0"/>
              </a:spcAft>
              <a:buNone/>
              <a:tabLst>
                <a:tab pos="3233738" algn="l"/>
              </a:tabLst>
            </a:pPr>
            <a:r>
              <a:rPr lang="da-DK" sz="1600" dirty="0" smtClean="0"/>
              <a:t>XXXX22: TAP </a:t>
            </a:r>
            <a:r>
              <a:rPr lang="da-DK" sz="1600" dirty="0"/>
              <a:t>– </a:t>
            </a:r>
            <a:r>
              <a:rPr lang="da-DK" sz="1600" dirty="0" smtClean="0"/>
              <a:t>administrativ</a:t>
            </a:r>
            <a:endParaRPr lang="da-DK" sz="1600" dirty="0"/>
          </a:p>
          <a:p>
            <a:pPr marL="631825" lvl="1" indent="-273050">
              <a:spcAft>
                <a:spcPts val="0"/>
              </a:spcAft>
              <a:buNone/>
              <a:tabLst>
                <a:tab pos="3233738" algn="l"/>
              </a:tabLst>
            </a:pPr>
            <a:r>
              <a:rPr lang="da-DK" sz="1600" dirty="0" smtClean="0"/>
              <a:t>XXXX23: TAP – teknisk</a:t>
            </a:r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da-DK" dirty="0" smtClean="0"/>
              <a:t>Budgetkonti (B) – én samlet for hver stillingstype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5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Overhead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a-DK" dirty="0"/>
              <a:t>Udgift= 2208XX og I</a:t>
            </a:r>
            <a:r>
              <a:rPr lang="da-DK" dirty="0" smtClean="0"/>
              <a:t>ndtægt </a:t>
            </a:r>
            <a:r>
              <a:rPr lang="da-DK" dirty="0"/>
              <a:t>= 2209XX</a:t>
            </a:r>
          </a:p>
          <a:p>
            <a:pPr>
              <a:spcBef>
                <a:spcPts val="1800"/>
              </a:spcBef>
            </a:pPr>
            <a:r>
              <a:rPr lang="da-DK" dirty="0" smtClean="0"/>
              <a:t>Samme logik som tidligere,</a:t>
            </a: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rgbClr val="0070C0"/>
                </a:solidFill>
              </a:rPr>
              <a:t>Ny konto til rettelser af overhead udgift/indtægt</a:t>
            </a:r>
            <a:endParaRPr lang="da-DK" dirty="0" smtClean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da-DK" sz="1600" dirty="0" smtClean="0"/>
          </a:p>
          <a:p>
            <a:pPr lvl="1" indent="0">
              <a:buNone/>
            </a:pPr>
            <a:r>
              <a:rPr lang="da-DK" sz="1600" dirty="0" smtClean="0"/>
              <a:t>220X11</a:t>
            </a:r>
            <a:r>
              <a:rPr lang="da-DK" sz="1600" dirty="0"/>
              <a:t>: Overhead </a:t>
            </a:r>
            <a:r>
              <a:rPr lang="da-DK" sz="1600" dirty="0" smtClean="0"/>
              <a:t>udgift/indtægt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70C0"/>
                </a:solidFill>
              </a:rPr>
              <a:t>220X12</a:t>
            </a:r>
            <a:r>
              <a:rPr lang="da-DK" sz="1600" dirty="0">
                <a:solidFill>
                  <a:srgbClr val="0070C0"/>
                </a:solidFill>
              </a:rPr>
              <a:t>: Overhead </a:t>
            </a:r>
            <a:r>
              <a:rPr lang="da-DK" sz="1600" dirty="0" smtClean="0">
                <a:solidFill>
                  <a:srgbClr val="0070C0"/>
                </a:solidFill>
              </a:rPr>
              <a:t>udgift/indtægt – Manuelt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0000"/>
                </a:solidFill>
              </a:rPr>
              <a:t>220X13</a:t>
            </a:r>
            <a:r>
              <a:rPr lang="da-DK" sz="1600" dirty="0">
                <a:solidFill>
                  <a:srgbClr val="000000"/>
                </a:solidFill>
              </a:rPr>
              <a:t>: Overhead </a:t>
            </a:r>
            <a:r>
              <a:rPr lang="da-DK" sz="1600" dirty="0" smtClean="0">
                <a:solidFill>
                  <a:srgbClr val="000000"/>
                </a:solidFill>
              </a:rPr>
              <a:t>udgift/indtægt </a:t>
            </a:r>
            <a:r>
              <a:rPr lang="da-DK" sz="1600" dirty="0">
                <a:solidFill>
                  <a:srgbClr val="000000"/>
                </a:solidFill>
              </a:rPr>
              <a:t>- Tidligere </a:t>
            </a:r>
            <a:r>
              <a:rPr lang="da-DK" sz="1600" dirty="0" smtClean="0">
                <a:solidFill>
                  <a:srgbClr val="000000"/>
                </a:solidFill>
              </a:rPr>
              <a:t>år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0000"/>
                </a:solidFill>
              </a:rPr>
              <a:t>220X18</a:t>
            </a:r>
            <a:r>
              <a:rPr lang="da-DK" sz="1600" dirty="0">
                <a:solidFill>
                  <a:srgbClr val="000000"/>
                </a:solidFill>
              </a:rPr>
              <a:t>: (B) Overhead udgift</a:t>
            </a:r>
          </a:p>
          <a:p>
            <a:pPr marL="717750" lvl="1" indent="-285750"/>
            <a:endParaRPr lang="da-DK" sz="1400" dirty="0" smtClean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a-DK" sz="1400" dirty="0">
              <a:solidFill>
                <a:srgbClr val="0070C0"/>
              </a:solidFill>
            </a:endParaRPr>
          </a:p>
          <a:p>
            <a:endParaRPr lang="da-DK" dirty="0">
              <a:solidFill>
                <a:srgbClr val="0070C0"/>
              </a:solidFill>
            </a:endParaRP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4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 handel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a-DK" dirty="0"/>
              <a:t>Internt køb = 2208XX og </a:t>
            </a:r>
            <a:r>
              <a:rPr lang="da-DK" dirty="0" smtClean="0"/>
              <a:t>Internt </a:t>
            </a:r>
            <a:r>
              <a:rPr lang="da-DK" dirty="0"/>
              <a:t>salg = 2209XX</a:t>
            </a:r>
          </a:p>
          <a:p>
            <a:pPr>
              <a:spcBef>
                <a:spcPts val="1800"/>
              </a:spcBef>
            </a:pPr>
            <a:r>
              <a:rPr lang="da-DK" dirty="0" smtClean="0">
                <a:solidFill>
                  <a:srgbClr val="0070C0"/>
                </a:solidFill>
              </a:rPr>
              <a:t>Der er oprettet nye konti</a:t>
            </a:r>
          </a:p>
          <a:p>
            <a:pPr marL="717750" lvl="1" indent="-285750"/>
            <a:endParaRPr lang="da-DK" sz="1400" dirty="0" smtClean="0"/>
          </a:p>
          <a:p>
            <a:pPr lvl="1" indent="0">
              <a:buNone/>
            </a:pPr>
            <a:r>
              <a:rPr lang="da-DK" sz="1600" dirty="0" smtClean="0"/>
              <a:t>220X21</a:t>
            </a:r>
            <a:r>
              <a:rPr lang="da-DK" sz="1600" dirty="0"/>
              <a:t>: Internt </a:t>
            </a:r>
            <a:r>
              <a:rPr lang="da-DK" sz="1600" dirty="0" smtClean="0"/>
              <a:t>køb/salg </a:t>
            </a:r>
            <a:r>
              <a:rPr lang="da-DK" sz="1600" dirty="0"/>
              <a:t>- Andre </a:t>
            </a:r>
            <a:r>
              <a:rPr lang="da-DK" sz="1600" dirty="0" smtClean="0">
                <a:solidFill>
                  <a:srgbClr val="000000"/>
                </a:solidFill>
              </a:rPr>
              <a:t>fakulteter (er lagt </a:t>
            </a:r>
            <a:r>
              <a:rPr lang="da-DK" sz="1600" dirty="0">
                <a:solidFill>
                  <a:srgbClr val="000000"/>
                </a:solidFill>
              </a:rPr>
              <a:t>sammen med </a:t>
            </a:r>
            <a:r>
              <a:rPr lang="da-DK" sz="1600" dirty="0" smtClean="0">
                <a:solidFill>
                  <a:srgbClr val="000000"/>
                </a:solidFill>
              </a:rPr>
              <a:t>”Rammeflyt</a:t>
            </a:r>
            <a:r>
              <a:rPr lang="da-DK" sz="1600" dirty="0">
                <a:solidFill>
                  <a:srgbClr val="000000"/>
                </a:solidFill>
              </a:rPr>
              <a:t>. mellem </a:t>
            </a:r>
            <a:r>
              <a:rPr lang="da-DK" sz="1600" dirty="0" smtClean="0">
                <a:solidFill>
                  <a:srgbClr val="000000"/>
                </a:solidFill>
              </a:rPr>
              <a:t>hovedområder”)</a:t>
            </a:r>
          </a:p>
          <a:p>
            <a:pPr lvl="1" indent="0">
              <a:buNone/>
            </a:pPr>
            <a:r>
              <a:rPr lang="da-DK" sz="1600" dirty="0" smtClean="0"/>
              <a:t>220X22</a:t>
            </a:r>
            <a:r>
              <a:rPr lang="da-DK" sz="1600" dirty="0"/>
              <a:t>: Internt køb/salg</a:t>
            </a:r>
            <a:r>
              <a:rPr lang="da-DK" sz="1600" dirty="0" smtClean="0"/>
              <a:t> </a:t>
            </a:r>
            <a:r>
              <a:rPr lang="da-DK" sz="1600" dirty="0"/>
              <a:t>- Eget </a:t>
            </a:r>
            <a:r>
              <a:rPr lang="da-DK" sz="1600" dirty="0" smtClean="0"/>
              <a:t>fakultet</a:t>
            </a:r>
            <a:endParaRPr lang="da-DK" sz="1600" dirty="0"/>
          </a:p>
          <a:p>
            <a:pPr lvl="1" indent="0">
              <a:buNone/>
            </a:pPr>
            <a:r>
              <a:rPr lang="da-DK" sz="1600" dirty="0" smtClean="0">
                <a:solidFill>
                  <a:srgbClr val="0070C0"/>
                </a:solidFill>
              </a:rPr>
              <a:t>220X23: </a:t>
            </a:r>
            <a:r>
              <a:rPr lang="da-DK" sz="1600" dirty="0">
                <a:solidFill>
                  <a:srgbClr val="0070C0"/>
                </a:solidFill>
              </a:rPr>
              <a:t>Internt køb/salg</a:t>
            </a:r>
            <a:r>
              <a:rPr lang="da-DK" sz="1600" dirty="0" smtClean="0">
                <a:solidFill>
                  <a:srgbClr val="0070C0"/>
                </a:solidFill>
              </a:rPr>
              <a:t> </a:t>
            </a:r>
            <a:r>
              <a:rPr lang="da-DK" sz="1600" dirty="0">
                <a:solidFill>
                  <a:srgbClr val="0070C0"/>
                </a:solidFill>
              </a:rPr>
              <a:t>- Eget </a:t>
            </a:r>
            <a:r>
              <a:rPr lang="da-DK" sz="1600" dirty="0" smtClean="0">
                <a:solidFill>
                  <a:srgbClr val="0070C0"/>
                </a:solidFill>
              </a:rPr>
              <a:t>institut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70C0"/>
                </a:solidFill>
              </a:rPr>
              <a:t>220X24</a:t>
            </a:r>
            <a:r>
              <a:rPr lang="da-DK" sz="1600" dirty="0">
                <a:solidFill>
                  <a:srgbClr val="0070C0"/>
                </a:solidFill>
              </a:rPr>
              <a:t>: Internt køb/salg</a:t>
            </a:r>
            <a:r>
              <a:rPr lang="da-DK" sz="1600" dirty="0" smtClean="0">
                <a:solidFill>
                  <a:srgbClr val="0070C0"/>
                </a:solidFill>
              </a:rPr>
              <a:t> </a:t>
            </a:r>
            <a:r>
              <a:rPr lang="da-DK" sz="1600" dirty="0">
                <a:solidFill>
                  <a:srgbClr val="0070C0"/>
                </a:solidFill>
              </a:rPr>
              <a:t>- PHD-relateret</a:t>
            </a:r>
          </a:p>
          <a:p>
            <a:pPr lvl="1" indent="0">
              <a:buNone/>
            </a:pPr>
            <a:r>
              <a:rPr lang="da-DK" sz="1600" dirty="0" smtClean="0"/>
              <a:t>220X25: </a:t>
            </a:r>
            <a:r>
              <a:rPr lang="da-DK" sz="1600" dirty="0"/>
              <a:t>Internt køb/salg</a:t>
            </a:r>
            <a:r>
              <a:rPr lang="da-DK" sz="1600" dirty="0" smtClean="0"/>
              <a:t> </a:t>
            </a:r>
            <a:r>
              <a:rPr lang="da-DK" sz="1600" dirty="0"/>
              <a:t>- Internt køb - Conference Manager</a:t>
            </a:r>
            <a:endParaRPr lang="da-DK" sz="1600" dirty="0" smtClean="0"/>
          </a:p>
          <a:p>
            <a:pPr lvl="1" indent="0">
              <a:buNone/>
            </a:pPr>
            <a:r>
              <a:rPr lang="da-DK" sz="1600" dirty="0" smtClean="0">
                <a:solidFill>
                  <a:srgbClr val="0070C0"/>
                </a:solidFill>
              </a:rPr>
              <a:t>220X26</a:t>
            </a:r>
            <a:r>
              <a:rPr lang="da-DK" sz="1600" dirty="0">
                <a:solidFill>
                  <a:srgbClr val="0070C0"/>
                </a:solidFill>
              </a:rPr>
              <a:t>: Internt køb/salg</a:t>
            </a:r>
            <a:r>
              <a:rPr lang="da-DK" sz="1600" dirty="0" smtClean="0">
                <a:solidFill>
                  <a:srgbClr val="0070C0"/>
                </a:solidFill>
              </a:rPr>
              <a:t> </a:t>
            </a:r>
            <a:r>
              <a:rPr lang="da-DK" sz="1600" dirty="0">
                <a:solidFill>
                  <a:srgbClr val="0070C0"/>
                </a:solidFill>
              </a:rPr>
              <a:t>- IT udstyr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70C0"/>
                </a:solidFill>
              </a:rPr>
              <a:t>220X27</a:t>
            </a:r>
            <a:r>
              <a:rPr lang="da-DK" sz="1600" dirty="0">
                <a:solidFill>
                  <a:srgbClr val="0070C0"/>
                </a:solidFill>
              </a:rPr>
              <a:t>: Internt køb/salg</a:t>
            </a:r>
            <a:r>
              <a:rPr lang="da-DK" sz="1600" dirty="0" smtClean="0">
                <a:solidFill>
                  <a:srgbClr val="0070C0"/>
                </a:solidFill>
              </a:rPr>
              <a:t> – Dyrestald</a:t>
            </a:r>
          </a:p>
          <a:p>
            <a:pPr lvl="1" indent="0">
              <a:buNone/>
            </a:pPr>
            <a:endParaRPr lang="da-DK" sz="1600" dirty="0">
              <a:solidFill>
                <a:srgbClr val="0070C0"/>
              </a:solidFill>
            </a:endParaRPr>
          </a:p>
          <a:p>
            <a:endParaRPr lang="da-DK" dirty="0" smtClean="0"/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4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 fordeling af Løn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a-DK" dirty="0" smtClean="0"/>
              <a:t>Intern fordeling af løn ligger ikke længere sammen med intern handel</a:t>
            </a:r>
          </a:p>
          <a:p>
            <a:pPr>
              <a:spcBef>
                <a:spcPts val="1800"/>
              </a:spcBef>
            </a:pPr>
            <a:r>
              <a:rPr lang="da-DK" dirty="0" smtClean="0"/>
              <a:t>Lønudgift = 1808XX og lønindtægt = 1809XX</a:t>
            </a:r>
          </a:p>
          <a:p>
            <a:pPr>
              <a:spcBef>
                <a:spcPts val="1800"/>
              </a:spcBef>
            </a:pPr>
            <a:r>
              <a:rPr lang="da-DK" dirty="0" smtClean="0"/>
              <a:t>Der er oprettet konti til alle 9 stillingstyper:</a:t>
            </a:r>
          </a:p>
          <a:p>
            <a:pPr lvl="1" indent="0">
              <a:buNone/>
            </a:pPr>
            <a:endParaRPr lang="da-DK" sz="1600" dirty="0" smtClean="0"/>
          </a:p>
          <a:p>
            <a:pPr lvl="1" indent="0">
              <a:buNone/>
            </a:pPr>
            <a:r>
              <a:rPr lang="da-DK" sz="1600" dirty="0" smtClean="0"/>
              <a:t>180X11</a:t>
            </a:r>
            <a:r>
              <a:rPr lang="da-DK" sz="1600" dirty="0"/>
              <a:t>: Intern </a:t>
            </a:r>
            <a:r>
              <a:rPr lang="da-DK" sz="1600" dirty="0" smtClean="0"/>
              <a:t>lønudgift/indtægt </a:t>
            </a:r>
            <a:r>
              <a:rPr lang="da-DK" sz="1600" dirty="0"/>
              <a:t>- VIP – senior</a:t>
            </a:r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12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VIP </a:t>
            </a:r>
            <a:r>
              <a:rPr lang="da-DK" sz="1600" dirty="0"/>
              <a:t>– øvrige</a:t>
            </a:r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13</a:t>
            </a:r>
            <a:r>
              <a:rPr lang="da-DK" sz="1600" dirty="0"/>
              <a:t>: Intern lønudgift/indtægt - </a:t>
            </a:r>
            <a:r>
              <a:rPr lang="da-DK" sz="1600" dirty="0" err="1" smtClean="0"/>
              <a:t>PhD</a:t>
            </a:r>
            <a:endParaRPr lang="da-DK" sz="1600" dirty="0"/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21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TAP </a:t>
            </a:r>
            <a:r>
              <a:rPr lang="da-DK" sz="1600" dirty="0"/>
              <a:t>– leder</a:t>
            </a:r>
          </a:p>
          <a:p>
            <a:pPr lvl="1" indent="0">
              <a:buNone/>
            </a:pPr>
            <a:r>
              <a:rPr lang="da-DK" sz="1600" dirty="0" smtClean="0"/>
              <a:t>180X22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TAP </a:t>
            </a:r>
            <a:r>
              <a:rPr lang="da-DK" sz="1600" dirty="0"/>
              <a:t>– administrativ</a:t>
            </a:r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23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TAP </a:t>
            </a:r>
            <a:r>
              <a:rPr lang="da-DK" sz="1600" dirty="0"/>
              <a:t>- teknisk</a:t>
            </a:r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31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DVIP</a:t>
            </a:r>
            <a:endParaRPr lang="da-DK" sz="1600" dirty="0"/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32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DTAP</a:t>
            </a:r>
            <a:endParaRPr lang="da-DK" sz="1600" dirty="0"/>
          </a:p>
          <a:p>
            <a:pPr lvl="1" indent="0">
              <a:buNone/>
            </a:pPr>
            <a:r>
              <a:rPr lang="da-DK" sz="1600" dirty="0"/>
              <a:t>180X</a:t>
            </a:r>
            <a:r>
              <a:rPr lang="da-DK" sz="1600" dirty="0" smtClean="0"/>
              <a:t>41</a:t>
            </a:r>
            <a:r>
              <a:rPr lang="da-DK" sz="1600" dirty="0"/>
              <a:t>: Intern lønudgift/indtægt - </a:t>
            </a:r>
            <a:r>
              <a:rPr lang="da-DK" sz="1600" dirty="0" smtClean="0"/>
              <a:t>Anden </a:t>
            </a:r>
            <a:r>
              <a:rPr lang="da-DK" sz="1600" dirty="0"/>
              <a:t>løn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DD82-AE58-42BE-A9A2-6DC7CB272A64}" type="datetime1">
              <a:rPr lang="da-DK" smtClean="0"/>
              <a:t>30-04-2019</a:t>
            </a:fld>
            <a:r>
              <a:rPr lang="da-DK" smtClean="0"/>
              <a:t>21-03-2019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06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Sammenlægninger af gamle konti (1)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Udlejning </a:t>
            </a:r>
            <a:r>
              <a:rPr lang="da-DK" dirty="0"/>
              <a:t>og fremleje, lokaler (</a:t>
            </a:r>
            <a:r>
              <a:rPr lang="da-DK" dirty="0" smtClean="0"/>
              <a:t>115011)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 smtClean="0"/>
              <a:t>Der er ikke længere en separat konto til BYGST (bruges ikke)</a:t>
            </a:r>
          </a:p>
          <a:p>
            <a:pPr>
              <a:buNone/>
            </a:pPr>
            <a:endParaRPr lang="da-DK" sz="1500" dirty="0" smtClean="0"/>
          </a:p>
          <a:p>
            <a:r>
              <a:rPr lang="da-DK" dirty="0"/>
              <a:t>Licenser/royalty/</a:t>
            </a:r>
            <a:r>
              <a:rPr lang="da-DK" dirty="0" err="1"/>
              <a:t>copy</a:t>
            </a:r>
            <a:r>
              <a:rPr lang="da-DK" dirty="0"/>
              <a:t> dan </a:t>
            </a:r>
            <a:r>
              <a:rPr lang="da-DK" dirty="0" smtClean="0"/>
              <a:t>(116011)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Der er ikke længere en separat konto til </a:t>
            </a:r>
            <a:r>
              <a:rPr lang="da-DK" sz="1500" dirty="0" err="1" smtClean="0"/>
              <a:t>TechTrans</a:t>
            </a:r>
            <a:r>
              <a:rPr lang="da-DK" sz="1500" dirty="0"/>
              <a:t> (bruges ikke</a:t>
            </a:r>
            <a:r>
              <a:rPr lang="da-DK" sz="1500" dirty="0" smtClean="0"/>
              <a:t>)</a:t>
            </a:r>
          </a:p>
          <a:p>
            <a:pPr>
              <a:buNone/>
            </a:pPr>
            <a:endParaRPr lang="da-DK" sz="1500" dirty="0" smtClean="0"/>
          </a:p>
          <a:p>
            <a:pPr>
              <a:buNone/>
            </a:pPr>
            <a:r>
              <a:rPr lang="da-DK" dirty="0"/>
              <a:t>Leje og leasing (163011)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Der er ikke længere en separat konto </a:t>
            </a:r>
            <a:r>
              <a:rPr lang="da-DK" sz="1500" dirty="0" smtClean="0"/>
              <a:t>til leasingaftaler </a:t>
            </a:r>
            <a:r>
              <a:rPr lang="da-DK" sz="1500" dirty="0"/>
              <a:t>vedr. kopimaskiner (bruges ikke</a:t>
            </a:r>
            <a:r>
              <a:rPr lang="da-DK" sz="1500" dirty="0" smtClean="0"/>
              <a:t>)</a:t>
            </a:r>
          </a:p>
          <a:p>
            <a:pPr>
              <a:buNone/>
            </a:pPr>
            <a:endParaRPr lang="da-DK" sz="15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da-DK" sz="1500" dirty="0">
                <a:solidFill>
                  <a:srgbClr val="000000"/>
                </a:solidFill>
              </a:rPr>
              <a:t> </a:t>
            </a:r>
            <a:r>
              <a:rPr lang="da-DK" dirty="0">
                <a:solidFill>
                  <a:srgbClr val="000000"/>
                </a:solidFill>
              </a:rPr>
              <a:t>Rejseomkostninger (221011)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00000"/>
                </a:solidFill>
              </a:rPr>
              <a:t>Der er ikke længere en separat konto til </a:t>
            </a:r>
            <a:r>
              <a:rPr lang="da-DK" sz="1500" dirty="0" smtClean="0">
                <a:solidFill>
                  <a:srgbClr val="000000"/>
                </a:solidFill>
              </a:rPr>
              <a:t>busleje</a:t>
            </a:r>
            <a:endParaRPr lang="da-DK" sz="1500" dirty="0">
              <a:solidFill>
                <a:srgbClr val="000000"/>
              </a:solidFill>
            </a:endParaRPr>
          </a:p>
          <a:p>
            <a:pPr marL="285750" indent="-285750"/>
            <a:endParaRPr lang="da-DK" sz="1500" dirty="0">
              <a:solidFill>
                <a:srgbClr val="FF0000"/>
              </a:solidFill>
            </a:endParaRPr>
          </a:p>
          <a:p>
            <a:pPr>
              <a:buNone/>
            </a:pPr>
            <a:endParaRPr lang="da-DK" sz="15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6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Sammenlægninger af gamle konti </a:t>
            </a:r>
            <a:r>
              <a:rPr lang="da-DK" dirty="0" smtClean="0"/>
              <a:t>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Repræsentation og forplejning (222011)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/>
              <a:t>Repræsentation og forplejning er slået sammen under én konto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/>
              <a:t>Der skelnes ikke længere mellem DK og Udland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/>
          </a:p>
          <a:p>
            <a:pPr>
              <a:buNone/>
            </a:pPr>
            <a:r>
              <a:rPr lang="da-DK" dirty="0"/>
              <a:t>Brændstof </a:t>
            </a:r>
            <a:r>
              <a:rPr lang="da-DK" dirty="0" smtClean="0"/>
              <a:t>mv (225511</a:t>
            </a:r>
            <a:r>
              <a:rPr lang="da-DK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/>
              <a:t>Der skelnes ikke længere mellem DK og Udland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/>
          </a:p>
          <a:p>
            <a:r>
              <a:rPr lang="da-DK" dirty="0" smtClean="0"/>
              <a:t>Telefoner og abonnementer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/>
              <a:t>Køb af telefoner og abonnementer er nu opsplittet </a:t>
            </a:r>
          </a:p>
          <a:p>
            <a:pPr marL="774900" lvl="1" indent="-342900"/>
            <a:r>
              <a:rPr lang="da-DK" sz="1500" dirty="0"/>
              <a:t>226011: Køb af tlf., computere, IT udstyr og øvrig hardware</a:t>
            </a:r>
          </a:p>
          <a:p>
            <a:pPr marL="774900" lvl="1" indent="-342900"/>
            <a:r>
              <a:rPr lang="da-DK" sz="1500" dirty="0"/>
              <a:t>226511: Telefonabonnementer- og </a:t>
            </a:r>
            <a:r>
              <a:rPr lang="da-DK" sz="1500" dirty="0" smtClean="0"/>
              <a:t>internetforbindelser</a:t>
            </a:r>
          </a:p>
          <a:p>
            <a:pPr marL="774900" lvl="1" indent="-342900"/>
            <a:endParaRPr lang="da-DK" sz="1500" dirty="0">
              <a:solidFill>
                <a:srgbClr val="FF0000"/>
              </a:solidFill>
            </a:endParaRPr>
          </a:p>
          <a:p>
            <a:pPr marL="0" lvl="1" indent="0">
              <a:buFont typeface="Calibri" panose="020F0502020204030204" pitchFamily="34" charset="0"/>
              <a:buChar char="​"/>
            </a:pPr>
            <a:r>
              <a:rPr lang="da-DK" dirty="0">
                <a:ea typeface="+mn-ea"/>
                <a:cs typeface="+mn-cs"/>
              </a:rPr>
              <a:t>IT </a:t>
            </a:r>
            <a:r>
              <a:rPr lang="da-DK" dirty="0" smtClean="0">
                <a:ea typeface="+mn-ea"/>
                <a:cs typeface="+mn-cs"/>
              </a:rPr>
              <a:t>tjenesteydelser (226512)</a:t>
            </a:r>
          </a:p>
          <a:p>
            <a:pPr marL="342900" lvl="1" indent="-342900"/>
            <a:r>
              <a:rPr lang="da-DK" sz="1500" dirty="0" smtClean="0">
                <a:ea typeface="+mn-ea"/>
                <a:cs typeface="+mn-cs"/>
              </a:rPr>
              <a:t>”IT driftsydelser” er </a:t>
            </a:r>
            <a:r>
              <a:rPr lang="da-DK" sz="1500" dirty="0">
                <a:ea typeface="+mn-ea"/>
                <a:cs typeface="+mn-cs"/>
              </a:rPr>
              <a:t>lagt sammen med </a:t>
            </a:r>
            <a:r>
              <a:rPr lang="da-DK" sz="1500" dirty="0" smtClean="0">
                <a:ea typeface="+mn-ea"/>
                <a:cs typeface="+mn-cs"/>
              </a:rPr>
              <a:t>”Øvrige </a:t>
            </a:r>
            <a:r>
              <a:rPr lang="da-DK" sz="1500" dirty="0">
                <a:ea typeface="+mn-ea"/>
                <a:cs typeface="+mn-cs"/>
              </a:rPr>
              <a:t>IT </a:t>
            </a:r>
            <a:r>
              <a:rPr lang="da-DK" sz="1500" dirty="0" smtClean="0">
                <a:ea typeface="+mn-ea"/>
                <a:cs typeface="+mn-cs"/>
              </a:rPr>
              <a:t>tjenesteydelser”</a:t>
            </a:r>
            <a:endParaRPr lang="da-DK" sz="1500" dirty="0">
              <a:ea typeface="+mn-ea"/>
              <a:cs typeface="+mn-cs"/>
            </a:endParaRPr>
          </a:p>
          <a:p>
            <a:pPr marL="774900" lvl="1" indent="-342900"/>
            <a:endParaRPr lang="da-DK" sz="15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CEE-516E-4FA8-BF32-C7A3502530B2}" type="datetime1">
              <a:rPr lang="da-DK" smtClean="0"/>
              <a:t>30-04-2019</a:t>
            </a:fld>
            <a:r>
              <a:rPr lang="da-DK" smtClean="0"/>
              <a:t>21-03-2019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15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Sammenlægninger af gamle konti (3)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Rådgivning (227014)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/>
              <a:t>Teknisk-, økonomisk- og ledelsesrådgivning samt vikarydelser er slået sammen til én </a:t>
            </a:r>
            <a:r>
              <a:rPr lang="da-DK" sz="1500" dirty="0" smtClean="0"/>
              <a:t>konto</a:t>
            </a:r>
          </a:p>
          <a:p>
            <a:pPr>
              <a:buNone/>
            </a:pPr>
            <a:endParaRPr lang="da-DK" sz="1500" dirty="0"/>
          </a:p>
          <a:p>
            <a:r>
              <a:rPr lang="da-DK" dirty="0"/>
              <a:t>Øvrige tjenesteydelser </a:t>
            </a:r>
            <a:r>
              <a:rPr lang="da-DK" dirty="0" smtClean="0"/>
              <a:t>(227071)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da-DK" sz="1500" dirty="0"/>
              <a:t>Flere konti er slået sammen under øvrige tjenesteydelser </a:t>
            </a:r>
          </a:p>
          <a:p>
            <a:pPr>
              <a:buNone/>
              <a:tabLst>
                <a:tab pos="358775" algn="l"/>
              </a:tabLst>
            </a:pPr>
            <a:r>
              <a:rPr lang="da-DK" sz="1400" i="1" dirty="0" smtClean="0"/>
              <a:t>	</a:t>
            </a:r>
            <a:r>
              <a:rPr lang="da-DK" sz="1300" i="1" dirty="0" smtClean="0"/>
              <a:t>(Makulering</a:t>
            </a:r>
            <a:r>
              <a:rPr lang="da-DK" sz="1300" i="1" dirty="0"/>
              <a:t>, </a:t>
            </a:r>
            <a:r>
              <a:rPr lang="da-DK" sz="1300" i="1" dirty="0" smtClean="0"/>
              <a:t>Dokumentscanning</a:t>
            </a:r>
            <a:r>
              <a:rPr lang="da-DK" sz="1300" i="1" dirty="0"/>
              <a:t>, </a:t>
            </a:r>
            <a:r>
              <a:rPr lang="da-DK" sz="1300" i="1" dirty="0" smtClean="0"/>
              <a:t>Medieudgifter</a:t>
            </a:r>
            <a:r>
              <a:rPr lang="da-DK" sz="1300" i="1" dirty="0"/>
              <a:t>, V</a:t>
            </a:r>
            <a:r>
              <a:rPr lang="da-DK" sz="1300" i="1" dirty="0" smtClean="0"/>
              <a:t>ask </a:t>
            </a:r>
            <a:r>
              <a:rPr lang="da-DK" sz="1300" i="1" dirty="0"/>
              <a:t>og leje af tekstil, K</a:t>
            </a:r>
            <a:r>
              <a:rPr lang="da-DK" sz="1300" i="1" dirty="0" smtClean="0"/>
              <a:t>antine </a:t>
            </a:r>
            <a:r>
              <a:rPr lang="da-DK" sz="1300" i="1" dirty="0"/>
              <a:t>og </a:t>
            </a:r>
            <a:r>
              <a:rPr lang="da-DK" sz="1300" i="1" dirty="0" smtClean="0"/>
              <a:t>catering samt Drift </a:t>
            </a:r>
            <a:r>
              <a:rPr lang="da-DK" sz="1300" i="1" dirty="0"/>
              <a:t>og vedligehold af </a:t>
            </a:r>
            <a:r>
              <a:rPr lang="da-DK" sz="1300" i="1" dirty="0" smtClean="0"/>
              <a:t>køretøjer)</a:t>
            </a:r>
          </a:p>
          <a:p>
            <a:pPr>
              <a:buNone/>
              <a:tabLst>
                <a:tab pos="358775" algn="l"/>
              </a:tabLst>
            </a:pPr>
            <a:endParaRPr lang="da-DK" sz="1200" i="1" dirty="0" smtClean="0"/>
          </a:p>
          <a:p>
            <a:r>
              <a:rPr lang="da-DK" dirty="0" smtClean="0"/>
              <a:t>Plante- gartner- og </a:t>
            </a:r>
            <a:r>
              <a:rPr lang="da-DK" dirty="0"/>
              <a:t>Landbrugsartikler (228031)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da-DK" sz="1500" dirty="0" smtClean="0"/>
              <a:t>Plante- </a:t>
            </a:r>
            <a:r>
              <a:rPr lang="da-DK" sz="1500" dirty="0"/>
              <a:t>og gartnerartikler samt Landbrugsartikler er slået </a:t>
            </a:r>
            <a:r>
              <a:rPr lang="da-DK" sz="1500" dirty="0" smtClean="0"/>
              <a:t>sammen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da-DK" sz="1500" dirty="0"/>
          </a:p>
          <a:p>
            <a:r>
              <a:rPr lang="da-DK" dirty="0"/>
              <a:t>Ø</a:t>
            </a:r>
            <a:r>
              <a:rPr lang="da-DK" dirty="0" smtClean="0"/>
              <a:t>vrige </a:t>
            </a:r>
            <a:r>
              <a:rPr lang="da-DK" dirty="0"/>
              <a:t>varer og materialer (228071)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 smtClean="0"/>
              <a:t>Flere </a:t>
            </a:r>
            <a:r>
              <a:rPr lang="da-DK" sz="1500" dirty="0"/>
              <a:t>konti er slået sammen under </a:t>
            </a:r>
            <a:r>
              <a:rPr lang="da-DK" sz="1500" dirty="0" smtClean="0"/>
              <a:t>øvrige varer og materialer (228071</a:t>
            </a:r>
            <a:r>
              <a:rPr lang="da-DK" sz="1500" dirty="0"/>
              <a:t>) </a:t>
            </a:r>
            <a:endParaRPr lang="da-DK" sz="1500" dirty="0" smtClean="0"/>
          </a:p>
          <a:p>
            <a:pPr marL="358775" indent="-358775">
              <a:buNone/>
            </a:pPr>
            <a:r>
              <a:rPr lang="da-DK" sz="1400" i="1" dirty="0"/>
              <a:t>	</a:t>
            </a:r>
            <a:r>
              <a:rPr lang="da-DK" sz="1300" i="1" dirty="0" smtClean="0"/>
              <a:t>(</a:t>
            </a:r>
            <a:r>
              <a:rPr lang="da-DK" sz="1300" i="1" dirty="0"/>
              <a:t>Bøger, tidsskrifter/avis, Køb og leje af transportmidler, Møbler, inventar og belysning, Kontorartikler, Kantinedrift, Lyskilder, pærer, lysstofrør, </a:t>
            </a:r>
            <a:r>
              <a:rPr lang="da-DK" sz="1300" i="1" dirty="0" smtClean="0"/>
              <a:t>Byggematerialer</a:t>
            </a:r>
            <a:r>
              <a:rPr lang="da-DK" sz="1300" i="1" dirty="0"/>
              <a:t>, </a:t>
            </a:r>
            <a:r>
              <a:rPr lang="da-DK" sz="1300" i="1" dirty="0" smtClean="0"/>
              <a:t>Værktøj)</a:t>
            </a:r>
          </a:p>
          <a:p>
            <a:pPr>
              <a:buNone/>
              <a:tabLst>
                <a:tab pos="358775" algn="l"/>
              </a:tabLst>
            </a:pPr>
            <a:endParaRPr lang="da-DK" sz="1200" i="1" dirty="0"/>
          </a:p>
          <a:p>
            <a:pPr>
              <a:buNone/>
              <a:tabLst>
                <a:tab pos="358775" algn="l"/>
              </a:tabLst>
            </a:pPr>
            <a:endParaRPr lang="da-DK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7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konti i resultatopgørelsen (1)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66984" y="1373021"/>
            <a:ext cx="10220325" cy="4521366"/>
          </a:xfrm>
        </p:spPr>
        <p:txBody>
          <a:bodyPr/>
          <a:lstStyle/>
          <a:p>
            <a:pPr>
              <a:buNone/>
            </a:pPr>
            <a:r>
              <a:rPr lang="da-DK" dirty="0"/>
              <a:t>Decentral husleje og boligleje </a:t>
            </a:r>
            <a:r>
              <a:rPr lang="da-DK" dirty="0" smtClean="0"/>
              <a:t>(161021)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 smtClean="0"/>
              <a:t>Oprettet for at kunne skelne mellem central og decentral husleje (afstemningsbehov)</a:t>
            </a:r>
            <a:endParaRPr lang="da-DK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 smtClean="0"/>
          </a:p>
          <a:p>
            <a:pPr>
              <a:buNone/>
            </a:pPr>
            <a:r>
              <a:rPr lang="da-DK" dirty="0" err="1"/>
              <a:t>Res.løn</a:t>
            </a:r>
            <a:r>
              <a:rPr lang="da-DK" dirty="0"/>
              <a:t> og </a:t>
            </a:r>
            <a:r>
              <a:rPr lang="da-DK" dirty="0" err="1"/>
              <a:t>friv</a:t>
            </a:r>
            <a:r>
              <a:rPr lang="da-DK" dirty="0"/>
              <a:t>. </a:t>
            </a:r>
            <a:r>
              <a:rPr lang="da-DK" dirty="0" err="1"/>
              <a:t>f</a:t>
            </a:r>
            <a:r>
              <a:rPr lang="da-DK" dirty="0" err="1" smtClean="0"/>
              <a:t>ratræden</a:t>
            </a:r>
            <a:r>
              <a:rPr lang="da-DK" dirty="0" smtClean="0"/>
              <a:t> </a:t>
            </a:r>
            <a:r>
              <a:rPr lang="da-DK" dirty="0"/>
              <a:t>(</a:t>
            </a:r>
            <a:r>
              <a:rPr lang="da-DK" dirty="0" smtClean="0"/>
              <a:t>187811)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 smtClean="0"/>
              <a:t>Anvendes </a:t>
            </a:r>
            <a:r>
              <a:rPr lang="da-DK" sz="1500" dirty="0"/>
              <a:t>til postering af lønninger mv., der beregnes og udbetales </a:t>
            </a:r>
            <a:r>
              <a:rPr lang="da-DK" sz="1500" dirty="0" smtClean="0"/>
              <a:t>manuelt (posteres ikke </a:t>
            </a:r>
            <a:r>
              <a:rPr lang="da-DK" sz="1500" dirty="0"/>
              <a:t>via </a:t>
            </a:r>
            <a:r>
              <a:rPr lang="da-DK" sz="1500" dirty="0" smtClean="0"/>
              <a:t>SLS)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 smtClean="0"/>
              <a:t>Eksempelvis </a:t>
            </a:r>
            <a:r>
              <a:rPr lang="da-DK" sz="1500" dirty="0"/>
              <a:t>frivillige fratrædelsesordninger, særlig godtgørelse, og fratrædelsesbeløb. </a:t>
            </a:r>
            <a:endParaRPr lang="da-DK" sz="1500" dirty="0" smtClean="0"/>
          </a:p>
          <a:p>
            <a:pPr>
              <a:buNone/>
            </a:pPr>
            <a:endParaRPr lang="da-DK" sz="1500" dirty="0"/>
          </a:p>
          <a:p>
            <a:pPr>
              <a:buNone/>
            </a:pPr>
            <a:r>
              <a:rPr lang="da-DK" dirty="0" smtClean="0"/>
              <a:t>Nedskrivninger </a:t>
            </a:r>
            <a:r>
              <a:rPr lang="da-DK" dirty="0"/>
              <a:t>på anlægsaktiver (205011)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00000"/>
                </a:solidFill>
              </a:rPr>
              <a:t>Må kun anvendes af kreditorgruppen. </a:t>
            </a:r>
            <a:endParaRPr lang="da-DK" sz="15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 smtClean="0">
                <a:solidFill>
                  <a:srgbClr val="000000"/>
                </a:solidFill>
              </a:rPr>
              <a:t>Modkonto 518411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 smtClean="0">
              <a:solidFill>
                <a:srgbClr val="FF0000"/>
              </a:solidFill>
            </a:endParaRPr>
          </a:p>
          <a:p>
            <a:r>
              <a:rPr lang="da-DK" dirty="0"/>
              <a:t>Kantinetilskud (223711)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00000"/>
                </a:solidFill>
              </a:rPr>
              <a:t>Kontante tilskud til selvstændige kantiner samt værdien af f.eks. udstyr, der måtte overdrages som kantinernes ejendom</a:t>
            </a: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konti i resultatopgørelsen (2)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Erstatninger m.v. (SLS </a:t>
            </a:r>
            <a:r>
              <a:rPr lang="da-DK" dirty="0"/>
              <a:t>og ej</a:t>
            </a:r>
            <a:r>
              <a:rPr lang="da-DK" dirty="0" smtClean="0"/>
              <a:t>) (224011-12)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 smtClean="0">
                <a:solidFill>
                  <a:srgbClr val="000000"/>
                </a:solidFill>
              </a:rPr>
              <a:t>Udgifter </a:t>
            </a:r>
            <a:r>
              <a:rPr lang="da-DK" sz="1500" dirty="0">
                <a:solidFill>
                  <a:srgbClr val="000000"/>
                </a:solidFill>
              </a:rPr>
              <a:t>til erstatninger og bod af ordinær karakter (driftsmæssige risici) af mindre </a:t>
            </a:r>
            <a:r>
              <a:rPr lang="da-DK" sz="1500" dirty="0" smtClean="0">
                <a:solidFill>
                  <a:srgbClr val="000000"/>
                </a:solidFill>
              </a:rPr>
              <a:t>størrelse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 smtClean="0"/>
              <a:t>Hensættelser – tab på debitorer (229411)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00000"/>
                </a:solidFill>
              </a:rPr>
              <a:t>Til forventede tab på </a:t>
            </a:r>
            <a:r>
              <a:rPr lang="da-DK" sz="1500" dirty="0" smtClean="0">
                <a:solidFill>
                  <a:srgbClr val="000000"/>
                </a:solidFill>
              </a:rPr>
              <a:t>debitorer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 smtClean="0">
                <a:solidFill>
                  <a:srgbClr val="000000"/>
                </a:solidFill>
              </a:rPr>
              <a:t>Modkonto 611901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 smtClean="0">
                <a:solidFill>
                  <a:srgbClr val="000000"/>
                </a:solidFill>
              </a:rPr>
              <a:t>Faktiske </a:t>
            </a:r>
            <a:r>
              <a:rPr lang="da-DK" sz="1500" dirty="0">
                <a:solidFill>
                  <a:srgbClr val="000000"/>
                </a:solidFill>
              </a:rPr>
              <a:t>tab bogføres på </a:t>
            </a:r>
            <a:r>
              <a:rPr lang="da-DK" sz="1500" dirty="0" smtClean="0">
                <a:solidFill>
                  <a:srgbClr val="000000"/>
                </a:solidFill>
              </a:rPr>
              <a:t>229511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/>
              <a:t>Morarente- og gebyrudgifter </a:t>
            </a:r>
            <a:r>
              <a:rPr lang="da-DK" dirty="0" smtClean="0"/>
              <a:t>(SLS og ej) (268011-12)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00000"/>
                </a:solidFill>
              </a:rPr>
              <a:t>Morarenter og gebyrer til leverandører ved forsinket betaling</a:t>
            </a: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Budgetkonti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er en budgetkonto til hver overordnet kategori </a:t>
            </a:r>
          </a:p>
          <a:p>
            <a:r>
              <a:rPr lang="da-DK" sz="1600" i="1" dirty="0" smtClean="0"/>
              <a:t>(undtagen FL-tilskud, husleje og interne bidrag)</a:t>
            </a:r>
          </a:p>
          <a:p>
            <a:pPr>
              <a:spcBef>
                <a:spcPts val="1800"/>
              </a:spcBef>
            </a:pPr>
            <a:r>
              <a:rPr lang="da-DK" dirty="0" smtClean="0"/>
              <a:t>Ender på 8</a:t>
            </a:r>
            <a:r>
              <a:rPr lang="da-DK" dirty="0"/>
              <a:t> </a:t>
            </a:r>
            <a:r>
              <a:rPr lang="da-DK" dirty="0" smtClean="0"/>
              <a:t>i kontonummeret</a:t>
            </a:r>
          </a:p>
          <a:p>
            <a:r>
              <a:rPr lang="da-DK" sz="1600" i="1" dirty="0" smtClean="0"/>
              <a:t>(undtagen </a:t>
            </a:r>
            <a:r>
              <a:rPr lang="da-DK" sz="1600" i="1" dirty="0"/>
              <a:t>budgetkonti til løn, der følger </a:t>
            </a:r>
            <a:r>
              <a:rPr lang="da-DK" sz="1600" i="1" dirty="0" smtClean="0"/>
              <a:t>kontonumrene til stillingstyperne)</a:t>
            </a:r>
            <a:endParaRPr lang="da-DK" sz="1600" i="1" dirty="0"/>
          </a:p>
          <a:p>
            <a:pPr lvl="1" indent="0">
              <a:spcBef>
                <a:spcPts val="1200"/>
              </a:spcBef>
              <a:buNone/>
            </a:pPr>
            <a:r>
              <a:rPr lang="da-DK" sz="1600" dirty="0" smtClean="0">
                <a:solidFill>
                  <a:srgbClr val="000000"/>
                </a:solidFill>
              </a:rPr>
              <a:t>118048</a:t>
            </a:r>
            <a:r>
              <a:rPr lang="da-DK" sz="1600" dirty="0">
                <a:solidFill>
                  <a:srgbClr val="000000"/>
                </a:solidFill>
              </a:rPr>
              <a:t>: (B) Salg, varer og tjenesteydelser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118058: </a:t>
            </a:r>
            <a:r>
              <a:rPr lang="da-DK" sz="1600" dirty="0" smtClean="0">
                <a:solidFill>
                  <a:srgbClr val="000000"/>
                </a:solidFill>
              </a:rPr>
              <a:t>(</a:t>
            </a:r>
            <a:r>
              <a:rPr lang="da-DK" sz="1600" dirty="0">
                <a:solidFill>
                  <a:srgbClr val="000000"/>
                </a:solidFill>
              </a:rPr>
              <a:t>B) Nye projekter/niveauregulering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0000"/>
                </a:solidFill>
              </a:rPr>
              <a:t>1810XX</a:t>
            </a:r>
            <a:r>
              <a:rPr lang="da-DK" sz="1600" dirty="0">
                <a:solidFill>
                  <a:srgbClr val="000000"/>
                </a:solidFill>
              </a:rPr>
              <a:t>: (B) Løn - XXXX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203088: (B) Afskrivninger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220818: (B) Overhead udgift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220888: (B) Interne udgifter/køb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220918: (B) Overhead indtægt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220988: (B) Interne indtægter/salg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228088: (B) Øvrige </a:t>
            </a:r>
            <a:r>
              <a:rPr lang="da-DK" sz="1600" dirty="0" err="1">
                <a:solidFill>
                  <a:srgbClr val="000000"/>
                </a:solidFill>
              </a:rPr>
              <a:t>driftsomkostn</a:t>
            </a:r>
            <a:r>
              <a:rPr lang="da-DK" sz="1600" dirty="0">
                <a:solidFill>
                  <a:srgbClr val="000000"/>
                </a:solidFill>
              </a:rPr>
              <a:t>.</a:t>
            </a:r>
          </a:p>
          <a:p>
            <a:pPr lvl="1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254088: (B) Finansielle poster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 og proces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da-DK" dirty="0" smtClean="0"/>
              <a:t>Alle institutioner under UFM skal have fælles kontoplan fra 2021:</a:t>
            </a:r>
          </a:p>
          <a:p>
            <a:pPr marL="774900" lvl="1" indent="-342900"/>
            <a:r>
              <a:rPr lang="da-DK" sz="1600" dirty="0" smtClean="0"/>
              <a:t>1. fase: Fælles artskontoplan</a:t>
            </a:r>
          </a:p>
          <a:p>
            <a:pPr marL="774900" lvl="1" indent="-342900"/>
            <a:r>
              <a:rPr lang="da-DK" sz="1600" dirty="0" smtClean="0"/>
              <a:t>2. fase: Formålsregnskaber</a:t>
            </a:r>
          </a:p>
          <a:p>
            <a:pPr>
              <a:spcBef>
                <a:spcPts val="2400"/>
              </a:spcBef>
              <a:buNone/>
            </a:pPr>
            <a:r>
              <a:rPr lang="da-DK" dirty="0" smtClean="0"/>
              <a:t>Kun ændring af artskontonummeret</a:t>
            </a:r>
          </a:p>
          <a:p>
            <a:pPr marL="774900" lvl="1" indent="-342900"/>
            <a:r>
              <a:rPr lang="da-DK" sz="1600" dirty="0" smtClean="0"/>
              <a:t>Delregnskab, sted, sag, </a:t>
            </a:r>
            <a:r>
              <a:rPr lang="da-DK" sz="1600" dirty="0" err="1" smtClean="0"/>
              <a:t>sagsopgave</a:t>
            </a:r>
            <a:r>
              <a:rPr lang="da-DK" sz="1600" dirty="0" smtClean="0"/>
              <a:t> og </a:t>
            </a:r>
            <a:r>
              <a:rPr lang="da-DK" sz="1600" dirty="0" err="1" smtClean="0"/>
              <a:t>ressourcenr</a:t>
            </a:r>
            <a:r>
              <a:rPr lang="da-DK" sz="1600" dirty="0" smtClean="0"/>
              <a:t>. </a:t>
            </a:r>
            <a:r>
              <a:rPr lang="da-DK" sz="1600" b="1" dirty="0" smtClean="0"/>
              <a:t>ændres ikke</a:t>
            </a:r>
          </a:p>
          <a:p>
            <a:pPr marL="774900" lvl="1" indent="-342900"/>
            <a:r>
              <a:rPr lang="da-DK" sz="1600" dirty="0" smtClean="0"/>
              <a:t>Der konverteres på postniveau</a:t>
            </a:r>
          </a:p>
          <a:p>
            <a:pPr>
              <a:spcBef>
                <a:spcPts val="2400"/>
              </a:spcBef>
              <a:buNone/>
            </a:pPr>
            <a:r>
              <a:rPr lang="da-DK" dirty="0" smtClean="0"/>
              <a:t>Oprydning i den gamle artskontoplan</a:t>
            </a:r>
          </a:p>
          <a:p>
            <a:pPr marL="774900" lvl="1" indent="-342900"/>
            <a:r>
              <a:rPr lang="da-DK" sz="1600" dirty="0"/>
              <a:t>Færre </a:t>
            </a:r>
            <a:r>
              <a:rPr lang="da-DK" sz="1600" dirty="0" smtClean="0"/>
              <a:t>konti i den nye artskontoplan </a:t>
            </a:r>
            <a:r>
              <a:rPr lang="da-DK" sz="1600" dirty="0"/>
              <a:t>(hvis der ses bort fra løn</a:t>
            </a:r>
            <a:r>
              <a:rPr lang="da-DK" sz="1600" dirty="0" smtClean="0"/>
              <a:t>)</a:t>
            </a:r>
          </a:p>
          <a:p>
            <a:pPr marL="774900" lvl="1" indent="-342900"/>
            <a:r>
              <a:rPr lang="da-DK" sz="1600" dirty="0" smtClean="0"/>
              <a:t>Mere hensigtsmæssig kontering</a:t>
            </a:r>
            <a:endParaRPr lang="da-DK" sz="1600" dirty="0"/>
          </a:p>
          <a:p>
            <a:pPr>
              <a:spcBef>
                <a:spcPts val="2400"/>
              </a:spcBef>
              <a:buNone/>
            </a:pPr>
            <a:r>
              <a:rPr lang="da-DK" dirty="0" smtClean="0"/>
              <a:t>Udarbejdet af repræsentanter fra:</a:t>
            </a:r>
          </a:p>
          <a:p>
            <a:pPr marL="774900" lvl="1" indent="-342900"/>
            <a:r>
              <a:rPr lang="da-DK" sz="1600" dirty="0" smtClean="0"/>
              <a:t>De </a:t>
            </a:r>
            <a:r>
              <a:rPr lang="da-DK" sz="1600" dirty="0"/>
              <a:t>administrative </a:t>
            </a:r>
            <a:r>
              <a:rPr lang="da-DK" sz="1600" dirty="0" smtClean="0"/>
              <a:t>centre</a:t>
            </a:r>
          </a:p>
          <a:p>
            <a:pPr marL="774900" lvl="1" indent="-342900"/>
            <a:r>
              <a:rPr lang="da-DK" sz="1600" dirty="0" smtClean="0"/>
              <a:t>AU </a:t>
            </a:r>
            <a:r>
              <a:rPr lang="da-DK" sz="1600" dirty="0"/>
              <a:t>Økonomi og Bygninger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92" y="4754974"/>
            <a:ext cx="2489076" cy="1551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2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Gruppering af artskonti / hierarkier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Lønartskonti i kontoplanen ligger ikke i kronologisk rækkefølge (pga. den bagvedliggende struktur i statens artskontoplan) og </a:t>
            </a:r>
            <a:r>
              <a:rPr lang="da-DK" dirty="0" err="1" smtClean="0"/>
              <a:t>AUs</a:t>
            </a:r>
            <a:r>
              <a:rPr lang="da-DK" dirty="0" smtClean="0"/>
              <a:t> lønopdeling på 9 stillingskategorier skal kunne trækkes ud på tværs af eksempelvis VIP-senior-artskonti og ressourcer i denne stillingskategori. 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For at understøtte grupperingerne af lønartskonti og overskuelige de øvrige dele af artskontoplanen inddeles artskontoplanen i artskontogrupperinger/hierarkier (en MDS-løsning, der bliver tilgængelig via kuben). 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5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af AU-fælleshierarki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248" y="1196752"/>
            <a:ext cx="10443915" cy="4697635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49796" y="1420574"/>
            <a:ext cx="5328592" cy="4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2000" kern="0" dirty="0" smtClean="0"/>
              <a:t>Del 1 – Indtægter </a:t>
            </a:r>
            <a:endParaRPr lang="da-DK" sz="2000" kern="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381" y="2274504"/>
            <a:ext cx="9295543" cy="3242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af AU-fælleshierarki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248" y="1196752"/>
            <a:ext cx="10443915" cy="4697635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49796" y="1420574"/>
            <a:ext cx="7632848" cy="4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2000" kern="0" dirty="0" smtClean="0"/>
              <a:t>Del 2 – Omkostninger, finansielle poster og balance </a:t>
            </a:r>
            <a:endParaRPr lang="da-DK" sz="2000" kern="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96" y="1861939"/>
            <a:ext cx="6822698" cy="4405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Anvendelse af hierarkier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Artskontoplanen kan grupperes på mange forskellige måder alt efter målgruppe og udspecificeringsbehov. Der er dog behov for én fælles skabelon til AU-tværgående formål i forbindelse med udtræk og afrapportering på tværs af AU. Til disse formål anvendes foregående hierarki.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Der er </a:t>
            </a:r>
            <a:r>
              <a:rPr lang="da-DK" dirty="0"/>
              <a:t>m</a:t>
            </a:r>
            <a:r>
              <a:rPr lang="da-DK" dirty="0" smtClean="0"/>
              <a:t>ulighed for fakultetsvise tilpasninger af artskontogrupperingerne, som ligeledes kan blive tilgængelige i kuben (via MDS). Antallet af forskellige grupperingsløsninger bør dog begrænses og derfor har hvert fakultet meldt MDS/grupperingsrepræsentanter ind til håndtering af fakultetsspecifikke ønsker.  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Balancen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modsætning til resultatopgørelsen er der i balancen ikke indført nye opsplitninger i f.t. den nuværende kontoplan. Dvs. konverteringsbroen kan bruges langt henad vejen.</a:t>
            </a:r>
          </a:p>
          <a:p>
            <a:endParaRPr lang="da-DK" sz="500" dirty="0"/>
          </a:p>
          <a:p>
            <a:r>
              <a:rPr lang="da-DK" dirty="0"/>
              <a:t>Mht. periodisering og overhead er der dog for at lette afstemninger indført flere konti, så man kan sondre ”automatiske” fra manuelle posteringer. Og om rettelserne vedrører tidligere år.</a:t>
            </a:r>
          </a:p>
          <a:p>
            <a:endParaRPr lang="da-DK" sz="500" dirty="0"/>
          </a:p>
          <a:p>
            <a:r>
              <a:rPr lang="da-DK" dirty="0"/>
              <a:t>I f.t. </a:t>
            </a:r>
            <a:r>
              <a:rPr lang="da-DK" b="1" i="1" dirty="0"/>
              <a:t>budgettering</a:t>
            </a:r>
            <a:r>
              <a:rPr lang="da-DK" dirty="0"/>
              <a:t> af </a:t>
            </a:r>
            <a:r>
              <a:rPr lang="da-DK" dirty="0" smtClean="0"/>
              <a:t>anlæg </a:t>
            </a:r>
            <a:r>
              <a:rPr lang="da-DK" dirty="0"/>
              <a:t>er der indført konti (B) svarende til den afrapportering, AU skal foretage til styrelsen (der afrapporterer til EU gennem Danmarks Statistik)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4434180"/>
            <a:ext cx="4869737" cy="13962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404" y="4437111"/>
            <a:ext cx="4968551" cy="1393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8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B98-DA03-4BFB-8578-6F8E051863B0}" type="datetime1">
              <a:rPr lang="da-DK" smtClean="0"/>
              <a:t>30-04-2019</a:t>
            </a:fld>
            <a:r>
              <a:rPr lang="da-DK" smtClean="0"/>
              <a:t>21-03-2019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61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44" y="3429000"/>
            <a:ext cx="2265016" cy="17976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vigtigt?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6773" y="1373021"/>
            <a:ext cx="10220325" cy="4521366"/>
          </a:xfrm>
        </p:spPr>
        <p:txBody>
          <a:bodyPr/>
          <a:lstStyle/>
          <a:p>
            <a:pPr>
              <a:spcBef>
                <a:spcPts val="3000"/>
              </a:spcBef>
              <a:buNone/>
            </a:pPr>
            <a:r>
              <a:rPr lang="da-DK" dirty="0" smtClean="0"/>
              <a:t>Lovgivning og revision</a:t>
            </a:r>
            <a:endParaRPr lang="da-DK" dirty="0"/>
          </a:p>
          <a:p>
            <a:pPr>
              <a:spcBef>
                <a:spcPts val="3000"/>
              </a:spcBef>
              <a:buNone/>
            </a:pPr>
            <a:r>
              <a:rPr lang="da-DK" dirty="0"/>
              <a:t>Afrapportering til Ministeriet</a:t>
            </a:r>
          </a:p>
          <a:p>
            <a:pPr>
              <a:spcBef>
                <a:spcPts val="3000"/>
              </a:spcBef>
              <a:buNone/>
            </a:pPr>
            <a:r>
              <a:rPr lang="da-DK" dirty="0" smtClean="0"/>
              <a:t>Afrapportering til UL og bestyrelsen</a:t>
            </a:r>
          </a:p>
          <a:p>
            <a:pPr>
              <a:spcBef>
                <a:spcPts val="3000"/>
              </a:spcBef>
              <a:buNone/>
            </a:pPr>
            <a:r>
              <a:rPr lang="da-DK" dirty="0" smtClean="0"/>
              <a:t>Analyser til </a:t>
            </a:r>
            <a:r>
              <a:rPr lang="da-DK" dirty="0"/>
              <a:t>forskellige beslutninger </a:t>
            </a:r>
          </a:p>
          <a:p>
            <a:pPr>
              <a:spcBef>
                <a:spcPts val="3000"/>
              </a:spcBef>
              <a:buNone/>
            </a:pPr>
            <a:r>
              <a:rPr lang="da-DK" dirty="0" smtClean="0"/>
              <a:t>Løbende økonomistyring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404" y="1483781"/>
            <a:ext cx="4044171" cy="1656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6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Konsekvenser for systemerne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Find information på hjemmesiden </a:t>
            </a:r>
            <a:r>
              <a:rPr lang="da-DK" dirty="0" smtClean="0">
                <a:hlinkClick r:id="rId4"/>
              </a:rPr>
              <a:t>her</a:t>
            </a:r>
            <a:endParaRPr lang="da-DK" dirty="0"/>
          </a:p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 rotWithShape="1">
          <a:blip r:embed="rId5"/>
          <a:srcRect l="65028" t="22059" r="5938" b="30227"/>
          <a:stretch/>
        </p:blipFill>
        <p:spPr bwMode="auto">
          <a:xfrm>
            <a:off x="2314491" y="1844824"/>
            <a:ext cx="7596345" cy="4049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kern="1200" dirty="0">
                <a:latin typeface="AU Passata" pitchFamily="34" charset="0"/>
                <a:cs typeface="Arial" charset="0"/>
              </a:rPr>
              <a:t>Statens artskontoplan består af </a:t>
            </a:r>
            <a:r>
              <a:rPr lang="da-DK" b="1" kern="1200" dirty="0">
                <a:latin typeface="AU Passata" pitchFamily="34" charset="0"/>
                <a:cs typeface="Arial" charset="0"/>
              </a:rPr>
              <a:t>6 cifre</a:t>
            </a:r>
            <a:r>
              <a:rPr lang="da-DK" kern="1200" dirty="0">
                <a:latin typeface="AU Passata" pitchFamily="34" charset="0"/>
                <a:cs typeface="Arial" charset="0"/>
              </a:rPr>
              <a:t>, hvoraf de 4 første cifre er fastlagt af </a:t>
            </a:r>
            <a:r>
              <a:rPr lang="da-DK" kern="1200" dirty="0" smtClean="0">
                <a:latin typeface="AU Passata" pitchFamily="34" charset="0"/>
                <a:cs typeface="Arial" charset="0"/>
              </a:rPr>
              <a:t>Staten.</a:t>
            </a:r>
            <a:endParaRPr lang="da-DK" dirty="0" smtClean="0"/>
          </a:p>
          <a:p>
            <a:pPr>
              <a:buNone/>
            </a:pPr>
            <a:endParaRPr lang="da-DK" sz="600" dirty="0" smtClean="0"/>
          </a:p>
          <a:p>
            <a:pPr>
              <a:buNone/>
            </a:pPr>
            <a:r>
              <a:rPr lang="da-DK" dirty="0" smtClean="0"/>
              <a:t>Der er kun oprettet </a:t>
            </a:r>
            <a:r>
              <a:rPr lang="da-DK" b="1" dirty="0" smtClean="0"/>
              <a:t>underspecifikationer</a:t>
            </a:r>
            <a:r>
              <a:rPr lang="da-DK" dirty="0" smtClean="0"/>
              <a:t> til Statens kontoplan, når det har været nødvendigt ift. </a:t>
            </a:r>
            <a:r>
              <a:rPr lang="da-DK" i="1" dirty="0" smtClean="0"/>
              <a:t>aflæggelse af regnskab</a:t>
            </a:r>
            <a:r>
              <a:rPr lang="da-DK" dirty="0" smtClean="0"/>
              <a:t>, </a:t>
            </a:r>
            <a:r>
              <a:rPr lang="da-DK" i="1" dirty="0" smtClean="0"/>
              <a:t>faste afstemninger</a:t>
            </a:r>
            <a:r>
              <a:rPr lang="da-DK" dirty="0" smtClean="0"/>
              <a:t>, </a:t>
            </a:r>
            <a:r>
              <a:rPr lang="da-DK" i="1" dirty="0" smtClean="0"/>
              <a:t>økonomistyring</a:t>
            </a:r>
            <a:r>
              <a:rPr lang="da-DK" dirty="0" smtClean="0"/>
              <a:t> eller </a:t>
            </a:r>
            <a:r>
              <a:rPr lang="da-DK" i="1" dirty="0" smtClean="0"/>
              <a:t>formålsfordelt regnskab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 smtClean="0"/>
          </a:p>
          <a:p>
            <a:pPr algn="ctr"/>
            <a:endParaRPr lang="da-DK" sz="3000" dirty="0" smtClean="0"/>
          </a:p>
          <a:p>
            <a:pPr algn="ctr"/>
            <a:endParaRPr lang="da-DK" sz="3000" dirty="0"/>
          </a:p>
          <a:p>
            <a:pPr algn="ctr"/>
            <a:endParaRPr lang="da-DK" sz="3000" dirty="0" smtClean="0"/>
          </a:p>
          <a:p>
            <a:pPr algn="ctr"/>
            <a:endParaRPr lang="da-DK" sz="3000" dirty="0" smtClean="0"/>
          </a:p>
          <a:p>
            <a:r>
              <a:rPr lang="da-DK" b="1" dirty="0" smtClean="0"/>
              <a:t>Rækkefølgen</a:t>
            </a:r>
            <a:r>
              <a:rPr lang="da-DK" dirty="0" smtClean="0"/>
              <a:t> på de enkelte konti følger ikke den tidligere logik (se næste slide).</a:t>
            </a:r>
            <a:endParaRPr lang="da-DK" dirty="0"/>
          </a:p>
        </p:txBody>
      </p:sp>
      <p:sp>
        <p:nvSpPr>
          <p:cNvPr id="6" name="Venstre klammeparentes 5"/>
          <p:cNvSpPr/>
          <p:nvPr/>
        </p:nvSpPr>
        <p:spPr bwMode="auto">
          <a:xfrm rot="16200000">
            <a:off x="5155475" y="3066129"/>
            <a:ext cx="221688" cy="2088230"/>
          </a:xfrm>
          <a:prstGeom prst="leftBrace">
            <a:avLst>
              <a:gd name="adj1" fmla="val 8333"/>
              <a:gd name="adj2" fmla="val 48348"/>
            </a:avLst>
          </a:prstGeom>
          <a:noFill/>
          <a:ln w="1778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Venstre klammeparentes 6"/>
          <p:cNvSpPr/>
          <p:nvPr/>
        </p:nvSpPr>
        <p:spPr bwMode="auto">
          <a:xfrm rot="16200000">
            <a:off x="6741046" y="3571577"/>
            <a:ext cx="218901" cy="1080120"/>
          </a:xfrm>
          <a:prstGeom prst="leftBrace">
            <a:avLst>
              <a:gd name="adj1" fmla="val 8333"/>
              <a:gd name="adj2" fmla="val 48348"/>
            </a:avLst>
          </a:prstGeom>
          <a:noFill/>
          <a:ln w="1778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 flipH="1">
            <a:off x="4654252" y="4284385"/>
            <a:ext cx="136815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dirty="0" smtClean="0">
                <a:latin typeface="+mn-lt"/>
              </a:rPr>
              <a:t>Statens </a:t>
            </a:r>
            <a:r>
              <a:rPr lang="da-DK" sz="2000" dirty="0" err="1" smtClean="0">
                <a:latin typeface="+mn-lt"/>
              </a:rPr>
              <a:t>artskontonr</a:t>
            </a:r>
            <a:r>
              <a:rPr lang="da-DK" sz="2000" dirty="0" smtClean="0">
                <a:latin typeface="+mn-lt"/>
              </a:rPr>
              <a:t>.</a:t>
            </a:r>
            <a:endParaRPr lang="da-DK" sz="2000" dirty="0">
              <a:latin typeface="+mn-lt"/>
            </a:endParaRPr>
          </a:p>
        </p:txBody>
      </p:sp>
      <p:sp>
        <p:nvSpPr>
          <p:cNvPr id="9" name="Tekstfelt 8"/>
          <p:cNvSpPr txBox="1"/>
          <p:nvPr/>
        </p:nvSpPr>
        <p:spPr>
          <a:xfrm flipH="1">
            <a:off x="6526460" y="4284385"/>
            <a:ext cx="2203016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dirty="0" smtClean="0">
                <a:solidFill>
                  <a:schemeClr val="accent2"/>
                </a:solidFill>
                <a:latin typeface="+mn-lt"/>
              </a:rPr>
              <a:t>AU’s underspecifikation</a:t>
            </a:r>
            <a:endParaRPr lang="da-DK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kstfelt 9"/>
          <p:cNvSpPr txBox="1"/>
          <p:nvPr/>
        </p:nvSpPr>
        <p:spPr>
          <a:xfrm flipH="1">
            <a:off x="4222204" y="3389511"/>
            <a:ext cx="30963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4600" dirty="0"/>
              <a:t>X </a:t>
            </a:r>
            <a:r>
              <a:rPr lang="da-DK" sz="4600" dirty="0" err="1"/>
              <a:t>X</a:t>
            </a:r>
            <a:r>
              <a:rPr lang="da-DK" sz="4600" dirty="0"/>
              <a:t> </a:t>
            </a:r>
            <a:r>
              <a:rPr lang="da-DK" sz="4600" dirty="0" err="1"/>
              <a:t>X</a:t>
            </a:r>
            <a:r>
              <a:rPr lang="da-DK" sz="4600" dirty="0"/>
              <a:t> </a:t>
            </a:r>
            <a:r>
              <a:rPr lang="da-DK" sz="4600" dirty="0" err="1"/>
              <a:t>X</a:t>
            </a:r>
            <a:r>
              <a:rPr lang="da-DK" sz="4600" dirty="0"/>
              <a:t> </a:t>
            </a:r>
            <a:r>
              <a:rPr lang="da-DK" sz="4600" dirty="0" err="1">
                <a:solidFill>
                  <a:srgbClr val="0070C0"/>
                </a:solidFill>
              </a:rPr>
              <a:t>X</a:t>
            </a:r>
            <a:r>
              <a:rPr lang="da-DK" sz="4600" dirty="0">
                <a:solidFill>
                  <a:srgbClr val="0070C0"/>
                </a:solidFill>
              </a:rPr>
              <a:t> </a:t>
            </a:r>
            <a:r>
              <a:rPr lang="da-DK" sz="4600" dirty="0" err="1" smtClean="0">
                <a:solidFill>
                  <a:srgbClr val="0070C0"/>
                </a:solidFill>
              </a:rPr>
              <a:t>X</a:t>
            </a:r>
            <a:endParaRPr lang="da-DK" sz="4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7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 af resultatopgørelsen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51C9-6B83-4CEF-ABD0-A819832C3842}" type="datetime1">
              <a:rPr lang="da-DK" smtClean="0"/>
              <a:t>30-04-2019</a:t>
            </a:fld>
            <a:r>
              <a:rPr lang="da-DK" smtClean="0"/>
              <a:t>25-10-2018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9041" y="1052735"/>
            <a:ext cx="8149827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Finanslovstilskud (1011XX)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a-DK" b="1" dirty="0" smtClean="0"/>
              <a:t>Rækkefølgen i den nye artskontoplan afspejler tilskudskilde:</a:t>
            </a:r>
          </a:p>
          <a:p>
            <a:pPr lvl="0">
              <a:spcBef>
                <a:spcPts val="1800"/>
              </a:spcBef>
              <a:buNone/>
              <a:tabLst>
                <a:tab pos="2066925" algn="l"/>
              </a:tabLst>
            </a:pPr>
            <a:r>
              <a:rPr lang="da-DK" sz="1600" dirty="0" smtClean="0"/>
              <a:t>101111-101151: 	Tilskud </a:t>
            </a:r>
            <a:r>
              <a:rPr lang="da-DK" sz="1600" dirty="0"/>
              <a:t>fra AU’s hovedkonto på </a:t>
            </a:r>
            <a:r>
              <a:rPr lang="da-DK" sz="1600" dirty="0" smtClean="0"/>
              <a:t>finansloven</a:t>
            </a:r>
            <a:endParaRPr lang="da-DK" sz="1600" dirty="0"/>
          </a:p>
          <a:p>
            <a:pPr lvl="0">
              <a:spcBef>
                <a:spcPts val="1800"/>
              </a:spcBef>
              <a:buNone/>
              <a:tabLst>
                <a:tab pos="2066925" algn="l"/>
              </a:tabLst>
            </a:pPr>
            <a:r>
              <a:rPr lang="da-DK" sz="1600" dirty="0" smtClean="0"/>
              <a:t>101161-101164: 	Diverse </a:t>
            </a:r>
            <a:r>
              <a:rPr lang="da-DK" sz="1600" dirty="0"/>
              <a:t>andre tilskud fra UFM/UVM, herunder især midler til visse </a:t>
            </a:r>
            <a:r>
              <a:rPr lang="da-DK" sz="1600" dirty="0" smtClean="0"/>
              <a:t>IOOS-uddannelser 	(</a:t>
            </a:r>
            <a:r>
              <a:rPr lang="da-DK" sz="1600" dirty="0"/>
              <a:t>tandklinikassistenter mv.) samt adgangskurser på </a:t>
            </a:r>
            <a:r>
              <a:rPr lang="da-DK" sz="1600" dirty="0" smtClean="0"/>
              <a:t>ST </a:t>
            </a:r>
            <a:endParaRPr lang="da-DK" sz="1600" dirty="0"/>
          </a:p>
          <a:p>
            <a:pPr lvl="0">
              <a:spcBef>
                <a:spcPts val="1800"/>
              </a:spcBef>
              <a:buNone/>
              <a:tabLst>
                <a:tab pos="2066925" algn="l"/>
              </a:tabLst>
            </a:pPr>
            <a:r>
              <a:rPr lang="da-DK" sz="1600" dirty="0" smtClean="0"/>
              <a:t>101171-101172: 	Tilskud </a:t>
            </a:r>
            <a:r>
              <a:rPr lang="da-DK" sz="1600" dirty="0"/>
              <a:t>vedr. myndighedskontrakten med Miljø- og </a:t>
            </a:r>
            <a:r>
              <a:rPr lang="da-DK" sz="1600" dirty="0" smtClean="0"/>
              <a:t>Fødevareministeriet </a:t>
            </a:r>
          </a:p>
          <a:p>
            <a:pPr lvl="0">
              <a:spcBef>
                <a:spcPts val="1800"/>
              </a:spcBef>
              <a:buNone/>
              <a:tabLst>
                <a:tab pos="2066925" algn="l"/>
              </a:tabLst>
            </a:pPr>
            <a:endParaRPr lang="da-DK" sz="1600" dirty="0" smtClean="0"/>
          </a:p>
          <a:p>
            <a:pPr lvl="0">
              <a:spcBef>
                <a:spcPts val="1800"/>
              </a:spcBef>
            </a:pPr>
            <a:r>
              <a:rPr lang="da-DK" b="1" dirty="0" smtClean="0">
                <a:effectLst/>
              </a:rPr>
              <a:t>Ændringer: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Sammenlægninger af konti, så den nye artskontoplan afspejler de nye typer af tilskud</a:t>
            </a:r>
            <a:endParaRPr lang="da-DK" sz="1600" dirty="0" smtClean="0">
              <a:solidFill>
                <a:srgbClr val="FF0000"/>
              </a:solidFill>
            </a:endParaRP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Den tidligere konto 1513 </a:t>
            </a:r>
            <a:r>
              <a:rPr lang="da-DK" sz="1600" dirty="0"/>
              <a:t>(tilskud erhvervsuddannelser) </a:t>
            </a:r>
            <a:r>
              <a:rPr lang="da-DK" sz="1600" dirty="0" smtClean="0"/>
              <a:t>er flyttet fra </a:t>
            </a:r>
            <a:r>
              <a:rPr lang="da-DK" sz="1600" dirty="0"/>
              <a:t>salgskonto til </a:t>
            </a:r>
            <a:r>
              <a:rPr lang="da-DK" sz="1600" dirty="0" smtClean="0"/>
              <a:t>FL-konto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De </a:t>
            </a:r>
            <a:r>
              <a:rPr lang="da-DK" sz="1600" dirty="0"/>
              <a:t>tidligere FL-konti </a:t>
            </a:r>
            <a:r>
              <a:rPr lang="da-DK" sz="1600" dirty="0" smtClean="0"/>
              <a:t>1212 og1232 </a:t>
            </a:r>
            <a:r>
              <a:rPr lang="da-DK" sz="1600" dirty="0"/>
              <a:t>(aktiverede studerende) </a:t>
            </a:r>
            <a:r>
              <a:rPr lang="da-DK" sz="1600" dirty="0" smtClean="0"/>
              <a:t>er flyttet til salgsindtægter </a:t>
            </a:r>
            <a:endParaRPr lang="da-DK" sz="16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5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Eksterne tilskud (1180XX)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00"/>
                </a:solidFill>
              </a:rPr>
              <a:t>Samme logik som i tidligere </a:t>
            </a:r>
          </a:p>
          <a:p>
            <a:r>
              <a:rPr lang="da-DK" dirty="0" smtClean="0">
                <a:solidFill>
                  <a:srgbClr val="0070C0"/>
                </a:solidFill>
              </a:rPr>
              <a:t>Ny konto </a:t>
            </a:r>
            <a:r>
              <a:rPr lang="da-DK" dirty="0">
                <a:solidFill>
                  <a:srgbClr val="0070C0"/>
                </a:solidFill>
              </a:rPr>
              <a:t>til periodiseringsfejl i tidligere og afsluttede </a:t>
            </a:r>
            <a:r>
              <a:rPr lang="da-DK" dirty="0" smtClean="0">
                <a:solidFill>
                  <a:srgbClr val="0070C0"/>
                </a:solidFill>
              </a:rPr>
              <a:t>år </a:t>
            </a:r>
            <a:r>
              <a:rPr lang="da-DK" dirty="0">
                <a:solidFill>
                  <a:srgbClr val="0070C0"/>
                </a:solidFill>
              </a:rPr>
              <a:t>(modkonto </a:t>
            </a:r>
            <a:r>
              <a:rPr lang="da-DK" dirty="0" smtClean="0">
                <a:solidFill>
                  <a:srgbClr val="0070C0"/>
                </a:solidFill>
              </a:rPr>
              <a:t>934153)</a:t>
            </a:r>
            <a:endParaRPr lang="da-DK" dirty="0">
              <a:solidFill>
                <a:srgbClr val="0070C0"/>
              </a:solidFill>
            </a:endParaRPr>
          </a:p>
          <a:p>
            <a:endParaRPr lang="da-DK" sz="1400" dirty="0" smtClean="0"/>
          </a:p>
          <a:p>
            <a:pPr lvl="1" indent="0">
              <a:buNone/>
            </a:pPr>
            <a:r>
              <a:rPr lang="da-DK" sz="1600" dirty="0" smtClean="0"/>
              <a:t>118051</a:t>
            </a:r>
            <a:r>
              <a:rPr lang="da-DK" sz="1600" dirty="0"/>
              <a:t>: Eksterne </a:t>
            </a:r>
            <a:r>
              <a:rPr lang="da-DK" sz="1600" dirty="0" smtClean="0"/>
              <a:t>tilskud</a:t>
            </a:r>
          </a:p>
          <a:p>
            <a:pPr lvl="1" indent="0">
              <a:buNone/>
            </a:pPr>
            <a:r>
              <a:rPr lang="da-DK" sz="1600" dirty="0" smtClean="0"/>
              <a:t>118052</a:t>
            </a:r>
            <a:r>
              <a:rPr lang="da-DK" sz="1600" dirty="0"/>
              <a:t>: Periodisering </a:t>
            </a:r>
            <a:r>
              <a:rPr lang="da-DK" sz="1600" dirty="0" smtClean="0"/>
              <a:t>manuel</a:t>
            </a:r>
          </a:p>
          <a:p>
            <a:pPr lvl="1" indent="0">
              <a:buNone/>
            </a:pPr>
            <a:r>
              <a:rPr lang="da-DK" sz="1600" dirty="0" smtClean="0">
                <a:solidFill>
                  <a:srgbClr val="0070C0"/>
                </a:solidFill>
              </a:rPr>
              <a:t>118053</a:t>
            </a:r>
            <a:r>
              <a:rPr lang="da-DK" sz="1600" dirty="0">
                <a:solidFill>
                  <a:srgbClr val="0070C0"/>
                </a:solidFill>
              </a:rPr>
              <a:t>: Eksterne tilskud - Tidligere </a:t>
            </a:r>
            <a:r>
              <a:rPr lang="da-DK" sz="1600" dirty="0" smtClean="0">
                <a:solidFill>
                  <a:srgbClr val="0070C0"/>
                </a:solidFill>
              </a:rPr>
              <a:t>år</a:t>
            </a:r>
          </a:p>
          <a:p>
            <a:pPr lvl="1" indent="0">
              <a:buNone/>
            </a:pPr>
            <a:r>
              <a:rPr lang="da-DK" sz="1600" dirty="0" smtClean="0"/>
              <a:t>118054</a:t>
            </a:r>
            <a:r>
              <a:rPr lang="da-DK" sz="1600" dirty="0"/>
              <a:t>: Donationer alle </a:t>
            </a:r>
            <a:r>
              <a:rPr lang="da-DK" sz="1600" dirty="0" smtClean="0"/>
              <a:t>aktiver</a:t>
            </a:r>
          </a:p>
          <a:p>
            <a:pPr lvl="1" indent="0">
              <a:buNone/>
            </a:pPr>
            <a:r>
              <a:rPr lang="da-DK" sz="1600" dirty="0" smtClean="0"/>
              <a:t>118055</a:t>
            </a:r>
            <a:r>
              <a:rPr lang="da-DK" sz="1600" dirty="0"/>
              <a:t>: Donationer manuelle </a:t>
            </a:r>
            <a:r>
              <a:rPr lang="da-DK" sz="1600" dirty="0" smtClean="0"/>
              <a:t>poster</a:t>
            </a:r>
          </a:p>
          <a:p>
            <a:pPr lvl="1" indent="0">
              <a:buNone/>
            </a:pPr>
            <a:r>
              <a:rPr lang="da-DK" sz="1600" dirty="0" smtClean="0"/>
              <a:t>118058</a:t>
            </a:r>
            <a:r>
              <a:rPr lang="da-DK" sz="1600" dirty="0"/>
              <a:t>: (B) Nye projekter/niveauregulering</a:t>
            </a:r>
          </a:p>
          <a:p>
            <a:pPr marL="717750" lvl="1" indent="-285750"/>
            <a:endParaRPr lang="da-DK" sz="1400" dirty="0"/>
          </a:p>
          <a:p>
            <a:pPr marL="717750" lvl="1" indent="-285750"/>
            <a:endParaRPr lang="da-DK" sz="1400" dirty="0" smtClean="0"/>
          </a:p>
          <a:p>
            <a:endParaRPr lang="da-DK" dirty="0"/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3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Interne bidrag og rammeflyt. (1211XX)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a-DK" dirty="0" smtClean="0"/>
              <a:t>Samme logik som i tidligere </a:t>
            </a:r>
          </a:p>
          <a:p>
            <a:pPr>
              <a:spcBef>
                <a:spcPts val="1800"/>
              </a:spcBef>
            </a:pPr>
            <a:r>
              <a:rPr lang="da-DK" dirty="0" smtClean="0"/>
              <a:t>Interne bidrag:</a:t>
            </a:r>
          </a:p>
          <a:p>
            <a:pPr marL="717750" lvl="1" indent="-285750"/>
            <a:r>
              <a:rPr lang="da-DK" sz="1600" dirty="0" smtClean="0"/>
              <a:t>121111</a:t>
            </a:r>
            <a:r>
              <a:rPr lang="da-DK" sz="1600" dirty="0"/>
              <a:t>: Bidrag - </a:t>
            </a:r>
            <a:r>
              <a:rPr lang="da-DK" sz="1600" dirty="0" err="1"/>
              <a:t>Fællesadm</a:t>
            </a:r>
            <a:r>
              <a:rPr lang="da-DK" sz="1600" dirty="0"/>
              <a:t>. og </a:t>
            </a:r>
            <a:r>
              <a:rPr lang="da-DK" sz="1600" dirty="0" err="1" smtClean="0"/>
              <a:t>fællesomk</a:t>
            </a:r>
            <a:endParaRPr lang="da-DK" sz="1600" dirty="0" smtClean="0"/>
          </a:p>
          <a:p>
            <a:pPr marL="717750" lvl="1" indent="-285750"/>
            <a:r>
              <a:rPr lang="da-DK" sz="1600" dirty="0"/>
              <a:t>121112: Bidrag - AU </a:t>
            </a:r>
            <a:r>
              <a:rPr lang="da-DK" sz="1600" dirty="0" smtClean="0"/>
              <a:t>Library</a:t>
            </a:r>
          </a:p>
          <a:p>
            <a:pPr marL="717750" lvl="1" indent="-285750"/>
            <a:r>
              <a:rPr lang="da-DK" sz="1600" dirty="0" smtClean="0"/>
              <a:t>121113</a:t>
            </a:r>
            <a:r>
              <a:rPr lang="da-DK" sz="1600" dirty="0"/>
              <a:t>: Bidrag </a:t>
            </a:r>
            <a:r>
              <a:rPr lang="da-DK" sz="1600" dirty="0" smtClean="0"/>
              <a:t>– Huslejetillæg</a:t>
            </a:r>
          </a:p>
          <a:p>
            <a:pPr marL="717750" lvl="1" indent="-285750"/>
            <a:r>
              <a:rPr lang="da-DK" sz="1600" dirty="0"/>
              <a:t>1</a:t>
            </a:r>
            <a:r>
              <a:rPr lang="da-DK" sz="1600" dirty="0" smtClean="0"/>
              <a:t>21114</a:t>
            </a:r>
            <a:r>
              <a:rPr lang="da-DK" sz="1600" dirty="0"/>
              <a:t>: Bidrag - Tværgående </a:t>
            </a:r>
            <a:r>
              <a:rPr lang="da-DK" sz="1600" dirty="0" smtClean="0"/>
              <a:t>byggepulje</a:t>
            </a:r>
          </a:p>
          <a:p>
            <a:pPr marL="717750" lvl="1" indent="-285750"/>
            <a:r>
              <a:rPr lang="da-DK" sz="1600" dirty="0" smtClean="0"/>
              <a:t>121115</a:t>
            </a:r>
            <a:r>
              <a:rPr lang="da-DK" sz="1600" dirty="0"/>
              <a:t>: Bidrag - USM</a:t>
            </a:r>
            <a:endParaRPr lang="da-DK" sz="1600" dirty="0" smtClean="0"/>
          </a:p>
          <a:p>
            <a:pPr>
              <a:spcBef>
                <a:spcPts val="1800"/>
              </a:spcBef>
            </a:pPr>
            <a:r>
              <a:rPr lang="da-DK" dirty="0" smtClean="0"/>
              <a:t>Interne rammeflytninger:</a:t>
            </a:r>
          </a:p>
          <a:p>
            <a:pPr marL="717750" lvl="1" indent="-285750"/>
            <a:r>
              <a:rPr lang="da-DK" sz="1600" dirty="0" smtClean="0"/>
              <a:t>121121</a:t>
            </a:r>
            <a:r>
              <a:rPr lang="da-DK" sz="1600" dirty="0"/>
              <a:t>: Rammeflyt eget </a:t>
            </a:r>
            <a:r>
              <a:rPr lang="da-DK" sz="1600" dirty="0" err="1"/>
              <a:t>fak</a:t>
            </a:r>
            <a:r>
              <a:rPr lang="da-DK" sz="1600" dirty="0"/>
              <a:t>. - Adm. </a:t>
            </a:r>
            <a:r>
              <a:rPr lang="da-DK" sz="1600" dirty="0" smtClean="0"/>
              <a:t>Center</a:t>
            </a:r>
          </a:p>
          <a:p>
            <a:pPr marL="717750" lvl="1" indent="-285750"/>
            <a:r>
              <a:rPr lang="da-DK" sz="1600" dirty="0" smtClean="0"/>
              <a:t>121122</a:t>
            </a:r>
            <a:r>
              <a:rPr lang="da-DK" sz="1600" dirty="0"/>
              <a:t>: Rammeflyt eget </a:t>
            </a:r>
            <a:r>
              <a:rPr lang="da-DK" sz="1600" dirty="0" err="1"/>
              <a:t>fak</a:t>
            </a:r>
            <a:r>
              <a:rPr lang="da-DK" sz="1600" dirty="0"/>
              <a:t>. </a:t>
            </a:r>
            <a:r>
              <a:rPr lang="da-DK" sz="1600" dirty="0" smtClean="0"/>
              <a:t>– Øvrige (er lagt sammen med ”Rammeflyt. Samme hovedområde”)</a:t>
            </a:r>
            <a:endParaRPr lang="da-DK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Microsoft Office PowerPoint</Application>
  <PresentationFormat>Brugerdefineret</PresentationFormat>
  <Paragraphs>273</Paragraphs>
  <Slides>25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3" baseType="lpstr">
      <vt:lpstr>AU Passata</vt:lpstr>
      <vt:lpstr>AU Peto</vt:lpstr>
      <vt:lpstr>Calibri</vt:lpstr>
      <vt:lpstr>Georgia</vt:lpstr>
      <vt:lpstr>Wingdings 3</vt:lpstr>
      <vt:lpstr>AU Passata Light</vt:lpstr>
      <vt:lpstr>Arial</vt:lpstr>
      <vt:lpstr>AU 16:9</vt:lpstr>
      <vt:lpstr>Overgang til  Statens artskontoplan</vt:lpstr>
      <vt:lpstr>Baggrund og proces</vt:lpstr>
      <vt:lpstr>Hvorfor vigtigt?</vt:lpstr>
      <vt:lpstr>Konsekvenser for systemerne</vt:lpstr>
      <vt:lpstr>Opbygning</vt:lpstr>
      <vt:lpstr>Opbygning af resultatopgørelsen</vt:lpstr>
      <vt:lpstr>Finanslovstilskud (1011XX)</vt:lpstr>
      <vt:lpstr>Eksterne tilskud (1180XX)</vt:lpstr>
      <vt:lpstr>Interne bidrag og rammeflyt. (1211XX)</vt:lpstr>
      <vt:lpstr>Løn</vt:lpstr>
      <vt:lpstr>Overhead</vt:lpstr>
      <vt:lpstr>Intern handel</vt:lpstr>
      <vt:lpstr>Intern fordeling af Løn</vt:lpstr>
      <vt:lpstr>Sammenlægninger af gamle konti (1)</vt:lpstr>
      <vt:lpstr>Sammenlægninger af gamle konti (2)</vt:lpstr>
      <vt:lpstr>Sammenlægninger af gamle konti (3)</vt:lpstr>
      <vt:lpstr>Nye konti i resultatopgørelsen (1)</vt:lpstr>
      <vt:lpstr>Nye konti i resultatopgørelsen (2)</vt:lpstr>
      <vt:lpstr>Budgetkonti</vt:lpstr>
      <vt:lpstr>Gruppering af artskonti / hierarkier</vt:lpstr>
      <vt:lpstr>Opbygning af AU-fælleshierarki</vt:lpstr>
      <vt:lpstr>Opbygning af AU-fælleshierarki</vt:lpstr>
      <vt:lpstr>Anvendelse af hierarkier</vt:lpstr>
      <vt:lpstr>Balancen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2019-04-30T08:01:26Z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636662080198941891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6010</vt:lpwstr>
  </property>
  <property fmtid="{D5CDD505-2E9C-101B-9397-08002B2CF9AE}" pid="62" name="colorthemechange">
    <vt:lpwstr>True</vt:lpwstr>
  </property>
</Properties>
</file>