
<file path=[Content_Types].xml><?xml version="1.0" encoding="utf-8"?>
<Types xmlns="http://schemas.openxmlformats.org/package/2006/content-types">
  <Default Extension="bin" ContentType="image/png"/>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3.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648" r:id="rId1"/>
  </p:sldMasterIdLst>
  <p:notesMasterIdLst>
    <p:notesMasterId r:id="rId40"/>
  </p:notesMasterIdLst>
  <p:handoutMasterIdLst>
    <p:handoutMasterId r:id="rId41"/>
  </p:handoutMasterIdLst>
  <p:sldIdLst>
    <p:sldId id="582" r:id="rId2"/>
    <p:sldId id="583" r:id="rId3"/>
    <p:sldId id="584" r:id="rId4"/>
    <p:sldId id="542" r:id="rId5"/>
    <p:sldId id="541" r:id="rId6"/>
    <p:sldId id="604" r:id="rId7"/>
    <p:sldId id="603" r:id="rId8"/>
    <p:sldId id="544" r:id="rId9"/>
    <p:sldId id="546" r:id="rId10"/>
    <p:sldId id="547" r:id="rId11"/>
    <p:sldId id="548" r:id="rId12"/>
    <p:sldId id="536" r:id="rId13"/>
    <p:sldId id="549" r:id="rId14"/>
    <p:sldId id="550" r:id="rId15"/>
    <p:sldId id="605" r:id="rId16"/>
    <p:sldId id="537" r:id="rId17"/>
    <p:sldId id="579" r:id="rId18"/>
    <p:sldId id="587" r:id="rId19"/>
    <p:sldId id="554" r:id="rId20"/>
    <p:sldId id="538" r:id="rId21"/>
    <p:sldId id="555" r:id="rId22"/>
    <p:sldId id="505" r:id="rId23"/>
    <p:sldId id="558" r:id="rId24"/>
    <p:sldId id="556" r:id="rId25"/>
    <p:sldId id="539" r:id="rId26"/>
    <p:sldId id="593" r:id="rId27"/>
    <p:sldId id="590" r:id="rId28"/>
    <p:sldId id="496" r:id="rId29"/>
    <p:sldId id="540" r:id="rId30"/>
    <p:sldId id="562" r:id="rId31"/>
    <p:sldId id="594" r:id="rId32"/>
    <p:sldId id="601" r:id="rId33"/>
    <p:sldId id="602" r:id="rId34"/>
    <p:sldId id="543" r:id="rId35"/>
    <p:sldId id="500" r:id="rId36"/>
    <p:sldId id="578" r:id="rId37"/>
    <p:sldId id="565" r:id="rId38"/>
    <p:sldId id="330" r:id="rId39"/>
  </p:sldIdLst>
  <p:sldSz cx="12188825" cy="6858000"/>
  <p:notesSz cx="6797675" cy="9926638"/>
  <p:embeddedFontLst>
    <p:embeddedFont>
      <p:font typeface="AU Passata" panose="020B0503030502030804" pitchFamily="34" charset="0"/>
      <p:regular r:id="rId42"/>
      <p:bold r:id="rId42"/>
    </p:embeddedFont>
    <p:embeddedFont>
      <p:font typeface="AU Passata Light" panose="020B0303030902030804" pitchFamily="34" charset="0"/>
      <p:regular r:id="rId42"/>
      <p:bold r:id="rId42"/>
    </p:embeddedFont>
    <p:embeddedFont>
      <p:font typeface="AU Peto" panose="040C0B07020602020301" pitchFamily="82" charset="0"/>
      <p:regular r:id="rId42"/>
      <p:bold r:id="rId42"/>
    </p:embeddedFont>
    <p:embeddedFont>
      <p:font typeface="AUPassata-Regular" panose="020B0604020202020204" charset="0"/>
      <p:regular r:id="rId43"/>
    </p:embeddedFont>
    <p:embeddedFont>
      <p:font typeface="Georgia" panose="02040502050405020303" pitchFamily="18" charset="0"/>
      <p:regular r:id="rId42"/>
      <p:bold r:id="rId42"/>
      <p:italic r:id="rId42"/>
      <p:boldItalic r:id="rId42"/>
    </p:embeddedFont>
    <p:embeddedFont>
      <p:font typeface="Open Sans" panose="020B0606030504020204" pitchFamily="34" charset="0"/>
      <p:regular r:id="rId44"/>
      <p:bold r:id="rId45"/>
      <p:italic r:id="rId46"/>
      <p:boldItalic r:id="rId47"/>
    </p:embeddedFont>
    <p:embeddedFont>
      <p:font typeface="Ubuntu" panose="020B0504030602030204" pitchFamily="34" charset="0"/>
      <p:regular r:id="rId48"/>
      <p:bold r:id="rId49"/>
      <p:italic r:id="rId50"/>
      <p:boldItalic r:id="rId51"/>
    </p:embeddedFont>
  </p:embeddedFontLst>
  <p:defaultTextStyle>
    <a:defPPr rtl="0">
      <a:defRPr lang="en-GB"/>
    </a:defPPr>
    <a:lvl1pPr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1pPr>
    <a:lvl2pPr marL="60949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2pPr>
    <a:lvl3pPr marL="1218987"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3pPr>
    <a:lvl4pPr marL="1828480"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4pPr>
    <a:lvl5pPr marL="2437973" algn="l" rtl="0" fontAlgn="base">
      <a:lnSpc>
        <a:spcPts val="4799"/>
      </a:lnSpc>
      <a:spcBef>
        <a:spcPct val="0"/>
      </a:spcBef>
      <a:spcAft>
        <a:spcPct val="0"/>
      </a:spcAft>
      <a:buFont typeface="AU Passata" pitchFamily="34" charset="0"/>
      <a:defRPr sz="4799" kern="1200">
        <a:solidFill>
          <a:schemeClr val="tx1"/>
        </a:solidFill>
        <a:latin typeface="AU Passata" pitchFamily="34" charset="0"/>
        <a:ea typeface="+mn-ea"/>
        <a:cs typeface="+mn-cs"/>
      </a:defRPr>
    </a:lvl5pPr>
    <a:lvl6pPr marL="3047467" algn="l" defTabSz="1218987" rtl="0" eaLnBrk="1" latinLnBrk="0" hangingPunct="1">
      <a:defRPr sz="4799" kern="1200">
        <a:solidFill>
          <a:schemeClr val="tx1"/>
        </a:solidFill>
        <a:latin typeface="AU Passata" pitchFamily="34" charset="0"/>
        <a:ea typeface="+mn-ea"/>
        <a:cs typeface="+mn-cs"/>
      </a:defRPr>
    </a:lvl6pPr>
    <a:lvl7pPr marL="3656960" algn="l" defTabSz="1218987" rtl="0" eaLnBrk="1" latinLnBrk="0" hangingPunct="1">
      <a:defRPr sz="4799" kern="1200">
        <a:solidFill>
          <a:schemeClr val="tx1"/>
        </a:solidFill>
        <a:latin typeface="AU Passata" pitchFamily="34" charset="0"/>
        <a:ea typeface="+mn-ea"/>
        <a:cs typeface="+mn-cs"/>
      </a:defRPr>
    </a:lvl7pPr>
    <a:lvl8pPr marL="4266453" algn="l" defTabSz="1218987" rtl="0" eaLnBrk="1" latinLnBrk="0" hangingPunct="1">
      <a:defRPr sz="4799" kern="1200">
        <a:solidFill>
          <a:schemeClr val="tx1"/>
        </a:solidFill>
        <a:latin typeface="AU Passata" pitchFamily="34" charset="0"/>
        <a:ea typeface="+mn-ea"/>
        <a:cs typeface="+mn-cs"/>
      </a:defRPr>
    </a:lvl8pPr>
    <a:lvl9pPr marL="4875947" algn="l" defTabSz="1218987" rtl="0" eaLnBrk="1" latinLnBrk="0" hangingPunct="1">
      <a:defRPr sz="4799" kern="1200">
        <a:solidFill>
          <a:schemeClr val="tx1"/>
        </a:solidFill>
        <a:latin typeface="AU Passata"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Forfatter" initials="F"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ED"/>
    <a:srgbClr val="172B47"/>
    <a:srgbClr val="8EA955"/>
    <a:srgbClr val="5D7C2C"/>
    <a:srgbClr val="002445"/>
    <a:srgbClr val="FF9933"/>
    <a:srgbClr val="012446"/>
    <a:srgbClr val="E2FFA7"/>
    <a:srgbClr val="273041"/>
    <a:srgbClr val="72D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4831BF-F171-4BD9-B250-C26D7FE72AAE}" v="17" dt="2024-01-08T14:07:15.7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07" autoAdjust="0"/>
    <p:restoredTop sz="76146" autoAdjust="0"/>
  </p:normalViewPr>
  <p:slideViewPr>
    <p:cSldViewPr snapToGrid="0" snapToObjects="1" showGuides="1">
      <p:cViewPr varScale="1">
        <p:scale>
          <a:sx n="81" d="100"/>
          <a:sy n="81" d="100"/>
        </p:scale>
        <p:origin x="2016" y="90"/>
      </p:cViewPr>
      <p:guideLst/>
    </p:cSldViewPr>
  </p:slideViewPr>
  <p:notesTextViewPr>
    <p:cViewPr>
      <p:scale>
        <a:sx n="3" d="2"/>
        <a:sy n="3" d="2"/>
      </p:scale>
      <p:origin x="0" y="0"/>
    </p:cViewPr>
  </p:notesTextViewPr>
  <p:sorterViewPr>
    <p:cViewPr>
      <p:scale>
        <a:sx n="1" d="1"/>
        <a:sy n="1" d="1"/>
      </p:scale>
      <p:origin x="0" y="-4416"/>
    </p:cViewPr>
  </p:sorterViewPr>
  <p:notesViewPr>
    <p:cSldViewPr snapToGrid="0" snapToObjects="1">
      <p:cViewPr varScale="1">
        <p:scale>
          <a:sx n="87" d="100"/>
          <a:sy n="87" d="100"/>
        </p:scale>
        <p:origin x="3762"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NUL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3.fntdata"/><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handoutMaster" Target="handoutMasters/handoutMaster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62751402008049"/>
          <c:y val="8.6211376886632884E-2"/>
          <c:w val="0.51463532591647188"/>
          <c:h val="0.82757724622673423"/>
        </c:manualLayout>
      </c:layout>
      <c:doughnutChart>
        <c:varyColors val="1"/>
        <c:ser>
          <c:idx val="0"/>
          <c:order val="0"/>
          <c:tx>
            <c:strRef>
              <c:f>'Ark1'!$B$1</c:f>
              <c:strCache>
                <c:ptCount val="1"/>
                <c:pt idx="0">
                  <c:v>Fordeling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A17-4742-AC6E-144AA6AD4DB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A17-4742-AC6E-144AA6AD4DB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A17-4742-AC6E-144AA6AD4DB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A17-4742-AC6E-144AA6AD4DB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A17-4742-AC6E-144AA6AD4DB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A-0F17-4581-8E04-C1424D603586}"/>
              </c:ext>
            </c:extLst>
          </c:dPt>
          <c:dLbls>
            <c:dLbl>
              <c:idx val="0"/>
              <c:tx>
                <c:rich>
                  <a:bodyPr/>
                  <a:lstStyle/>
                  <a:p>
                    <a:r>
                      <a:rPr lang="en-US"/>
                      <a:t>2,57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A17-4742-AC6E-144AA6AD4DB5}"/>
                </c:ext>
              </c:extLst>
            </c:dLbl>
            <c:dLbl>
              <c:idx val="1"/>
              <c:tx>
                <c:rich>
                  <a:bodyPr/>
                  <a:lstStyle/>
                  <a:p>
                    <a:r>
                      <a:rPr lang="en-US"/>
                      <a:t>1,98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A17-4742-AC6E-144AA6AD4DB5}"/>
                </c:ext>
              </c:extLst>
            </c:dLbl>
            <c:dLbl>
              <c:idx val="2"/>
              <c:tx>
                <c:rich>
                  <a:bodyPr/>
                  <a:lstStyle/>
                  <a:p>
                    <a:r>
                      <a:rPr lang="en-US"/>
                      <a:t>1,79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A17-4742-AC6E-144AA6AD4DB5}"/>
                </c:ext>
              </c:extLst>
            </c:dLbl>
            <c:dLbl>
              <c:idx val="3"/>
              <c:tx>
                <c:rich>
                  <a:bodyPr/>
                  <a:lstStyle/>
                  <a:p>
                    <a:r>
                      <a:rPr lang="en-US"/>
                      <a:t>0,37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7A17-4742-AC6E-144AA6AD4DB5}"/>
                </c:ext>
              </c:extLst>
            </c:dLbl>
            <c:dLbl>
              <c:idx val="4"/>
              <c:tx>
                <c:rich>
                  <a:bodyPr/>
                  <a:lstStyle/>
                  <a:p>
                    <a:r>
                      <a:rPr lang="en-US"/>
                      <a:t>0,51</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7A17-4742-AC6E-144AA6AD4DB5}"/>
                </c:ext>
              </c:extLst>
            </c:dLbl>
            <c:dLbl>
              <c:idx val="5"/>
              <c:layout>
                <c:manualLayout>
                  <c:x val="-8.8572197583917681E-17"/>
                  <c:y val="-0.12502446259933767"/>
                </c:manualLayout>
              </c:layout>
              <c:tx>
                <c:rich>
                  <a:bodyPr/>
                  <a:lstStyle/>
                  <a:p>
                    <a:fld id="{9F881D63-DF57-4E9C-8114-347773177F77}" type="VALUE">
                      <a:rPr lang="en-US">
                        <a:solidFill>
                          <a:schemeClr val="tx1"/>
                        </a:solidFill>
                      </a:rPr>
                      <a:pPr/>
                      <a:t>[VÆRDI]</a:t>
                    </a:fld>
                    <a:endParaRPr lang="da-DK"/>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0F17-4581-8E04-C1424D60358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'Ark1'!$A$2:$A$7</c:f>
              <c:strCache>
                <c:ptCount val="6"/>
                <c:pt idx="0">
                  <c:v>External funding</c:v>
                </c:pt>
                <c:pt idx="1">
                  <c:v>Basic research</c:v>
                </c:pt>
                <c:pt idx="2">
                  <c:v>Education grants</c:v>
                </c:pt>
                <c:pt idx="3">
                  <c:v>Government contracts</c:v>
                </c:pt>
                <c:pt idx="4">
                  <c:v>Other operating costs</c:v>
                </c:pt>
                <c:pt idx="5">
                  <c:v>Other Finance Act grants</c:v>
                </c:pt>
              </c:strCache>
            </c:strRef>
          </c:cat>
          <c:val>
            <c:numRef>
              <c:f>'Ark1'!$B$2:$B$7</c:f>
              <c:numCache>
                <c:formatCode>General</c:formatCode>
                <c:ptCount val="6"/>
                <c:pt idx="0">
                  <c:v>2.57</c:v>
                </c:pt>
                <c:pt idx="1">
                  <c:v>1.98</c:v>
                </c:pt>
                <c:pt idx="2">
                  <c:v>1.79</c:v>
                </c:pt>
                <c:pt idx="3">
                  <c:v>0.37</c:v>
                </c:pt>
                <c:pt idx="4">
                  <c:v>0.51</c:v>
                </c:pt>
                <c:pt idx="5">
                  <c:v>0.09</c:v>
                </c:pt>
              </c:numCache>
            </c:numRef>
          </c:val>
          <c:extLst>
            <c:ext xmlns:c16="http://schemas.microsoft.com/office/drawing/2014/chart" uri="{C3380CC4-5D6E-409C-BE32-E72D297353CC}">
              <c16:uniqueId val="{0000000A-7A17-4742-AC6E-144AA6AD4DB5}"/>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74450445803222332"/>
          <c:y val="0.29801293254670558"/>
          <c:w val="0.24100174220418549"/>
          <c:h val="0.3630176757025667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lnSpc>
                <a:spcPct val="100000"/>
              </a:lnSpc>
              <a:buFontTx/>
              <a:buNone/>
              <a:defRPr sz="1200"/>
            </a:lvl1pPr>
          </a:lstStyle>
          <a:p>
            <a:pPr rtl="0">
              <a:defRPr/>
            </a:pPr>
            <a:endParaRPr lang="en-GB" dirty="0"/>
          </a:p>
        </p:txBody>
      </p:sp>
      <p:sp>
        <p:nvSpPr>
          <p:cNvPr id="39939"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lgn="r">
              <a:lnSpc>
                <a:spcPct val="100000"/>
              </a:lnSpc>
              <a:buFontTx/>
              <a:buNone/>
              <a:defRPr sz="1200"/>
            </a:lvl1pPr>
          </a:lstStyle>
          <a:p>
            <a:pPr rtl="0">
              <a:defRPr/>
            </a:pPr>
            <a:endParaRPr lang="en-GB" dirty="0"/>
          </a:p>
        </p:txBody>
      </p:sp>
      <p:sp>
        <p:nvSpPr>
          <p:cNvPr id="39940"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bodyPr>
          <a:lstStyle>
            <a:lvl1pPr>
              <a:lnSpc>
                <a:spcPct val="100000"/>
              </a:lnSpc>
              <a:buFontTx/>
              <a:buNone/>
              <a:defRPr sz="1200"/>
            </a:lvl1pPr>
          </a:lstStyle>
          <a:p>
            <a:pPr rtl="0">
              <a:defRPr/>
            </a:pPr>
            <a:endParaRPr lang="en-GB" dirty="0"/>
          </a:p>
        </p:txBody>
      </p:sp>
      <p:sp>
        <p:nvSpPr>
          <p:cNvPr id="39941"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bodyPr>
          <a:lstStyle>
            <a:lvl1pPr algn="r">
              <a:lnSpc>
                <a:spcPct val="100000"/>
              </a:lnSpc>
              <a:buFontTx/>
              <a:buNone/>
              <a:defRPr sz="1200"/>
            </a:lvl1pPr>
          </a:lstStyle>
          <a:p>
            <a:pPr rtl="0">
              <a:defRPr/>
            </a:pPr>
            <a:fld id="{88DF0C21-DE6B-488F-B9D9-B7FE08733B70}" type="slidenum">
              <a:rPr lang="en-GB"/>
              <a:pPr rtl="0">
                <a:defRPr/>
              </a:pPr>
              <a:t>‹nr.›</a:t>
            </a:fld>
            <a:endParaRPr lang="en-GB" dirty="0"/>
          </a:p>
        </p:txBody>
      </p:sp>
    </p:spTree>
    <p:extLst>
      <p:ext uri="{BB962C8B-B14F-4D97-AF65-F5344CB8AC3E}">
        <p14:creationId xmlns:p14="http://schemas.microsoft.com/office/powerpoint/2010/main" val="715805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lnSpc>
                <a:spcPct val="100000"/>
              </a:lnSpc>
              <a:buFontTx/>
              <a:buNone/>
              <a:defRPr sz="1200"/>
            </a:lvl1pPr>
          </a:lstStyle>
          <a:p>
            <a:pPr rtl="0">
              <a:defRPr/>
            </a:pPr>
            <a:endParaRPr lang="en-GB" dirty="0"/>
          </a:p>
        </p:txBody>
      </p:sp>
      <p:sp>
        <p:nvSpPr>
          <p:cNvPr id="4099"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lvl1pPr algn="r">
              <a:lnSpc>
                <a:spcPct val="100000"/>
              </a:lnSpc>
              <a:buFontTx/>
              <a:buNone/>
              <a:defRPr sz="1200"/>
            </a:lvl1pPr>
          </a:lstStyle>
          <a:p>
            <a:pPr rtl="0">
              <a:defRPr/>
            </a:pPr>
            <a:endParaRPr lang="en-GB" dirty="0"/>
          </a:p>
        </p:txBody>
      </p:sp>
      <p:sp>
        <p:nvSpPr>
          <p:cNvPr id="7172" name="Rectangle 4"/>
          <p:cNvSpPr>
            <a:spLocks noGrp="1" noRot="1" noChangeAspect="1" noChangeArrowheads="1" noTextEdit="1"/>
          </p:cNvSpPr>
          <p:nvPr>
            <p:ph type="sldImg" idx="2"/>
          </p:nvPr>
        </p:nvSpPr>
        <p:spPr bwMode="auto">
          <a:xfrm>
            <a:off x="92075" y="744538"/>
            <a:ext cx="6613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102"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bodyPr>
          <a:lstStyle>
            <a:lvl1pPr>
              <a:lnSpc>
                <a:spcPct val="100000"/>
              </a:lnSpc>
              <a:buFontTx/>
              <a:buNone/>
              <a:defRPr sz="1200"/>
            </a:lvl1pPr>
          </a:lstStyle>
          <a:p>
            <a:pPr rtl="0">
              <a:defRPr/>
            </a:pPr>
            <a:endParaRPr lang="en-GB" dirty="0"/>
          </a:p>
        </p:txBody>
      </p:sp>
      <p:sp>
        <p:nvSpPr>
          <p:cNvPr id="4103"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rtlCol="0" anchor="b" anchorCtr="0" compatLnSpc="1">
            <a:prstTxWarp prst="textNoShape">
              <a:avLst/>
            </a:prstTxWarp>
          </a:bodyPr>
          <a:lstStyle>
            <a:lvl1pPr algn="r">
              <a:lnSpc>
                <a:spcPct val="100000"/>
              </a:lnSpc>
              <a:buFontTx/>
              <a:buNone/>
              <a:defRPr sz="1200"/>
            </a:lvl1pPr>
          </a:lstStyle>
          <a:p>
            <a:pPr rtl="0">
              <a:defRPr/>
            </a:pPr>
            <a:fld id="{72C160C3-3AB6-49C1-8001-AFDAD271EB5B}" type="slidenum">
              <a:rPr lang="en-GB"/>
              <a:pPr rtl="0">
                <a:defRPr/>
              </a:pPr>
              <a:t>‹nr.›</a:t>
            </a:fld>
            <a:endParaRPr lang="en-GB" dirty="0"/>
          </a:p>
        </p:txBody>
      </p:sp>
    </p:spTree>
    <p:extLst>
      <p:ext uri="{BB962C8B-B14F-4D97-AF65-F5344CB8AC3E}">
        <p14:creationId xmlns:p14="http://schemas.microsoft.com/office/powerpoint/2010/main" val="2445039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AU Passata" pitchFamily="34" charset="0"/>
        <a:ea typeface="+mn-ea"/>
        <a:cs typeface="Arial" charset="0"/>
      </a:defRPr>
    </a:lvl1pPr>
    <a:lvl2pPr marL="60949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2pPr>
    <a:lvl3pPr marL="1218987" algn="l" rtl="0" eaLnBrk="0" fontAlgn="base" hangingPunct="0">
      <a:spcBef>
        <a:spcPct val="30000"/>
      </a:spcBef>
      <a:spcAft>
        <a:spcPct val="0"/>
      </a:spcAft>
      <a:defRPr sz="1600" kern="1200">
        <a:solidFill>
          <a:schemeClr val="tx1"/>
        </a:solidFill>
        <a:latin typeface="AU Passata" pitchFamily="34" charset="0"/>
        <a:ea typeface="+mn-ea"/>
        <a:cs typeface="Arial" charset="0"/>
      </a:defRPr>
    </a:lvl3pPr>
    <a:lvl4pPr marL="1828480" algn="l" rtl="0" eaLnBrk="0" fontAlgn="base" hangingPunct="0">
      <a:spcBef>
        <a:spcPct val="30000"/>
      </a:spcBef>
      <a:spcAft>
        <a:spcPct val="0"/>
      </a:spcAft>
      <a:defRPr sz="1600" kern="1200">
        <a:solidFill>
          <a:schemeClr val="tx1"/>
        </a:solidFill>
        <a:latin typeface="AU Passata" pitchFamily="34" charset="0"/>
        <a:ea typeface="+mn-ea"/>
        <a:cs typeface="Arial" charset="0"/>
      </a:defRPr>
    </a:lvl4pPr>
    <a:lvl5pPr marL="2437973" algn="l" rtl="0" eaLnBrk="0" fontAlgn="base" hangingPunct="0">
      <a:spcBef>
        <a:spcPct val="30000"/>
      </a:spcBef>
      <a:spcAft>
        <a:spcPct val="0"/>
      </a:spcAft>
      <a:defRPr sz="1600" kern="1200">
        <a:solidFill>
          <a:schemeClr val="tx1"/>
        </a:solidFill>
        <a:latin typeface="AU Passata" pitchFamily="34" charset="0"/>
        <a:ea typeface="+mn-ea"/>
        <a:cs typeface="Arial" charset="0"/>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a:p>
            <a:pPr rtl="0"/>
            <a:r>
              <a:rPr lang="en-gb"/>
              <a:t>HUSK AT ”AKTIVERE INDHOLD” I DIALOGBOKSEN DER KOMMER NÅR PRÆSENTATIONEN STARTER (GUL BJÆLKE)</a:t>
            </a:r>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a:defRPr/>
              </a:pPr>
              <a:t>1</a:t>
            </a:fld>
            <a:endParaRPr lang="en-GB" dirty="0"/>
          </a:p>
        </p:txBody>
      </p:sp>
    </p:spTree>
    <p:extLst>
      <p:ext uri="{BB962C8B-B14F-4D97-AF65-F5344CB8AC3E}">
        <p14:creationId xmlns:p14="http://schemas.microsoft.com/office/powerpoint/2010/main" val="890910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r>
              <a:rPr lang="en-gb" sz="1600" b="1">
                <a:effectLst/>
                <a:latin typeface="Calibri" panose="020F0502020204030204" pitchFamily="34" charset="0"/>
                <a:ea typeface="Calibri" panose="020F0502020204030204" pitchFamily="34" charset="0"/>
              </a:rPr>
              <a:t>AU in the rankings</a:t>
            </a:r>
          </a:p>
          <a:p>
            <a:pPr rtl="0"/>
            <a:r>
              <a:rPr lang="en-gb" sz="1600">
                <a:effectLst/>
                <a:latin typeface="Calibri" panose="020F0502020204030204" pitchFamily="34" charset="0"/>
                <a:ea typeface="Calibri" panose="020F0502020204030204" pitchFamily="34" charset="0"/>
              </a:rPr>
              <a:t>A number of internationally recognised world rankings evaluate the world’s universities in relation to each other. Among more than 17,000 universities worldwide, Aarhus University is ranked in the top 100 and 150 in several rankings, and AU is in the top 25 of all universities in the EU. </a:t>
            </a:r>
          </a:p>
          <a:p>
            <a:pPr rtl="0"/>
            <a:endParaRPr lang="da-DK" dirty="0"/>
          </a:p>
          <a:p>
            <a:pPr rtl="0"/>
            <a:r>
              <a:rPr lang="en-gb"/>
              <a:t>AU scores particularly high on research quality and education. With regard to internationalisation, AU also ranks among the best of the world's universities, with a position as no. 45 on the Most International Universities in the World ranking.</a:t>
            </a:r>
          </a:p>
          <a:p>
            <a:pPr rtl="0"/>
            <a:endParaRPr lang="da-DK" dirty="0"/>
          </a:p>
          <a:p>
            <a:pPr rtl="0"/>
            <a:r>
              <a:rPr lang="en-gb"/>
              <a:t>Aarhus University is particularly focused on six of the leading world rankings. This is due to these rankings’ transparent, rigorous methods, as well as the relevance of the indicators they use. The rankings assess parameters including the quality of research, the quality of the degree programmes and the reputation of the universities. The indicators and methods used by the different rankings vary.</a:t>
            </a:r>
          </a:p>
          <a:p>
            <a:pPr rtl="0"/>
            <a:endParaRPr lang="da-DK" dirty="0"/>
          </a:p>
          <a:p>
            <a:pPr rtl="0"/>
            <a:r>
              <a:rPr lang="en-gb"/>
              <a:t>https://www.au.dk/om/profil/ranking</a:t>
            </a:r>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10</a:t>
            </a:fld>
            <a:endParaRPr lang="en-GB" dirty="0"/>
          </a:p>
        </p:txBody>
      </p:sp>
    </p:spTree>
    <p:extLst>
      <p:ext uri="{BB962C8B-B14F-4D97-AF65-F5344CB8AC3E}">
        <p14:creationId xmlns:p14="http://schemas.microsoft.com/office/powerpoint/2010/main" val="2486220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r>
              <a:rPr lang="en-gb" dirty="0"/>
              <a:t>Aarhus University receives its revenues from five different primary sources:</a:t>
            </a:r>
            <a:endParaRPr lang="da-DK" dirty="0"/>
          </a:p>
          <a:p>
            <a:pPr marL="171450" indent="-171450" rtl="0">
              <a:buFont typeface="Arial" panose="020B0604020202020204" pitchFamily="34" charset="0"/>
              <a:buChar char="•"/>
            </a:pPr>
            <a:endParaRPr lang="da-DK" dirty="0"/>
          </a:p>
          <a:p>
            <a:pPr marL="171450" indent="-171450" rtl="0">
              <a:buFont typeface="Arial" panose="020B0604020202020204" pitchFamily="34" charset="0"/>
              <a:buChar char="•"/>
            </a:pPr>
            <a:r>
              <a:rPr lang="en-gb" dirty="0"/>
              <a:t>Government funding for </a:t>
            </a:r>
            <a:r>
              <a:rPr lang="en-gb" u="sng" dirty="0"/>
              <a:t>education</a:t>
            </a:r>
            <a:r>
              <a:rPr lang="en-gb" dirty="0"/>
              <a:t> and </a:t>
            </a:r>
            <a:r>
              <a:rPr lang="en-gb" u="sng" dirty="0"/>
              <a:t>basic research</a:t>
            </a:r>
            <a:r>
              <a:rPr lang="en-gb" dirty="0"/>
              <a:t>, in other words the appropriations in the annual Finance Act.</a:t>
            </a:r>
            <a:endParaRPr lang="da-DK" dirty="0"/>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u="sng" dirty="0"/>
              <a:t>External funding</a:t>
            </a:r>
            <a:r>
              <a:rPr lang="en-gb" dirty="0"/>
              <a:t> from both private and public foundations. External grants accounts for around 32 per cent of total income.</a:t>
            </a:r>
            <a:endParaRPr lang="da-DK" dirty="0"/>
          </a:p>
          <a:p>
            <a:pPr marL="171450" indent="-171450" rtl="0">
              <a:buFont typeface="Arial" panose="020B0604020202020204" pitchFamily="34" charset="0"/>
              <a:buChar char="•"/>
            </a:pPr>
            <a:r>
              <a:rPr lang="en-gb" u="sng" dirty="0"/>
              <a:t>Public sector consultancy r</a:t>
            </a:r>
            <a:r>
              <a:rPr lang="en-gb" dirty="0"/>
              <a:t>efers to framework agreements to provide science advice to government agencies and institutions, ministries and the like. Public sector consultancy contracts include sector-specific research and forensic medicine, exclusive of special contracts with the Ministry of Environment and Food of Denmark</a:t>
            </a:r>
          </a:p>
          <a:p>
            <a:pPr marL="171450" indent="-171450" rtl="0">
              <a:buFont typeface="Arial" panose="020B0604020202020204" pitchFamily="34" charset="0"/>
              <a:buChar char="•"/>
            </a:pPr>
            <a:endParaRPr lang="da-DK" baseline="0" dirty="0"/>
          </a:p>
          <a:p>
            <a:pPr marL="171450" indent="-171450" rtl="0">
              <a:buFont typeface="Arial" panose="020B0604020202020204" pitchFamily="34" charset="0"/>
              <a:buChar char="•"/>
            </a:pPr>
            <a:r>
              <a:rPr lang="en-gb" dirty="0"/>
              <a:t>DKK 2.57 billion from external funding</a:t>
            </a:r>
          </a:p>
          <a:p>
            <a:pPr marL="171450" indent="-171450" rtl="0">
              <a:buFont typeface="Arial" panose="020B0604020202020204" pitchFamily="34" charset="0"/>
              <a:buChar char="•"/>
            </a:pPr>
            <a:r>
              <a:rPr lang="en-gb" dirty="0"/>
              <a:t>DKK 1.98 billion from basic research</a:t>
            </a:r>
          </a:p>
          <a:p>
            <a:pPr marL="171450" indent="-171450" rtl="0">
              <a:buFont typeface="Arial" panose="020B0604020202020204" pitchFamily="34" charset="0"/>
              <a:buChar char="•"/>
            </a:pPr>
            <a:r>
              <a:rPr lang="en-gb" dirty="0"/>
              <a:t>DKK 1.79 billion from education</a:t>
            </a:r>
          </a:p>
          <a:p>
            <a:pPr marL="171450" indent="-171450" rtl="0">
              <a:buFont typeface="Arial" panose="020B0604020202020204" pitchFamily="34" charset="0"/>
              <a:buChar char="•"/>
            </a:pPr>
            <a:r>
              <a:rPr lang="en-gb" dirty="0"/>
              <a:t>DKK 0.37 billion from public sector consultancy</a:t>
            </a:r>
          </a:p>
          <a:p>
            <a:pPr marL="171450" indent="-171450" rtl="0">
              <a:buFont typeface="Arial" panose="020B0604020202020204" pitchFamily="34" charset="0"/>
              <a:buChar char="•"/>
            </a:pPr>
            <a:r>
              <a:rPr lang="en-gb" dirty="0"/>
              <a:t>DKK 0.51 billion from other</a:t>
            </a:r>
          </a:p>
          <a:p>
            <a:pPr marL="171450" indent="-171450" rtl="0">
              <a:buFont typeface="Arial" panose="020B0604020202020204" pitchFamily="34" charset="0"/>
              <a:buChar char="•"/>
            </a:pPr>
            <a:r>
              <a:rPr lang="en-GB" dirty="0"/>
              <a:t>DKK 0.09 billion from other Finance Act Grants</a:t>
            </a:r>
            <a:endParaRPr lang="en-gb"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11</a:t>
            </a:fld>
            <a:endParaRPr lang="en-GB" dirty="0"/>
          </a:p>
        </p:txBody>
      </p:sp>
    </p:spTree>
    <p:extLst>
      <p:ext uri="{BB962C8B-B14F-4D97-AF65-F5344CB8AC3E}">
        <p14:creationId xmlns:p14="http://schemas.microsoft.com/office/powerpoint/2010/main" val="3325352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a:p>
            <a:pPr rtl="0"/>
            <a:endParaRPr lang="da-DK"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12</a:t>
            </a:fld>
            <a:endParaRPr lang="en-GB" dirty="0"/>
          </a:p>
        </p:txBody>
      </p:sp>
    </p:spTree>
    <p:extLst>
      <p:ext uri="{BB962C8B-B14F-4D97-AF65-F5344CB8AC3E}">
        <p14:creationId xmlns:p14="http://schemas.microsoft.com/office/powerpoint/2010/main" val="2345679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r>
              <a:rPr lang="en-gb" sz="1000"/>
              <a:t>[This picture shows the Skou Building and the Steno Museum]</a:t>
            </a:r>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13</a:t>
            </a:fld>
            <a:endParaRPr lang="en-GB" dirty="0"/>
          </a:p>
        </p:txBody>
      </p:sp>
    </p:spTree>
    <p:extLst>
      <p:ext uri="{BB962C8B-B14F-4D97-AF65-F5344CB8AC3E}">
        <p14:creationId xmlns:p14="http://schemas.microsoft.com/office/powerpoint/2010/main" val="3564293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r>
              <a:rPr lang="en-gb" sz="1600" kern="1200">
                <a:solidFill>
                  <a:schemeClr val="tx1"/>
                </a:solidFill>
                <a:effectLst/>
                <a:latin typeface="AU Passata" pitchFamily="34" charset="0"/>
                <a:ea typeface="+mn-ea"/>
                <a:cs typeface="Arial" charset="0"/>
              </a:rPr>
              <a:t>Aarhus University’s vision is to be a research-intensive university that aspires to the highest international quality and excels in creating value through knowledge, new insights and collaboration, connecting Denmark and the world. Aarhus University’s vision for 2025 will be realised through a focus on the following strategic commitments:</a:t>
            </a:r>
            <a:endParaRPr lang="en-GB" dirty="0"/>
          </a:p>
          <a:p>
            <a:pPr marL="285750" indent="-285750" rtl="0">
              <a:buFont typeface="Arial" panose="020B0604020202020204" pitchFamily="34" charset="0"/>
              <a:buChar char="•"/>
            </a:pPr>
            <a:r>
              <a:rPr lang="en-gb" sz="1600" kern="1200">
                <a:solidFill>
                  <a:schemeClr val="tx1"/>
                </a:solidFill>
                <a:effectLst/>
                <a:latin typeface="AU Passata" pitchFamily="34" charset="0"/>
                <a:ea typeface="+mn-ea"/>
                <a:cs typeface="Arial" charset="0"/>
              </a:rPr>
              <a:t>Generating knowledge and research breakthroughs through free, independent research of the highest international quality </a:t>
            </a:r>
          </a:p>
          <a:p>
            <a:pPr marL="285750" indent="-285750" rtl="0">
              <a:buFont typeface="Arial" panose="020B0604020202020204" pitchFamily="34" charset="0"/>
              <a:buChar char="•"/>
            </a:pPr>
            <a:r>
              <a:rPr lang="en-gb" sz="1600" kern="1200">
                <a:solidFill>
                  <a:schemeClr val="tx1"/>
                </a:solidFill>
                <a:effectLst/>
                <a:latin typeface="AU Passata" pitchFamily="34" charset="0"/>
                <a:ea typeface="+mn-ea"/>
                <a:cs typeface="Arial" charset="0"/>
              </a:rPr>
              <a:t>Research-based degree programmes of the highest international quality </a:t>
            </a:r>
          </a:p>
          <a:p>
            <a:pPr marL="285750" indent="-285750" rtl="0">
              <a:buFont typeface="Arial" panose="020B0604020202020204" pitchFamily="34" charset="0"/>
              <a:buChar char="•"/>
            </a:pPr>
            <a:r>
              <a:rPr lang="en-gb" sz="1600" kern="1200">
                <a:solidFill>
                  <a:schemeClr val="tx1"/>
                </a:solidFill>
                <a:effectLst/>
                <a:latin typeface="AU Passata" pitchFamily="34" charset="0"/>
                <a:ea typeface="+mn-ea"/>
                <a:cs typeface="Arial" charset="0"/>
              </a:rPr>
              <a:t>Performing impartial public sector consultancy services of the highest international quality </a:t>
            </a:r>
          </a:p>
          <a:p>
            <a:pPr marL="285750" indent="-285750" rtl="0">
              <a:buFont typeface="Arial" panose="020B0604020202020204" pitchFamily="34" charset="0"/>
              <a:buChar char="•"/>
            </a:pPr>
            <a:r>
              <a:rPr lang="en-gb" sz="1600" kern="1200">
                <a:solidFill>
                  <a:schemeClr val="tx1"/>
                </a:solidFill>
                <a:effectLst/>
                <a:latin typeface="AU Passata" pitchFamily="34" charset="0"/>
                <a:ea typeface="+mn-ea"/>
                <a:cs typeface="Arial" charset="0"/>
              </a:rPr>
              <a:t>Encouraging the university’s students, graduates and researchers to bring their knowledge into play in order to shape the society of the future </a:t>
            </a:r>
          </a:p>
          <a:p>
            <a:pPr marL="285750" indent="-285750" rtl="0">
              <a:buFont typeface="Arial" panose="020B0604020202020204" pitchFamily="34" charset="0"/>
              <a:buChar char="•"/>
            </a:pPr>
            <a:r>
              <a:rPr lang="en-gb" sz="1600" kern="1200">
                <a:solidFill>
                  <a:schemeClr val="tx1"/>
                </a:solidFill>
                <a:effectLst/>
                <a:latin typeface="AU Passata" pitchFamily="34" charset="0"/>
                <a:ea typeface="+mn-ea"/>
                <a:cs typeface="Arial" charset="0"/>
              </a:rPr>
              <a:t>Contributing to international collaboration, global engagement and the solution of major societal challenges through interdisciplinary research collaboration </a:t>
            </a:r>
          </a:p>
          <a:p>
            <a:pPr marL="285750" indent="-285750" rtl="0">
              <a:buFont typeface="Arial" panose="020B0604020202020204" pitchFamily="34" charset="0"/>
              <a:buChar char="•"/>
            </a:pPr>
            <a:r>
              <a:rPr lang="en-gb" sz="1600" kern="1200">
                <a:solidFill>
                  <a:schemeClr val="tx1"/>
                </a:solidFill>
                <a:effectLst/>
                <a:latin typeface="AU Passata" pitchFamily="34" charset="0"/>
                <a:ea typeface="+mn-ea"/>
                <a:cs typeface="Arial" charset="0"/>
              </a:rPr>
              <a:t>Generating innovation in established public and private sector companies and startups through collaboration, both internally and with external partners </a:t>
            </a:r>
          </a:p>
          <a:p>
            <a:pPr marL="285750" indent="-285750" rtl="0">
              <a:buFont typeface="Arial" panose="020B0604020202020204" pitchFamily="34" charset="0"/>
              <a:buChar char="•"/>
            </a:pPr>
            <a:r>
              <a:rPr lang="en-gb" sz="1600" kern="1200">
                <a:solidFill>
                  <a:schemeClr val="tx1"/>
                </a:solidFill>
                <a:effectLst/>
                <a:latin typeface="AU Passata" pitchFamily="34" charset="0"/>
                <a:ea typeface="+mn-ea"/>
                <a:cs typeface="Arial" charset="0"/>
              </a:rPr>
              <a:t>Intensifying the exchange of talents and knowledge, locally, nationally and globally. </a:t>
            </a:r>
          </a:p>
          <a:p>
            <a:pPr rtl="0"/>
            <a:endParaRPr lang="da-DK"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14</a:t>
            </a:fld>
            <a:endParaRPr lang="en-GB" dirty="0"/>
          </a:p>
        </p:txBody>
      </p:sp>
    </p:spTree>
    <p:extLst>
      <p:ext uri="{BB962C8B-B14F-4D97-AF65-F5344CB8AC3E}">
        <p14:creationId xmlns:p14="http://schemas.microsoft.com/office/powerpoint/2010/main" val="1312806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algn="l" rtl="0"/>
            <a:r>
              <a:rPr lang="en-gb" sz="1600" b="0" i="0" u="none" strike="noStrike" dirty="0">
                <a:solidFill>
                  <a:srgbClr val="FFFFFF"/>
                </a:solidFill>
                <a:latin typeface="AUPassata-Regular"/>
              </a:rPr>
              <a:t>Three core areas: Research, Education and Collaboration.</a:t>
            </a:r>
          </a:p>
          <a:p>
            <a:pPr algn="l" rtl="0"/>
            <a:endParaRPr lang="da-DK" sz="1600" b="0" i="0" u="none" strike="noStrike" baseline="0" dirty="0">
              <a:solidFill>
                <a:srgbClr val="FFFFFF"/>
              </a:solidFill>
              <a:latin typeface="AUPassata-Regular"/>
            </a:endParaRPr>
          </a:p>
          <a:p>
            <a:pPr algn="l" rtl="0"/>
            <a:r>
              <a:rPr lang="en-gb" sz="1600" b="0" i="0" u="none" strike="noStrike" dirty="0">
                <a:solidFill>
                  <a:srgbClr val="FFFFFF"/>
                </a:solidFill>
                <a:latin typeface="AUPassata-Regular"/>
              </a:rPr>
              <a:t>With Strategy 2025, we will take the development of a truly international campus university even further.</a:t>
            </a:r>
          </a:p>
          <a:p>
            <a:pPr algn="l" rtl="0"/>
            <a:r>
              <a:rPr lang="en-gb" sz="1600" b="0" i="0" u="none" strike="noStrike" dirty="0">
                <a:solidFill>
                  <a:srgbClr val="FFFFFF"/>
                </a:solidFill>
                <a:latin typeface="AUPassata-Regular"/>
              </a:rPr>
              <a:t>We will reach even higher levels of excellence in research and education, increase our impact on society and continue to develop our campuses</a:t>
            </a:r>
          </a:p>
          <a:p>
            <a:pPr algn="l" rtl="0"/>
            <a:r>
              <a:rPr lang="en-gb" sz="1600" b="0" i="0" u="none" strike="noStrike" dirty="0">
                <a:solidFill>
                  <a:srgbClr val="FFFFFF"/>
                </a:solidFill>
                <a:latin typeface="AUPassata-Regular"/>
              </a:rPr>
              <a:t>in order to provide a framework for an inclusive, academic, research and work environment of the highest international</a:t>
            </a:r>
          </a:p>
          <a:p>
            <a:pPr algn="l" rtl="0"/>
            <a:r>
              <a:rPr lang="en-gb" sz="1600" b="0" i="0" u="none" strike="noStrike" dirty="0">
                <a:solidFill>
                  <a:srgbClr val="FFFFFF"/>
                </a:solidFill>
                <a:latin typeface="AUPassata-Regular"/>
              </a:rPr>
              <a:t>standard. We will support the university's core activities with high-quality administrative support functions</a:t>
            </a:r>
          </a:p>
          <a:p>
            <a:pPr algn="l" rtl="0"/>
            <a:r>
              <a:rPr lang="en-gb" sz="1600" b="0" i="0" u="none" strike="noStrike" dirty="0">
                <a:solidFill>
                  <a:srgbClr val="FFFFFF"/>
                </a:solidFill>
                <a:latin typeface="AUPassata-Regular"/>
              </a:rPr>
              <a:t>with a high focus on digital solutions and sustainability.</a:t>
            </a:r>
          </a:p>
          <a:p>
            <a:pPr algn="l" rtl="0"/>
            <a:endParaRPr lang="da-DK" sz="1600" b="0" i="0" u="none" strike="noStrike" baseline="0" dirty="0">
              <a:solidFill>
                <a:srgbClr val="FFFFFF"/>
              </a:solidFill>
              <a:latin typeface="AUPassata-Regular"/>
            </a:endParaRPr>
          </a:p>
          <a:p>
            <a:pPr algn="l" rtl="0"/>
            <a:r>
              <a:rPr lang="en-gb" sz="1600" b="0" i="0" u="none" strike="noStrike" dirty="0">
                <a:solidFill>
                  <a:srgbClr val="FFFFFF"/>
                </a:solidFill>
                <a:latin typeface="AUPassata-Regular"/>
              </a:rPr>
              <a:t>In Strategy 2025, we stress the importance of the university’s role as one of the pillars of our society. We have a special responsibility to connect Denmark to the rest of the world, to intensify our engagement with external partners, to contribute to a well-informed democracy and to put human actions and concerns into perspective.</a:t>
            </a:r>
          </a:p>
          <a:p>
            <a:pPr algn="l" rtl="0"/>
            <a:endParaRPr lang="en-gb" sz="1600" b="0" i="0" u="none" strike="noStrike" dirty="0">
              <a:solidFill>
                <a:srgbClr val="FFFFFF"/>
              </a:solidFill>
              <a:latin typeface="AUPassata-Regular"/>
            </a:endParaRPr>
          </a:p>
          <a:p>
            <a:pPr algn="l" rtl="0"/>
            <a:r>
              <a:rPr lang="en-gb" sz="1600" b="0" i="0" u="none" strike="noStrike" dirty="0">
                <a:solidFill>
                  <a:srgbClr val="FFFFFF"/>
                </a:solidFill>
                <a:latin typeface="AUPassata-Regular"/>
              </a:rPr>
              <a:t> We will anchor our work towards these goals in the inclusive community of the campus experience.</a:t>
            </a:r>
          </a:p>
          <a:p>
            <a:pPr algn="l" rtl="0"/>
            <a:endParaRPr lang="da-DK"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15</a:t>
            </a:fld>
            <a:endParaRPr lang="en-GB" dirty="0"/>
          </a:p>
        </p:txBody>
      </p:sp>
    </p:spTree>
    <p:extLst>
      <p:ext uri="{BB962C8B-B14F-4D97-AF65-F5344CB8AC3E}">
        <p14:creationId xmlns:p14="http://schemas.microsoft.com/office/powerpoint/2010/main" val="2450852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a:p>
            <a:pPr rtl="0"/>
            <a:endParaRPr lang="da-DK"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16</a:t>
            </a:fld>
            <a:endParaRPr lang="en-GB" dirty="0"/>
          </a:p>
        </p:txBody>
      </p:sp>
    </p:spTree>
    <p:extLst>
      <p:ext uri="{BB962C8B-B14F-4D97-AF65-F5344CB8AC3E}">
        <p14:creationId xmlns:p14="http://schemas.microsoft.com/office/powerpoint/2010/main" val="513242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000" kern="100" dirty="0">
                <a:effectLst/>
                <a:latin typeface="+mn-lt"/>
                <a:ea typeface="Calibri" panose="020F0502020204030204" pitchFamily="34" charset="0"/>
                <a:cs typeface="Times New Roman" panose="02020603050405020304" pitchFamily="18" charset="0"/>
              </a:rPr>
              <a:t>[This picture shows a member of academic staff from the Department of Electrical and Computer Engineering, who is conducting research on the interface between electronics and the human brain]</a:t>
            </a:r>
          </a:p>
          <a:p>
            <a:pPr algn="l" rtl="0"/>
            <a:br>
              <a:rPr lang="da-DK" dirty="0"/>
            </a:br>
            <a:r>
              <a:rPr lang="en-gb" b="1" dirty="0"/>
              <a:t>AIAS</a:t>
            </a:r>
            <a:r>
              <a:rPr lang="en-gb" dirty="0"/>
              <a:t>: </a:t>
            </a:r>
            <a:r>
              <a:rPr lang="en-gb" b="0" i="0" dirty="0">
                <a:solidFill>
                  <a:srgbClr val="202124"/>
                </a:solidFill>
                <a:effectLst/>
                <a:latin typeface="arial" panose="020B0604020202020204" pitchFamily="34" charset="0"/>
              </a:rPr>
              <a:t>Independent, curiosity-driven research carried out by top researchers from all disciplines characterises Aarhus Institute of Advanced Studies. AIAS focuses exclusively on research expertise and cultivating research </a:t>
            </a:r>
            <a:r>
              <a:rPr lang="en-gb" b="0" i="0" dirty="0" err="1">
                <a:solidFill>
                  <a:srgbClr val="202124"/>
                </a:solidFill>
                <a:effectLst/>
                <a:latin typeface="arial" panose="020B0604020202020204" pitchFamily="34" charset="0"/>
              </a:rPr>
              <a:t>talents.</a:t>
            </a:r>
            <a:r>
              <a:rPr lang="en-gb" dirty="0" err="1"/>
              <a:t>https</a:t>
            </a:r>
            <a:r>
              <a:rPr lang="en-gb" dirty="0"/>
              <a:t>://aias.au.dk/</a:t>
            </a:r>
          </a:p>
          <a:p>
            <a:pPr algn="l" rtl="0"/>
            <a:endParaRPr lang="da-DK" dirty="0"/>
          </a:p>
          <a:p>
            <a:pPr algn="l" rtl="0"/>
            <a:r>
              <a:rPr lang="en-gb" b="1" dirty="0"/>
              <a:t>Nobel Prizes</a:t>
            </a:r>
            <a:r>
              <a:rPr lang="en-gb" dirty="0"/>
              <a:t>: </a:t>
            </a:r>
          </a:p>
          <a:p>
            <a:pPr marL="285750" indent="-285750" algn="l" rtl="0">
              <a:buFont typeface="Arial" panose="020B0604020202020204" pitchFamily="34" charset="0"/>
              <a:buChar char="•"/>
            </a:pPr>
            <a:r>
              <a:rPr lang="en-gb" dirty="0"/>
              <a:t>A Nobel Prize was awarded to an AU researcher for the first time in 1997. The  recipient was Professor Jens Christian Skou, now deceased, and he received the prize for his work on the sodium-potassium pump.</a:t>
            </a:r>
          </a:p>
          <a:p>
            <a:pPr marL="285750" indent="-285750" algn="l" rtl="0">
              <a:buFont typeface="Arial" panose="020B0604020202020204" pitchFamily="34" charset="0"/>
              <a:buChar char="•"/>
            </a:pPr>
            <a:r>
              <a:rPr lang="en-gb" dirty="0"/>
              <a:t>In 2010, Niels Bohr Professor Dale T. Mortensen (b. 2 February 1939 - d. 9 January 2014) was awarded the Nobel Prize in Economics together with Christopher A. </a:t>
            </a:r>
            <a:r>
              <a:rPr lang="en-gb" dirty="0" err="1"/>
              <a:t>Pissarides</a:t>
            </a:r>
            <a:r>
              <a:rPr lang="en-gb" dirty="0"/>
              <a:t> and Peter A. Diamond.</a:t>
            </a:r>
          </a:p>
          <a:p>
            <a:pPr marL="0" indent="0" algn="l" rtl="0">
              <a:buFont typeface="Arial" panose="020B0604020202020204" pitchFamily="34" charset="0"/>
              <a:buNone/>
            </a:pPr>
            <a:endParaRPr lang="da-DK"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17</a:t>
            </a:fld>
            <a:endParaRPr lang="en-GB" dirty="0"/>
          </a:p>
        </p:txBody>
      </p:sp>
    </p:spTree>
    <p:extLst>
      <p:ext uri="{BB962C8B-B14F-4D97-AF65-F5344CB8AC3E}">
        <p14:creationId xmlns:p14="http://schemas.microsoft.com/office/powerpoint/2010/main" val="1977818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algn="l" rtl="0"/>
            <a:r>
              <a:rPr lang="en-gb" sz="1000" dirty="0"/>
              <a:t>[This picture shows the main pedestrian street in Aarhus]</a:t>
            </a:r>
          </a:p>
          <a:p>
            <a:pPr algn="l" rtl="0"/>
            <a:endParaRPr lang="da-DK" dirty="0"/>
          </a:p>
          <a:p>
            <a:pPr algn="l" rtl="0"/>
            <a:r>
              <a:rPr lang="en-gb" dirty="0"/>
              <a:t>SHAPE: https://shape.au.dk/en/</a:t>
            </a:r>
          </a:p>
          <a:p>
            <a:pPr algn="l" rtl="0"/>
            <a:r>
              <a:rPr lang="en-gb" dirty="0"/>
              <a:t>START: https://start.uni.dk/</a:t>
            </a:r>
          </a:p>
          <a:p>
            <a:pPr algn="l" rtl="0"/>
            <a:r>
              <a:rPr lang="en-gb" dirty="0"/>
              <a:t>PIREAU: https://pireau.au.dk/</a:t>
            </a:r>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18</a:t>
            </a:fld>
            <a:endParaRPr lang="en-GB" dirty="0"/>
          </a:p>
        </p:txBody>
      </p:sp>
    </p:spTree>
    <p:extLst>
      <p:ext uri="{BB962C8B-B14F-4D97-AF65-F5344CB8AC3E}">
        <p14:creationId xmlns:p14="http://schemas.microsoft.com/office/powerpoint/2010/main" val="21326241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000" dirty="0"/>
              <a: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picture shows cows grazing on a field in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Foulum</a:t>
            </a:r>
            <a:r>
              <a:rPr lang="en-gb" sz="1000" dirty="0"/>
              <a:t>]</a:t>
            </a:r>
          </a:p>
          <a:p>
            <a:pPr algn="l" rtl="0"/>
            <a:endParaRPr lang="da-DK" dirty="0"/>
          </a:p>
          <a:p>
            <a:pPr algn="l" rtl="0"/>
            <a:r>
              <a:rPr lang="en-gb" dirty="0"/>
              <a:t>LAND-CRAFT: https://land-craft.dk/</a:t>
            </a:r>
          </a:p>
          <a:p>
            <a:pPr algn="l" rtl="0"/>
            <a:r>
              <a:rPr lang="en-gb" dirty="0"/>
              <a:t>CORC: https://corc.au.dk/</a:t>
            </a:r>
          </a:p>
          <a:p>
            <a:pPr algn="l" rtl="0"/>
            <a:r>
              <a:rPr lang="en-gb" dirty="0"/>
              <a:t>START: https://start.uni.dk/</a:t>
            </a:r>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19</a:t>
            </a:fld>
            <a:endParaRPr lang="en-GB" dirty="0"/>
          </a:p>
        </p:txBody>
      </p:sp>
    </p:spTree>
    <p:extLst>
      <p:ext uri="{BB962C8B-B14F-4D97-AF65-F5344CB8AC3E}">
        <p14:creationId xmlns:p14="http://schemas.microsoft.com/office/powerpoint/2010/main" val="1783471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r>
              <a:rPr lang="en-gb"/>
              <a:t>FILM KOMMER EFTER KLIK</a:t>
            </a:r>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a:defRPr/>
              </a:pPr>
              <a:t>2</a:t>
            </a:fld>
            <a:endParaRPr lang="en-GB" dirty="0"/>
          </a:p>
        </p:txBody>
      </p:sp>
    </p:spTree>
    <p:extLst>
      <p:ext uri="{BB962C8B-B14F-4D97-AF65-F5344CB8AC3E}">
        <p14:creationId xmlns:p14="http://schemas.microsoft.com/office/powerpoint/2010/main" val="4011318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a:p>
            <a:pPr rtl="0"/>
            <a:endParaRPr lang="da-DK"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20</a:t>
            </a:fld>
            <a:endParaRPr lang="en-GB" dirty="0"/>
          </a:p>
        </p:txBody>
      </p:sp>
    </p:spTree>
    <p:extLst>
      <p:ext uri="{BB962C8B-B14F-4D97-AF65-F5344CB8AC3E}">
        <p14:creationId xmlns:p14="http://schemas.microsoft.com/office/powerpoint/2010/main" val="25293152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r>
              <a:rPr lang="en-gb" sz="1000" dirty="0"/>
              <a:t>[Photo: Associate Professor Morten Knudsen from the Aarhus University School of Engineering teaching architectural engineering to a group of students]</a:t>
            </a:r>
          </a:p>
          <a:p>
            <a:pPr rtl="0"/>
            <a:endParaRPr lang="da-DK" sz="1600" dirty="0"/>
          </a:p>
          <a:p>
            <a:pPr rtl="0"/>
            <a:r>
              <a:rPr lang="en-gb" sz="1600" dirty="0"/>
              <a:t>It is crucial that AU’s degree programmes are characterised by disciplinary excellence as well as an engaging learning environment. Our graduates make important contributions to society. By offering degree programmes at the highest international level, we want to help our graduates develop themselves both academically and personally and to acquire the skills associated with a formative university education. We want our graduates to become responsible citizens of society, who, with their knowledge, independence, curiosity, drive and reflection are able to excel professionally, create attractive jobs and contribute to an enlightened society.</a:t>
            </a:r>
          </a:p>
          <a:p>
            <a:pPr rtl="0"/>
            <a:endParaRPr lang="da-DK" sz="1600" dirty="0"/>
          </a:p>
          <a:p>
            <a:pPr rtl="0"/>
            <a:r>
              <a:rPr lang="en-gb" sz="1600" dirty="0"/>
              <a:t>Aarhus University's policy for educational quality assurance: https://medarbejdere.au.dk/strategi/kvalitetspolitik</a:t>
            </a:r>
          </a:p>
          <a:p>
            <a:pPr rtl="0"/>
            <a:r>
              <a:rPr lang="en-gb" sz="1600" dirty="0"/>
              <a:t>https://bachelor.au.dk/</a:t>
            </a:r>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21</a:t>
            </a:fld>
            <a:endParaRPr lang="en-GB" dirty="0"/>
          </a:p>
        </p:txBody>
      </p:sp>
    </p:spTree>
    <p:extLst>
      <p:ext uri="{BB962C8B-B14F-4D97-AF65-F5344CB8AC3E}">
        <p14:creationId xmlns:p14="http://schemas.microsoft.com/office/powerpoint/2010/main" val="2182678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marL="0" indent="0" rtl="0">
              <a:buFont typeface="Arial" panose="020B0604020202020204" pitchFamily="34" charset="0"/>
              <a:buNone/>
            </a:pPr>
            <a:r>
              <a:rPr lang="en-gb" sz="1000"/>
              <a:t>[This picture shows a lecture at AU Herning]</a:t>
            </a:r>
          </a:p>
          <a:p>
            <a:pPr marL="0" indent="0" rtl="0">
              <a:buFont typeface="Arial" panose="020B0604020202020204" pitchFamily="34" charset="0"/>
              <a:buNone/>
            </a:pPr>
            <a:endParaRPr lang="da-DK" dirty="0"/>
          </a:p>
          <a:p>
            <a:pPr marL="0" indent="0" rtl="0">
              <a:buFont typeface="Arial" panose="020B0604020202020204" pitchFamily="34" charset="0"/>
              <a:buNone/>
            </a:pPr>
            <a:r>
              <a:rPr lang="en-gb"/>
              <a:t>Total number of graduates of Master’s degree programmes and and professional Bachelor’s degree programmes from Aarhus University 2022: 5869 </a:t>
            </a:r>
          </a:p>
          <a:p>
            <a:pPr marL="0" indent="0" rtl="0">
              <a:buFont typeface="Arial" panose="020B0604020202020204" pitchFamily="34" charset="0"/>
              <a:buNone/>
            </a:pPr>
            <a:r>
              <a:rPr lang="en-gb"/>
              <a:t>The total number of graduates includes graduates of Master’s degree programmes and and professional Bachelor’s degree programmes, the two groups of graduates with a well-defined job market. </a:t>
            </a:r>
          </a:p>
          <a:p>
            <a:pPr marL="0" indent="0" rtl="0">
              <a:buFont typeface="Arial" panose="020B0604020202020204" pitchFamily="34" charset="0"/>
              <a:buNone/>
            </a:pPr>
            <a:endParaRPr lang="da-DK" dirty="0"/>
          </a:p>
          <a:p>
            <a:pPr marL="0" indent="0" rtl="0">
              <a:buFont typeface="Arial" panose="020B0604020202020204" pitchFamily="34" charset="0"/>
              <a:buNone/>
            </a:pPr>
            <a:r>
              <a:rPr lang="en-gb"/>
              <a:t>(Professional Bachelor grads 841) + (Master’s grads incl. programmes for working profesionals 5,028)</a:t>
            </a:r>
          </a:p>
          <a:p>
            <a:pPr marL="0" indent="0" rtl="0">
              <a:buFont typeface="Arial" panose="020B0604020202020204" pitchFamily="34" charset="0"/>
              <a:buNone/>
            </a:pPr>
            <a:r>
              <a:rPr lang="en-gb"/>
              <a:t>_______________________________________________</a:t>
            </a:r>
          </a:p>
          <a:p>
            <a:pPr marL="285750" indent="-285750" rtl="0">
              <a:buFont typeface="Arial" panose="020B0604020202020204" pitchFamily="34" charset="0"/>
              <a:buChar char="•"/>
            </a:pPr>
            <a:endParaRPr lang="da-DK" dirty="0"/>
          </a:p>
          <a:p>
            <a:pPr marL="285750" indent="-285750" rtl="0">
              <a:buFont typeface="Arial" panose="020B0604020202020204" pitchFamily="34" charset="0"/>
              <a:buChar char="•"/>
            </a:pPr>
            <a:r>
              <a:rPr lang="en-gb"/>
              <a:t>92% of surveyed companies are satisfied with their collaboration with students from AU</a:t>
            </a:r>
          </a:p>
          <a:p>
            <a:pPr marL="285750" indent="-285750" rtl="0">
              <a:buFont typeface="Arial" panose="020B0604020202020204" pitchFamily="34" charset="0"/>
              <a:buChar char="•"/>
            </a:pPr>
            <a:r>
              <a:rPr lang="en-gb"/>
              <a:t>9/10 are satisfied with the quality of their education</a:t>
            </a:r>
          </a:p>
          <a:p>
            <a:pPr marL="0" indent="0" rtl="0">
              <a:buFontTx/>
              <a:buNone/>
            </a:pPr>
            <a:endParaRPr lang="da-DK" dirty="0"/>
          </a:p>
          <a:p>
            <a:pPr marL="0" indent="0" rtl="0">
              <a:buFontTx/>
              <a:buNone/>
            </a:pPr>
            <a:r>
              <a:rPr lang="en-gb"/>
              <a:t>These figures are from the study environment survey: https://studerende.au.dk/studieundersogelse/studiemiljo2020</a:t>
            </a:r>
          </a:p>
          <a:p>
            <a:pPr marL="0" indent="0" rtl="0">
              <a:buFontTx/>
              <a:buNone/>
            </a:pPr>
            <a:r>
              <a:rPr lang="en-gb"/>
              <a:t>__________________________________________________________________</a:t>
            </a:r>
          </a:p>
          <a:p>
            <a:pPr marL="0" indent="0" rtl="0">
              <a:buFontTx/>
              <a:buNone/>
            </a:pPr>
            <a:endParaRPr lang="da-DK" dirty="0"/>
          </a:p>
          <a:p>
            <a:pPr marL="285750" indent="-285750" rtl="0">
              <a:buFont typeface="Arial" panose="020B0604020202020204" pitchFamily="34" charset="0"/>
              <a:buChar char="•"/>
            </a:pPr>
            <a:r>
              <a:rPr lang="en-gb"/>
              <a:t>9 out of 10 grads are employed within two years of graduation</a:t>
            </a:r>
          </a:p>
          <a:p>
            <a:pPr marL="0" indent="0" rtl="0">
              <a:buFontTx/>
              <a:buNone/>
            </a:pPr>
            <a:endParaRPr lang="da-DK" dirty="0"/>
          </a:p>
          <a:p>
            <a:pPr marL="0" indent="0" rtl="0">
              <a:buFontTx/>
              <a:buNone/>
            </a:pPr>
            <a:r>
              <a:rPr lang="en-gb"/>
              <a:t>Figures for unemployment are from the graduate survey/from PowerBI</a:t>
            </a:r>
            <a:endParaRPr lang="da-DK" dirty="0"/>
          </a:p>
          <a:p>
            <a:pPr marL="0" indent="0" rtl="0">
              <a:buFontTx/>
              <a:buNone/>
            </a:pPr>
            <a:r>
              <a:rPr lang="en-gb"/>
              <a:t>https://kvalitet.au.dk/aarhus-universitet/staerke-kandidater-med-relevante-kompetencer/dimittendundersoegelse</a:t>
            </a:r>
          </a:p>
          <a:p>
            <a:pPr marL="0" indent="0" rtl="0">
              <a:buFontTx/>
              <a:buNone/>
            </a:pPr>
            <a:endParaRPr lang="da-DK" dirty="0"/>
          </a:p>
          <a:p>
            <a:pPr marL="285750" indent="-285750" rtl="0">
              <a:buFontTx/>
              <a:buChar char="-"/>
            </a:pPr>
            <a:endParaRPr lang="da-DK" dirty="0"/>
          </a:p>
          <a:p>
            <a:pPr marL="285750" indent="-285750" rtl="0">
              <a:buFontTx/>
              <a:buChar char="-"/>
            </a:pPr>
            <a:endParaRPr lang="da-DK" dirty="0"/>
          </a:p>
          <a:p>
            <a:pPr rtl="0"/>
            <a:endParaRPr lang="da-DK"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22</a:t>
            </a:fld>
            <a:endParaRPr lang="en-GB" dirty="0"/>
          </a:p>
        </p:txBody>
      </p:sp>
    </p:spTree>
    <p:extLst>
      <p:ext uri="{BB962C8B-B14F-4D97-AF65-F5344CB8AC3E}">
        <p14:creationId xmlns:p14="http://schemas.microsoft.com/office/powerpoint/2010/main" val="2961598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a:p>
            <a:pPr rtl="0"/>
            <a:endParaRPr lang="da-DK"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23</a:t>
            </a:fld>
            <a:endParaRPr lang="en-GB" dirty="0"/>
          </a:p>
        </p:txBody>
      </p:sp>
    </p:spTree>
    <p:extLst>
      <p:ext uri="{BB962C8B-B14F-4D97-AF65-F5344CB8AC3E}">
        <p14:creationId xmlns:p14="http://schemas.microsoft.com/office/powerpoint/2010/main" val="1822105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kern="1200" dirty="0">
                <a:solidFill>
                  <a:schemeClr val="tx1"/>
                </a:solidFill>
                <a:effectLst/>
              </a:rPr>
              <a:t>STUDENT LIFE AT AARHUS UNIVERSITY</a:t>
            </a:r>
            <a:br>
              <a:rPr lang="da-DK" sz="1600" kern="1200" baseline="0" dirty="0">
                <a:solidFill>
                  <a:schemeClr val="tx1"/>
                </a:solidFill>
                <a:effectLst/>
              </a:rPr>
            </a:br>
            <a:r>
              <a:rPr lang="en-gb" sz="1600" kern="1200" dirty="0">
                <a:solidFill>
                  <a:schemeClr val="tx1"/>
                </a:solidFill>
                <a:effectLst/>
              </a:rPr>
              <a:t>Aarhus University’s campuses invite and foster student life, both socially and academically. We are currently expanding our main campus. Centrally located in Aarhus, it is a hub for vibrant student life and offers excellent facilities that integrate teaching and research and promote a modern, flexible environment for learning. There is room for students to grow and explore – first and foremost academically, but also in the many volunteer associations, entrepreneurship and student-organised events, as well as getting to know fellow students from Denmark and abroad and engaging with society.</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kern="1200" dirty="0">
                <a:solidFill>
                  <a:schemeClr val="tx1"/>
                </a:solidFill>
                <a:effectLst/>
              </a:rPr>
              <a:t>____________________________________________</a:t>
            </a:r>
            <a:br>
              <a:rPr lang="da-DK" sz="1600" kern="1200" baseline="0" dirty="0">
                <a:solidFill>
                  <a:schemeClr val="tx1"/>
                </a:solidFill>
                <a:effectLst/>
              </a:rPr>
            </a:br>
            <a:br>
              <a:rPr lang="da-DK" sz="1600" kern="1200" baseline="0" dirty="0">
                <a:solidFill>
                  <a:schemeClr val="tx1"/>
                </a:solidFill>
                <a:effectLst/>
              </a:rPr>
            </a:br>
            <a:r>
              <a:rPr lang="en-gb" sz="1600" kern="1200" dirty="0">
                <a:solidFill>
                  <a:schemeClr val="tx1"/>
                </a:solidFill>
                <a:effectLst/>
              </a:rPr>
              <a:t>For the third year in a row (2023), Aarhus has been named DK's best university town (source: </a:t>
            </a:r>
            <a:r>
              <a:rPr lang="en-gb" b="0" i="0" dirty="0">
                <a:solidFill>
                  <a:srgbClr val="212121"/>
                </a:solidFill>
                <a:effectLst/>
                <a:latin typeface="Open Sans" panose="020B0606030504020204" pitchFamily="34" charset="0"/>
              </a:rPr>
              <a:t>https://www.studentum.dk/aarets-studieby/). This title is awarded based on eight criteria:</a:t>
            </a:r>
            <a:br>
              <a:rPr lang="da-DK" sz="1600" kern="0" cap="none" dirty="0">
                <a:solidFill>
                  <a:srgbClr val="002445"/>
                </a:solidFill>
                <a:latin typeface="AU Passata" panose="020B0503030502030804" pitchFamily="34" charset="77"/>
              </a:rPr>
            </a:br>
            <a:r>
              <a:rPr lang="en-gb" sz="1600" kern="0" dirty="0">
                <a:solidFill>
                  <a:srgbClr val="002445"/>
                </a:solidFill>
                <a:latin typeface="AU Passata Light" panose="020B0303030902030804" pitchFamily="34" charset="77"/>
              </a:rPr>
              <a:t>Good career opportunities</a:t>
            </a:r>
          </a:p>
          <a:p>
            <a:pPr marL="285750" indent="-285750" rtl="0">
              <a:lnSpc>
                <a:spcPct val="100000"/>
              </a:lnSpc>
              <a:buFont typeface="Arial" panose="020B0604020202020204" pitchFamily="34" charset="0"/>
              <a:buChar char="•"/>
            </a:pPr>
            <a:r>
              <a:rPr lang="en-gb" sz="1600" kern="0" dirty="0">
                <a:solidFill>
                  <a:srgbClr val="002445"/>
                </a:solidFill>
                <a:latin typeface="AU Passata Light" panose="020B0303030902030804" pitchFamily="34" charset="77"/>
              </a:rPr>
              <a:t>Academic excellence</a:t>
            </a:r>
            <a:r>
              <a:rPr lang="en-gb" sz="1600" dirty="0">
                <a:solidFill>
                  <a:srgbClr val="002445"/>
                </a:solidFill>
                <a:effectLst/>
                <a:latin typeface="AU Passata Light" panose="020B0303030902030804" pitchFamily="34" charset="77"/>
                <a:ea typeface="Calibri" panose="020F0502020204030204" pitchFamily="34" charset="0"/>
                <a:cs typeface="Times New Roman" panose="02020603050405020304" pitchFamily="18" charset="0"/>
              </a:rPr>
              <a:t> </a:t>
            </a:r>
            <a:endParaRPr lang="da-DK" sz="1600" kern="0" dirty="0">
              <a:solidFill>
                <a:srgbClr val="002445"/>
              </a:solidFill>
              <a:latin typeface="AU Passata Light" panose="020B0303030902030804" pitchFamily="34" charset="77"/>
            </a:endParaRPr>
          </a:p>
          <a:p>
            <a:pPr marL="285750" indent="-285750" rtl="0">
              <a:lnSpc>
                <a:spcPct val="100000"/>
              </a:lnSpc>
              <a:buFont typeface="Arial" panose="020B0604020202020204" pitchFamily="34" charset="0"/>
              <a:buChar char="•"/>
            </a:pPr>
            <a:r>
              <a:rPr lang="en-gb" sz="1600" kern="0" dirty="0">
                <a:solidFill>
                  <a:srgbClr val="002445"/>
                </a:solidFill>
                <a:latin typeface="AU Passata Light" panose="020B0303030902030804" pitchFamily="34" charset="77"/>
              </a:rPr>
              <a:t>Sense of security</a:t>
            </a:r>
          </a:p>
          <a:p>
            <a:pPr marL="285750" indent="-285750" rtl="0">
              <a:lnSpc>
                <a:spcPct val="100000"/>
              </a:lnSpc>
              <a:buFont typeface="Arial" panose="020B0604020202020204" pitchFamily="34" charset="0"/>
              <a:buChar char="•"/>
            </a:pPr>
            <a:r>
              <a:rPr lang="en-gb" sz="1600" kern="0" dirty="0">
                <a:solidFill>
                  <a:srgbClr val="002445"/>
                </a:solidFill>
                <a:latin typeface="AU Passata Light" panose="020B0303030902030804" pitchFamily="34" charset="77"/>
              </a:rPr>
              <a:t>Cheap housing</a:t>
            </a:r>
          </a:p>
          <a:p>
            <a:pPr marL="285750" indent="-285750" rtl="0">
              <a:lnSpc>
                <a:spcPct val="100000"/>
              </a:lnSpc>
              <a:buFont typeface="Arial" panose="020B0604020202020204" pitchFamily="34" charset="0"/>
              <a:buChar char="•"/>
            </a:pPr>
            <a:r>
              <a:rPr lang="en-gb" sz="1600" kern="0" dirty="0">
                <a:solidFill>
                  <a:srgbClr val="002445"/>
                </a:solidFill>
                <a:latin typeface="AU Passata Light" panose="020B0303030902030804" pitchFamily="34" charset="77"/>
              </a:rPr>
              <a:t>Student jobs</a:t>
            </a:r>
          </a:p>
          <a:p>
            <a:pPr marL="285750" indent="-285750" rtl="0">
              <a:lnSpc>
                <a:spcPct val="100000"/>
              </a:lnSpc>
              <a:buFont typeface="Arial" panose="020B0604020202020204" pitchFamily="34" charset="0"/>
              <a:buChar char="•"/>
            </a:pPr>
            <a:r>
              <a:rPr lang="en-gb" sz="1600" kern="0" dirty="0">
                <a:solidFill>
                  <a:srgbClr val="002445"/>
                </a:solidFill>
                <a:latin typeface="AU Passata Light" panose="020B0303030902030804" pitchFamily="34" charset="77"/>
              </a:rPr>
              <a:t>Good transportation system</a:t>
            </a:r>
          </a:p>
          <a:p>
            <a:pPr marL="285750" indent="-285750" rtl="0">
              <a:lnSpc>
                <a:spcPct val="100000"/>
              </a:lnSpc>
              <a:buFont typeface="Arial" panose="020B0604020202020204" pitchFamily="34" charset="0"/>
              <a:buChar char="•"/>
            </a:pPr>
            <a:r>
              <a:rPr lang="en-gb" sz="1600" kern="0" dirty="0">
                <a:solidFill>
                  <a:srgbClr val="002445"/>
                </a:solidFill>
                <a:latin typeface="AU Passata Light" panose="020B0303030902030804" pitchFamily="34" charset="77"/>
              </a:rPr>
              <a:t>Cultural, athletic and recreational activities</a:t>
            </a:r>
          </a:p>
          <a:p>
            <a:pPr marL="285750" indent="-285750" rtl="0">
              <a:lnSpc>
                <a:spcPct val="100000"/>
              </a:lnSpc>
              <a:buFont typeface="Arial" panose="020B0604020202020204" pitchFamily="34" charset="0"/>
              <a:buChar char="•"/>
            </a:pPr>
            <a:r>
              <a:rPr lang="en-gb" sz="1600" kern="0" dirty="0">
                <a:solidFill>
                  <a:srgbClr val="002445"/>
                </a:solidFill>
                <a:latin typeface="AU Passata Light" panose="020B0303030902030804" pitchFamily="34" charset="77"/>
              </a:rPr>
              <a:t>Quality of life</a:t>
            </a:r>
            <a:endParaRPr lang="da-DK" sz="1600" kern="0" cap="none" dirty="0">
              <a:solidFill>
                <a:srgbClr val="002445"/>
              </a:solidFill>
              <a:latin typeface="AU Passata" panose="020B0503030502030804" pitchFamily="34" charset="77"/>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kern="1200" dirty="0">
                <a:solidFill>
                  <a:schemeClr val="tx1"/>
                </a:solidFill>
                <a:effectLst/>
              </a:rPr>
              <a:t>_______________________________</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a-DK" sz="1600" kern="1200" baseline="0" dirty="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b="1" kern="1200" dirty="0">
                <a:solidFill>
                  <a:schemeClr val="tx1"/>
                </a:solidFill>
                <a:effectLst/>
              </a:rPr>
              <a:t>The Regatta</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kern="1200" dirty="0">
                <a:solidFill>
                  <a:schemeClr val="tx1"/>
                </a:solidFill>
                <a:effectLst/>
              </a:rPr>
              <a:t>This annual event, at which different student associations from AU and other educational institutions in Aarhus compete for ‘the Golden Bedpan’, is probably northern Europe's largest student event.</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600" kern="1200" dirty="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kern="1200" dirty="0">
                <a:solidFill>
                  <a:schemeClr val="tx1"/>
                </a:solidFill>
                <a:effectLst/>
              </a:rPr>
              <a:t>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kern="1200" dirty="0">
                <a:solidFill>
                  <a:schemeClr val="tx1"/>
                </a:solidFill>
                <a:effectLst/>
              </a:rPr>
              <a:t>The event takes place in the University Park and attracts thousands of students from all over the region.</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a-DK" sz="1600" kern="1200" baseline="0" dirty="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b="1" kern="1200" dirty="0">
                <a:solidFill>
                  <a:schemeClr val="tx1"/>
                </a:solidFill>
                <a:effectLst/>
              </a:rPr>
              <a:t>Aarhus Symposium</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600" b="1" kern="1200" dirty="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kern="1200" dirty="0">
                <a:solidFill>
                  <a:schemeClr val="tx1"/>
                </a:solidFill>
                <a:effectLst/>
              </a:rPr>
              <a:t>At the student-organised Aarhus Symposium in November, students have ample opportunities to engage in debate and discussion on the year’s theme and network with representatives from a wide variety of Danish and international companies.</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600" kern="1200" dirty="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a-DK" sz="1600" kern="1200" baseline="0" dirty="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b="1" kern="1200" dirty="0">
                <a:solidFill>
                  <a:schemeClr val="tx1"/>
                </a:solidFill>
                <a:effectLst/>
              </a:rPr>
              <a:t>Case competitions</a:t>
            </a:r>
            <a:endParaRPr lang="da-DK" sz="1600" b="1" kern="1200" baseline="0" dirty="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a-DK" sz="1600" b="1" kern="1200" baseline="0" dirty="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kern="1200" dirty="0">
                <a:solidFill>
                  <a:schemeClr val="tx1"/>
                </a:solidFill>
                <a:effectLst/>
              </a:rPr>
              <a:t>AU Challenge is a competition where 200 students from different subjects work together in teams to solve cases for companies.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kern="1200" dirty="0">
                <a:solidFill>
                  <a:schemeClr val="tx1"/>
                </a:solidFill>
                <a:effectLst/>
              </a:rPr>
              <a:t>All of the cases focus on sustainability challenges, and the competition itself is conducted sustainably on the basis of the UN’s SDGs.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kern="1200" dirty="0">
                <a:solidFill>
                  <a:schemeClr val="tx1"/>
                </a:solidFill>
                <a:effectLst/>
              </a:rPr>
              <a:t>Students who participate develop their ability to work across disciplines and enhance their professional networks.</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a-DK" sz="1600" kern="1200" baseline="0" dirty="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b="1" kern="1200" dirty="0">
                <a:solidFill>
                  <a:schemeClr val="tx1"/>
                </a:solidFill>
                <a:effectLst/>
              </a:rPr>
              <a:t>Denmark’s biggest Friday bar and sports day</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sz="1600" b="1" kern="1200" dirty="0">
              <a:solidFill>
                <a:schemeClr val="tx1"/>
              </a:solidFill>
              <a:effectLst/>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kern="1200" dirty="0">
                <a:solidFill>
                  <a:schemeClr val="tx1"/>
                </a:solidFill>
                <a:effectLst/>
              </a:rPr>
              <a:t>Every year at the beginning of the autumn semester, ‘Denmark’s biggest Friday bar and sports day’ brings the University Park alive with sporting events, parties and live music.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kern="1200" dirty="0">
                <a:solidFill>
                  <a:schemeClr val="tx1"/>
                </a:solidFill>
                <a:effectLst/>
              </a:rPr>
              <a:t>The day starts with various tournaments, from volleyball to handball and chess and fencing – and ends with concerts and parties.</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a-DK" sz="1600" kern="1200" baseline="0" dirty="0">
              <a:solidFill>
                <a:schemeClr val="tx1"/>
              </a:solidFill>
              <a:effectLst/>
            </a:endParaRPr>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24</a:t>
            </a:fld>
            <a:endParaRPr lang="en-GB" dirty="0"/>
          </a:p>
        </p:txBody>
      </p:sp>
    </p:spTree>
    <p:extLst>
      <p:ext uri="{BB962C8B-B14F-4D97-AF65-F5344CB8AC3E}">
        <p14:creationId xmlns:p14="http://schemas.microsoft.com/office/powerpoint/2010/main" val="956610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a:p>
            <a:pPr rtl="0"/>
            <a:endParaRPr lang="da-DK"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25</a:t>
            </a:fld>
            <a:endParaRPr lang="en-GB" dirty="0"/>
          </a:p>
        </p:txBody>
      </p:sp>
    </p:spTree>
    <p:extLst>
      <p:ext uri="{BB962C8B-B14F-4D97-AF65-F5344CB8AC3E}">
        <p14:creationId xmlns:p14="http://schemas.microsoft.com/office/powerpoint/2010/main" val="15328795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r>
              <a:rPr lang="en-gb" sz="1000" dirty="0"/>
              <a:t>[This picture shows researchers from the Department of </a:t>
            </a:r>
            <a:r>
              <a:rPr lang="en-gb" sz="1000" dirty="0" err="1"/>
              <a:t>Ecoscience</a:t>
            </a:r>
            <a:r>
              <a:rPr lang="en-gb" sz="1000" dirty="0"/>
              <a:t> (TECH) setting up equipment near </a:t>
            </a:r>
            <a:r>
              <a:rPr lang="en-gb" sz="1000" dirty="0" err="1"/>
              <a:t>Sundsøre</a:t>
            </a:r>
            <a:r>
              <a:rPr lang="en-gb" sz="1000" dirty="0"/>
              <a:t> </a:t>
            </a:r>
            <a:r>
              <a:rPr lang="en-gb" sz="1000" dirty="0" err="1"/>
              <a:t>Odde</a:t>
            </a:r>
            <a:r>
              <a:rPr lang="en-gb" sz="1000" dirty="0"/>
              <a:t> to receive GPS positions from tagged seals. </a:t>
            </a:r>
            <a:r>
              <a:rPr lang="en-gb" sz="1000" dirty="0" err="1"/>
              <a:t>Havpattedyrforskning</a:t>
            </a:r>
            <a:r>
              <a:rPr lang="en-gb" sz="1000" dirty="0"/>
              <a:t>/</a:t>
            </a:r>
            <a:r>
              <a:rPr lang="en-gb" sz="1000" dirty="0" err="1"/>
              <a:t>myndighedsbetjening</a:t>
            </a:r>
            <a:r>
              <a:rPr lang="en-gb" sz="1000" dirty="0"/>
              <a:t>/</a:t>
            </a:r>
            <a:r>
              <a:rPr lang="en-gb" sz="1000" dirty="0" err="1"/>
              <a:t>feltarbejde</a:t>
            </a:r>
            <a:r>
              <a:rPr lang="en-gb" sz="1000" dirty="0"/>
              <a:t>]</a:t>
            </a:r>
          </a:p>
          <a:p>
            <a:pPr rtl="0"/>
            <a:endParaRPr lang="da-DK" sz="1000" dirty="0"/>
          </a:p>
          <a:p>
            <a:pPr rtl="0"/>
            <a:r>
              <a:rPr lang="en-gb" dirty="0"/>
              <a:t>https://www.au.dk/samarbejde/</a:t>
            </a:r>
          </a:p>
          <a:p>
            <a:pPr rtl="0"/>
            <a:r>
              <a:rPr lang="en-gb" dirty="0"/>
              <a:t>https://alumner.au.dk/</a:t>
            </a:r>
          </a:p>
          <a:p>
            <a:pPr rtl="0"/>
            <a:r>
              <a:rPr lang="en-gb" dirty="0"/>
              <a:t>https://www.au.dk/samarbejde/samarbejde-med-skoler-og-gymnasier</a:t>
            </a:r>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26</a:t>
            </a:fld>
            <a:endParaRPr lang="en-GB" dirty="0"/>
          </a:p>
        </p:txBody>
      </p:sp>
    </p:spTree>
    <p:extLst>
      <p:ext uri="{BB962C8B-B14F-4D97-AF65-F5344CB8AC3E}">
        <p14:creationId xmlns:p14="http://schemas.microsoft.com/office/powerpoint/2010/main" val="36754497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000"/>
              <a:t>[This picture shows two engineering students who are developing a particular type of concrete for – among other things – terrorism protection]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a-DK"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a:t>https://medarbejdere.au.dk/erhvervssamarbejde-og-innovation/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a-DK" dirty="0"/>
          </a:p>
          <a:p>
            <a:pPr algn="l" rtl="0"/>
            <a:endParaRPr lang="da-DK"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27</a:t>
            </a:fld>
            <a:endParaRPr lang="en-GB" dirty="0"/>
          </a:p>
        </p:txBody>
      </p:sp>
    </p:spTree>
    <p:extLst>
      <p:ext uri="{BB962C8B-B14F-4D97-AF65-F5344CB8AC3E}">
        <p14:creationId xmlns:p14="http://schemas.microsoft.com/office/powerpoint/2010/main" val="1255180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r>
              <a:rPr lang="en-gb" sz="1000" dirty="0"/>
              <a:t>[This picture shows one of the many inspiring work areas in The Kitchen]</a:t>
            </a:r>
          </a:p>
          <a:p>
            <a:pPr rtl="0"/>
            <a:endParaRPr lang="da-DK" dirty="0"/>
          </a:p>
          <a:p>
            <a:pPr rtl="0"/>
            <a:r>
              <a:rPr lang="en-gb" dirty="0"/>
              <a:t>The Kitchen – AU's entrepreneurship building for students and researchers</a:t>
            </a:r>
          </a:p>
          <a:p>
            <a:pPr rtl="0"/>
            <a:r>
              <a:rPr lang="en-gb" dirty="0"/>
              <a:t>The Kitchen offers open work spaces and facilities for entrepreneurs, and it hosts a wide variety of open events on entrepreneurship. Students and researchers can get access to advice and funding opportunities, and access to the start-up ecosystem and established businesses in Aarhus.</a:t>
            </a:r>
          </a:p>
          <a:p>
            <a:pPr rtl="0"/>
            <a:r>
              <a:rPr lang="en-gb" dirty="0"/>
              <a:t>https://thekitchen.io/</a:t>
            </a:r>
          </a:p>
          <a:p>
            <a:pPr rtl="0"/>
            <a:endParaRPr lang="da-DK" dirty="0"/>
          </a:p>
          <a:p>
            <a:pPr rtl="0"/>
            <a:r>
              <a:rPr lang="en-gb" dirty="0"/>
              <a:t>Facts about The Kitchen:</a:t>
            </a:r>
          </a:p>
          <a:p>
            <a:pPr rtl="0"/>
            <a:r>
              <a:rPr lang="en-gb" dirty="0"/>
              <a:t>The Kitchen is a new 3,300 m2 entrepreneurship and innovation hub.</a:t>
            </a:r>
          </a:p>
          <a:p>
            <a:pPr rtl="0"/>
            <a:r>
              <a:rPr lang="en-gb" dirty="0"/>
              <a:t>It’s located in the old central kitchen of the former municipal hospital in Aarhus, and a lot of details have been preserved, like the tiles on the walls, old hospital equipment and doors you open by pulling on a cord.     </a:t>
            </a:r>
          </a:p>
          <a:p>
            <a:pPr rtl="0"/>
            <a:r>
              <a:rPr lang="en-gb" dirty="0"/>
              <a:t>The Kitchen has open workstations and offices for students and researchers enrolled in programmes in The Kitchen, and it has its own coffee shop.</a:t>
            </a:r>
          </a:p>
          <a:p>
            <a:pPr rtl="0"/>
            <a:r>
              <a:rPr lang="en-gb" dirty="0"/>
              <a:t>The Kitchen has small and large meeting rooms and offers refreshments for meetings.</a:t>
            </a:r>
          </a:p>
          <a:p>
            <a:pPr rtl="0"/>
            <a:r>
              <a:rPr lang="en-gb" dirty="0"/>
              <a:t>The Kitchen is open to Aarhus residents and the entrepreneurship ecosystem.</a:t>
            </a:r>
          </a:p>
          <a:p>
            <a:pPr rtl="0"/>
            <a:r>
              <a:rPr lang="en-gb" dirty="0"/>
              <a:t>The Kitchen holds open events, talks, crash courses and much more.</a:t>
            </a:r>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28</a:t>
            </a:fld>
            <a:endParaRPr lang="en-GB" dirty="0"/>
          </a:p>
        </p:txBody>
      </p:sp>
    </p:spTree>
    <p:extLst>
      <p:ext uri="{BB962C8B-B14F-4D97-AF65-F5344CB8AC3E}">
        <p14:creationId xmlns:p14="http://schemas.microsoft.com/office/powerpoint/2010/main" val="3621162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a:p>
            <a:pPr rtl="0"/>
            <a:endParaRPr lang="da-DK"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29</a:t>
            </a:fld>
            <a:endParaRPr lang="en-GB" dirty="0"/>
          </a:p>
        </p:txBody>
      </p:sp>
    </p:spTree>
    <p:extLst>
      <p:ext uri="{BB962C8B-B14F-4D97-AF65-F5344CB8AC3E}">
        <p14:creationId xmlns:p14="http://schemas.microsoft.com/office/powerpoint/2010/main" val="3316247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a:p>
            <a:pPr rtl="0"/>
            <a:r>
              <a:rPr lang="en-gb"/>
              <a:t>FILM KOMMER AUTOMATISK</a:t>
            </a:r>
            <a:br>
              <a:rPr lang="da-DK" dirty="0"/>
            </a:br>
            <a:r>
              <a:rPr lang="en-gb"/>
              <a:t>(Vær klar til at klikke videre når filmen er slut, for at undgå reklameslides fra YouTube)</a:t>
            </a:r>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a:defRPr/>
              </a:pPr>
              <a:t>3</a:t>
            </a:fld>
            <a:endParaRPr lang="en-GB" dirty="0"/>
          </a:p>
        </p:txBody>
      </p:sp>
    </p:spTree>
    <p:extLst>
      <p:ext uri="{BB962C8B-B14F-4D97-AF65-F5344CB8AC3E}">
        <p14:creationId xmlns:p14="http://schemas.microsoft.com/office/powerpoint/2010/main" val="2320113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r>
              <a:rPr lang="en-gb" sz="1600">
                <a:effectLst/>
                <a:latin typeface="Times New Roman" panose="02020603050405020304" pitchFamily="18" charset="0"/>
                <a:ea typeface="Calibri" panose="020F0502020204030204" pitchFamily="34" charset="0"/>
              </a:rPr>
              <a:t>[BILLEDE: Aerial photo of the University park with the University City (the former municipal hospital) in the background – and Navitas in the top-right corner]</a:t>
            </a:r>
          </a:p>
          <a:p>
            <a:pPr rtl="0"/>
            <a:endParaRPr lang="da-DK" sz="1600" dirty="0">
              <a:effectLst/>
              <a:latin typeface="Times New Roman" panose="02020603050405020304" pitchFamily="18" charset="0"/>
              <a:ea typeface="Calibri" panose="020F0502020204030204" pitchFamily="34" charset="0"/>
            </a:endParaRPr>
          </a:p>
          <a:p>
            <a:pPr rtl="0"/>
            <a:r>
              <a:rPr lang="en-gb" sz="1600">
                <a:effectLst/>
                <a:latin typeface="Times New Roman" panose="02020603050405020304" pitchFamily="18" charset="0"/>
                <a:ea typeface="Calibri" panose="020F0502020204030204" pitchFamily="34" charset="0"/>
              </a:rPr>
              <a:t>The overall vision for AU’s campus in Aarhus is to </a:t>
            </a:r>
            <a:r>
              <a:rPr lang="en-gb" sz="1600" b="1">
                <a:effectLst/>
                <a:latin typeface="Times New Roman" panose="02020603050405020304" pitchFamily="18" charset="0"/>
                <a:ea typeface="Calibri" panose="020F0502020204030204" pitchFamily="34" charset="0"/>
              </a:rPr>
              <a:t>develop and strengthen</a:t>
            </a:r>
            <a:r>
              <a:rPr lang="en-gb" sz="1600">
                <a:effectLst/>
                <a:latin typeface="Times New Roman" panose="02020603050405020304" pitchFamily="18" charset="0"/>
                <a:ea typeface="Calibri" panose="020F0502020204030204" pitchFamily="34" charset="0"/>
              </a:rPr>
              <a:t> it by consolidating it around the </a:t>
            </a:r>
            <a:r>
              <a:rPr lang="en-gb" sz="1600" b="1">
                <a:effectLst/>
                <a:latin typeface="Times New Roman" panose="02020603050405020304" pitchFamily="18" charset="0"/>
                <a:ea typeface="Calibri" panose="020F0502020204030204" pitchFamily="34" charset="0"/>
              </a:rPr>
              <a:t>University Park</a:t>
            </a:r>
            <a:r>
              <a:rPr lang="en-gb" sz="1600">
                <a:effectLst/>
                <a:latin typeface="Times New Roman" panose="02020603050405020304" pitchFamily="18" charset="0"/>
                <a:ea typeface="Calibri" panose="020F0502020204030204" pitchFamily="34" charset="0"/>
              </a:rPr>
              <a:t>, the University City and Katrinebjerg. Meanwhile, </a:t>
            </a:r>
            <a:r>
              <a:rPr lang="en-gb" sz="1600" b="1">
                <a:effectLst/>
                <a:latin typeface="Times New Roman" panose="02020603050405020304" pitchFamily="18" charset="0"/>
                <a:ea typeface="Calibri" panose="020F0502020204030204" pitchFamily="34" charset="0"/>
              </a:rPr>
              <a:t>the framework for AU activities outside of Aarhus will continue to be developed</a:t>
            </a:r>
            <a:r>
              <a:rPr lang="en-gb" sz="1600">
                <a:effectLst/>
                <a:latin typeface="Times New Roman" panose="02020603050405020304" pitchFamily="18" charset="0"/>
                <a:ea typeface="Calibri" panose="020F0502020204030204" pitchFamily="34" charset="0"/>
              </a:rPr>
              <a:t> </a:t>
            </a:r>
            <a:r>
              <a:rPr lang="en-gb" sz="1600" b="1">
                <a:effectLst/>
                <a:latin typeface="Times New Roman" panose="02020603050405020304" pitchFamily="18" charset="0"/>
                <a:ea typeface="Calibri" panose="020F0502020204030204" pitchFamily="34" charset="0"/>
              </a:rPr>
              <a:t>, particularly in Foulum, Herning and Emdrup.  </a:t>
            </a:r>
          </a:p>
          <a:p>
            <a:pPr rtl="0"/>
            <a:endParaRPr lang="da-DK" sz="1600" dirty="0">
              <a:effectLst/>
              <a:latin typeface="Times New Roman" panose="02020603050405020304" pitchFamily="18" charset="0"/>
              <a:ea typeface="Calibri" panose="020F0502020204030204" pitchFamily="34" charset="0"/>
            </a:endParaRPr>
          </a:p>
          <a:p>
            <a:pPr rtl="0"/>
            <a:r>
              <a:rPr lang="en-gb" sz="1600">
                <a:effectLst/>
                <a:latin typeface="Times New Roman" panose="02020603050405020304" pitchFamily="18" charset="0"/>
                <a:ea typeface="Calibri" panose="020F0502020204030204" pitchFamily="34" charset="0"/>
              </a:rPr>
              <a:t>The physical development of AU’s campus will ensure that the university can continue to provide an </a:t>
            </a:r>
            <a:r>
              <a:rPr lang="en-gb" sz="1600" b="1">
                <a:effectLst/>
                <a:latin typeface="Times New Roman" panose="02020603050405020304" pitchFamily="18" charset="0"/>
                <a:ea typeface="Calibri" panose="020F0502020204030204" pitchFamily="34" charset="0"/>
              </a:rPr>
              <a:t>attractive environment for work and study</a:t>
            </a:r>
            <a:r>
              <a:rPr lang="en-gb" sz="1600">
                <a:effectLst/>
                <a:latin typeface="Times New Roman" panose="02020603050405020304" pitchFamily="18" charset="0"/>
                <a:ea typeface="Calibri" panose="020F0502020204030204" pitchFamily="34" charset="0"/>
              </a:rPr>
              <a:t> that attracts talented and committed students and staff. </a:t>
            </a:r>
          </a:p>
          <a:p>
            <a:pPr rtl="0"/>
            <a:endParaRPr lang="da-DK" sz="1600" dirty="0">
              <a:effectLst/>
              <a:latin typeface="Times New Roman" panose="02020603050405020304" pitchFamily="18" charset="0"/>
              <a:ea typeface="Calibri" panose="020F0502020204030204" pitchFamily="34"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kern="1200">
                <a:solidFill>
                  <a:schemeClr val="tx1"/>
                </a:solidFill>
                <a:effectLst/>
              </a:rPr>
              <a:t>Ten principles for AU’s campus development</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kern="1200">
                <a:solidFill>
                  <a:schemeClr val="tx1"/>
                </a:solidFill>
                <a:effectLst/>
              </a:rPr>
              <a:t>Based on the vision, ten overall principles have been developed. The principles will guide the strategic development of the university's campuses in the coming years.</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kern="1200">
                <a:solidFill>
                  <a:schemeClr val="tx1"/>
                </a:solidFill>
                <a:effectLst/>
              </a:rPr>
              <a:t>Aarhus University’s campuses must:</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a-DK" sz="1600" kern="1200" baseline="0" dirty="0">
              <a:solidFill>
                <a:schemeClr val="tx1"/>
              </a:solidFill>
              <a:effectLst/>
            </a:endParaRP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600" kern="1200">
                <a:solidFill>
                  <a:schemeClr val="tx1"/>
                </a:solidFill>
                <a:effectLst/>
              </a:rPr>
              <a:t>promote integration of research and education</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600" kern="1200">
                <a:solidFill>
                  <a:schemeClr val="tx1"/>
                </a:solidFill>
                <a:effectLst/>
              </a:rPr>
              <a:t>promote interdisciplinary research, education and innovation</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600" kern="1200">
                <a:solidFill>
                  <a:schemeClr val="tx1"/>
                </a:solidFill>
                <a:effectLst/>
              </a:rPr>
              <a:t>promote future forms of teaching</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600" kern="1200">
                <a:solidFill>
                  <a:schemeClr val="tx1"/>
                </a:solidFill>
                <a:effectLst/>
              </a:rPr>
              <a:t>be a flexible study environment with many places for study</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600" kern="1200">
                <a:solidFill>
                  <a:schemeClr val="tx1"/>
                </a:solidFill>
                <a:effectLst/>
              </a:rPr>
              <a:t>be an international campus</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600" kern="1200">
                <a:solidFill>
                  <a:schemeClr val="tx1"/>
                </a:solidFill>
                <a:effectLst/>
              </a:rPr>
              <a:t>be able to offer housing to students and researchers</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600" kern="1200">
                <a:solidFill>
                  <a:schemeClr val="tx1"/>
                </a:solidFill>
                <a:effectLst/>
              </a:rPr>
              <a:t>promote collaboration with the business community and the local community</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600" kern="1200">
                <a:solidFill>
                  <a:schemeClr val="tx1"/>
                </a:solidFill>
                <a:effectLst/>
              </a:rPr>
              <a:t>be enhanced by non-university activities</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600" kern="1200">
                <a:solidFill>
                  <a:schemeClr val="tx1"/>
                </a:solidFill>
                <a:effectLst/>
              </a:rPr>
              <a:t>be a car-free area</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600" kern="1200">
                <a:solidFill>
                  <a:schemeClr val="tx1"/>
                </a:solidFill>
                <a:effectLst/>
              </a:rPr>
              <a:t>be developed sustainably.</a:t>
            </a:r>
          </a:p>
          <a:p>
            <a:pPr rtl="0"/>
            <a:endParaRPr lang="da-DK" sz="1600" dirty="0">
              <a:effectLst/>
              <a:latin typeface="Times New Roman" panose="02020603050405020304" pitchFamily="18" charset="0"/>
              <a:ea typeface="Calibri" panose="020F0502020204030204" pitchFamily="34" charset="0"/>
            </a:endParaRPr>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30</a:t>
            </a:fld>
            <a:endParaRPr lang="en-GB" dirty="0"/>
          </a:p>
        </p:txBody>
      </p:sp>
    </p:spTree>
    <p:extLst>
      <p:ext uri="{BB962C8B-B14F-4D97-AF65-F5344CB8AC3E}">
        <p14:creationId xmlns:p14="http://schemas.microsoft.com/office/powerpoint/2010/main" val="6548858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b="0" i="0" dirty="0">
                <a:solidFill>
                  <a:srgbClr val="202124"/>
                </a:solidFill>
                <a:effectLst/>
                <a:latin typeface="arial" panose="020B0604020202020204" pitchFamily="34" charset="0"/>
              </a:rPr>
              <a:t>The map shows most of the Aarhus campus as it is distributed around the big roads </a:t>
            </a:r>
            <a:r>
              <a:rPr lang="en-US" sz="2000" b="0" i="0" dirty="0" err="1">
                <a:solidFill>
                  <a:srgbClr val="202124"/>
                </a:solidFill>
                <a:effectLst/>
                <a:latin typeface="arial" panose="020B0604020202020204" pitchFamily="34" charset="0"/>
              </a:rPr>
              <a:t>Nordre</a:t>
            </a:r>
            <a:r>
              <a:rPr lang="en-US" sz="2000" b="0" i="0" dirty="0">
                <a:solidFill>
                  <a:srgbClr val="202124"/>
                </a:solidFill>
                <a:effectLst/>
                <a:latin typeface="arial" panose="020B0604020202020204" pitchFamily="34" charset="0"/>
              </a:rPr>
              <a:t> Ringgade and </a:t>
            </a:r>
            <a:r>
              <a:rPr lang="en-US" sz="2000" b="0" i="0" dirty="0" err="1">
                <a:solidFill>
                  <a:srgbClr val="202124"/>
                </a:solidFill>
                <a:effectLst/>
                <a:latin typeface="arial" panose="020B0604020202020204" pitchFamily="34" charset="0"/>
              </a:rPr>
              <a:t>Nørrebrogade</a:t>
            </a:r>
            <a:r>
              <a:rPr lang="en-US" sz="2000" b="0" i="0" dirty="0">
                <a:solidFill>
                  <a:srgbClr val="202124"/>
                </a:solidFill>
                <a:effectLst/>
                <a:latin typeface="arial" panose="020B0604020202020204" pitchFamily="34" charset="0"/>
              </a:rPr>
              <a:t> in 2023.</a:t>
            </a:r>
            <a:endParaRPr lang="da-DK" dirty="0"/>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31</a:t>
            </a:fld>
            <a:endParaRPr lang="en-GB" dirty="0"/>
          </a:p>
        </p:txBody>
      </p:sp>
    </p:spTree>
    <p:extLst>
      <p:ext uri="{BB962C8B-B14F-4D97-AF65-F5344CB8AC3E}">
        <p14:creationId xmlns:p14="http://schemas.microsoft.com/office/powerpoint/2010/main" val="42064128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b="0" i="0" dirty="0">
                <a:solidFill>
                  <a:srgbClr val="0A0A0A"/>
                </a:solidFill>
                <a:effectLst/>
                <a:latin typeface="Georgia" panose="02040502050405020303" pitchFamily="18" charset="0"/>
              </a:rPr>
              <a:t>Almost 100 years old – and still developing.</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a-DK" b="0" i="0" dirty="0">
              <a:solidFill>
                <a:srgbClr val="0A0A0A"/>
              </a:solidFill>
              <a:effectLst/>
              <a:latin typeface="Georgia" panose="02040502050405020303" pitchFamily="18"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b="0" i="0" dirty="0">
                <a:solidFill>
                  <a:srgbClr val="0A0A0A"/>
                </a:solidFill>
                <a:effectLst/>
                <a:latin typeface="Georgia" panose="02040502050405020303" pitchFamily="18" charset="0"/>
              </a:rPr>
              <a:t>Here you can see visualisations of what the buildings of the University City might look like.</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kern="1200" dirty="0">
                <a:solidFill>
                  <a:schemeClr val="tx1"/>
                </a:solidFill>
                <a:effectLst/>
              </a:rPr>
              <a:t>https://www.au.dk/om/campus-20</a:t>
            </a:r>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32</a:t>
            </a:fld>
            <a:endParaRPr lang="en-GB" dirty="0"/>
          </a:p>
        </p:txBody>
      </p:sp>
    </p:spTree>
    <p:extLst>
      <p:ext uri="{BB962C8B-B14F-4D97-AF65-F5344CB8AC3E}">
        <p14:creationId xmlns:p14="http://schemas.microsoft.com/office/powerpoint/2010/main" val="36712430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b="0" i="0" dirty="0">
                <a:solidFill>
                  <a:srgbClr val="0A0A0A"/>
                </a:solidFill>
                <a:effectLst/>
                <a:latin typeface="Georgia" panose="02040502050405020303" pitchFamily="18" charset="0"/>
              </a:rPr>
              <a:t>Almost 100 years old – and still developing.</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a-DK" b="0" i="0" dirty="0">
              <a:solidFill>
                <a:srgbClr val="0A0A0A"/>
              </a:solidFill>
              <a:effectLst/>
              <a:latin typeface="Georgia" panose="02040502050405020303" pitchFamily="18"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b="0" i="0" dirty="0">
                <a:solidFill>
                  <a:srgbClr val="0A0A0A"/>
                </a:solidFill>
                <a:effectLst/>
                <a:latin typeface="Georgia" panose="02040502050405020303" pitchFamily="18" charset="0"/>
              </a:rPr>
              <a:t>Here you can see visualisations of what the buildings of </a:t>
            </a:r>
            <a:r>
              <a:rPr lang="en-gb" b="0" i="0" dirty="0" err="1">
                <a:solidFill>
                  <a:srgbClr val="0A0A0A"/>
                </a:solidFill>
                <a:effectLst/>
                <a:latin typeface="Georgia" panose="02040502050405020303" pitchFamily="18" charset="0"/>
              </a:rPr>
              <a:t>Katrinebjerg</a:t>
            </a:r>
            <a:r>
              <a:rPr lang="en-gb" b="0" i="0" dirty="0">
                <a:solidFill>
                  <a:srgbClr val="0A0A0A"/>
                </a:solidFill>
                <a:effectLst/>
                <a:latin typeface="Georgia" panose="02040502050405020303" pitchFamily="18" charset="0"/>
              </a:rPr>
              <a:t> might look like.</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600" kern="1200" dirty="0">
                <a:solidFill>
                  <a:schemeClr val="tx1"/>
                </a:solidFill>
                <a:effectLst/>
              </a:rPr>
              <a:t>https://www.au.dk/om/campus-20</a:t>
            </a:r>
          </a:p>
        </p:txBody>
      </p:sp>
      <p:sp>
        <p:nvSpPr>
          <p:cNvPr id="4" name="Pladsholder til slidenummer 3"/>
          <p:cNvSpPr>
            <a:spLocks noGrp="1"/>
          </p:cNvSpPr>
          <p:nvPr>
            <p:ph type="sldNum" sz="quarter" idx="5"/>
          </p:nvPr>
        </p:nvSpPr>
        <p:spPr/>
        <p:txBody>
          <a:bodyPr/>
          <a:lstStyle/>
          <a:p>
            <a:pPr>
              <a:defRPr/>
            </a:pPr>
            <a:fld id="{72C160C3-3AB6-49C1-8001-AFDAD271EB5B}" type="slidenum">
              <a:rPr lang="en-GB" smtClean="0"/>
              <a:pPr>
                <a:defRPr/>
              </a:pPr>
              <a:t>33</a:t>
            </a:fld>
            <a:endParaRPr lang="en-GB" dirty="0"/>
          </a:p>
        </p:txBody>
      </p:sp>
    </p:spTree>
    <p:extLst>
      <p:ext uri="{BB962C8B-B14F-4D97-AF65-F5344CB8AC3E}">
        <p14:creationId xmlns:p14="http://schemas.microsoft.com/office/powerpoint/2010/main" val="14563049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a:p>
            <a:pPr rtl="0"/>
            <a:endParaRPr lang="da-DK"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34</a:t>
            </a:fld>
            <a:endParaRPr lang="en-GB" dirty="0"/>
          </a:p>
        </p:txBody>
      </p:sp>
    </p:spTree>
    <p:extLst>
      <p:ext uri="{BB962C8B-B14F-4D97-AF65-F5344CB8AC3E}">
        <p14:creationId xmlns:p14="http://schemas.microsoft.com/office/powerpoint/2010/main" val="300717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noter 1">
            <a:extLst>
              <a:ext uri="{FF2B5EF4-FFF2-40B4-BE49-F238E27FC236}">
                <a16:creationId xmlns:a16="http://schemas.microsoft.com/office/drawing/2014/main" id="{7003DFCC-1434-4B4C-9B91-16DC3EC5ADA7}"/>
              </a:ext>
            </a:extLst>
          </p:cNvPr>
          <p:cNvSpPr>
            <a:spLocks noGrp="1"/>
          </p:cNvSpPr>
          <p:nvPr>
            <p:ph type="body" idx="1"/>
          </p:nvPr>
        </p:nvSpPr>
        <p:spPr/>
        <p:txBody>
          <a:bodyPr rtlCol="0"/>
          <a:lstStyle/>
          <a:p>
            <a:pPr marL="0" indent="0" rtl="0">
              <a:lnSpc>
                <a:spcPct val="100000"/>
              </a:lnSpc>
              <a:buClr>
                <a:srgbClr val="172B47"/>
              </a:buClr>
              <a:buFont typeface="Arial" panose="020B0604020202020204" pitchFamily="34" charset="0"/>
              <a:buNone/>
            </a:pPr>
            <a:r>
              <a:rPr lang="en-gb" kern="0">
                <a:solidFill>
                  <a:srgbClr val="172B47"/>
                </a:solidFill>
              </a:rPr>
              <a:t>https://www.au.dk/om/baeredygtighed-1</a:t>
            </a:r>
          </a:p>
          <a:p>
            <a:pPr rtl="0"/>
            <a:endParaRPr lang="da-DK" dirty="0"/>
          </a:p>
        </p:txBody>
      </p:sp>
    </p:spTree>
    <p:extLst>
      <p:ext uri="{BB962C8B-B14F-4D97-AF65-F5344CB8AC3E}">
        <p14:creationId xmlns:p14="http://schemas.microsoft.com/office/powerpoint/2010/main" val="2535213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marL="0" marR="0" lvl="0" indent="0" algn="l" defTabSz="914400" rtl="0" eaLnBrk="0" fontAlgn="base" latinLnBrk="0" hangingPunct="0">
              <a:lnSpc>
                <a:spcPct val="100000"/>
              </a:lnSpc>
              <a:spcBef>
                <a:spcPct val="30000"/>
              </a:spcBef>
              <a:spcAft>
                <a:spcPct val="0"/>
              </a:spcAft>
              <a:buClr>
                <a:srgbClr val="172B47"/>
              </a:buClr>
              <a:buSzTx/>
              <a:buFont typeface="Arial" panose="020B0604020202020204" pitchFamily="34" charset="0"/>
              <a:buNone/>
              <a:tabLst/>
              <a:defRPr/>
            </a:pPr>
            <a:r>
              <a:rPr lang="en-gb" sz="1000" b="0" kern="0" cap="none" dirty="0">
                <a:solidFill>
                  <a:srgbClr val="002445"/>
                </a:solidFill>
                <a:latin typeface="AU Passata" panose="020B0503030502030804" pitchFamily="34" charset="77"/>
              </a:rPr>
              <a:t>[This picture shows a train travelling across a bridge in Luxembourg]</a:t>
            </a:r>
          </a:p>
          <a:p>
            <a:pPr marL="0" marR="0" lvl="0" indent="0" algn="l" defTabSz="914400" rtl="0" eaLnBrk="0" fontAlgn="base" latinLnBrk="0" hangingPunct="0">
              <a:lnSpc>
                <a:spcPct val="100000"/>
              </a:lnSpc>
              <a:spcBef>
                <a:spcPct val="30000"/>
              </a:spcBef>
              <a:spcAft>
                <a:spcPct val="0"/>
              </a:spcAft>
              <a:buClr>
                <a:srgbClr val="172B47"/>
              </a:buClr>
              <a:buSzTx/>
              <a:buFont typeface="Arial" panose="020B0604020202020204" pitchFamily="34" charset="0"/>
              <a:buNone/>
              <a:tabLst/>
              <a:defRPr/>
            </a:pPr>
            <a:endParaRPr lang="da-DK" sz="1600" b="1" kern="0" cap="none" dirty="0">
              <a:solidFill>
                <a:srgbClr val="002445"/>
              </a:solidFill>
              <a:latin typeface="AU Passata" panose="020B0503030502030804" pitchFamily="34" charset="77"/>
            </a:endParaRPr>
          </a:p>
          <a:p>
            <a:pPr marL="0" marR="0" lvl="0" indent="0" algn="l" defTabSz="914400" rtl="0" eaLnBrk="0" fontAlgn="base" latinLnBrk="0" hangingPunct="0">
              <a:lnSpc>
                <a:spcPct val="100000"/>
              </a:lnSpc>
              <a:spcBef>
                <a:spcPct val="30000"/>
              </a:spcBef>
              <a:spcAft>
                <a:spcPct val="0"/>
              </a:spcAft>
              <a:buClr>
                <a:srgbClr val="172B47"/>
              </a:buClr>
              <a:buSzTx/>
              <a:buFont typeface="Arial" panose="020B0604020202020204" pitchFamily="34" charset="0"/>
              <a:buNone/>
              <a:tabLst/>
              <a:defRPr/>
            </a:pPr>
            <a:r>
              <a:rPr lang="en-gb" sz="1600" b="1" kern="0" cap="none" dirty="0">
                <a:solidFill>
                  <a:srgbClr val="002445"/>
                </a:solidFill>
                <a:latin typeface="AU Passata" panose="020B0503030502030804" pitchFamily="34" charset="77"/>
              </a:rPr>
              <a:t>Examples of sustainability initiatives</a:t>
            </a:r>
            <a:endParaRPr lang="da-DK" sz="1600" b="1" dirty="0">
              <a:latin typeface="AU Passata" panose="020B0503030502030804" pitchFamily="34" charset="77"/>
            </a:endParaRPr>
          </a:p>
          <a:p>
            <a:pPr marL="0" indent="0" rtl="0">
              <a:lnSpc>
                <a:spcPct val="100000"/>
              </a:lnSpc>
              <a:buClr>
                <a:srgbClr val="172B47"/>
              </a:buClr>
              <a:buFont typeface="Arial" panose="020B0604020202020204" pitchFamily="34" charset="0"/>
              <a:buNone/>
            </a:pPr>
            <a:endParaRPr lang="da-DK" kern="0" dirty="0">
              <a:solidFill>
                <a:srgbClr val="172B47"/>
              </a:solidFill>
            </a:endParaRPr>
          </a:p>
          <a:p>
            <a:pPr marL="285750" indent="-285750" rtl="0">
              <a:lnSpc>
                <a:spcPct val="100000"/>
              </a:lnSpc>
              <a:buClr>
                <a:srgbClr val="172B47"/>
              </a:buClr>
              <a:buFont typeface="Arial" panose="020B0604020202020204" pitchFamily="34" charset="0"/>
              <a:buChar char="•"/>
            </a:pPr>
            <a:r>
              <a:rPr lang="en-gb" kern="0" dirty="0">
                <a:solidFill>
                  <a:srgbClr val="172B47"/>
                </a:solidFill>
              </a:rPr>
              <a:t>AU Green network</a:t>
            </a:r>
          </a:p>
          <a:p>
            <a:pPr marL="285750" indent="-285750" rtl="0">
              <a:lnSpc>
                <a:spcPct val="100000"/>
              </a:lnSpc>
              <a:buClr>
                <a:srgbClr val="172B47"/>
              </a:buClr>
              <a:buFont typeface="Arial" panose="020B0604020202020204" pitchFamily="34" charset="0"/>
              <a:buChar char="•"/>
            </a:pPr>
            <a:r>
              <a:rPr lang="en-gb" kern="0" dirty="0">
                <a:solidFill>
                  <a:srgbClr val="172B47"/>
                </a:solidFill>
              </a:rPr>
              <a:t>AU Garden – Involvement of staff and students in biodiversity</a:t>
            </a:r>
          </a:p>
          <a:p>
            <a:pPr marL="285750" indent="-285750" rtl="0">
              <a:lnSpc>
                <a:spcPct val="100000"/>
              </a:lnSpc>
              <a:buClr>
                <a:srgbClr val="172B47"/>
              </a:buClr>
              <a:buFont typeface="Arial" panose="020B0604020202020204" pitchFamily="34" charset="0"/>
              <a:buChar char="•"/>
            </a:pPr>
            <a:r>
              <a:rPr lang="en-gb" kern="0" dirty="0">
                <a:solidFill>
                  <a:srgbClr val="172B47"/>
                </a:solidFill>
              </a:rPr>
              <a:t>Collaboration between research and operations on energy optimisation in buildings</a:t>
            </a:r>
          </a:p>
          <a:p>
            <a:pPr marL="285750" indent="-285750" rtl="0">
              <a:lnSpc>
                <a:spcPct val="100000"/>
              </a:lnSpc>
              <a:buClr>
                <a:srgbClr val="172B47"/>
              </a:buClr>
              <a:buFont typeface="Arial" panose="020B0604020202020204" pitchFamily="34" charset="0"/>
              <a:buChar char="•"/>
            </a:pPr>
            <a:r>
              <a:rPr lang="en-gb" kern="0" dirty="0">
                <a:solidFill>
                  <a:srgbClr val="172B47"/>
                </a:solidFill>
              </a:rPr>
              <a:t>Research project with solar cells on AU buildings – Crowd-funded by staff</a:t>
            </a:r>
          </a:p>
          <a:p>
            <a:pPr marL="285750" indent="-285750" rtl="0">
              <a:lnSpc>
                <a:spcPct val="100000"/>
              </a:lnSpc>
              <a:buClr>
                <a:srgbClr val="172B47"/>
              </a:buClr>
              <a:buFont typeface="Arial" panose="020B0604020202020204" pitchFamily="34" charset="0"/>
              <a:buChar char="•"/>
            </a:pPr>
            <a:endParaRPr lang="da-DK" kern="0" dirty="0">
              <a:solidFill>
                <a:srgbClr val="172B47"/>
              </a:solidFill>
            </a:endParaRPr>
          </a:p>
          <a:p>
            <a:pPr marL="0" indent="0" rtl="0">
              <a:lnSpc>
                <a:spcPct val="100000"/>
              </a:lnSpc>
              <a:buClr>
                <a:srgbClr val="172B47"/>
              </a:buClr>
              <a:buFont typeface="Arial" panose="020B0604020202020204" pitchFamily="34" charset="0"/>
              <a:buNone/>
            </a:pPr>
            <a:r>
              <a:rPr lang="en-gb" kern="0" dirty="0">
                <a:solidFill>
                  <a:srgbClr val="172B47"/>
                </a:solidFill>
              </a:rPr>
              <a:t>https://www.au.dk/om/baeredygtighed-1</a:t>
            </a:r>
          </a:p>
          <a:p>
            <a:pPr algn="l" rtl="0"/>
            <a:endParaRPr lang="da-DK"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36</a:t>
            </a:fld>
            <a:endParaRPr lang="en-GB" dirty="0"/>
          </a:p>
        </p:txBody>
      </p:sp>
    </p:spTree>
    <p:extLst>
      <p:ext uri="{BB962C8B-B14F-4D97-AF65-F5344CB8AC3E}">
        <p14:creationId xmlns:p14="http://schemas.microsoft.com/office/powerpoint/2010/main" val="38981300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37</a:t>
            </a:fld>
            <a:endParaRPr lang="en-GB" dirty="0"/>
          </a:p>
        </p:txBody>
      </p:sp>
    </p:spTree>
    <p:extLst>
      <p:ext uri="{BB962C8B-B14F-4D97-AF65-F5344CB8AC3E}">
        <p14:creationId xmlns:p14="http://schemas.microsoft.com/office/powerpoint/2010/main" val="10393879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38</a:t>
            </a:fld>
            <a:endParaRPr lang="en-GB" dirty="0"/>
          </a:p>
        </p:txBody>
      </p:sp>
    </p:spTree>
    <p:extLst>
      <p:ext uri="{BB962C8B-B14F-4D97-AF65-F5344CB8AC3E}">
        <p14:creationId xmlns:p14="http://schemas.microsoft.com/office/powerpoint/2010/main" val="983779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endParaRPr lang="da-DK" dirty="0"/>
          </a:p>
          <a:p>
            <a:pPr rtl="0"/>
            <a:endParaRPr lang="da-DK"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a:defRPr/>
              </a:pPr>
              <a:t>4</a:t>
            </a:fld>
            <a:endParaRPr lang="en-GB" dirty="0"/>
          </a:p>
        </p:txBody>
      </p:sp>
    </p:spTree>
    <p:extLst>
      <p:ext uri="{BB962C8B-B14F-4D97-AF65-F5344CB8AC3E}">
        <p14:creationId xmlns:p14="http://schemas.microsoft.com/office/powerpoint/2010/main" val="3017175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r>
              <a:rPr lang="en-gb" sz="800"/>
              <a:t>[Photo: The arches at Solgården (‘The Sun Courtyard’)]</a:t>
            </a:r>
          </a:p>
          <a:p>
            <a:pPr rtl="0"/>
            <a:endParaRPr lang="da-DK" sz="800" dirty="0"/>
          </a:p>
          <a:p>
            <a:pPr rtl="0"/>
            <a:r>
              <a:rPr lang="en-gb"/>
              <a:t>Aarhus University is a strong university that is internationally recognised for the high quality of its research, research-based degree programmes and public sector government consultancy, in addition to value-creating collaboration with private businesses, public sector institutions and civil society.</a:t>
            </a:r>
          </a:p>
          <a:p>
            <a:pPr rtl="0"/>
            <a:endParaRPr lang="da-DK" dirty="0"/>
          </a:p>
          <a:p>
            <a:pPr rtl="0"/>
            <a:r>
              <a:rPr lang="en-gb"/>
              <a:t>Aarhus University’s academic portfolio is broad-ranging, from the classic university disciplines of the humanities, natural sciences, social sciences, health sciences and theology to business and engineering, educational theory and practice and the environmental and agricultural sciences. This breadth gives the university a unique opportunity to combine strong disciplines in the creation of research breakthroughs, and to establish close collaboration with many sectors to the benefit of society as a whole.</a:t>
            </a:r>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a:defRPr/>
              </a:pPr>
              <a:t>5</a:t>
            </a:fld>
            <a:endParaRPr lang="en-GB" dirty="0"/>
          </a:p>
        </p:txBody>
      </p:sp>
    </p:spTree>
    <p:extLst>
      <p:ext uri="{BB962C8B-B14F-4D97-AF65-F5344CB8AC3E}">
        <p14:creationId xmlns:p14="http://schemas.microsoft.com/office/powerpoint/2010/main" val="1386259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r>
              <a:rPr lang="en-gb" dirty="0">
                <a:latin typeface="AU Passata"/>
              </a:rPr>
              <a:t>The table shows the percentage of staff employed at each of the five faculties.</a:t>
            </a:r>
          </a:p>
          <a:p>
            <a:pPr rtl="0"/>
            <a:endParaRPr lang="da-DK" dirty="0"/>
          </a:p>
          <a:p>
            <a:r>
              <a:rPr lang="en-gb" dirty="0">
                <a:latin typeface="AU Passata"/>
              </a:rPr>
              <a:t>Arts: 15%</a:t>
            </a:r>
          </a:p>
          <a:p>
            <a:r>
              <a:rPr lang="en-gb" dirty="0">
                <a:latin typeface="AU Passata"/>
              </a:rPr>
              <a:t>BSS: 18%</a:t>
            </a:r>
          </a:p>
          <a:p>
            <a:r>
              <a:rPr lang="en-gb" dirty="0">
                <a:latin typeface="AU Passata"/>
              </a:rPr>
              <a:t>HE: 27%</a:t>
            </a:r>
          </a:p>
          <a:p>
            <a:r>
              <a:rPr lang="en-gb" dirty="0">
                <a:latin typeface="AU Passata"/>
              </a:rPr>
              <a:t>NAT: 17%</a:t>
            </a:r>
          </a:p>
          <a:p>
            <a:r>
              <a:rPr lang="en-gb" dirty="0">
                <a:latin typeface="AU Passata"/>
              </a:rPr>
              <a:t>TECH: 23%</a:t>
            </a:r>
          </a:p>
          <a:p>
            <a:r>
              <a:rPr lang="en-gb" dirty="0">
                <a:latin typeface="AU Passata"/>
              </a:rPr>
              <a:t>I alt = 100%</a:t>
            </a:r>
          </a:p>
          <a:p>
            <a:endParaRPr lang="en-gb" dirty="0"/>
          </a:p>
        </p:txBody>
      </p:sp>
      <p:sp>
        <p:nvSpPr>
          <p:cNvPr id="4" name="Pladsholder til slidenummer 3"/>
          <p:cNvSpPr>
            <a:spLocks noGrp="1"/>
          </p:cNvSpPr>
          <p:nvPr>
            <p:ph type="sldNum" sz="quarter" idx="10"/>
          </p:nvPr>
        </p:nvSpPr>
        <p:spPr/>
        <p:txBody>
          <a:bodyPr rtlCol="0"/>
          <a:lstStyle/>
          <a:p>
            <a:pPr rtl="0">
              <a:defRPr/>
            </a:pPr>
            <a:fld id="{72C160C3-3AB6-49C1-8001-AFDAD271EB5B}" type="slidenum">
              <a:rPr lang="en-GB" smtClean="0"/>
              <a:pPr rtl="0">
                <a:defRPr/>
              </a:pPr>
              <a:t>6</a:t>
            </a:fld>
            <a:endParaRPr lang="en-GB" dirty="0"/>
          </a:p>
        </p:txBody>
      </p:sp>
    </p:spTree>
    <p:extLst>
      <p:ext uri="{BB962C8B-B14F-4D97-AF65-F5344CB8AC3E}">
        <p14:creationId xmlns:p14="http://schemas.microsoft.com/office/powerpoint/2010/main" val="1069586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a:r>
              <a:rPr lang="en-gb" dirty="0"/>
              <a:t>From its early days as a local university, Aarhus University has developed into a globally recognised university, with international standing and impact, to the benefit of both the individual and Danish society. </a:t>
            </a:r>
          </a:p>
          <a:p>
            <a:endParaRPr lang="da-DK" dirty="0"/>
          </a:p>
          <a:p>
            <a:r>
              <a:rPr lang="en-US" dirty="0"/>
              <a:t>The map shows where AU has research and/or educational activities:</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Aarhus</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US" sz="1800" dirty="0" err="1">
                <a:effectLst/>
                <a:latin typeface="Calibri" panose="020F0502020204030204" pitchFamily="34" charset="0"/>
                <a:ea typeface="Times New Roman" panose="02020603050405020304" pitchFamily="18" charset="0"/>
              </a:rPr>
              <a:t>Emdrup</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800" dirty="0">
                <a:effectLst/>
                <a:latin typeface="Calibri" panose="020F0502020204030204" pitchFamily="34" charset="0"/>
                <a:ea typeface="Times New Roman" panose="02020603050405020304" pitchFamily="18" charset="0"/>
              </a:rPr>
              <a:t>Viborg (Foulum)</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800" dirty="0">
                <a:effectLst/>
                <a:latin typeface="Calibri" panose="020F0502020204030204" pitchFamily="34" charset="0"/>
                <a:ea typeface="Times New Roman" panose="02020603050405020304" pitchFamily="18" charset="0"/>
              </a:rPr>
              <a:t>Flakkebjerg, Sydsjælland</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800" dirty="0">
                <a:effectLst/>
                <a:latin typeface="Calibri" panose="020F0502020204030204" pitchFamily="34" charset="0"/>
                <a:ea typeface="Times New Roman" panose="02020603050405020304" pitchFamily="18" charset="0"/>
              </a:rPr>
              <a:t>Askov, Sønderjylland</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800" dirty="0">
                <a:effectLst/>
                <a:latin typeface="Calibri" panose="020F0502020204030204" pitchFamily="34" charset="0"/>
                <a:ea typeface="Times New Roman" panose="02020603050405020304" pitchFamily="18" charset="0"/>
              </a:rPr>
              <a:t>Risø, v. Roskilde</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800" dirty="0">
                <a:effectLst/>
                <a:latin typeface="Calibri" panose="020F0502020204030204" pitchFamily="34" charset="0"/>
                <a:ea typeface="Times New Roman" panose="02020603050405020304" pitchFamily="18" charset="0"/>
              </a:rPr>
              <a:t>Herning</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800" dirty="0">
                <a:effectLst/>
                <a:latin typeface="Calibri" panose="020F0502020204030204" pitchFamily="34" charset="0"/>
                <a:ea typeface="Times New Roman" panose="02020603050405020304" pitchFamily="18" charset="0"/>
              </a:rPr>
              <a:t>Auning, Norddjursland</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800" dirty="0">
                <a:effectLst/>
                <a:latin typeface="Calibri" panose="020F0502020204030204" pitchFamily="34" charset="0"/>
                <a:ea typeface="Times New Roman" panose="02020603050405020304" pitchFamily="18" charset="0"/>
              </a:rPr>
              <a:t>Grønland (Nord: Villum Research Station, Midt: </a:t>
            </a:r>
            <a:r>
              <a:rPr lang="da-DK" sz="1800" dirty="0" err="1">
                <a:effectLst/>
                <a:latin typeface="Calibri" panose="020F0502020204030204" pitchFamily="34" charset="0"/>
                <a:ea typeface="Times New Roman" panose="02020603050405020304" pitchFamily="18" charset="0"/>
              </a:rPr>
              <a:t>Zackenberg</a:t>
            </a:r>
            <a:r>
              <a:rPr lang="da-DK" sz="1800" dirty="0">
                <a:effectLst/>
                <a:latin typeface="Calibri" panose="020F0502020204030204" pitchFamily="34" charset="0"/>
                <a:ea typeface="Times New Roman" panose="02020603050405020304" pitchFamily="18" charset="0"/>
              </a:rPr>
              <a:t> Research Station, Syd: Nuuk / AU </a:t>
            </a:r>
            <a:r>
              <a:rPr lang="da-DK" sz="1800" dirty="0" err="1">
                <a:effectLst/>
                <a:latin typeface="Calibri" panose="020F0502020204030204" pitchFamily="34" charset="0"/>
                <a:ea typeface="Times New Roman" panose="02020603050405020304" pitchFamily="18" charset="0"/>
              </a:rPr>
              <a:t>Arctic</a:t>
            </a:r>
            <a:r>
              <a:rPr lang="da-DK" sz="1800" dirty="0">
                <a:effectLst/>
                <a:latin typeface="Calibri" panose="020F0502020204030204" pitchFamily="34" charset="0"/>
                <a:ea typeface="Times New Roman" panose="02020603050405020304" pitchFamily="18" charset="0"/>
              </a:rPr>
              <a:t> Research Centre)</a:t>
            </a:r>
            <a:endParaRPr lang="da-DK"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da-DK" sz="1800" dirty="0">
                <a:effectLst/>
                <a:latin typeface="Calibri" panose="020F0502020204030204" pitchFamily="34" charset="0"/>
                <a:ea typeface="Times New Roman" panose="02020603050405020304" pitchFamily="18" charset="0"/>
              </a:rPr>
              <a:t>Tenerife</a:t>
            </a:r>
            <a:endParaRPr lang="da-DK" sz="1800" dirty="0">
              <a:effectLst/>
              <a:latin typeface="Calibri" panose="020F0502020204030204" pitchFamily="34" charset="0"/>
              <a:ea typeface="Calibri" panose="020F0502020204030204" pitchFamily="34" charset="0"/>
            </a:endParaRPr>
          </a:p>
          <a:p>
            <a:endParaRPr lang="da-DK" dirty="0"/>
          </a:p>
          <a:p>
            <a:r>
              <a:rPr lang="da-DK" sz="1000" dirty="0"/>
              <a:t>[</a:t>
            </a:r>
            <a:r>
              <a:rPr lang="en-US" sz="1050" dirty="0"/>
              <a:t>The map is updated in May 2023</a:t>
            </a:r>
            <a:r>
              <a:rPr lang="da-DK" sz="1000" dirty="0"/>
              <a:t>]</a:t>
            </a:r>
          </a:p>
          <a:p>
            <a:endParaRPr lang="da-DK" dirty="0"/>
          </a:p>
        </p:txBody>
      </p:sp>
      <p:sp>
        <p:nvSpPr>
          <p:cNvPr id="4" name="Pladsholder til slidenummer 3"/>
          <p:cNvSpPr>
            <a:spLocks noGrp="1"/>
          </p:cNvSpPr>
          <p:nvPr>
            <p:ph type="sldNum" sz="quarter" idx="5"/>
          </p:nvPr>
        </p:nvSpPr>
        <p:spPr/>
        <p:txBody>
          <a:bodyPr/>
          <a:lstStyle/>
          <a:p>
            <a:pPr rtl="0">
              <a:defRPr/>
            </a:pPr>
            <a:fld id="{72C160C3-3AB6-49C1-8001-AFDAD271EB5B}" type="slidenum">
              <a:rPr lang="en-GB" smtClean="0"/>
              <a:pPr rtl="0">
                <a:defRPr/>
              </a:pPr>
              <a:t>7</a:t>
            </a:fld>
            <a:endParaRPr lang="en-GB" dirty="0"/>
          </a:p>
        </p:txBody>
      </p:sp>
    </p:spTree>
    <p:extLst>
      <p:ext uri="{BB962C8B-B14F-4D97-AF65-F5344CB8AC3E}">
        <p14:creationId xmlns:p14="http://schemas.microsoft.com/office/powerpoint/2010/main" val="3598732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rtl="0"/>
            <a:r>
              <a:rPr lang="en-gb"/>
              <a:t>Aarhus University has campuses in Emdrup, Herning and Aarhus, and soon Foulum (2024). </a:t>
            </a:r>
          </a:p>
          <a:p>
            <a:pPr rtl="0"/>
            <a:endParaRPr lang="da-DK" dirty="0"/>
          </a:p>
          <a:p>
            <a:pPr rtl="0"/>
            <a:r>
              <a:rPr lang="en-gb" sz="1000"/>
              <a:t>[This picture shows: Emdrup Campus (the main hall), AU Viborg (Foulum), AU Herning (the canteen) and Aarhus Campus (the back of the Lakeside Lecture Theatres)]</a:t>
            </a:r>
          </a:p>
          <a:p>
            <a:pPr rtl="0"/>
            <a:endParaRPr lang="da-DK" dirty="0"/>
          </a:p>
          <a:p>
            <a:pPr rtl="0"/>
            <a:endParaRPr lang="da-DK"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8</a:t>
            </a:fld>
            <a:endParaRPr lang="en-GB" dirty="0"/>
          </a:p>
        </p:txBody>
      </p:sp>
    </p:spTree>
    <p:extLst>
      <p:ext uri="{BB962C8B-B14F-4D97-AF65-F5344CB8AC3E}">
        <p14:creationId xmlns:p14="http://schemas.microsoft.com/office/powerpoint/2010/main" val="2711331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rtlCol="0"/>
          <a:lstStyle/>
          <a:p>
            <a:pPr marL="0" indent="0" rtl="0">
              <a:lnSpc>
                <a:spcPct val="150000"/>
              </a:lnSpc>
              <a:buFont typeface="Arial" panose="020B0604020202020204" pitchFamily="34" charset="0"/>
              <a:buNone/>
            </a:pPr>
            <a:r>
              <a:rPr lang="en-gb" sz="1600" dirty="0"/>
              <a:t>The need to work together to find solutions to global societal challenges is greater than ever before. We contribute to an increased global exchange of knowledge and talents through AU’s international collaboration.</a:t>
            </a:r>
          </a:p>
          <a:p>
            <a:pPr marL="0" indent="0" rtl="0">
              <a:lnSpc>
                <a:spcPct val="150000"/>
              </a:lnSpc>
              <a:buFont typeface="Arial" panose="020B0604020202020204" pitchFamily="34" charset="0"/>
              <a:buNone/>
            </a:pPr>
            <a:r>
              <a:rPr lang="en-gb" sz="1600" dirty="0"/>
              <a:t>Membership in international alliances and networks for research, education and collaboration helps to strengthen AU'S global position and connections.</a:t>
            </a:r>
          </a:p>
          <a:p>
            <a:pPr marL="0" indent="0" rtl="0">
              <a:lnSpc>
                <a:spcPct val="150000"/>
              </a:lnSpc>
              <a:buFont typeface="Arial" panose="020B0604020202020204" pitchFamily="34" charset="0"/>
              <a:buNone/>
            </a:pPr>
            <a:endParaRPr lang="da-DK" dirty="0"/>
          </a:p>
          <a:p>
            <a:pPr marL="0" indent="0" rtl="0">
              <a:lnSpc>
                <a:spcPct val="150000"/>
              </a:lnSpc>
              <a:buFont typeface="Arial" panose="020B0604020202020204" pitchFamily="34" charset="0"/>
              <a:buNone/>
            </a:pPr>
            <a:r>
              <a:rPr lang="en-gb" b="1" dirty="0"/>
              <a:t>Circle U. </a:t>
            </a:r>
            <a:r>
              <a:rPr lang="en-gb" dirty="0"/>
              <a:t>is a strong alliance of seven major European universities. The alliance works to facilitate internationalisation and create new connections between research, teaching and innovation. Circle U. is part of the EU’s European Universities Initiative. </a:t>
            </a:r>
          </a:p>
          <a:p>
            <a:pPr marL="0" marR="0" lvl="0" indent="0" algn="l" defTabSz="914400" rtl="0" eaLnBrk="0" fontAlgn="base" latinLnBrk="0" hangingPunct="0">
              <a:lnSpc>
                <a:spcPct val="150000"/>
              </a:lnSpc>
              <a:spcBef>
                <a:spcPct val="30000"/>
              </a:spcBef>
              <a:spcAft>
                <a:spcPct val="0"/>
              </a:spcAft>
              <a:buClrTx/>
              <a:buSzTx/>
              <a:buFont typeface="Arial" panose="020B0604020202020204" pitchFamily="34" charset="0"/>
              <a:buNone/>
              <a:tabLst/>
              <a:defRPr/>
            </a:pPr>
            <a:r>
              <a:rPr lang="en-gb" dirty="0"/>
              <a:t>https://medarbejdere.au.dk/strategi/internationale-alliancer/circle-u</a:t>
            </a:r>
          </a:p>
          <a:p>
            <a:pPr marL="0" marR="0" lvl="0" indent="0" algn="l" defTabSz="914400" rtl="0" eaLnBrk="0" fontAlgn="base" latinLnBrk="0" hangingPunct="0">
              <a:lnSpc>
                <a:spcPct val="150000"/>
              </a:lnSpc>
              <a:spcBef>
                <a:spcPct val="30000"/>
              </a:spcBef>
              <a:spcAft>
                <a:spcPct val="0"/>
              </a:spcAft>
              <a:buClrTx/>
              <a:buSzTx/>
              <a:buFont typeface="Arial" panose="020B0604020202020204" pitchFamily="34" charset="0"/>
              <a:buNone/>
              <a:tabLst/>
              <a:defRPr/>
            </a:pPr>
            <a:endParaRPr lang="en-GB" dirty="0"/>
          </a:p>
          <a:p>
            <a:pPr marL="0" marR="0" lvl="0" indent="0" algn="l" defTabSz="914400" rtl="0" eaLnBrk="0" fontAlgn="base" latinLnBrk="0" hangingPunct="0">
              <a:lnSpc>
                <a:spcPct val="150000"/>
              </a:lnSpc>
              <a:spcBef>
                <a:spcPct val="30000"/>
              </a:spcBef>
              <a:spcAft>
                <a:spcPct val="0"/>
              </a:spcAft>
              <a:buClrTx/>
              <a:buSzTx/>
              <a:buFont typeface="Arial" panose="020B0604020202020204" pitchFamily="34" charset="0"/>
              <a:buNone/>
              <a:tabLst/>
              <a:defRPr/>
            </a:pPr>
            <a:r>
              <a:rPr lang="en-US" b="1" i="0" dirty="0">
                <a:solidFill>
                  <a:srgbClr val="444444"/>
                </a:solidFill>
                <a:effectLst/>
                <a:latin typeface="Ubuntu" panose="020B0504030602030204" pitchFamily="34" charset="0"/>
              </a:rPr>
              <a:t>The Guild</a:t>
            </a:r>
            <a:br>
              <a:rPr lang="en-US" b="0" i="0" dirty="0">
                <a:solidFill>
                  <a:srgbClr val="444444"/>
                </a:solidFill>
                <a:effectLst/>
                <a:latin typeface="Ubuntu" panose="020B0504030602030204" pitchFamily="34" charset="0"/>
              </a:rPr>
            </a:br>
            <a:r>
              <a:rPr lang="en-US" b="0" i="0" dirty="0">
                <a:solidFill>
                  <a:srgbClr val="444444"/>
                </a:solidFill>
                <a:effectLst/>
                <a:latin typeface="Ubuntu" panose="020B0504030602030204" pitchFamily="34" charset="0"/>
              </a:rPr>
              <a:t>Founded in 2016, The Guild comprises twenty-one of Europe’s most distinguished research-intensive universities in sixteen countries, and is dedicated to enhancing the voice of academic institutions, their researchers and their students. The Guild is committed to the pursuit of excellence, the importance of truth-seeking and trust-building as the foundation of public life, and the creation of new knowledge for the benefit of society, culture, and economic growth. https://www.the-guild.eu/about/</a:t>
            </a:r>
            <a:endParaRPr lang="en-GB" b="0" i="0" dirty="0">
              <a:solidFill>
                <a:srgbClr val="444444"/>
              </a:solidFill>
              <a:effectLst/>
              <a:latin typeface="Ubuntu" panose="020B0504030602030204" pitchFamily="34" charset="0"/>
            </a:endParaRPr>
          </a:p>
          <a:p>
            <a:pPr marL="0" marR="0" lvl="0" indent="0" algn="l" defTabSz="914400" rtl="0" eaLnBrk="0" fontAlgn="base" latinLnBrk="0" hangingPunct="0">
              <a:lnSpc>
                <a:spcPct val="150000"/>
              </a:lnSpc>
              <a:spcBef>
                <a:spcPct val="30000"/>
              </a:spcBef>
              <a:spcAft>
                <a:spcPct val="0"/>
              </a:spcAft>
              <a:buClrTx/>
              <a:buSzTx/>
              <a:buFont typeface="Arial" panose="020B0604020202020204" pitchFamily="34" charset="0"/>
              <a:buNone/>
              <a:tabLst/>
              <a:defRPr/>
            </a:pPr>
            <a:endParaRPr lang="en-GB" b="0" i="0" dirty="0">
              <a:solidFill>
                <a:srgbClr val="444444"/>
              </a:solidFill>
              <a:effectLst/>
              <a:latin typeface="Ubuntu" panose="020B0504030602030204" pitchFamily="34" charset="0"/>
            </a:endParaRPr>
          </a:p>
          <a:p>
            <a:pPr marL="0" marR="0" lvl="0" indent="0" algn="l" defTabSz="914400" rtl="0" eaLnBrk="0" fontAlgn="base" latinLnBrk="0" hangingPunct="0">
              <a:lnSpc>
                <a:spcPct val="150000"/>
              </a:lnSpc>
              <a:spcBef>
                <a:spcPct val="30000"/>
              </a:spcBef>
              <a:spcAft>
                <a:spcPct val="0"/>
              </a:spcAft>
              <a:buClrTx/>
              <a:buSzTx/>
              <a:buFont typeface="Arial" panose="020B0604020202020204" pitchFamily="34" charset="0"/>
              <a:buNone/>
              <a:tabLst/>
              <a:defRPr/>
            </a:pPr>
            <a:r>
              <a:rPr lang="en-US" b="1" dirty="0"/>
              <a:t>Coimbra Group</a:t>
            </a:r>
            <a:br>
              <a:rPr lang="en-US" dirty="0"/>
            </a:br>
            <a:r>
              <a:rPr lang="en-US" dirty="0"/>
              <a:t>Founded in 1985 and formally constituted by Charter in 1987, the Coimbra Group is an association of long-established European multidisciplinary universities of high international standard. The Coimbra Group is committed to creating special academic and cultural ties in order to promote, for the benefit of its members,</a:t>
            </a:r>
          </a:p>
          <a:p>
            <a:pPr marL="0" marR="0" lvl="0" indent="0" algn="l" defTabSz="914400" rtl="0" eaLnBrk="0" fontAlgn="base" latinLnBrk="0" hangingPunct="0">
              <a:lnSpc>
                <a:spcPct val="150000"/>
              </a:lnSpc>
              <a:spcBef>
                <a:spcPct val="30000"/>
              </a:spcBef>
              <a:spcAft>
                <a:spcPct val="0"/>
              </a:spcAft>
              <a:buClrTx/>
              <a:buSzTx/>
              <a:buFont typeface="Arial" panose="020B0604020202020204" pitchFamily="34" charset="0"/>
              <a:buNone/>
              <a:tabLst/>
              <a:defRPr/>
            </a:pPr>
            <a:r>
              <a:rPr lang="en-US" dirty="0" err="1"/>
              <a:t>internationalisation</a:t>
            </a:r>
            <a:r>
              <a:rPr lang="en-US" dirty="0"/>
              <a:t>, academic collaboration, excellence in learning and research, and service to society. It is also the purpose of the Group to influence European educational and research policy and to develop best practice through mutual exchange of experience. https://www.coimbra-group.eu/</a:t>
            </a:r>
            <a:endParaRPr lang="en-gb" dirty="0"/>
          </a:p>
          <a:p>
            <a:pPr marL="0" indent="0" rtl="0">
              <a:lnSpc>
                <a:spcPct val="150000"/>
              </a:lnSpc>
              <a:buFont typeface="Arial" panose="020B0604020202020204" pitchFamily="34" charset="0"/>
              <a:buNone/>
            </a:pPr>
            <a:endParaRPr lang="da-DK" dirty="0"/>
          </a:p>
        </p:txBody>
      </p:sp>
      <p:sp>
        <p:nvSpPr>
          <p:cNvPr id="4" name="Pladsholder til slidenummer 3"/>
          <p:cNvSpPr>
            <a:spLocks noGrp="1"/>
          </p:cNvSpPr>
          <p:nvPr>
            <p:ph type="sldNum" sz="quarter" idx="5"/>
          </p:nvPr>
        </p:nvSpPr>
        <p:spPr/>
        <p:txBody>
          <a:bodyPr rtlCol="0"/>
          <a:lstStyle/>
          <a:p>
            <a:pPr rtl="0">
              <a:defRPr/>
            </a:pPr>
            <a:fld id="{72C160C3-3AB6-49C1-8001-AFDAD271EB5B}" type="slidenum">
              <a:rPr lang="en-GB" smtClean="0"/>
              <a:pPr rtl="0">
                <a:defRPr/>
              </a:pPr>
              <a:t>9</a:t>
            </a:fld>
            <a:endParaRPr lang="en-GB" dirty="0"/>
          </a:p>
        </p:txBody>
      </p:sp>
    </p:spTree>
    <p:extLst>
      <p:ext uri="{BB962C8B-B14F-4D97-AF65-F5344CB8AC3E}">
        <p14:creationId xmlns:p14="http://schemas.microsoft.com/office/powerpoint/2010/main" val="26241216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bin"/><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s">
    <p:spTree>
      <p:nvGrpSpPr>
        <p:cNvPr id="1" name=""/>
        <p:cNvGrpSpPr/>
        <p:nvPr/>
      </p:nvGrpSpPr>
      <p:grpSpPr>
        <a:xfrm>
          <a:off x="0" y="0"/>
          <a:ext cx="0" cy="0"/>
          <a:chOff x="0" y="0"/>
          <a:chExt cx="0" cy="0"/>
        </a:xfrm>
      </p:grpSpPr>
      <p:pic>
        <p:nvPicPr>
          <p:cNvPr id="54" name="Farvet baggrund"/>
          <p:cNvPicPr preferRelativeResize="0">
            <a:picLocks/>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8825" cy="6858000"/>
          </a:xfrm>
          <a:prstGeom prst="rect">
            <a:avLst/>
          </a:prstGeom>
          <a:solidFill>
            <a:schemeClr val="tx2"/>
          </a:solidFill>
        </p:spPr>
      </p:pic>
      <p:sp>
        <p:nvSpPr>
          <p:cNvPr id="34819" name="Title 1"/>
          <p:cNvSpPr>
            <a:spLocks noGrp="1" noChangeArrowheads="1"/>
          </p:cNvSpPr>
          <p:nvPr>
            <p:ph type="ctrTitle"/>
          </p:nvPr>
        </p:nvSpPr>
        <p:spPr>
          <a:xfrm>
            <a:off x="985838" y="2482343"/>
            <a:ext cx="10220325" cy="1661993"/>
          </a:xfrm>
        </p:spPr>
        <p:txBody>
          <a:bodyPr wrap="square" rtlCol="0" anchor="ctr" anchorCtr="0">
            <a:spAutoFit/>
          </a:bodyPr>
          <a:lstStyle>
            <a:lvl1pPr>
              <a:lnSpc>
                <a:spcPct val="90000"/>
              </a:lnSpc>
              <a:defRPr sz="6000" baseline="0">
                <a:solidFill>
                  <a:schemeClr val="bg1"/>
                </a:solidFill>
                <a:latin typeface="AU Passata Light" panose="020B0303030902030804" pitchFamily="34" charset="0"/>
              </a:defRPr>
            </a:lvl1pPr>
          </a:lstStyle>
          <a:p>
            <a:pPr rtl="0"/>
            <a:r>
              <a:rPr lang="en-gb"/>
              <a:t>Click to edit Master title style</a:t>
            </a:r>
            <a:endParaRPr lang="da-DK"/>
          </a:p>
        </p:txBody>
      </p:sp>
      <p:sp>
        <p:nvSpPr>
          <p:cNvPr id="2" name="Date Placeholder 1" hidden="1"/>
          <p:cNvSpPr>
            <a:spLocks noGrp="1"/>
          </p:cNvSpPr>
          <p:nvPr>
            <p:ph type="dt" sz="half" idx="10"/>
          </p:nvPr>
        </p:nvSpPr>
        <p:spPr/>
        <p:txBody>
          <a:bodyPr rtlCol="0"/>
          <a:lstStyle/>
          <a:p>
            <a:pPr rtl="0"/>
            <a:fld id="{78417F83-4CBA-48F2-BAD0-783AE3701E32}" type="datetimeFigureOut">
              <a:rPr lang="da-DK" smtClean="0"/>
              <a:pPr rtl="0"/>
              <a:t>12-09-2024</a:t>
            </a:fld>
            <a:r>
              <a:rPr lang="en-gb"/>
              <a:t>03-09-2019</a:t>
            </a:r>
          </a:p>
        </p:txBody>
      </p:sp>
      <p:sp>
        <p:nvSpPr>
          <p:cNvPr id="3" name="Footer Placeholder 2" hidden="1"/>
          <p:cNvSpPr>
            <a:spLocks noGrp="1"/>
          </p:cNvSpPr>
          <p:nvPr>
            <p:ph type="ftr" sz="quarter" idx="11"/>
          </p:nvPr>
        </p:nvSpPr>
        <p:spPr/>
        <p:txBody>
          <a:bodyPr rtlCol="0"/>
          <a:lstStyle/>
          <a:p>
            <a:pPr rtl="0"/>
            <a:endParaRPr lang="da-DK" dirty="0"/>
          </a:p>
        </p:txBody>
      </p:sp>
      <p:pic>
        <p:nvPicPr>
          <p:cNvPr id="5" name="Au logo">
            <a:extLst>
              <a:ext uri="{FF2B5EF4-FFF2-40B4-BE49-F238E27FC236}">
                <a16:creationId xmlns:a16="http://schemas.microsoft.com/office/drawing/2014/main" id="{D8A0443B-B47B-80BC-D5AA-0761B6E702A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2400" y="5997600"/>
            <a:ext cx="557569" cy="558000"/>
          </a:xfrm>
          <a:prstGeom prst="rect">
            <a:avLst/>
          </a:prstGeom>
        </p:spPr>
      </p:pic>
      <p:pic>
        <p:nvPicPr>
          <p:cNvPr id="6" name="SecondaryLogo">
            <a:extLst>
              <a:ext uri="{FF2B5EF4-FFF2-40B4-BE49-F238E27FC236}">
                <a16:creationId xmlns:a16="http://schemas.microsoft.com/office/drawing/2014/main" id="{FA903622-D548-DBF7-B6EF-E0C1AD831A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206000" y="5997600"/>
            <a:ext cx="1658237" cy="558000"/>
          </a:xfrm>
          <a:prstGeom prst="rect">
            <a:avLst/>
          </a:prstGeom>
        </p:spPr>
      </p:pic>
      <p:sp>
        <p:nvSpPr>
          <p:cNvPr id="10" name="OFF_logo1Computed">
            <a:extLst>
              <a:ext uri="{FF2B5EF4-FFF2-40B4-BE49-F238E27FC236}">
                <a16:creationId xmlns:a16="http://schemas.microsoft.com/office/drawing/2014/main" id="{710EAEB6-AC06-B3E0-C002-F264218E90F5}"/>
              </a:ext>
            </a:extLst>
          </p:cNvPr>
          <p:cNvSpPr/>
          <p:nvPr userDrawn="1"/>
        </p:nvSpPr>
        <p:spPr bwMode="auto">
          <a:xfrm flipH="1">
            <a:off x="972064" y="5997600"/>
            <a:ext cx="754426" cy="589622"/>
          </a:xfrm>
          <a:prstGeom prst="rect">
            <a:avLst/>
          </a:prstGeom>
          <a:noFill/>
          <a:ln w="1778" cap="flat" cmpd="sng" algn="ctr">
            <a:noFill/>
            <a:prstDash val="solid"/>
            <a:round/>
            <a:headEnd type="none" w="med" len="med"/>
            <a:tailEnd type="none" w="med" len="med"/>
          </a:ln>
          <a:effectLst/>
        </p:spPr>
        <p:txBody>
          <a:bodyPr vert="horz" wrap="squar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lang="en-gb" sz="1000" b="0" i="0" u="none" strike="noStrike" cap="all" normalizeH="0" noProof="1">
                <a:ln>
                  <a:noFill/>
                </a:ln>
                <a:solidFill>
                  <a:schemeClr val="bg1"/>
                </a:solidFill>
                <a:effectLst/>
                <a:latin typeface="AU Passata" pitchFamily="34" charset="0"/>
              </a:rPr>
              <a:t>Aarhus
Universitet</a:t>
            </a:r>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2653200"/>
          </a:xfrm>
          <a:solidFill>
            <a:schemeClr val="bg1"/>
          </a:solidFill>
        </p:spPr>
        <p:txBody>
          <a:bodyPr rtlCol="0"/>
          <a:lstStyle>
            <a:lvl1pPr marL="0" indent="0">
              <a:buFontTx/>
              <a:buNone/>
              <a:defRPr b="0"/>
            </a:lvl1pPr>
          </a:lstStyle>
          <a:p>
            <a:pPr rtl="0"/>
            <a:r>
              <a:rPr lang="en-gb"/>
              <a:t>Click here and add image via Templafy Image Library</a:t>
            </a:r>
            <a:endParaRPr lang="da-DK"/>
          </a:p>
        </p:txBody>
      </p:sp>
      <p:sp>
        <p:nvSpPr>
          <p:cNvPr id="7" name="Picture Placeholder 2"/>
          <p:cNvSpPr>
            <a:spLocks noGrp="1"/>
          </p:cNvSpPr>
          <p:nvPr>
            <p:ph type="pic" sz="quarter" idx="13" hasCustomPrompt="1"/>
          </p:nvPr>
        </p:nvSpPr>
        <p:spPr>
          <a:xfrm>
            <a:off x="316800" y="3237372"/>
            <a:ext cx="5644800" cy="2653200"/>
          </a:xfrm>
        </p:spPr>
        <p:txBody>
          <a:bodyPr rtlCol="0"/>
          <a:lstStyle>
            <a:lvl1pPr marL="0" indent="0">
              <a:buFontTx/>
              <a:buNone/>
              <a:defRPr b="0"/>
            </a:lvl1pPr>
          </a:lstStyle>
          <a:p>
            <a:pPr rtl="0"/>
            <a:r>
              <a:rPr lang="en-gb"/>
              <a:t>Click here and add image via Templafy Image Library</a:t>
            </a:r>
            <a:endParaRPr lang="da-DK"/>
          </a:p>
        </p:txBody>
      </p:sp>
      <p:sp>
        <p:nvSpPr>
          <p:cNvPr id="5" name="Picture Placeholder 3"/>
          <p:cNvSpPr>
            <a:spLocks noGrp="1"/>
          </p:cNvSpPr>
          <p:nvPr>
            <p:ph type="pic" sz="quarter" idx="12" hasCustomPrompt="1"/>
          </p:nvPr>
        </p:nvSpPr>
        <p:spPr>
          <a:xfrm>
            <a:off x="6231600" y="316800"/>
            <a:ext cx="5644800" cy="5583600"/>
          </a:xfrm>
        </p:spPr>
        <p:txBody>
          <a:bodyPr rtlCol="0"/>
          <a:lstStyle>
            <a:lvl1pPr marL="0" indent="0">
              <a:buFontTx/>
              <a:buNone/>
              <a:defRPr b="0"/>
            </a:lvl1pPr>
          </a:lstStyle>
          <a:p>
            <a:pPr rtl="0"/>
            <a:r>
              <a:rPr lang="en-gb"/>
              <a:t>Click here and add image via Templafy Image Library</a:t>
            </a:r>
            <a:endParaRPr lang="da-DK"/>
          </a:p>
        </p:txBody>
      </p:sp>
      <p:sp>
        <p:nvSpPr>
          <p:cNvPr id="10" name="Slide Number Placeholder 9"/>
          <p:cNvSpPr>
            <a:spLocks noGrp="1"/>
          </p:cNvSpPr>
          <p:nvPr>
            <p:ph type="sldNum" sz="quarter" idx="16"/>
          </p:nvPr>
        </p:nvSpPr>
        <p:spPr>
          <a:xfrm>
            <a:off x="11807992" y="6581497"/>
            <a:ext cx="252000" cy="153888"/>
          </a:xfrm>
          <a:prstGeom prst="rect">
            <a:avLst/>
          </a:prstGeom>
        </p:spPr>
        <p:txBody>
          <a:bodyPr rtlCol="0"/>
          <a:lstStyle/>
          <a:p>
            <a:pPr rtl="0">
              <a:defRPr/>
            </a:pPr>
            <a:fld id="{E90C1E0A-682D-40DC-B1EA-26C007FDC330}" type="slidenum">
              <a:rPr lang="da-DK" smtClean="0"/>
              <a:pPr rtl="0">
                <a:defRPr/>
              </a:pPr>
              <a:t>‹nr.›</a:t>
            </a:fld>
            <a:endParaRPr lang="da-DK" dirty="0"/>
          </a:p>
        </p:txBody>
      </p:sp>
      <p:sp>
        <p:nvSpPr>
          <p:cNvPr id="8" name="Date Placeholder 7" hidden="1"/>
          <p:cNvSpPr>
            <a:spLocks noGrp="1"/>
          </p:cNvSpPr>
          <p:nvPr>
            <p:ph type="dt" sz="half" idx="14"/>
          </p:nvPr>
        </p:nvSpPr>
        <p:spPr/>
        <p:txBody>
          <a:bodyPr rtlCol="0"/>
          <a:lstStyle/>
          <a:p>
            <a:pPr rtl="0"/>
            <a:fld id="{78417F83-4CBA-48F2-BAD0-783AE3701E32}" type="datetimeFigureOut">
              <a:rPr lang="da-DK" smtClean="0"/>
              <a:pPr rtl="0"/>
              <a:t>12-09-2024</a:t>
            </a:fld>
            <a:r>
              <a:rPr lang="en-gb"/>
              <a:t>03-09-2019</a:t>
            </a:r>
          </a:p>
        </p:txBody>
      </p:sp>
      <p:sp>
        <p:nvSpPr>
          <p:cNvPr id="9" name="Footer Placeholder 8" hidden="1"/>
          <p:cNvSpPr>
            <a:spLocks noGrp="1"/>
          </p:cNvSpPr>
          <p:nvPr>
            <p:ph type="ftr" sz="quarter" idx="15"/>
          </p:nvPr>
        </p:nvSpPr>
        <p:spPr/>
        <p:txBody>
          <a:bodyPr rtlCol="0"/>
          <a:lstStyle/>
          <a:p>
            <a:pPr rtl="0"/>
            <a:endParaRPr lang="da-DK" dirty="0"/>
          </a:p>
        </p:txBody>
      </p:sp>
    </p:spTree>
    <p:extLst>
      <p:ext uri="{BB962C8B-B14F-4D97-AF65-F5344CB8AC3E}">
        <p14:creationId xmlns:p14="http://schemas.microsoft.com/office/powerpoint/2010/main" val="226075181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pictures II">
    <p:spTree>
      <p:nvGrpSpPr>
        <p:cNvPr id="1" name=""/>
        <p:cNvGrpSpPr/>
        <p:nvPr/>
      </p:nvGrpSpPr>
      <p:grpSpPr>
        <a:xfrm>
          <a:off x="0" y="0"/>
          <a:ext cx="0" cy="0"/>
          <a:chOff x="0" y="0"/>
          <a:chExt cx="0" cy="0"/>
        </a:xfrm>
      </p:grpSpPr>
      <p:sp>
        <p:nvSpPr>
          <p:cNvPr id="5" name="Picture Placeholder 1"/>
          <p:cNvSpPr>
            <a:spLocks noGrp="1"/>
          </p:cNvSpPr>
          <p:nvPr>
            <p:ph type="pic" sz="quarter" idx="12" hasCustomPrompt="1"/>
          </p:nvPr>
        </p:nvSpPr>
        <p:spPr>
          <a:xfrm>
            <a:off x="316800" y="316800"/>
            <a:ext cx="5644800" cy="5583600"/>
          </a:xfrm>
          <a:solidFill>
            <a:schemeClr val="bg1"/>
          </a:solidFill>
        </p:spPr>
        <p:txBody>
          <a:bodyPr rtlCol="0"/>
          <a:lstStyle>
            <a:lvl1pPr marL="0" indent="0">
              <a:buFontTx/>
              <a:buNone/>
              <a:defRPr b="0"/>
            </a:lvl1pPr>
          </a:lstStyle>
          <a:p>
            <a:pPr rtl="0"/>
            <a:r>
              <a:rPr lang="en-gb"/>
              <a:t>Click here and add image via Templafy Image Library</a:t>
            </a:r>
            <a:endParaRPr lang="da-DK"/>
          </a:p>
        </p:txBody>
      </p:sp>
      <p:sp>
        <p:nvSpPr>
          <p:cNvPr id="4" name="Picture Placeholder 2"/>
          <p:cNvSpPr>
            <a:spLocks noGrp="1"/>
          </p:cNvSpPr>
          <p:nvPr>
            <p:ph type="pic" sz="quarter" idx="11" hasCustomPrompt="1"/>
          </p:nvPr>
        </p:nvSpPr>
        <p:spPr>
          <a:xfrm>
            <a:off x="6231600" y="316800"/>
            <a:ext cx="5644800" cy="2653200"/>
          </a:xfrm>
        </p:spPr>
        <p:txBody>
          <a:bodyPr rtlCol="0"/>
          <a:lstStyle>
            <a:lvl1pPr marL="0" indent="0">
              <a:buFontTx/>
              <a:buNone/>
              <a:defRPr b="0"/>
            </a:lvl1pPr>
          </a:lstStyle>
          <a:p>
            <a:pPr rtl="0"/>
            <a:r>
              <a:rPr lang="en-gb"/>
              <a:t>Click here and add image via Templafy Image Library</a:t>
            </a:r>
            <a:endParaRPr lang="da-DK"/>
          </a:p>
        </p:txBody>
      </p:sp>
      <p:sp>
        <p:nvSpPr>
          <p:cNvPr id="7" name="Picture Placeholder 3"/>
          <p:cNvSpPr>
            <a:spLocks noGrp="1"/>
          </p:cNvSpPr>
          <p:nvPr>
            <p:ph type="pic" sz="quarter" idx="13" hasCustomPrompt="1"/>
          </p:nvPr>
        </p:nvSpPr>
        <p:spPr>
          <a:xfrm>
            <a:off x="6231600" y="3237372"/>
            <a:ext cx="5644800" cy="2653200"/>
          </a:xfrm>
        </p:spPr>
        <p:txBody>
          <a:bodyPr rtlCol="0"/>
          <a:lstStyle>
            <a:lvl1pPr marL="0" indent="0">
              <a:buFontTx/>
              <a:buNone/>
              <a:defRPr b="0"/>
            </a:lvl1pPr>
          </a:lstStyle>
          <a:p>
            <a:pPr rtl="0"/>
            <a:r>
              <a:rPr lang="en-gb"/>
              <a:t>Click here and add image via Templafy Image Library</a:t>
            </a:r>
            <a:endParaRPr lang="da-DK"/>
          </a:p>
        </p:txBody>
      </p:sp>
      <p:sp>
        <p:nvSpPr>
          <p:cNvPr id="10" name="Slide Number Placeholder 9"/>
          <p:cNvSpPr>
            <a:spLocks noGrp="1"/>
          </p:cNvSpPr>
          <p:nvPr>
            <p:ph type="sldNum" sz="quarter" idx="16"/>
          </p:nvPr>
        </p:nvSpPr>
        <p:spPr>
          <a:xfrm>
            <a:off x="11807992" y="6581497"/>
            <a:ext cx="252000" cy="153888"/>
          </a:xfrm>
          <a:prstGeom prst="rect">
            <a:avLst/>
          </a:prstGeom>
        </p:spPr>
        <p:txBody>
          <a:bodyPr rtlCol="0"/>
          <a:lstStyle/>
          <a:p>
            <a:pPr rtl="0">
              <a:defRPr/>
            </a:pPr>
            <a:fld id="{E90C1E0A-682D-40DC-B1EA-26C007FDC330}" type="slidenum">
              <a:rPr lang="da-DK" smtClean="0"/>
              <a:pPr rtl="0">
                <a:defRPr/>
              </a:pPr>
              <a:t>‹nr.›</a:t>
            </a:fld>
            <a:endParaRPr lang="da-DK" dirty="0"/>
          </a:p>
        </p:txBody>
      </p:sp>
      <p:sp>
        <p:nvSpPr>
          <p:cNvPr id="8" name="Date Placeholder 7" hidden="1"/>
          <p:cNvSpPr>
            <a:spLocks noGrp="1"/>
          </p:cNvSpPr>
          <p:nvPr>
            <p:ph type="dt" sz="half" idx="14"/>
          </p:nvPr>
        </p:nvSpPr>
        <p:spPr/>
        <p:txBody>
          <a:bodyPr rtlCol="0"/>
          <a:lstStyle/>
          <a:p>
            <a:pPr rtl="0"/>
            <a:fld id="{78417F83-4CBA-48F2-BAD0-783AE3701E32}" type="datetimeFigureOut">
              <a:rPr lang="da-DK" smtClean="0"/>
              <a:pPr rtl="0"/>
              <a:t>12-09-2024</a:t>
            </a:fld>
            <a:r>
              <a:rPr lang="en-gb"/>
              <a:t>03-09-2019</a:t>
            </a:r>
          </a:p>
        </p:txBody>
      </p:sp>
      <p:sp>
        <p:nvSpPr>
          <p:cNvPr id="9" name="Footer Placeholder 8" hidden="1"/>
          <p:cNvSpPr>
            <a:spLocks noGrp="1"/>
          </p:cNvSpPr>
          <p:nvPr>
            <p:ph type="ftr" sz="quarter" idx="15"/>
          </p:nvPr>
        </p:nvSpPr>
        <p:spPr/>
        <p:txBody>
          <a:bodyPr rtlCol="0"/>
          <a:lstStyle/>
          <a:p>
            <a:pPr rtl="0"/>
            <a:endParaRPr lang="da-DK" dirty="0"/>
          </a:p>
        </p:txBody>
      </p:sp>
    </p:spTree>
    <p:extLst>
      <p:ext uri="{BB962C8B-B14F-4D97-AF65-F5344CB8AC3E}">
        <p14:creationId xmlns:p14="http://schemas.microsoft.com/office/powerpoint/2010/main" val="9357026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extLst>
    <p:ext uri="{DCECCB84-F9BA-43D5-87BE-67443E8EF086}">
      <p15:sldGuideLst xmlns:p15="http://schemas.microsoft.com/office/powerpoint/2012/main">
        <p15:guide id="1" pos="3922" userDrawn="1">
          <p15:clr>
            <a:srgbClr val="A4A3A4"/>
          </p15:clr>
        </p15:guide>
        <p15:guide id="2" pos="3755" userDrawn="1">
          <p15:clr>
            <a:srgbClr val="A4A3A4"/>
          </p15:clr>
        </p15:guide>
        <p15:guide id="3" orient="horz" pos="2039" userDrawn="1">
          <p15:clr>
            <a:srgbClr val="A4A3A4"/>
          </p15:clr>
        </p15:guide>
        <p15:guide id="4" orient="horz" pos="1872" userDrawn="1">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slide picture">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315913" y="315913"/>
            <a:ext cx="11557000" cy="6220354"/>
          </a:xfrm>
        </p:spPr>
        <p:txBody>
          <a:bodyPr rtlCol="0"/>
          <a:lstStyle>
            <a:lvl1pPr marL="0" indent="0">
              <a:buFontTx/>
              <a:buNone/>
              <a:defRPr b="0"/>
            </a:lvl1pPr>
          </a:lstStyle>
          <a:p>
            <a:pPr rtl="0"/>
            <a:r>
              <a:rPr lang="en-gb"/>
              <a:t>Click here and add image via Templafy Image Library</a:t>
            </a:r>
            <a:endParaRPr lang="da-DK"/>
          </a:p>
        </p:txBody>
      </p:sp>
      <p:sp>
        <p:nvSpPr>
          <p:cNvPr id="8" name="Slide Number Placeholder 7"/>
          <p:cNvSpPr>
            <a:spLocks noGrp="1"/>
          </p:cNvSpPr>
          <p:nvPr>
            <p:ph type="sldNum" sz="quarter" idx="14"/>
          </p:nvPr>
        </p:nvSpPr>
        <p:spPr>
          <a:xfrm>
            <a:off x="11807992" y="6581497"/>
            <a:ext cx="252000" cy="153888"/>
          </a:xfrm>
          <a:prstGeom prst="rect">
            <a:avLst/>
          </a:prstGeom>
        </p:spPr>
        <p:txBody>
          <a:bodyPr rtlCol="0"/>
          <a:lstStyle/>
          <a:p>
            <a:pPr rtl="0">
              <a:defRPr/>
            </a:pPr>
            <a:fld id="{E90C1E0A-682D-40DC-B1EA-26C007FDC330}" type="slidenum">
              <a:rPr lang="da-DK" smtClean="0"/>
              <a:pPr rtl="0">
                <a:defRPr/>
              </a:pPr>
              <a:t>‹nr.›</a:t>
            </a:fld>
            <a:endParaRPr lang="da-DK" dirty="0"/>
          </a:p>
        </p:txBody>
      </p:sp>
      <p:sp>
        <p:nvSpPr>
          <p:cNvPr id="6" name="Date Placeholder 5" hidden="1"/>
          <p:cNvSpPr>
            <a:spLocks noGrp="1"/>
          </p:cNvSpPr>
          <p:nvPr>
            <p:ph type="dt" sz="half" idx="12"/>
          </p:nvPr>
        </p:nvSpPr>
        <p:spPr/>
        <p:txBody>
          <a:bodyPr rtlCol="0"/>
          <a:lstStyle/>
          <a:p>
            <a:pPr rtl="0"/>
            <a:fld id="{78417F83-4CBA-48F2-BAD0-783AE3701E32}" type="datetimeFigureOut">
              <a:rPr lang="da-DK" smtClean="0"/>
              <a:pPr rtl="0"/>
              <a:t>12-09-2024</a:t>
            </a:fld>
            <a:r>
              <a:rPr lang="en-gb"/>
              <a:t>03-09-2019</a:t>
            </a:r>
          </a:p>
        </p:txBody>
      </p:sp>
      <p:sp>
        <p:nvSpPr>
          <p:cNvPr id="7" name="Footer Placeholder 6" hidden="1"/>
          <p:cNvSpPr>
            <a:spLocks noGrp="1"/>
          </p:cNvSpPr>
          <p:nvPr>
            <p:ph type="ftr" sz="quarter" idx="13"/>
          </p:nvPr>
        </p:nvSpPr>
        <p:spPr/>
        <p:txBody>
          <a:bodyPr rtlCol="0"/>
          <a:lstStyle/>
          <a:p>
            <a:pPr rtl="0"/>
            <a:endParaRPr lang="da-DK" dirty="0"/>
          </a:p>
        </p:txBody>
      </p:sp>
    </p:spTree>
    <p:extLst>
      <p:ext uri="{BB962C8B-B14F-4D97-AF65-F5344CB8AC3E}">
        <p14:creationId xmlns:p14="http://schemas.microsoft.com/office/powerpoint/2010/main" val="15349476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9"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0" name="Slide Number Placeholder 9"/>
          <p:cNvSpPr>
            <a:spLocks noGrp="1"/>
          </p:cNvSpPr>
          <p:nvPr>
            <p:ph type="sldNum" sz="quarter" idx="15"/>
          </p:nvPr>
        </p:nvSpPr>
        <p:spPr>
          <a:xfrm>
            <a:off x="11807992" y="6581497"/>
            <a:ext cx="252000" cy="153888"/>
          </a:xfrm>
          <a:prstGeom prst="rect">
            <a:avLst/>
          </a:prstGeom>
        </p:spPr>
        <p:txBody>
          <a:bodyPr rtlCol="0"/>
          <a:lstStyle/>
          <a:p>
            <a:pPr rtl="0">
              <a:defRPr/>
            </a:pPr>
            <a:fld id="{E90C1E0A-682D-40DC-B1EA-26C007FDC330}" type="slidenum">
              <a:rPr lang="da-DK" smtClean="0"/>
              <a:pPr rtl="0">
                <a:defRPr/>
              </a:pPr>
              <a:t>‹nr.›</a:t>
            </a:fld>
            <a:endParaRPr lang="da-DK" dirty="0"/>
          </a:p>
        </p:txBody>
      </p:sp>
      <p:sp>
        <p:nvSpPr>
          <p:cNvPr id="6" name="Date Placeholder 5" hidden="1"/>
          <p:cNvSpPr>
            <a:spLocks noGrp="1"/>
          </p:cNvSpPr>
          <p:nvPr>
            <p:ph type="dt" sz="half" idx="13"/>
          </p:nvPr>
        </p:nvSpPr>
        <p:spPr/>
        <p:txBody>
          <a:bodyPr rtlCol="0"/>
          <a:lstStyle/>
          <a:p>
            <a:pPr rtl="0"/>
            <a:fld id="{78417F83-4CBA-48F2-BAD0-783AE3701E32}" type="datetimeFigureOut">
              <a:rPr lang="da-DK" smtClean="0"/>
              <a:pPr rtl="0"/>
              <a:t>12-09-2024</a:t>
            </a:fld>
            <a:r>
              <a:rPr lang="en-gb"/>
              <a:t>03-09-2019</a:t>
            </a:r>
          </a:p>
        </p:txBody>
      </p:sp>
      <p:sp>
        <p:nvSpPr>
          <p:cNvPr id="8" name="Footer Placeholder 7" hidden="1"/>
          <p:cNvSpPr>
            <a:spLocks noGrp="1"/>
          </p:cNvSpPr>
          <p:nvPr>
            <p:ph type="ftr" sz="quarter" idx="14"/>
          </p:nvPr>
        </p:nvSpPr>
        <p:spPr/>
        <p:txBody>
          <a:bodyPr rtlCol="0"/>
          <a:lstStyle/>
          <a:p>
            <a:pPr rtl="0"/>
            <a:endParaRPr lang="da-DK" dirty="0"/>
          </a:p>
        </p:txBody>
      </p:sp>
      <p:sp>
        <p:nvSpPr>
          <p:cNvPr id="11" name="Text Placeholder 61"/>
          <p:cNvSpPr>
            <a:spLocks noGrp="1"/>
          </p:cNvSpPr>
          <p:nvPr>
            <p:ph type="body" sz="quarter" idx="16" hasCustomPrompt="1"/>
          </p:nvPr>
        </p:nvSpPr>
        <p:spPr>
          <a:xfrm>
            <a:off x="1845940" y="1412776"/>
            <a:ext cx="8496944" cy="3744416"/>
          </a:xfrm>
        </p:spPr>
        <p:txBody>
          <a:bodyPr rtlCol="0"/>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algn="ctr">
              <a:buFontTx/>
              <a:buNone/>
              <a:defRPr/>
            </a:lvl3pPr>
          </a:lstStyle>
          <a:p>
            <a:pPr lvl="0" rtl="0"/>
            <a:r>
              <a:rPr lang="en-gb"/>
              <a:t>Click to add Quote text, for next level ENTER and TAB</a:t>
            </a:r>
            <a:endParaRPr lang="da-DK"/>
          </a:p>
          <a:p>
            <a:pPr lvl="1" rtl="0"/>
            <a:r>
              <a:rPr lang="en-gb"/>
              <a:t>Second level</a:t>
            </a:r>
            <a:endParaRPr lang="da-DK"/>
          </a:p>
          <a:p>
            <a:pPr lvl="2" rtl="0"/>
            <a:endParaRPr lang="da-DK" dirty="0"/>
          </a:p>
        </p:txBody>
      </p:sp>
    </p:spTree>
    <p:extLst>
      <p:ext uri="{BB962C8B-B14F-4D97-AF65-F5344CB8AC3E}">
        <p14:creationId xmlns:p14="http://schemas.microsoft.com/office/powerpoint/2010/main" val="179614009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and Quote slide">
    <p:spTree>
      <p:nvGrpSpPr>
        <p:cNvPr id="1" name=""/>
        <p:cNvGrpSpPr/>
        <p:nvPr/>
      </p:nvGrpSpPr>
      <p:grpSpPr>
        <a:xfrm>
          <a:off x="0" y="0"/>
          <a:ext cx="0" cy="0"/>
          <a:chOff x="0" y="0"/>
          <a:chExt cx="0" cy="0"/>
        </a:xfrm>
      </p:grpSpPr>
      <p:sp>
        <p:nvSpPr>
          <p:cNvPr id="8" name="Hvid baggrund"/>
          <p:cNvSpPr/>
          <p:nvPr userDrawn="1"/>
        </p:nvSpPr>
        <p:spPr bwMode="auto">
          <a:xfrm>
            <a:off x="0" y="0"/>
            <a:ext cx="12188825" cy="5897563"/>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Title 1"/>
          <p:cNvSpPr>
            <a:spLocks noGrp="1"/>
          </p:cNvSpPr>
          <p:nvPr>
            <p:ph type="title"/>
          </p:nvPr>
        </p:nvSpPr>
        <p:spPr>
          <a:xfrm>
            <a:off x="315913" y="230400"/>
            <a:ext cx="11563200" cy="752400"/>
          </a:xfrm>
        </p:spPr>
        <p:txBody>
          <a:bodyPr rtlCol="0" anchor="t" anchorCtr="0"/>
          <a:lstStyle/>
          <a:p>
            <a:pPr rtl="0"/>
            <a:r>
              <a:rPr lang="en-gb"/>
              <a:t>Click to edit Master title style</a:t>
            </a:r>
            <a:endParaRPr lang="da-DK"/>
          </a:p>
        </p:txBody>
      </p:sp>
      <p:sp>
        <p:nvSpPr>
          <p:cNvPr id="7" name="Text Placeholder 2"/>
          <p:cNvSpPr>
            <a:spLocks noGrp="1"/>
          </p:cNvSpPr>
          <p:nvPr>
            <p:ph type="body" sz="quarter" idx="11" hasCustomPrompt="1"/>
          </p:nvPr>
        </p:nvSpPr>
        <p:spPr>
          <a:xfrm>
            <a:off x="2998068" y="1853461"/>
            <a:ext cx="6264696" cy="2725288"/>
          </a:xfrm>
        </p:spPr>
        <p:txBody>
          <a:bodyPr rtlCol="0"/>
          <a:lstStyle>
            <a:lvl1pPr marL="432000" indent="-432000" algn="ctr">
              <a:lnSpc>
                <a:spcPct val="107000"/>
              </a:lnSpc>
              <a:buSzPct val="250000"/>
              <a:buFontTx/>
              <a:buBlip>
                <a:blip r:embed="rId2"/>
              </a:buBlip>
              <a:defRPr sz="2800">
                <a:latin typeface="Georgia" panose="02040502050405020303" pitchFamily="18" charset="0"/>
              </a:defRPr>
            </a:lvl1pPr>
            <a:lvl2pPr marL="216000" indent="-216000" algn="ctr">
              <a:lnSpc>
                <a:spcPct val="99000"/>
              </a:lnSpc>
              <a:buFont typeface="Arial" panose="020B0604020202020204" pitchFamily="34" charset="0"/>
              <a:buChar char="-"/>
              <a:defRPr sz="2000" cap="all" baseline="0">
                <a:latin typeface="Georgia" panose="02040502050405020303" pitchFamily="18" charset="0"/>
              </a:defRPr>
            </a:lvl2pPr>
            <a:lvl3pPr marL="576000" indent="0">
              <a:buNone/>
              <a:defRPr/>
            </a:lvl3pPr>
          </a:lstStyle>
          <a:p>
            <a:pPr lvl="0" rtl="0"/>
            <a:r>
              <a:rPr lang="en-gb"/>
              <a:t>Click to add Quote text, for next level ENTER and TAB</a:t>
            </a:r>
            <a:endParaRPr lang="da-DK"/>
          </a:p>
          <a:p>
            <a:pPr lvl="1" rtl="0"/>
            <a:r>
              <a:rPr lang="en-gb"/>
              <a:t>Second level</a:t>
            </a:r>
            <a:endParaRPr lang="da-DK"/>
          </a:p>
        </p:txBody>
      </p:sp>
      <p:sp>
        <p:nvSpPr>
          <p:cNvPr id="11" name="Slide Number Placeholder 10"/>
          <p:cNvSpPr>
            <a:spLocks noGrp="1"/>
          </p:cNvSpPr>
          <p:nvPr>
            <p:ph type="sldNum" sz="quarter" idx="15"/>
          </p:nvPr>
        </p:nvSpPr>
        <p:spPr>
          <a:xfrm>
            <a:off x="11807992" y="6581497"/>
            <a:ext cx="252000" cy="153888"/>
          </a:xfrm>
          <a:prstGeom prst="rect">
            <a:avLst/>
          </a:prstGeom>
        </p:spPr>
        <p:txBody>
          <a:bodyPr rtlCol="0"/>
          <a:lstStyle/>
          <a:p>
            <a:pPr rtl="0">
              <a:defRPr/>
            </a:pPr>
            <a:fld id="{E90C1E0A-682D-40DC-B1EA-26C007FDC330}" type="slidenum">
              <a:rPr lang="da-DK" smtClean="0"/>
              <a:pPr rtl="0">
                <a:defRPr/>
              </a:pPr>
              <a:t>‹nr.›</a:t>
            </a:fld>
            <a:endParaRPr lang="da-DK" dirty="0"/>
          </a:p>
        </p:txBody>
      </p:sp>
      <p:sp>
        <p:nvSpPr>
          <p:cNvPr id="6" name="Date Placeholder 5" hidden="1"/>
          <p:cNvSpPr>
            <a:spLocks noGrp="1"/>
          </p:cNvSpPr>
          <p:nvPr>
            <p:ph type="dt" sz="half" idx="13"/>
          </p:nvPr>
        </p:nvSpPr>
        <p:spPr/>
        <p:txBody>
          <a:bodyPr rtlCol="0"/>
          <a:lstStyle/>
          <a:p>
            <a:pPr rtl="0"/>
            <a:fld id="{78417F83-4CBA-48F2-BAD0-783AE3701E32}" type="datetimeFigureOut">
              <a:rPr lang="da-DK" smtClean="0"/>
              <a:pPr rtl="0"/>
              <a:t>12-09-2024</a:t>
            </a:fld>
            <a:r>
              <a:rPr lang="en-gb"/>
              <a:t>03-09-2019</a:t>
            </a:r>
          </a:p>
        </p:txBody>
      </p:sp>
      <p:sp>
        <p:nvSpPr>
          <p:cNvPr id="10" name="Footer Placeholder 9" hidden="1"/>
          <p:cNvSpPr>
            <a:spLocks noGrp="1"/>
          </p:cNvSpPr>
          <p:nvPr>
            <p:ph type="ftr" sz="quarter" idx="14"/>
          </p:nvPr>
        </p:nvSpPr>
        <p:spPr/>
        <p:txBody>
          <a:bodyPr rtlCol="0"/>
          <a:lstStyle/>
          <a:p>
            <a:pPr rtl="0"/>
            <a:endParaRPr lang="da-DK" dirty="0"/>
          </a:p>
        </p:txBody>
      </p:sp>
    </p:spTree>
    <p:extLst>
      <p:ext uri="{BB962C8B-B14F-4D97-AF65-F5344CB8AC3E}">
        <p14:creationId xmlns:p14="http://schemas.microsoft.com/office/powerpoint/2010/main" val="149515462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ull slide content">
    <p:spTree>
      <p:nvGrpSpPr>
        <p:cNvPr id="1" name=""/>
        <p:cNvGrpSpPr/>
        <p:nvPr/>
      </p:nvGrpSpPr>
      <p:grpSpPr>
        <a:xfrm>
          <a:off x="0" y="0"/>
          <a:ext cx="0" cy="0"/>
          <a:chOff x="0" y="0"/>
          <a:chExt cx="0" cy="0"/>
        </a:xfrm>
      </p:grpSpPr>
      <p:sp>
        <p:nvSpPr>
          <p:cNvPr id="5" name="Content Placeholder 1"/>
          <p:cNvSpPr>
            <a:spLocks noGrp="1"/>
          </p:cNvSpPr>
          <p:nvPr>
            <p:ph sz="quarter" idx="12"/>
          </p:nvPr>
        </p:nvSpPr>
        <p:spPr>
          <a:xfrm>
            <a:off x="328613" y="328612"/>
            <a:ext cx="11550650" cy="6213475"/>
          </a:xfrm>
        </p:spPr>
        <p:txBody>
          <a:bodyPr rtlCol="0"/>
          <a:lstStyle/>
          <a:p>
            <a:pPr lvl="0" rtl="0"/>
            <a:r>
              <a:rPr lang="en-gb"/>
              <a:t>Click to edit Master text styles</a:t>
            </a:r>
            <a:endParaRPr lang="da-DK"/>
          </a:p>
          <a:p>
            <a:pPr lvl="1" rtl="0"/>
            <a:r>
              <a:rPr lang="en-gb"/>
              <a:t>Second level</a:t>
            </a:r>
            <a:endParaRPr lang="da-DK"/>
          </a:p>
          <a:p>
            <a:pPr lvl="2" rtl="0"/>
            <a:r>
              <a:rPr lang="en-gb"/>
              <a:t>Third level</a:t>
            </a:r>
            <a:endParaRPr lang="da-DK"/>
          </a:p>
          <a:p>
            <a:pPr lvl="3" rtl="0"/>
            <a:r>
              <a:rPr lang="en-gb"/>
              <a:t>Fourth level</a:t>
            </a:r>
            <a:endParaRPr lang="da-DK"/>
          </a:p>
          <a:p>
            <a:pPr lvl="4" rtl="0"/>
            <a:r>
              <a:rPr lang="en-gb"/>
              <a:t>Fifth level</a:t>
            </a:r>
            <a:endParaRPr lang="da-DK"/>
          </a:p>
        </p:txBody>
      </p:sp>
      <p:sp>
        <p:nvSpPr>
          <p:cNvPr id="8" name="Slide Number Placeholder 7"/>
          <p:cNvSpPr>
            <a:spLocks noGrp="1"/>
          </p:cNvSpPr>
          <p:nvPr>
            <p:ph type="sldNum" sz="quarter" idx="15"/>
          </p:nvPr>
        </p:nvSpPr>
        <p:spPr>
          <a:xfrm>
            <a:off x="11807992" y="6581497"/>
            <a:ext cx="252000" cy="153888"/>
          </a:xfrm>
          <a:prstGeom prst="rect">
            <a:avLst/>
          </a:prstGeom>
        </p:spPr>
        <p:txBody>
          <a:bodyPr rtlCol="0"/>
          <a:lstStyle/>
          <a:p>
            <a:pPr rtl="0">
              <a:defRPr/>
            </a:pPr>
            <a:fld id="{E90C1E0A-682D-40DC-B1EA-26C007FDC330}" type="slidenum">
              <a:rPr lang="da-DK" smtClean="0"/>
              <a:pPr rtl="0">
                <a:defRPr/>
              </a:pPr>
              <a:t>‹nr.›</a:t>
            </a:fld>
            <a:endParaRPr lang="da-DK" dirty="0"/>
          </a:p>
        </p:txBody>
      </p:sp>
      <p:sp>
        <p:nvSpPr>
          <p:cNvPr id="6" name="Date Placeholder 5" hidden="1"/>
          <p:cNvSpPr>
            <a:spLocks noGrp="1"/>
          </p:cNvSpPr>
          <p:nvPr>
            <p:ph type="dt" sz="half" idx="13"/>
          </p:nvPr>
        </p:nvSpPr>
        <p:spPr/>
        <p:txBody>
          <a:bodyPr rtlCol="0"/>
          <a:lstStyle/>
          <a:p>
            <a:pPr rtl="0"/>
            <a:fld id="{78417F83-4CBA-48F2-BAD0-783AE3701E32}" type="datetimeFigureOut">
              <a:rPr lang="da-DK" smtClean="0"/>
              <a:pPr rtl="0"/>
              <a:t>12-09-2024</a:t>
            </a:fld>
            <a:r>
              <a:rPr lang="en-gb"/>
              <a:t>03-09-2019</a:t>
            </a:r>
          </a:p>
        </p:txBody>
      </p:sp>
      <p:sp>
        <p:nvSpPr>
          <p:cNvPr id="7" name="Footer Placeholder 6" hidden="1"/>
          <p:cNvSpPr>
            <a:spLocks noGrp="1"/>
          </p:cNvSpPr>
          <p:nvPr>
            <p:ph type="ftr" sz="quarter" idx="14"/>
          </p:nvPr>
        </p:nvSpPr>
        <p:spPr/>
        <p:txBody>
          <a:bodyPr rtlCol="0"/>
          <a:lstStyle/>
          <a:p>
            <a:pPr rtl="0"/>
            <a:endParaRPr lang="da-DK" dirty="0"/>
          </a:p>
        </p:txBody>
      </p:sp>
    </p:spTree>
    <p:extLst>
      <p:ext uri="{BB962C8B-B14F-4D97-AF65-F5344CB8AC3E}">
        <p14:creationId xmlns:p14="http://schemas.microsoft.com/office/powerpoint/2010/main" val="7815629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da-DK"/>
          </a:p>
        </p:txBody>
      </p:sp>
      <p:sp>
        <p:nvSpPr>
          <p:cNvPr id="6" name="TextBox 5"/>
          <p:cNvSpPr txBox="1"/>
          <p:nvPr userDrawn="1"/>
        </p:nvSpPr>
        <p:spPr>
          <a:xfrm>
            <a:off x="-2160355" y="1022476"/>
            <a:ext cx="2012649" cy="473425"/>
          </a:xfrm>
          <a:prstGeom prst="rect">
            <a:avLst/>
          </a:prstGeom>
          <a:noFill/>
        </p:spPr>
        <p:txBody>
          <a:bodyPr wrap="square" lIns="0" tIns="0" rIns="0" bIns="0" rtlCol="0">
            <a:noAutofit/>
          </a:bodyPr>
          <a:lstStyle/>
          <a:p>
            <a:pPr algn="r" rtl="0">
              <a:lnSpc>
                <a:spcPct val="100000"/>
              </a:lnSpc>
            </a:pPr>
            <a:r>
              <a:rPr lang="en-gb"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en-gb" sz="1000" noProof="1">
                <a:solidFill>
                  <a:schemeClr val="tx1">
                    <a:lumMod val="75000"/>
                    <a:lumOff val="25000"/>
                  </a:schemeClr>
                </a:solidFill>
              </a:rPr>
              <a:t>til AU Passata Light</a:t>
            </a:r>
            <a:endParaRPr lang="da-DK" sz="4799" dirty="0"/>
          </a:p>
        </p:txBody>
      </p:sp>
      <p:sp>
        <p:nvSpPr>
          <p:cNvPr id="9" name="Slide Number Placeholder 8"/>
          <p:cNvSpPr>
            <a:spLocks noGrp="1"/>
          </p:cNvSpPr>
          <p:nvPr>
            <p:ph type="sldNum" sz="quarter" idx="12"/>
          </p:nvPr>
        </p:nvSpPr>
        <p:spPr>
          <a:xfrm>
            <a:off x="11807992" y="6581497"/>
            <a:ext cx="252000" cy="153888"/>
          </a:xfrm>
          <a:prstGeom prst="rect">
            <a:avLst/>
          </a:prstGeom>
        </p:spPr>
        <p:txBody>
          <a:bodyPr rtlCol="0"/>
          <a:lstStyle/>
          <a:p>
            <a:pPr rtl="0">
              <a:defRPr/>
            </a:pPr>
            <a:fld id="{E90C1E0A-682D-40DC-B1EA-26C007FDC330}" type="slidenum">
              <a:rPr lang="da-DK" smtClean="0"/>
              <a:pPr rtl="0">
                <a:defRPr/>
              </a:pPr>
              <a:t>‹nr.›</a:t>
            </a:fld>
            <a:endParaRPr lang="da-DK" dirty="0"/>
          </a:p>
        </p:txBody>
      </p:sp>
      <p:sp>
        <p:nvSpPr>
          <p:cNvPr id="7" name="Date Placeholder 6" hidden="1"/>
          <p:cNvSpPr>
            <a:spLocks noGrp="1"/>
          </p:cNvSpPr>
          <p:nvPr>
            <p:ph type="dt" sz="half" idx="10"/>
          </p:nvPr>
        </p:nvSpPr>
        <p:spPr/>
        <p:txBody>
          <a:bodyPr rtlCol="0"/>
          <a:lstStyle/>
          <a:p>
            <a:pPr rtl="0"/>
            <a:fld id="{78417F83-4CBA-48F2-BAD0-783AE3701E32}" type="datetimeFigureOut">
              <a:rPr lang="da-DK" smtClean="0"/>
              <a:pPr rtl="0"/>
              <a:t>12-09-2024</a:t>
            </a:fld>
            <a:r>
              <a:rPr lang="en-gb"/>
              <a:t>03-09-2019</a:t>
            </a:r>
          </a:p>
        </p:txBody>
      </p:sp>
      <p:sp>
        <p:nvSpPr>
          <p:cNvPr id="8" name="Footer Placeholder 7" hidden="1"/>
          <p:cNvSpPr>
            <a:spLocks noGrp="1"/>
          </p:cNvSpPr>
          <p:nvPr>
            <p:ph type="ftr" sz="quarter" idx="11"/>
          </p:nvPr>
        </p:nvSpPr>
        <p:spPr/>
        <p:txBody>
          <a:bodyPr rtlCol="0"/>
          <a:lstStyle/>
          <a:p>
            <a:pPr rtl="0"/>
            <a:endParaRPr lang="da-DK" dirty="0"/>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ctangle 2"/>
          <p:cNvSpPr/>
          <p:nvPr userDrawn="1"/>
        </p:nvSpPr>
        <p:spPr bwMode="auto">
          <a:xfrm>
            <a:off x="765820" y="1340768"/>
            <a:ext cx="1224136" cy="504056"/>
          </a:xfrm>
          <a:prstGeom prst="rect">
            <a:avLst/>
          </a:prstGeom>
          <a:solidFill>
            <a:schemeClr val="bg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5" name="Slide Number Placeholder 4"/>
          <p:cNvSpPr>
            <a:spLocks noGrp="1"/>
          </p:cNvSpPr>
          <p:nvPr>
            <p:ph type="sldNum" sz="quarter" idx="12"/>
          </p:nvPr>
        </p:nvSpPr>
        <p:spPr>
          <a:xfrm>
            <a:off x="11807992" y="6581497"/>
            <a:ext cx="252000" cy="153888"/>
          </a:xfrm>
          <a:prstGeom prst="rect">
            <a:avLst/>
          </a:prstGeom>
        </p:spPr>
        <p:txBody>
          <a:bodyPr rtlCol="0"/>
          <a:lstStyle/>
          <a:p>
            <a:pPr rtl="0">
              <a:defRPr/>
            </a:pPr>
            <a:fld id="{E90C1E0A-682D-40DC-B1EA-26C007FDC330}" type="slidenum">
              <a:rPr lang="da-DK" smtClean="0"/>
              <a:pPr rtl="0">
                <a:defRPr/>
              </a:pPr>
              <a:t>‹nr.›</a:t>
            </a:fld>
            <a:endParaRPr lang="da-DK" dirty="0"/>
          </a:p>
        </p:txBody>
      </p:sp>
      <p:sp>
        <p:nvSpPr>
          <p:cNvPr id="2" name="Date Placeholder 1" hidden="1"/>
          <p:cNvSpPr>
            <a:spLocks noGrp="1"/>
          </p:cNvSpPr>
          <p:nvPr>
            <p:ph type="dt" sz="half" idx="10"/>
          </p:nvPr>
        </p:nvSpPr>
        <p:spPr/>
        <p:txBody>
          <a:bodyPr rtlCol="0"/>
          <a:lstStyle/>
          <a:p>
            <a:pPr rtl="0"/>
            <a:fld id="{78417F83-4CBA-48F2-BAD0-783AE3701E32}" type="datetimeFigureOut">
              <a:rPr lang="da-DK" smtClean="0"/>
              <a:pPr rtl="0"/>
              <a:t>12-09-2024</a:t>
            </a:fld>
            <a:r>
              <a:rPr lang="en-gb"/>
              <a:t>03-09-2019</a:t>
            </a:r>
          </a:p>
        </p:txBody>
      </p:sp>
      <p:sp>
        <p:nvSpPr>
          <p:cNvPr id="4" name="Footer Placeholder 3" hidden="1"/>
          <p:cNvSpPr>
            <a:spLocks noGrp="1"/>
          </p:cNvSpPr>
          <p:nvPr>
            <p:ph type="ftr" sz="quarter" idx="11"/>
          </p:nvPr>
        </p:nvSpPr>
        <p:spPr/>
        <p:txBody>
          <a:bodyPr rtlCol="0"/>
          <a:lstStyle/>
          <a:p>
            <a:pPr rtl="0"/>
            <a:endParaRPr lang="da-DK" dirty="0"/>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Logo">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sz="4799" dirty="0"/>
          </a:p>
        </p:txBody>
      </p:sp>
      <p:pic>
        <p:nvPicPr>
          <p:cNvPr id="6" name="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28776" y="2163364"/>
            <a:ext cx="2531272" cy="2531272"/>
          </a:xfrm>
          <a:prstGeom prst="rect">
            <a:avLst/>
          </a:prstGeom>
        </p:spPr>
      </p:pic>
      <p:sp>
        <p:nvSpPr>
          <p:cNvPr id="5" name="Date Placeholder 4" hidden="1"/>
          <p:cNvSpPr>
            <a:spLocks noGrp="1"/>
          </p:cNvSpPr>
          <p:nvPr>
            <p:ph type="dt" sz="half" idx="10"/>
          </p:nvPr>
        </p:nvSpPr>
        <p:spPr/>
        <p:txBody>
          <a:bodyPr rtlCol="0"/>
          <a:lstStyle/>
          <a:p>
            <a:pPr rtl="0"/>
            <a:fld id="{78417F83-4CBA-48F2-BAD0-783AE3701E32}" type="datetimeFigureOut">
              <a:rPr lang="da-DK" smtClean="0"/>
              <a:pPr rtl="0"/>
              <a:t>12-09-2024</a:t>
            </a:fld>
            <a:r>
              <a:rPr lang="en-gb"/>
              <a:t>03-09-2019</a:t>
            </a:r>
          </a:p>
        </p:txBody>
      </p:sp>
      <p:sp>
        <p:nvSpPr>
          <p:cNvPr id="7" name="Footer Placeholder 6" hidden="1"/>
          <p:cNvSpPr>
            <a:spLocks noGrp="1"/>
          </p:cNvSpPr>
          <p:nvPr>
            <p:ph type="ftr" sz="quarter" idx="11"/>
          </p:nvPr>
        </p:nvSpPr>
        <p:spPr/>
        <p:txBody>
          <a:bodyPr rtlCol="0"/>
          <a:lstStyle/>
          <a:p>
            <a:pPr rtl="0"/>
            <a:endParaRPr lang="da-DK" dirty="0"/>
          </a:p>
        </p:txBody>
      </p:sp>
      <p:sp>
        <p:nvSpPr>
          <p:cNvPr id="9" name="Slide Number Placeholder 8" hidden="1"/>
          <p:cNvSpPr>
            <a:spLocks noGrp="1"/>
          </p:cNvSpPr>
          <p:nvPr>
            <p:ph type="sldNum" sz="quarter" idx="12"/>
          </p:nvPr>
        </p:nvSpPr>
        <p:spPr>
          <a:xfrm>
            <a:off x="0" y="7020000"/>
            <a:ext cx="0" cy="461665"/>
          </a:xfrm>
          <a:prstGeom prst="rect">
            <a:avLst/>
          </a:prstGeom>
        </p:spPr>
        <p:txBody>
          <a:bodyPr rtlCol="0"/>
          <a:lstStyle>
            <a:lvl1pPr>
              <a:defRPr sz="100">
                <a:noFill/>
              </a:defRPr>
            </a:lvl1pPr>
          </a:lstStyle>
          <a:p>
            <a:pPr rtl="0">
              <a:defRPr/>
            </a:pPr>
            <a:fld id="{E90C1E0A-682D-40DC-B1EA-26C007FDC330}" type="slidenum">
              <a:rPr lang="da-DK" smtClean="0"/>
              <a:pPr rtl="0">
                <a:defRPr/>
              </a:pPr>
              <a:t>‹nr.›</a:t>
            </a:fld>
            <a:endParaRPr lang="da-DK" dirty="0"/>
          </a:p>
        </p:txBody>
      </p:sp>
    </p:spTree>
    <p:extLst>
      <p:ext uri="{BB962C8B-B14F-4D97-AF65-F5344CB8AC3E}">
        <p14:creationId xmlns:p14="http://schemas.microsoft.com/office/powerpoint/2010/main" val="379744069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1"/>
        </a:solidFill>
        <a:effectLst/>
      </p:bgPr>
    </p:bg>
    <p:spTree>
      <p:nvGrpSpPr>
        <p:cNvPr id="1" name=""/>
        <p:cNvGrpSpPr/>
        <p:nvPr/>
      </p:nvGrpSpPr>
      <p:grpSpPr>
        <a:xfrm>
          <a:off x="0" y="0"/>
          <a:ext cx="0" cy="0"/>
          <a:chOff x="0" y="0"/>
          <a:chExt cx="0" cy="0"/>
        </a:xfrm>
      </p:grpSpPr>
      <p:sp>
        <p:nvSpPr>
          <p:cNvPr id="16"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sz="4799" dirty="0"/>
          </a:p>
        </p:txBody>
      </p:sp>
      <p:sp>
        <p:nvSpPr>
          <p:cNvPr id="34" name="Pladsholder til tekst 2"/>
          <p:cNvSpPr txBox="1">
            <a:spLocks/>
          </p:cNvSpPr>
          <p:nvPr userDrawn="1"/>
        </p:nvSpPr>
        <p:spPr>
          <a:xfrm>
            <a:off x="1090914" y="2098689"/>
            <a:ext cx="12745416" cy="1329861"/>
          </a:xfrm>
          <a:prstGeom prst="rect">
            <a:avLst/>
          </a:prstGeom>
        </p:spPr>
        <p:txBody>
          <a:bodyPr wrap="square" lIns="0" tIns="0" rIns="0" bIns="21600" rtlCol="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rtl="0">
              <a:lnSpc>
                <a:spcPct val="85000"/>
              </a:lnSpc>
            </a:pPr>
            <a:r>
              <a:rPr lang="en-gb" sz="10000" kern="0">
                <a:solidFill>
                  <a:schemeClr val="accent6"/>
                </a:solidFill>
                <a:latin typeface="AU Peto" panose="040C0B07020602020301" pitchFamily="82" charset="0"/>
              </a:rPr>
              <a:t>Aarhus</a:t>
            </a:r>
            <a:endParaRPr lang="da-DK"/>
          </a:p>
        </p:txBody>
      </p:sp>
      <p:sp>
        <p:nvSpPr>
          <p:cNvPr id="6" name="Pladsholder til tekst 2"/>
          <p:cNvSpPr txBox="1">
            <a:spLocks/>
          </p:cNvSpPr>
          <p:nvPr userDrawn="1"/>
        </p:nvSpPr>
        <p:spPr>
          <a:xfrm>
            <a:off x="7439540" y="2093600"/>
            <a:ext cx="4356484" cy="1329861"/>
          </a:xfrm>
          <a:prstGeom prst="rect">
            <a:avLst/>
          </a:prstGeom>
        </p:spPr>
        <p:txBody>
          <a:bodyPr wrap="square" lIns="0" tIns="0" rIns="0" bIns="21600" rtlCol="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rtl="0">
              <a:lnSpc>
                <a:spcPct val="85000"/>
              </a:lnSpc>
            </a:pPr>
            <a:r>
              <a:rPr lang="en-gb" sz="10000" kern="0">
                <a:solidFill>
                  <a:schemeClr val="bg1"/>
                </a:solidFill>
                <a:latin typeface="AU Peto" panose="040C0B07020602020301" pitchFamily="82" charset="0"/>
              </a:rPr>
              <a:t>uni</a:t>
            </a:r>
            <a:endParaRPr lang="da-DK" sz="10000" kern="0" dirty="0">
              <a:solidFill>
                <a:schemeClr val="bg1"/>
              </a:solidFill>
              <a:latin typeface="AU Peto" panose="040C0B07020602020301" pitchFamily="82" charset="0"/>
            </a:endParaRPr>
          </a:p>
        </p:txBody>
      </p:sp>
      <p:sp>
        <p:nvSpPr>
          <p:cNvPr id="7" name="Pladsholder til tekst 2"/>
          <p:cNvSpPr txBox="1">
            <a:spLocks/>
          </p:cNvSpPr>
          <p:nvPr userDrawn="1"/>
        </p:nvSpPr>
        <p:spPr>
          <a:xfrm>
            <a:off x="1881492" y="3428550"/>
            <a:ext cx="9289032" cy="1329861"/>
          </a:xfrm>
          <a:prstGeom prst="rect">
            <a:avLst/>
          </a:prstGeom>
        </p:spPr>
        <p:txBody>
          <a:bodyPr wrap="square" lIns="0" tIns="0" rIns="0" bIns="21600" rtlCol="0">
            <a:spAutoFit/>
          </a:bodyPr>
          <a:lstStyle>
            <a:lvl1pPr marL="0" indent="0" algn="l" rtl="0" eaLnBrk="1" fontAlgn="base" hangingPunct="1">
              <a:lnSpc>
                <a:spcPct val="95000"/>
              </a:lnSpc>
              <a:spcBef>
                <a:spcPts val="600"/>
              </a:spcBef>
              <a:spcAft>
                <a:spcPct val="0"/>
              </a:spcAft>
              <a:buClr>
                <a:schemeClr val="accent3"/>
              </a:buClr>
              <a:buSzPct val="75000"/>
              <a:buFont typeface="Wingdings 3" pitchFamily="18" charset="2"/>
              <a:buNone/>
              <a:defRPr sz="2200">
                <a:solidFill>
                  <a:schemeClr val="bg1"/>
                </a:solidFill>
                <a:latin typeface="AU Peto" panose="040C0B07020602020301" pitchFamily="82" charset="0"/>
                <a:ea typeface="AU Peto" panose="040C0B07020602020301" pitchFamily="82" charset="0"/>
                <a:cs typeface="+mn-cs"/>
              </a:defRPr>
            </a:lvl1pPr>
            <a:lvl2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2pPr>
            <a:lvl3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3pPr>
            <a:lvl4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4pPr>
            <a:lvl5pPr marL="324000" indent="-324000" algn="l" rtl="0" eaLnBrk="1" fontAlgn="base" hangingPunct="1">
              <a:lnSpc>
                <a:spcPct val="95000"/>
              </a:lnSpc>
              <a:spcBef>
                <a:spcPts val="600"/>
              </a:spcBef>
              <a:spcAft>
                <a:spcPct val="0"/>
              </a:spcAft>
              <a:buClr>
                <a:schemeClr val="accent3"/>
              </a:buClr>
              <a:buSzPct val="75000"/>
              <a:buFont typeface="Wingdings 3" pitchFamily="18" charset="2"/>
              <a:buChar char="u"/>
              <a:defRPr sz="1600">
                <a:solidFill>
                  <a:srgbClr val="000000"/>
                </a:solidFill>
                <a:latin typeface="+mn-lt"/>
              </a:defRPr>
            </a:lvl5pPr>
            <a:lvl6pPr marL="13525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6pPr>
            <a:lvl7pPr marL="18097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7pPr>
            <a:lvl8pPr marL="22669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8pPr>
            <a:lvl9pPr marL="2724150" indent="-176213" algn="l" rtl="0" eaLnBrk="1" fontAlgn="base" hangingPunct="1">
              <a:lnSpc>
                <a:spcPct val="99000"/>
              </a:lnSpc>
              <a:spcBef>
                <a:spcPct val="20000"/>
              </a:spcBef>
              <a:spcAft>
                <a:spcPct val="0"/>
              </a:spcAft>
              <a:buFont typeface="AU Passata" pitchFamily="34" charset="0"/>
              <a:buChar char="›"/>
              <a:defRPr sz="1600">
                <a:solidFill>
                  <a:schemeClr val="bg2"/>
                </a:solidFill>
                <a:latin typeface="+mn-lt"/>
              </a:defRPr>
            </a:lvl9pPr>
          </a:lstStyle>
          <a:p>
            <a:pPr algn="ctr" rtl="0">
              <a:lnSpc>
                <a:spcPct val="85000"/>
              </a:lnSpc>
            </a:pPr>
            <a:r>
              <a:rPr lang="en-gb" sz="10000" kern="0">
                <a:solidFill>
                  <a:schemeClr val="bg1"/>
                </a:solidFill>
                <a:latin typeface="AU Peto" panose="040C0B07020602020301" pitchFamily="82" charset="0"/>
              </a:rPr>
              <a:t>versiet</a:t>
            </a:r>
            <a:endParaRPr lang="da-DK" sz="10000" dirty="0">
              <a:solidFill>
                <a:schemeClr val="bg1"/>
              </a:solidFill>
              <a:latin typeface="AU Peto" panose="040C0B07020602020301" pitchFamily="82" charset="0"/>
            </a:endParaRPr>
          </a:p>
        </p:txBody>
      </p:sp>
      <p:sp>
        <p:nvSpPr>
          <p:cNvPr id="8" name="Date Placeholder 4" hidden="1"/>
          <p:cNvSpPr>
            <a:spLocks noGrp="1"/>
          </p:cNvSpPr>
          <p:nvPr>
            <p:ph type="dt" sz="half" idx="10"/>
          </p:nvPr>
        </p:nvSpPr>
        <p:spPr>
          <a:xfrm>
            <a:off x="0" y="7020000"/>
            <a:ext cx="0" cy="0"/>
          </a:xfrm>
        </p:spPr>
        <p:txBody>
          <a:bodyPr rtlCol="0"/>
          <a:lstStyle/>
          <a:p>
            <a:pPr rtl="0"/>
            <a:fld id="{78417F83-4CBA-48F2-BAD0-783AE3701E32}" type="datetimeFigureOut">
              <a:rPr lang="da-DK" smtClean="0"/>
              <a:pPr rtl="0"/>
              <a:t>12-09-2024</a:t>
            </a:fld>
            <a:r>
              <a:rPr lang="en-gb"/>
              <a:t>03-09-2019</a:t>
            </a:r>
          </a:p>
        </p:txBody>
      </p:sp>
      <p:sp>
        <p:nvSpPr>
          <p:cNvPr id="9" name="Footer Placeholder 6" hidden="1"/>
          <p:cNvSpPr>
            <a:spLocks noGrp="1"/>
          </p:cNvSpPr>
          <p:nvPr>
            <p:ph type="ftr" sz="quarter" idx="11"/>
          </p:nvPr>
        </p:nvSpPr>
        <p:spPr>
          <a:xfrm>
            <a:off x="0" y="7020000"/>
            <a:ext cx="0" cy="0"/>
          </a:xfrm>
        </p:spPr>
        <p:txBody>
          <a:bodyPr rtlCol="0"/>
          <a:lstStyle/>
          <a:p>
            <a:pPr rtl="0"/>
            <a:endParaRPr lang="da-DK" dirty="0"/>
          </a:p>
        </p:txBody>
      </p:sp>
      <p:sp>
        <p:nvSpPr>
          <p:cNvPr id="10" name="Slide Number Placeholder 8" hidden="1"/>
          <p:cNvSpPr>
            <a:spLocks noGrp="1"/>
          </p:cNvSpPr>
          <p:nvPr>
            <p:ph type="sldNum" sz="quarter" idx="12"/>
          </p:nvPr>
        </p:nvSpPr>
        <p:spPr>
          <a:xfrm>
            <a:off x="0" y="7020000"/>
            <a:ext cx="0" cy="461665"/>
          </a:xfrm>
          <a:prstGeom prst="rect">
            <a:avLst/>
          </a:prstGeom>
        </p:spPr>
        <p:txBody>
          <a:bodyPr rtlCol="0"/>
          <a:lstStyle>
            <a:lvl1pPr>
              <a:defRPr sz="100">
                <a:noFill/>
              </a:defRPr>
            </a:lvl1pPr>
          </a:lstStyle>
          <a:p>
            <a:pPr rtl="0">
              <a:defRPr/>
            </a:pPr>
            <a:fld id="{E90C1E0A-682D-40DC-B1EA-26C007FDC330}" type="slidenum">
              <a:rPr lang="da-DK" smtClean="0"/>
              <a:pPr rtl="0">
                <a:defRPr/>
              </a:pPr>
              <a:t>‹nr.›</a:t>
            </a:fld>
            <a:endParaRPr lang="da-DK" dirty="0"/>
          </a:p>
        </p:txBody>
      </p:sp>
    </p:spTree>
    <p:extLst>
      <p:ext uri="{BB962C8B-B14F-4D97-AF65-F5344CB8AC3E}">
        <p14:creationId xmlns:p14="http://schemas.microsoft.com/office/powerpoint/2010/main" val="92624067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text">
    <p:spTree>
      <p:nvGrpSpPr>
        <p:cNvPr id="1" name=""/>
        <p:cNvGrpSpPr/>
        <p:nvPr/>
      </p:nvGrpSpPr>
      <p:grpSpPr>
        <a:xfrm>
          <a:off x="0" y="0"/>
          <a:ext cx="0" cy="0"/>
          <a:chOff x="0" y="0"/>
          <a:chExt cx="0" cy="0"/>
        </a:xfrm>
      </p:grpSpPr>
      <p:sp>
        <p:nvSpPr>
          <p:cNvPr id="21"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sz="4799" dirty="0"/>
          </a:p>
        </p:txBody>
      </p:sp>
      <p:sp>
        <p:nvSpPr>
          <p:cNvPr id="19" name="White Top Rectangle"/>
          <p:cNvSpPr>
            <a:spLocks noChangeArrowheads="1"/>
          </p:cNvSpPr>
          <p:nvPr userDrawn="1"/>
        </p:nvSpPr>
        <p:spPr bwMode="auto">
          <a:xfrm>
            <a:off x="985838" y="3443622"/>
            <a:ext cx="648000" cy="46800"/>
          </a:xfrm>
          <a:prstGeom prst="rect">
            <a:avLst/>
          </a:prstGeom>
          <a:solidFill>
            <a:schemeClr val="bg1"/>
          </a:solidFill>
          <a:ln w="9525">
            <a:noFill/>
            <a:miter lim="800000"/>
            <a:headEnd/>
            <a:tailEnd/>
          </a:ln>
          <a:effectLst/>
        </p:spPr>
        <p:txBody>
          <a:bodyPr wrap="none" rtlCol="0" anchor="ctr"/>
          <a:lstStyle/>
          <a:p>
            <a:pPr rtl="0">
              <a:defRPr/>
            </a:pPr>
            <a:endParaRPr lang="da-DK" sz="4799" dirty="0"/>
          </a:p>
        </p:txBody>
      </p:sp>
      <p:sp>
        <p:nvSpPr>
          <p:cNvPr id="34819" name="Title 1"/>
          <p:cNvSpPr>
            <a:spLocks noGrp="1" noChangeArrowheads="1"/>
          </p:cNvSpPr>
          <p:nvPr>
            <p:ph type="ctrTitle"/>
          </p:nvPr>
        </p:nvSpPr>
        <p:spPr>
          <a:xfrm>
            <a:off x="981844" y="1520315"/>
            <a:ext cx="9543307" cy="1779553"/>
          </a:xfrm>
        </p:spPr>
        <p:txBody>
          <a:bodyPr wrap="square" rtlCol="0" anchor="b" anchorCtr="0">
            <a:noAutofit/>
          </a:bodyPr>
          <a:lstStyle>
            <a:lvl1pPr>
              <a:lnSpc>
                <a:spcPct val="90000"/>
              </a:lnSpc>
              <a:defRPr sz="6000" baseline="0">
                <a:solidFill>
                  <a:schemeClr val="bg1"/>
                </a:solidFill>
                <a:latin typeface="AU Passata Light" panose="020B0303030902030804" pitchFamily="34" charset="0"/>
              </a:defRPr>
            </a:lvl1pPr>
          </a:lstStyle>
          <a:p>
            <a:pPr rtl="0"/>
            <a:r>
              <a:rPr lang="en-gb"/>
              <a:t>Click to edit Master title style</a:t>
            </a:r>
            <a:endParaRPr lang="da-DK"/>
          </a:p>
        </p:txBody>
      </p:sp>
      <p:sp>
        <p:nvSpPr>
          <p:cNvPr id="4" name="Text Placeholder 3"/>
          <p:cNvSpPr>
            <a:spLocks noGrp="1"/>
          </p:cNvSpPr>
          <p:nvPr>
            <p:ph type="body" sz="quarter" idx="11"/>
          </p:nvPr>
        </p:nvSpPr>
        <p:spPr>
          <a:xfrm>
            <a:off x="985838" y="3715431"/>
            <a:ext cx="7161212" cy="1746085"/>
          </a:xfrm>
        </p:spPr>
        <p:txBody>
          <a:bodyPr rtlCol="0"/>
          <a:lstStyle>
            <a:lvl1pPr marL="0" indent="0">
              <a:lnSpc>
                <a:spcPct val="101000"/>
              </a:lnSpc>
              <a:buFontTx/>
              <a:buNone/>
              <a:defRPr sz="27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a:t>Click to edit Master text styles</a:t>
            </a:r>
            <a:endParaRPr lang="da-DK"/>
          </a:p>
        </p:txBody>
      </p:sp>
      <p:sp>
        <p:nvSpPr>
          <p:cNvPr id="22" name="TextBox 21"/>
          <p:cNvSpPr txBox="1"/>
          <p:nvPr userDrawn="1"/>
        </p:nvSpPr>
        <p:spPr>
          <a:xfrm>
            <a:off x="-2160355" y="2132856"/>
            <a:ext cx="2012649" cy="738664"/>
          </a:xfrm>
          <a:prstGeom prst="rect">
            <a:avLst/>
          </a:prstGeom>
          <a:noFill/>
        </p:spPr>
        <p:txBody>
          <a:bodyPr wrap="square" lIns="0" tIns="0" rIns="0" bIns="0" rtlCol="0">
            <a:noAutofit/>
          </a:bodyPr>
          <a:lstStyle/>
          <a:p>
            <a:pPr algn="r" rtl="0">
              <a:lnSpc>
                <a:spcPct val="100000"/>
              </a:lnSpc>
            </a:pPr>
            <a:r>
              <a:rPr lang="en-gb" sz="1000" noProof="1">
                <a:solidFill>
                  <a:schemeClr val="tx1">
                    <a:lumMod val="75000"/>
                    <a:lumOff val="25000"/>
                  </a:schemeClr>
                </a:solidFill>
              </a:rPr>
              <a:t>Ændr 2. linje i overskriften </a:t>
            </a:r>
            <a:br>
              <a:rPr lang="en-GB" sz="1000" noProof="1">
                <a:solidFill>
                  <a:schemeClr val="tx1">
                    <a:lumMod val="75000"/>
                    <a:lumOff val="25000"/>
                  </a:schemeClr>
                </a:solidFill>
              </a:rPr>
            </a:br>
            <a:r>
              <a:rPr lang="en-gb" sz="1000" noProof="1">
                <a:solidFill>
                  <a:schemeClr val="tx1">
                    <a:lumMod val="75000"/>
                    <a:lumOff val="25000"/>
                  </a:schemeClr>
                </a:solidFill>
              </a:rPr>
              <a:t>til AU Passata bold</a:t>
            </a:r>
            <a:endParaRPr lang="da-DK" sz="4799" dirty="0"/>
          </a:p>
        </p:txBody>
      </p:sp>
      <p:sp>
        <p:nvSpPr>
          <p:cNvPr id="2" name="Date Placeholder 1" hidden="1"/>
          <p:cNvSpPr>
            <a:spLocks noGrp="1"/>
          </p:cNvSpPr>
          <p:nvPr>
            <p:ph type="dt" sz="half" idx="12"/>
          </p:nvPr>
        </p:nvSpPr>
        <p:spPr/>
        <p:txBody>
          <a:bodyPr rtlCol="0"/>
          <a:lstStyle/>
          <a:p>
            <a:pPr rtl="0"/>
            <a:fld id="{78417F83-4CBA-48F2-BAD0-783AE3701E32}" type="datetimeFigureOut">
              <a:rPr lang="da-DK" smtClean="0"/>
              <a:pPr rtl="0"/>
              <a:t>12-09-2024</a:t>
            </a:fld>
            <a:r>
              <a:rPr lang="en-gb"/>
              <a:t>03-09-2019</a:t>
            </a:r>
          </a:p>
        </p:txBody>
      </p:sp>
      <p:sp>
        <p:nvSpPr>
          <p:cNvPr id="3" name="Footer Placeholder 2" hidden="1"/>
          <p:cNvSpPr>
            <a:spLocks noGrp="1"/>
          </p:cNvSpPr>
          <p:nvPr>
            <p:ph type="ftr" sz="quarter" idx="13"/>
          </p:nvPr>
        </p:nvSpPr>
        <p:spPr/>
        <p:txBody>
          <a:bodyPr rtlCol="0"/>
          <a:lstStyle/>
          <a:p>
            <a:pPr rtl="0"/>
            <a:endParaRPr lang="da-DK" dirty="0"/>
          </a:p>
        </p:txBody>
      </p:sp>
      <p:pic>
        <p:nvPicPr>
          <p:cNvPr id="5" name="Au logo">
            <a:extLst>
              <a:ext uri="{FF2B5EF4-FFF2-40B4-BE49-F238E27FC236}">
                <a16:creationId xmlns:a16="http://schemas.microsoft.com/office/drawing/2014/main" id="{389176A3-F1D0-6065-0482-7F7E203C53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2400" y="5997600"/>
            <a:ext cx="557569" cy="558000"/>
          </a:xfrm>
          <a:prstGeom prst="rect">
            <a:avLst/>
          </a:prstGeom>
        </p:spPr>
      </p:pic>
      <p:pic>
        <p:nvPicPr>
          <p:cNvPr id="6" name="SecondaryLogo">
            <a:extLst>
              <a:ext uri="{FF2B5EF4-FFF2-40B4-BE49-F238E27FC236}">
                <a16:creationId xmlns:a16="http://schemas.microsoft.com/office/drawing/2014/main" id="{EB6D3501-8354-C73A-A9BE-FFC56D22CBC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06000" y="5997600"/>
            <a:ext cx="1658237" cy="558000"/>
          </a:xfrm>
          <a:prstGeom prst="rect">
            <a:avLst/>
          </a:prstGeom>
        </p:spPr>
      </p:pic>
      <p:sp>
        <p:nvSpPr>
          <p:cNvPr id="7" name="OFF_logo1Computed">
            <a:extLst>
              <a:ext uri="{FF2B5EF4-FFF2-40B4-BE49-F238E27FC236}">
                <a16:creationId xmlns:a16="http://schemas.microsoft.com/office/drawing/2014/main" id="{95A6469B-B564-B39B-C9E9-73329A005204}"/>
              </a:ext>
            </a:extLst>
          </p:cNvPr>
          <p:cNvSpPr/>
          <p:nvPr userDrawn="1"/>
        </p:nvSpPr>
        <p:spPr bwMode="auto">
          <a:xfrm flipH="1">
            <a:off x="972064" y="5997600"/>
            <a:ext cx="754426" cy="589622"/>
          </a:xfrm>
          <a:prstGeom prst="rect">
            <a:avLst/>
          </a:prstGeom>
          <a:noFill/>
          <a:ln w="1778" cap="flat" cmpd="sng" algn="ctr">
            <a:noFill/>
            <a:prstDash val="solid"/>
            <a:round/>
            <a:headEnd type="none" w="med" len="med"/>
            <a:tailEnd type="none" w="med" len="med"/>
          </a:ln>
          <a:effectLst/>
        </p:spPr>
        <p:txBody>
          <a:bodyPr vert="horz" wrap="squar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lang="en-gb" sz="1000" b="0" i="0" u="none" strike="noStrike" cap="all" normalizeH="0" noProof="1">
                <a:ln>
                  <a:noFill/>
                </a:ln>
                <a:solidFill>
                  <a:schemeClr val="bg1"/>
                </a:solidFill>
                <a:effectLst/>
                <a:latin typeface="AU Passata" pitchFamily="34" charset="0"/>
              </a:rPr>
              <a:t>Aarhus
Universitet</a:t>
            </a:r>
          </a:p>
        </p:txBody>
      </p:sp>
    </p:spTree>
    <p:extLst>
      <p:ext uri="{BB962C8B-B14F-4D97-AF65-F5344CB8AC3E}">
        <p14:creationId xmlns:p14="http://schemas.microsoft.com/office/powerpoint/2010/main" val="11270082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slide Aarhus Universitet">
    <p:bg>
      <p:bgPr>
        <a:solidFill>
          <a:schemeClr val="bg1"/>
        </a:solidFill>
        <a:effectLst/>
      </p:bgPr>
    </p:bg>
    <p:spTree>
      <p:nvGrpSpPr>
        <p:cNvPr id="1" name=""/>
        <p:cNvGrpSpPr/>
        <p:nvPr/>
      </p:nvGrpSpPr>
      <p:grpSpPr>
        <a:xfrm>
          <a:off x="0" y="0"/>
          <a:ext cx="0" cy="0"/>
          <a:chOff x="0" y="0"/>
          <a:chExt cx="0" cy="0"/>
        </a:xfrm>
      </p:grpSpPr>
      <p:sp>
        <p:nvSpPr>
          <p:cNvPr id="8"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sz="4799" dirty="0"/>
          </a:p>
        </p:txBody>
      </p:sp>
      <p:sp>
        <p:nvSpPr>
          <p:cNvPr id="5" name="LAN_AUWBreak"/>
          <p:cNvSpPr/>
          <p:nvPr userDrawn="1"/>
        </p:nvSpPr>
        <p:spPr bwMode="auto">
          <a:xfrm>
            <a:off x="6022613" y="2804400"/>
            <a:ext cx="65" cy="757567"/>
          </a:xfrm>
          <a:prstGeom prst="rect">
            <a:avLst/>
          </a:prstGeom>
          <a:noFill/>
          <a:ln w="1778" cap="flat" cmpd="sng" algn="ctr">
            <a:noFill/>
            <a:prstDash val="solid"/>
            <a:round/>
            <a:headEnd type="none" w="med" len="med"/>
            <a:tailEnd type="none" w="med" len="med"/>
          </a:ln>
          <a:effectLst/>
        </p:spPr>
        <p:txBody>
          <a:bodyPr vert="horz" wrap="none" lIns="0" tIns="183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lang="en-gb" sz="4000" b="0" i="0" u="none" strike="noStrike" cap="all" normalizeH="0" noProof="1">
                <a:ln>
                  <a:noFill/>
                </a:ln>
                <a:solidFill>
                  <a:schemeClr val="bg1"/>
                </a:solidFill>
                <a:effectLst/>
                <a:latin typeface="AU Passata" pitchFamily="34" charset="0"/>
              </a:rPr>
              <a:t>Aarhus 
Universitet</a:t>
            </a:r>
          </a:p>
        </p:txBody>
      </p:sp>
      <p:pic>
        <p:nvPicPr>
          <p:cNvPr id="6" name="Logo white"/>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318268" y="2864711"/>
            <a:ext cx="2228400" cy="1116990"/>
          </a:xfrm>
          <a:prstGeom prst="rect">
            <a:avLst/>
          </a:prstGeom>
        </p:spPr>
      </p:pic>
      <p:sp>
        <p:nvSpPr>
          <p:cNvPr id="7" name="Date Placeholder 4" hidden="1"/>
          <p:cNvSpPr>
            <a:spLocks noGrp="1"/>
          </p:cNvSpPr>
          <p:nvPr>
            <p:ph type="dt" sz="half" idx="10"/>
          </p:nvPr>
        </p:nvSpPr>
        <p:spPr>
          <a:xfrm>
            <a:off x="0" y="7020000"/>
            <a:ext cx="0" cy="0"/>
          </a:xfrm>
        </p:spPr>
        <p:txBody>
          <a:bodyPr rtlCol="0"/>
          <a:lstStyle/>
          <a:p>
            <a:pPr rtl="0"/>
            <a:fld id="{78417F83-4CBA-48F2-BAD0-783AE3701E32}" type="datetimeFigureOut">
              <a:rPr lang="da-DK" smtClean="0"/>
              <a:pPr rtl="0"/>
              <a:t>12-09-2024</a:t>
            </a:fld>
            <a:r>
              <a:rPr lang="en-gb"/>
              <a:t>03-09-2019</a:t>
            </a:r>
          </a:p>
        </p:txBody>
      </p:sp>
      <p:sp>
        <p:nvSpPr>
          <p:cNvPr id="9" name="Footer Placeholder 6" hidden="1"/>
          <p:cNvSpPr>
            <a:spLocks noGrp="1"/>
          </p:cNvSpPr>
          <p:nvPr>
            <p:ph type="ftr" sz="quarter" idx="11"/>
          </p:nvPr>
        </p:nvSpPr>
        <p:spPr>
          <a:xfrm>
            <a:off x="0" y="7020000"/>
            <a:ext cx="0" cy="0"/>
          </a:xfrm>
        </p:spPr>
        <p:txBody>
          <a:bodyPr rtlCol="0"/>
          <a:lstStyle/>
          <a:p>
            <a:pPr rtl="0"/>
            <a:endParaRPr lang="da-DK" dirty="0"/>
          </a:p>
        </p:txBody>
      </p:sp>
      <p:sp>
        <p:nvSpPr>
          <p:cNvPr id="10" name="Slide Number Placeholder 8" hidden="1"/>
          <p:cNvSpPr>
            <a:spLocks noGrp="1"/>
          </p:cNvSpPr>
          <p:nvPr>
            <p:ph type="sldNum" sz="quarter" idx="12"/>
          </p:nvPr>
        </p:nvSpPr>
        <p:spPr>
          <a:xfrm>
            <a:off x="0" y="7020000"/>
            <a:ext cx="0" cy="461665"/>
          </a:xfrm>
          <a:prstGeom prst="rect">
            <a:avLst/>
          </a:prstGeom>
        </p:spPr>
        <p:txBody>
          <a:bodyPr rtlCol="0"/>
          <a:lstStyle>
            <a:lvl1pPr>
              <a:defRPr sz="100">
                <a:noFill/>
              </a:defRPr>
            </a:lvl1pPr>
          </a:lstStyle>
          <a:p>
            <a:pPr rtl="0">
              <a:defRPr/>
            </a:pPr>
            <a:fld id="{E90C1E0A-682D-40DC-B1EA-26C007FDC330}" type="slidenum">
              <a:rPr lang="da-DK" smtClean="0"/>
              <a:pPr rtl="0">
                <a:defRPr/>
              </a:pPr>
              <a:t>‹nr.›</a:t>
            </a:fld>
            <a:endParaRPr lang="da-DK" dirty="0"/>
          </a:p>
        </p:txBody>
      </p:sp>
    </p:spTree>
    <p:extLst>
      <p:ext uri="{BB962C8B-B14F-4D97-AF65-F5344CB8AC3E}">
        <p14:creationId xmlns:p14="http://schemas.microsoft.com/office/powerpoint/2010/main" val="412889669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EogI_Blank">
    <p:bg>
      <p:bgPr>
        <a:solidFill>
          <a:srgbClr val="0024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2189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o picture">
    <p:spTree>
      <p:nvGrpSpPr>
        <p:cNvPr id="1" name=""/>
        <p:cNvGrpSpPr/>
        <p:nvPr/>
      </p:nvGrpSpPr>
      <p:grpSpPr>
        <a:xfrm>
          <a:off x="0" y="0"/>
          <a:ext cx="0" cy="0"/>
          <a:chOff x="0" y="0"/>
          <a:chExt cx="0" cy="0"/>
        </a:xfrm>
      </p:grpSpPr>
      <p:sp>
        <p:nvSpPr>
          <p:cNvPr id="22" name="Farvet baggrund"/>
          <p:cNvSpPr/>
          <p:nvPr userDrawn="1"/>
        </p:nvSpPr>
        <p:spPr>
          <a:xfrm>
            <a:off x="0" y="0"/>
            <a:ext cx="121888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sz="4799" dirty="0"/>
          </a:p>
        </p:txBody>
      </p:sp>
      <p:sp>
        <p:nvSpPr>
          <p:cNvPr id="34819" name="Title 1"/>
          <p:cNvSpPr>
            <a:spLocks noGrp="1" noChangeArrowheads="1"/>
          </p:cNvSpPr>
          <p:nvPr>
            <p:ph type="ctrTitle"/>
          </p:nvPr>
        </p:nvSpPr>
        <p:spPr>
          <a:xfrm>
            <a:off x="985838" y="2482343"/>
            <a:ext cx="10220325" cy="1661993"/>
          </a:xfrm>
        </p:spPr>
        <p:txBody>
          <a:bodyPr wrap="square" rtlCol="0" anchor="ctr" anchorCtr="0">
            <a:spAutoFit/>
          </a:bodyPr>
          <a:lstStyle>
            <a:lvl1pPr>
              <a:lnSpc>
                <a:spcPct val="90000"/>
              </a:lnSpc>
              <a:defRPr sz="6000" baseline="0">
                <a:solidFill>
                  <a:schemeClr val="bg1"/>
                </a:solidFill>
                <a:latin typeface="AU Passata Light" panose="020B0303030902030804" pitchFamily="34" charset="0"/>
              </a:defRPr>
            </a:lvl1pPr>
          </a:lstStyle>
          <a:p>
            <a:pPr rtl="0"/>
            <a:r>
              <a:rPr lang="en-gb"/>
              <a:t>Click to edit Master title style</a:t>
            </a:r>
            <a:endParaRPr lang="da-DK"/>
          </a:p>
        </p:txBody>
      </p:sp>
      <p:sp>
        <p:nvSpPr>
          <p:cNvPr id="14" name="TextBox 13"/>
          <p:cNvSpPr txBox="1"/>
          <p:nvPr userDrawn="1"/>
        </p:nvSpPr>
        <p:spPr>
          <a:xfrm>
            <a:off x="-1973598" y="3082506"/>
            <a:ext cx="1825892" cy="307777"/>
          </a:xfrm>
          <a:prstGeom prst="rect">
            <a:avLst/>
          </a:prstGeom>
          <a:noFill/>
        </p:spPr>
        <p:txBody>
          <a:bodyPr wrap="square" lIns="0" tIns="0" rIns="0" bIns="0" rtlCol="0">
            <a:spAutoFit/>
          </a:bodyPr>
          <a:lstStyle/>
          <a:p>
            <a:pPr algn="r" rtl="0">
              <a:lnSpc>
                <a:spcPct val="100000"/>
              </a:lnSpc>
            </a:pPr>
            <a:r>
              <a:rPr lang="en-gb" sz="1000" noProof="1">
                <a:solidFill>
                  <a:schemeClr val="tx1">
                    <a:lumMod val="75000"/>
                    <a:lumOff val="25000"/>
                  </a:schemeClr>
                </a:solidFill>
              </a:rPr>
              <a:t>Ændr 2. linje eller ord til</a:t>
            </a:r>
            <a:endParaRPr lang="da-DK"/>
          </a:p>
          <a:p>
            <a:pPr algn="r" rtl="0">
              <a:lnSpc>
                <a:spcPct val="100000"/>
              </a:lnSpc>
            </a:pPr>
            <a:r>
              <a:rPr lang="en-gb" sz="1000" noProof="1">
                <a:solidFill>
                  <a:schemeClr val="tx1">
                    <a:lumMod val="75000"/>
                    <a:lumOff val="25000"/>
                  </a:schemeClr>
                </a:solidFill>
              </a:rPr>
              <a:t>AU Passata Bold</a:t>
            </a:r>
            <a:endParaRPr lang="da-DK" sz="4799" dirty="0"/>
          </a:p>
        </p:txBody>
      </p:sp>
      <p:sp>
        <p:nvSpPr>
          <p:cNvPr id="2" name="Date Placeholder 1" hidden="1"/>
          <p:cNvSpPr>
            <a:spLocks noGrp="1"/>
          </p:cNvSpPr>
          <p:nvPr>
            <p:ph type="dt" sz="half" idx="10"/>
          </p:nvPr>
        </p:nvSpPr>
        <p:spPr/>
        <p:txBody>
          <a:bodyPr rtlCol="0"/>
          <a:lstStyle/>
          <a:p>
            <a:pPr rtl="0"/>
            <a:fld id="{78417F83-4CBA-48F2-BAD0-783AE3701E32}" type="datetimeFigureOut">
              <a:rPr lang="da-DK" smtClean="0"/>
              <a:pPr rtl="0"/>
              <a:t>12-09-2024</a:t>
            </a:fld>
            <a:r>
              <a:rPr lang="en-gb"/>
              <a:t>03-09-2019</a:t>
            </a:r>
          </a:p>
        </p:txBody>
      </p:sp>
      <p:sp>
        <p:nvSpPr>
          <p:cNvPr id="3" name="Footer Placeholder 2" hidden="1"/>
          <p:cNvSpPr>
            <a:spLocks noGrp="1"/>
          </p:cNvSpPr>
          <p:nvPr>
            <p:ph type="ftr" sz="quarter" idx="11"/>
          </p:nvPr>
        </p:nvSpPr>
        <p:spPr/>
        <p:txBody>
          <a:bodyPr rtlCol="0"/>
          <a:lstStyle/>
          <a:p>
            <a:pPr rtl="0"/>
            <a:endParaRPr lang="da-DK" dirty="0"/>
          </a:p>
        </p:txBody>
      </p:sp>
      <p:pic>
        <p:nvPicPr>
          <p:cNvPr id="4" name="Au logo">
            <a:extLst>
              <a:ext uri="{FF2B5EF4-FFF2-40B4-BE49-F238E27FC236}">
                <a16:creationId xmlns:a16="http://schemas.microsoft.com/office/drawing/2014/main" id="{7D59D111-E135-B387-AB6E-608683C81B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2400" y="5997600"/>
            <a:ext cx="557569" cy="558000"/>
          </a:xfrm>
          <a:prstGeom prst="rect">
            <a:avLst/>
          </a:prstGeom>
        </p:spPr>
      </p:pic>
      <p:pic>
        <p:nvPicPr>
          <p:cNvPr id="5" name="SecondaryLogo">
            <a:extLst>
              <a:ext uri="{FF2B5EF4-FFF2-40B4-BE49-F238E27FC236}">
                <a16:creationId xmlns:a16="http://schemas.microsoft.com/office/drawing/2014/main" id="{1E70B8A8-6AD6-C4BA-A5FB-AE0AB2A061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206000" y="5997600"/>
            <a:ext cx="1658237" cy="558000"/>
          </a:xfrm>
          <a:prstGeom prst="rect">
            <a:avLst/>
          </a:prstGeom>
        </p:spPr>
      </p:pic>
      <p:sp>
        <p:nvSpPr>
          <p:cNvPr id="6" name="OFF_logo1Computed">
            <a:extLst>
              <a:ext uri="{FF2B5EF4-FFF2-40B4-BE49-F238E27FC236}">
                <a16:creationId xmlns:a16="http://schemas.microsoft.com/office/drawing/2014/main" id="{09D10CE5-C19A-FF80-275C-E5A768AC6A40}"/>
              </a:ext>
            </a:extLst>
          </p:cNvPr>
          <p:cNvSpPr/>
          <p:nvPr userDrawn="1"/>
        </p:nvSpPr>
        <p:spPr bwMode="auto">
          <a:xfrm flipH="1">
            <a:off x="972064" y="5997600"/>
            <a:ext cx="754426" cy="589622"/>
          </a:xfrm>
          <a:prstGeom prst="rect">
            <a:avLst/>
          </a:prstGeom>
          <a:noFill/>
          <a:ln w="1778" cap="flat" cmpd="sng" algn="ctr">
            <a:noFill/>
            <a:prstDash val="solid"/>
            <a:round/>
            <a:headEnd type="none" w="med" len="med"/>
            <a:tailEnd type="none" w="med" len="med"/>
          </a:ln>
          <a:effectLst/>
        </p:spPr>
        <p:txBody>
          <a:bodyPr vert="horz" wrap="squar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lang="en-gb" sz="1000" b="0" i="0" u="none" strike="noStrike" cap="all" normalizeH="0" noProof="1">
                <a:ln>
                  <a:noFill/>
                </a:ln>
                <a:solidFill>
                  <a:schemeClr val="bg1"/>
                </a:solidFill>
                <a:effectLst/>
                <a:latin typeface="AU Passata" pitchFamily="34" charset="0"/>
              </a:rPr>
              <a:t>Aarhus
Universitet</a:t>
            </a:r>
          </a:p>
        </p:txBody>
      </p:sp>
    </p:spTree>
    <p:extLst>
      <p:ext uri="{BB962C8B-B14F-4D97-AF65-F5344CB8AC3E}">
        <p14:creationId xmlns:p14="http://schemas.microsoft.com/office/powerpoint/2010/main" val="20073909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6" name="Title 1"/>
          <p:cNvSpPr>
            <a:spLocks noGrp="1"/>
          </p:cNvSpPr>
          <p:nvPr>
            <p:ph type="title"/>
          </p:nvPr>
        </p:nvSpPr>
        <p:spPr/>
        <p:txBody>
          <a:bodyPr rtlCol="0"/>
          <a:lstStyle/>
          <a:p>
            <a:pPr rtl="0"/>
            <a:r>
              <a:rPr lang="en-gb"/>
              <a:t>Click to edit Master title style</a:t>
            </a:r>
            <a:endParaRPr lang="da-DK"/>
          </a:p>
        </p:txBody>
      </p:sp>
      <p:sp>
        <p:nvSpPr>
          <p:cNvPr id="3" name="Content Placeholder 2"/>
          <p:cNvSpPr>
            <a:spLocks noGrp="1"/>
          </p:cNvSpPr>
          <p:nvPr>
            <p:ph idx="1"/>
          </p:nvPr>
        </p:nvSpPr>
        <p:spPr>
          <a:xfrm>
            <a:off x="985838" y="1960079"/>
            <a:ext cx="10220325" cy="3937484"/>
          </a:xfrm>
        </p:spPr>
        <p:txBody>
          <a:bodyPr rtlCol="0"/>
          <a:lstStyle>
            <a:lvl1pPr marL="0" indent="0">
              <a:buFont typeface="Calibri" panose="020F0502020204030204" pitchFamily="34" charset="0"/>
              <a:buChar char="​"/>
              <a:defRPr/>
            </a:lvl1pPr>
          </a:lstStyle>
          <a:p>
            <a:pPr lvl="0" rtl="0"/>
            <a:r>
              <a:rPr lang="en-gb"/>
              <a:t>Click to edit Master text styles</a:t>
            </a:r>
            <a:endParaRPr lang="da-DK"/>
          </a:p>
          <a:p>
            <a:pPr lvl="1" rtl="0"/>
            <a:r>
              <a:rPr lang="en-gb"/>
              <a:t>Second level</a:t>
            </a:r>
            <a:endParaRPr lang="da-DK"/>
          </a:p>
          <a:p>
            <a:pPr lvl="2" rtl="0"/>
            <a:r>
              <a:rPr lang="en-gb"/>
              <a:t>Third level</a:t>
            </a:r>
            <a:endParaRPr lang="da-DK"/>
          </a:p>
          <a:p>
            <a:pPr lvl="3" rtl="0"/>
            <a:r>
              <a:rPr lang="en-gb"/>
              <a:t>Fourth level</a:t>
            </a:r>
            <a:endParaRPr lang="da-DK"/>
          </a:p>
          <a:p>
            <a:pPr lvl="4" rtl="0"/>
            <a:r>
              <a:rPr lang="en-gb"/>
              <a:t>Fifth level</a:t>
            </a:r>
            <a:endParaRPr lang="da-DK"/>
          </a:p>
        </p:txBody>
      </p:sp>
      <p:sp>
        <p:nvSpPr>
          <p:cNvPr id="5" name="TextBox 4"/>
          <p:cNvSpPr txBox="1"/>
          <p:nvPr userDrawn="1"/>
        </p:nvSpPr>
        <p:spPr>
          <a:xfrm>
            <a:off x="-1973598" y="340161"/>
            <a:ext cx="1825892" cy="461665"/>
          </a:xfrm>
          <a:prstGeom prst="rect">
            <a:avLst/>
          </a:prstGeom>
          <a:noFill/>
        </p:spPr>
        <p:txBody>
          <a:bodyPr wrap="square" lIns="0" tIns="0" rIns="0" bIns="0" rtlCol="0">
            <a:spAutoFit/>
          </a:bodyPr>
          <a:lstStyle/>
          <a:p>
            <a:pPr algn="r" rtl="0">
              <a:lnSpc>
                <a:spcPct val="100000"/>
              </a:lnSpc>
            </a:pPr>
            <a:r>
              <a:rPr lang="en-gb" sz="1000" noProof="1">
                <a:solidFill>
                  <a:schemeClr val="tx1">
                    <a:lumMod val="75000"/>
                    <a:lumOff val="25000"/>
                  </a:schemeClr>
                </a:solidFill>
              </a:rPr>
              <a:t>Overskrift to linjer </a:t>
            </a:r>
            <a:endParaRPr lang="da-DK"/>
          </a:p>
          <a:p>
            <a:pPr algn="r" rtl="0">
              <a:lnSpc>
                <a:spcPct val="100000"/>
              </a:lnSpc>
            </a:pPr>
            <a:r>
              <a:rPr lang="en-gb" sz="1000" noProof="1">
                <a:solidFill>
                  <a:schemeClr val="tx1">
                    <a:lumMod val="75000"/>
                    <a:lumOff val="25000"/>
                  </a:schemeClr>
                </a:solidFill>
              </a:rPr>
              <a:t>ændr 2. linje til</a:t>
            </a:r>
            <a:endParaRPr lang="da-DK"/>
          </a:p>
          <a:p>
            <a:pPr algn="r" rtl="0">
              <a:lnSpc>
                <a:spcPct val="100000"/>
              </a:lnSpc>
            </a:pPr>
            <a:r>
              <a:rPr lang="en-gb" sz="1000" noProof="1">
                <a:solidFill>
                  <a:schemeClr val="tx1">
                    <a:lumMod val="75000"/>
                    <a:lumOff val="25000"/>
                  </a:schemeClr>
                </a:solidFill>
              </a:rPr>
              <a:t>AU Passata Bold</a:t>
            </a:r>
            <a:endParaRPr lang="da-DK" sz="4799" dirty="0"/>
          </a:p>
        </p:txBody>
      </p:sp>
      <p:sp>
        <p:nvSpPr>
          <p:cNvPr id="9" name="Slide Number Placeholder 8"/>
          <p:cNvSpPr>
            <a:spLocks noGrp="1"/>
          </p:cNvSpPr>
          <p:nvPr>
            <p:ph type="sldNum" sz="quarter" idx="12"/>
          </p:nvPr>
        </p:nvSpPr>
        <p:spPr>
          <a:xfrm>
            <a:off x="11807992" y="6581497"/>
            <a:ext cx="252000" cy="153888"/>
          </a:xfrm>
          <a:prstGeom prst="rect">
            <a:avLst/>
          </a:prstGeom>
        </p:spPr>
        <p:txBody>
          <a:bodyPr rtlCol="0"/>
          <a:lstStyle/>
          <a:p>
            <a:pPr rtl="0">
              <a:defRPr/>
            </a:pPr>
            <a:fld id="{E90C1E0A-682D-40DC-B1EA-26C007FDC330}" type="slidenum">
              <a:rPr lang="da-DK" smtClean="0"/>
              <a:pPr rtl="0">
                <a:defRPr/>
              </a:pPr>
              <a:t>‹nr.›</a:t>
            </a:fld>
            <a:endParaRPr lang="da-DK" dirty="0"/>
          </a:p>
        </p:txBody>
      </p:sp>
      <p:sp>
        <p:nvSpPr>
          <p:cNvPr id="7" name="Date Placeholder 6" hidden="1"/>
          <p:cNvSpPr>
            <a:spLocks noGrp="1"/>
          </p:cNvSpPr>
          <p:nvPr>
            <p:ph type="dt" sz="half" idx="10"/>
          </p:nvPr>
        </p:nvSpPr>
        <p:spPr/>
        <p:txBody>
          <a:bodyPr rtlCol="0"/>
          <a:lstStyle/>
          <a:p>
            <a:pPr rtl="0"/>
            <a:fld id="{78417F83-4CBA-48F2-BAD0-783AE3701E32}" type="datetimeFigureOut">
              <a:rPr lang="da-DK" smtClean="0"/>
              <a:pPr rtl="0"/>
              <a:t>12-09-2024</a:t>
            </a:fld>
            <a:r>
              <a:rPr lang="en-gb"/>
              <a:t>03-09-2019</a:t>
            </a:r>
          </a:p>
        </p:txBody>
      </p:sp>
      <p:sp>
        <p:nvSpPr>
          <p:cNvPr id="8" name="Footer Placeholder 7" hidden="1"/>
          <p:cNvSpPr>
            <a:spLocks noGrp="1"/>
          </p:cNvSpPr>
          <p:nvPr>
            <p:ph type="ftr" sz="quarter" idx="11"/>
          </p:nvPr>
        </p:nvSpPr>
        <p:spPr/>
        <p:txBody>
          <a:bodyPr rtlCol="0"/>
          <a:lstStyle/>
          <a:p>
            <a:pPr rtl="0"/>
            <a:endParaRPr lang="da-DK" dirty="0"/>
          </a:p>
        </p:txBody>
      </p:sp>
    </p:spTree>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line title and bullet text">
    <p:spTree>
      <p:nvGrpSpPr>
        <p:cNvPr id="1" name=""/>
        <p:cNvGrpSpPr/>
        <p:nvPr/>
      </p:nvGrpSpPr>
      <p:grpSpPr>
        <a:xfrm>
          <a:off x="0" y="0"/>
          <a:ext cx="0" cy="0"/>
          <a:chOff x="0" y="0"/>
          <a:chExt cx="0" cy="0"/>
        </a:xfrm>
      </p:grpSpPr>
      <p:sp>
        <p:nvSpPr>
          <p:cNvPr id="5" name="Hvid baggrund"/>
          <p:cNvSpPr/>
          <p:nvPr userDrawn="1"/>
        </p:nvSpPr>
        <p:spPr bwMode="auto">
          <a:xfrm>
            <a:off x="0" y="-1"/>
            <a:ext cx="12193200" cy="5894387"/>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6"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sz="4799" dirty="0"/>
          </a:p>
          <a:p>
            <a:pPr algn="ctr" rtl="0"/>
            <a:endParaRPr lang="da-DK" sz="4799" dirty="0"/>
          </a:p>
        </p:txBody>
      </p:sp>
      <p:sp>
        <p:nvSpPr>
          <p:cNvPr id="4" name="Title 1"/>
          <p:cNvSpPr>
            <a:spLocks noGrp="1"/>
          </p:cNvSpPr>
          <p:nvPr>
            <p:ph type="title"/>
          </p:nvPr>
        </p:nvSpPr>
        <p:spPr>
          <a:xfrm>
            <a:off x="315913" y="228627"/>
            <a:ext cx="11556000" cy="752101"/>
          </a:xfrm>
        </p:spPr>
        <p:txBody>
          <a:bodyPr rtlCol="0" anchor="t" anchorCtr="0"/>
          <a:lstStyle/>
          <a:p>
            <a:pPr rtl="0"/>
            <a:r>
              <a:rPr lang="en-gb"/>
              <a:t>Click to edit Master title style</a:t>
            </a:r>
            <a:endParaRPr lang="da-DK"/>
          </a:p>
        </p:txBody>
      </p:sp>
      <p:sp>
        <p:nvSpPr>
          <p:cNvPr id="3" name="Content Placeholder 2"/>
          <p:cNvSpPr>
            <a:spLocks noGrp="1"/>
          </p:cNvSpPr>
          <p:nvPr>
            <p:ph idx="1"/>
          </p:nvPr>
        </p:nvSpPr>
        <p:spPr>
          <a:xfrm>
            <a:off x="985838" y="1373021"/>
            <a:ext cx="10220325" cy="4521366"/>
          </a:xfrm>
        </p:spPr>
        <p:txBody>
          <a:bodyPr rtlCol="0"/>
          <a:lstStyle>
            <a:lvl1pPr marL="0" indent="0">
              <a:buFont typeface="Calibri" panose="020F0502020204030204" pitchFamily="34" charset="0"/>
              <a:buChar char="​"/>
              <a:defRPr/>
            </a:lvl1pPr>
          </a:lstStyle>
          <a:p>
            <a:pPr lvl="0" rtl="0"/>
            <a:r>
              <a:rPr lang="en-gb"/>
              <a:t>Click to edit Master text styles</a:t>
            </a:r>
            <a:endParaRPr lang="da-DK"/>
          </a:p>
          <a:p>
            <a:pPr lvl="1" rtl="0"/>
            <a:r>
              <a:rPr lang="en-gb"/>
              <a:t>Second level</a:t>
            </a:r>
            <a:endParaRPr lang="da-DK"/>
          </a:p>
          <a:p>
            <a:pPr lvl="2" rtl="0"/>
            <a:r>
              <a:rPr lang="en-gb"/>
              <a:t>Third level</a:t>
            </a:r>
            <a:endParaRPr lang="da-DK"/>
          </a:p>
          <a:p>
            <a:pPr lvl="3" rtl="0"/>
            <a:r>
              <a:rPr lang="en-gb"/>
              <a:t>Fourth level</a:t>
            </a:r>
            <a:endParaRPr lang="da-DK"/>
          </a:p>
          <a:p>
            <a:pPr lvl="4" rtl="0"/>
            <a:r>
              <a:rPr lang="en-gb"/>
              <a:t>Fifth level</a:t>
            </a:r>
            <a:endParaRPr lang="da-DK"/>
          </a:p>
        </p:txBody>
      </p:sp>
      <p:sp>
        <p:nvSpPr>
          <p:cNvPr id="18" name="TextBox 17"/>
          <p:cNvSpPr txBox="1"/>
          <p:nvPr userDrawn="1"/>
        </p:nvSpPr>
        <p:spPr>
          <a:xfrm>
            <a:off x="-1973598" y="340161"/>
            <a:ext cx="1825892" cy="307777"/>
          </a:xfrm>
          <a:prstGeom prst="rect">
            <a:avLst/>
          </a:prstGeom>
          <a:noFill/>
        </p:spPr>
        <p:txBody>
          <a:bodyPr wrap="square" lIns="0" tIns="0" rIns="0" bIns="0" rtlCol="0">
            <a:spAutoFit/>
          </a:bodyPr>
          <a:lstStyle/>
          <a:p>
            <a:pPr algn="r" rtl="0">
              <a:lnSpc>
                <a:spcPct val="100000"/>
              </a:lnSpc>
            </a:pPr>
            <a:r>
              <a:rPr lang="en-gb" sz="1000" noProof="1">
                <a:solidFill>
                  <a:schemeClr val="tx1">
                    <a:lumMod val="75000"/>
                    <a:lumOff val="25000"/>
                  </a:schemeClr>
                </a:solidFill>
              </a:rPr>
              <a:t>Overskrift én linje</a:t>
            </a:r>
            <a:endParaRPr lang="da-DK"/>
          </a:p>
          <a:p>
            <a:pPr algn="r" rtl="0">
              <a:lnSpc>
                <a:spcPct val="100000"/>
              </a:lnSpc>
            </a:pPr>
            <a:r>
              <a:rPr lang="en-gb" sz="1000" noProof="1">
                <a:solidFill>
                  <a:schemeClr val="tx1">
                    <a:lumMod val="75000"/>
                    <a:lumOff val="25000"/>
                  </a:schemeClr>
                </a:solidFill>
              </a:rPr>
              <a:t>Light eller AU Passata Bold</a:t>
            </a:r>
            <a:endParaRPr lang="da-DK" sz="4799" dirty="0"/>
          </a:p>
        </p:txBody>
      </p:sp>
      <p:sp>
        <p:nvSpPr>
          <p:cNvPr id="9" name="Slide Number Placeholder 8"/>
          <p:cNvSpPr>
            <a:spLocks noGrp="1"/>
          </p:cNvSpPr>
          <p:nvPr>
            <p:ph type="sldNum" sz="quarter" idx="12"/>
          </p:nvPr>
        </p:nvSpPr>
        <p:spPr>
          <a:xfrm>
            <a:off x="11807992" y="6581497"/>
            <a:ext cx="252000" cy="153888"/>
          </a:xfrm>
          <a:prstGeom prst="rect">
            <a:avLst/>
          </a:prstGeom>
        </p:spPr>
        <p:txBody>
          <a:bodyPr rtlCol="0"/>
          <a:lstStyle/>
          <a:p>
            <a:pPr rtl="0">
              <a:defRPr/>
            </a:pPr>
            <a:fld id="{E90C1E0A-682D-40DC-B1EA-26C007FDC330}" type="slidenum">
              <a:rPr lang="da-DK" smtClean="0"/>
              <a:pPr rtl="0">
                <a:defRPr/>
              </a:pPr>
              <a:t>‹nr.›</a:t>
            </a:fld>
            <a:endParaRPr lang="da-DK" dirty="0"/>
          </a:p>
        </p:txBody>
      </p:sp>
      <p:sp>
        <p:nvSpPr>
          <p:cNvPr id="7" name="Date Placeholder 6" hidden="1"/>
          <p:cNvSpPr>
            <a:spLocks noGrp="1"/>
          </p:cNvSpPr>
          <p:nvPr>
            <p:ph type="dt" sz="half" idx="10"/>
          </p:nvPr>
        </p:nvSpPr>
        <p:spPr/>
        <p:txBody>
          <a:bodyPr rtlCol="0"/>
          <a:lstStyle/>
          <a:p>
            <a:pPr rtl="0"/>
            <a:fld id="{78417F83-4CBA-48F2-BAD0-783AE3701E32}" type="datetimeFigureOut">
              <a:rPr lang="da-DK" smtClean="0"/>
              <a:pPr rtl="0"/>
              <a:t>12-09-2024</a:t>
            </a:fld>
            <a:r>
              <a:rPr lang="en-gb"/>
              <a:t>03-09-2019</a:t>
            </a:r>
          </a:p>
        </p:txBody>
      </p:sp>
      <p:sp>
        <p:nvSpPr>
          <p:cNvPr id="8" name="Footer Placeholder 7" hidden="1"/>
          <p:cNvSpPr>
            <a:spLocks noGrp="1"/>
          </p:cNvSpPr>
          <p:nvPr>
            <p:ph type="ftr" sz="quarter" idx="11"/>
          </p:nvPr>
        </p:nvSpPr>
        <p:spPr/>
        <p:txBody>
          <a:bodyPr rtlCol="0"/>
          <a:lstStyle/>
          <a:p>
            <a:pPr rtl="0"/>
            <a:endParaRPr lang="da-DK" dirty="0"/>
          </a:p>
        </p:txBody>
      </p:sp>
    </p:spTree>
    <p:extLst>
      <p:ext uri="{BB962C8B-B14F-4D97-AF65-F5344CB8AC3E}">
        <p14:creationId xmlns:p14="http://schemas.microsoft.com/office/powerpoint/2010/main" val="399712851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extLst>
    <p:ext uri="{DCECCB84-F9BA-43D5-87BE-67443E8EF086}">
      <p15:sldGuideLst xmlns:p15="http://schemas.microsoft.com/office/powerpoint/2012/main">
        <p15:guide id="1" orient="horz" pos="865" userDrawn="1">
          <p15:clr>
            <a:srgbClr val="00000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14" name="Hvid baggrund"/>
          <p:cNvSpPr/>
          <p:nvPr userDrawn="1"/>
        </p:nvSpPr>
        <p:spPr bwMode="auto">
          <a:xfrm>
            <a:off x="0" y="0"/>
            <a:ext cx="12193200" cy="5911200"/>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990000" y="1045684"/>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sz="4799" dirty="0"/>
          </a:p>
          <a:p>
            <a:pPr algn="ctr" rtl="0"/>
            <a:endParaRPr lang="da-DK" sz="4799" dirty="0"/>
          </a:p>
        </p:txBody>
      </p:sp>
      <p:sp>
        <p:nvSpPr>
          <p:cNvPr id="2" name="Title 1"/>
          <p:cNvSpPr>
            <a:spLocks noGrp="1"/>
          </p:cNvSpPr>
          <p:nvPr>
            <p:ph type="title" hasCustomPrompt="1"/>
          </p:nvPr>
        </p:nvSpPr>
        <p:spPr>
          <a:xfrm>
            <a:off x="316800" y="230400"/>
            <a:ext cx="5644263" cy="752400"/>
          </a:xfrm>
        </p:spPr>
        <p:txBody>
          <a:bodyPr rtlCol="0" anchor="t" anchorCtr="0"/>
          <a:lstStyle>
            <a:lvl1pPr>
              <a:defRPr/>
            </a:lvl1pPr>
          </a:lstStyle>
          <a:p>
            <a:pPr rtl="0"/>
            <a:r>
              <a:rPr lang="en-gb"/>
              <a:t>Insert title</a:t>
            </a:r>
            <a:endParaRPr lang="da-DK"/>
          </a:p>
        </p:txBody>
      </p:sp>
      <p:sp>
        <p:nvSpPr>
          <p:cNvPr id="10" name="Text Placeholder 2"/>
          <p:cNvSpPr>
            <a:spLocks noGrp="1"/>
          </p:cNvSpPr>
          <p:nvPr>
            <p:ph type="body" sz="quarter" idx="14"/>
          </p:nvPr>
        </p:nvSpPr>
        <p:spPr>
          <a:xfrm>
            <a:off x="985838" y="1371600"/>
            <a:ext cx="4975225" cy="4525964"/>
          </a:xfrm>
        </p:spPr>
        <p:txBody>
          <a:bodyPr rtlCol="0"/>
          <a:lstStyle>
            <a:lvl1pPr marL="0" indent="0">
              <a:buFont typeface="Calibri" panose="020F0502020204030204" pitchFamily="34" charset="0"/>
              <a:buChar char="​"/>
              <a:defRPr/>
            </a:lvl1pPr>
          </a:lstStyle>
          <a:p>
            <a:pPr lvl="0" rtl="0"/>
            <a:r>
              <a:rPr lang="en-gb"/>
              <a:t>Click to edit Master text styles</a:t>
            </a:r>
            <a:endParaRPr lang="da-DK"/>
          </a:p>
          <a:p>
            <a:pPr lvl="1" rtl="0"/>
            <a:r>
              <a:rPr lang="en-gb"/>
              <a:t>Second level</a:t>
            </a:r>
            <a:endParaRPr lang="da-DK"/>
          </a:p>
          <a:p>
            <a:pPr lvl="2" rtl="0"/>
            <a:r>
              <a:rPr lang="en-gb"/>
              <a:t>Third level</a:t>
            </a:r>
            <a:endParaRPr lang="da-DK"/>
          </a:p>
          <a:p>
            <a:pPr lvl="3" rtl="0"/>
            <a:r>
              <a:rPr lang="en-gb"/>
              <a:t>Fourth level</a:t>
            </a:r>
            <a:endParaRPr lang="da-DK"/>
          </a:p>
          <a:p>
            <a:pPr lvl="4" rtl="0"/>
            <a:r>
              <a:rPr lang="en-gb"/>
              <a:t>Fifth level</a:t>
            </a:r>
            <a:endParaRPr lang="da-DK"/>
          </a:p>
        </p:txBody>
      </p:sp>
      <p:sp>
        <p:nvSpPr>
          <p:cNvPr id="7" name="Picture Placeholder 3"/>
          <p:cNvSpPr>
            <a:spLocks noGrp="1"/>
          </p:cNvSpPr>
          <p:nvPr>
            <p:ph type="pic" sz="quarter" idx="13" hasCustomPrompt="1"/>
          </p:nvPr>
        </p:nvSpPr>
        <p:spPr>
          <a:xfrm>
            <a:off x="6230198" y="315913"/>
            <a:ext cx="5644110" cy="5581650"/>
          </a:xfrm>
        </p:spPr>
        <p:txBody>
          <a:bodyPr rtlCol="0"/>
          <a:lstStyle>
            <a:lvl1pPr marL="0" indent="0">
              <a:buNone/>
              <a:defRPr b="0"/>
            </a:lvl1pPr>
          </a:lstStyle>
          <a:p>
            <a:pPr rtl="0"/>
            <a:r>
              <a:rPr lang="en-gb"/>
              <a:t>Click here and add image via Templafy Image Library</a:t>
            </a:r>
            <a:endParaRPr lang="da-DK"/>
          </a:p>
        </p:txBody>
      </p:sp>
      <p:sp>
        <p:nvSpPr>
          <p:cNvPr id="9" name="TextBox 8"/>
          <p:cNvSpPr txBox="1"/>
          <p:nvPr userDrawn="1"/>
        </p:nvSpPr>
        <p:spPr>
          <a:xfrm>
            <a:off x="-1973598" y="340161"/>
            <a:ext cx="1825892" cy="307777"/>
          </a:xfrm>
          <a:prstGeom prst="rect">
            <a:avLst/>
          </a:prstGeom>
          <a:noFill/>
        </p:spPr>
        <p:txBody>
          <a:bodyPr wrap="square" lIns="0" tIns="0" rIns="0" bIns="0" rtlCol="0">
            <a:spAutoFit/>
          </a:bodyPr>
          <a:lstStyle/>
          <a:p>
            <a:pPr algn="r" rtl="0">
              <a:lnSpc>
                <a:spcPct val="100000"/>
              </a:lnSpc>
            </a:pPr>
            <a:r>
              <a:rPr lang="en-gb" sz="1000" noProof="1">
                <a:solidFill>
                  <a:schemeClr val="tx1">
                    <a:lumMod val="75000"/>
                    <a:lumOff val="25000"/>
                  </a:schemeClr>
                </a:solidFill>
              </a:rPr>
              <a:t>Overskrift én linje</a:t>
            </a:r>
            <a:endParaRPr lang="da-DK"/>
          </a:p>
          <a:p>
            <a:pPr algn="r" rtl="0">
              <a:lnSpc>
                <a:spcPct val="100000"/>
              </a:lnSpc>
            </a:pPr>
            <a:r>
              <a:rPr lang="en-gb" sz="1000" noProof="1">
                <a:solidFill>
                  <a:schemeClr val="tx1">
                    <a:lumMod val="75000"/>
                    <a:lumOff val="25000"/>
                  </a:schemeClr>
                </a:solidFill>
              </a:rPr>
              <a:t>Light eller AU Passata Bold</a:t>
            </a:r>
            <a:endParaRPr lang="da-DK" sz="4799" dirty="0"/>
          </a:p>
        </p:txBody>
      </p:sp>
      <p:sp>
        <p:nvSpPr>
          <p:cNvPr id="8" name="Slide Number Placeholder 7"/>
          <p:cNvSpPr>
            <a:spLocks noGrp="1"/>
          </p:cNvSpPr>
          <p:nvPr>
            <p:ph type="sldNum" sz="quarter" idx="17"/>
          </p:nvPr>
        </p:nvSpPr>
        <p:spPr>
          <a:xfrm>
            <a:off x="11807992" y="6581497"/>
            <a:ext cx="252000" cy="153888"/>
          </a:xfrm>
          <a:prstGeom prst="rect">
            <a:avLst/>
          </a:prstGeom>
        </p:spPr>
        <p:txBody>
          <a:bodyPr rtlCol="0"/>
          <a:lstStyle/>
          <a:p>
            <a:pPr rtl="0">
              <a:defRPr/>
            </a:pPr>
            <a:fld id="{E90C1E0A-682D-40DC-B1EA-26C007FDC330}" type="slidenum">
              <a:rPr lang="da-DK" smtClean="0"/>
              <a:pPr rtl="0">
                <a:defRPr/>
              </a:pPr>
              <a:t>‹nr.›</a:t>
            </a:fld>
            <a:endParaRPr lang="da-DK" dirty="0"/>
          </a:p>
        </p:txBody>
      </p:sp>
      <p:sp>
        <p:nvSpPr>
          <p:cNvPr id="5" name="Date Placeholder 4" hidden="1"/>
          <p:cNvSpPr>
            <a:spLocks noGrp="1"/>
          </p:cNvSpPr>
          <p:nvPr>
            <p:ph type="dt" sz="half" idx="15"/>
          </p:nvPr>
        </p:nvSpPr>
        <p:spPr/>
        <p:txBody>
          <a:bodyPr rtlCol="0"/>
          <a:lstStyle/>
          <a:p>
            <a:pPr rtl="0"/>
            <a:fld id="{78417F83-4CBA-48F2-BAD0-783AE3701E32}" type="datetimeFigureOut">
              <a:rPr lang="da-DK" smtClean="0"/>
              <a:pPr rtl="0"/>
              <a:t>12-09-2024</a:t>
            </a:fld>
            <a:r>
              <a:rPr lang="en-gb"/>
              <a:t>03-09-2019</a:t>
            </a:r>
          </a:p>
        </p:txBody>
      </p:sp>
      <p:sp>
        <p:nvSpPr>
          <p:cNvPr id="6" name="Footer Placeholder 5" hidden="1"/>
          <p:cNvSpPr>
            <a:spLocks noGrp="1"/>
          </p:cNvSpPr>
          <p:nvPr>
            <p:ph type="ftr" sz="quarter" idx="16"/>
          </p:nvPr>
        </p:nvSpPr>
        <p:spPr/>
        <p:txBody>
          <a:bodyPr rtlCol="0"/>
          <a:lstStyle/>
          <a:p>
            <a:pPr rtl="0"/>
            <a:endParaRPr lang="da-DK" dirty="0"/>
          </a:p>
        </p:txBody>
      </p:sp>
    </p:spTree>
    <p:extLst>
      <p:ext uri="{BB962C8B-B14F-4D97-AF65-F5344CB8AC3E}">
        <p14:creationId xmlns:p14="http://schemas.microsoft.com/office/powerpoint/2010/main" val="399978710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extLst>
    <p:ext uri="{DCECCB84-F9BA-43D5-87BE-67443E8EF086}">
      <p15:sldGuideLst xmlns:p15="http://schemas.microsoft.com/office/powerpoint/2012/main">
        <p15:guide id="1" pos="3924" userDrawn="1">
          <p15:clr>
            <a:srgbClr val="A4A3A4"/>
          </p15:clr>
        </p15:guide>
        <p15:guide id="2" pos="3755" userDrawn="1">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ersonal information">
    <p:spTree>
      <p:nvGrpSpPr>
        <p:cNvPr id="1" name=""/>
        <p:cNvGrpSpPr/>
        <p:nvPr/>
      </p:nvGrpSpPr>
      <p:grpSpPr>
        <a:xfrm>
          <a:off x="0" y="0"/>
          <a:ext cx="0" cy="0"/>
          <a:chOff x="0" y="0"/>
          <a:chExt cx="0" cy="0"/>
        </a:xfrm>
      </p:grpSpPr>
      <p:sp>
        <p:nvSpPr>
          <p:cNvPr id="14" name="Hvid baggrund"/>
          <p:cNvSpPr/>
          <p:nvPr userDrawn="1"/>
        </p:nvSpPr>
        <p:spPr bwMode="auto">
          <a:xfrm>
            <a:off x="0" y="0"/>
            <a:ext cx="12193200" cy="5911011"/>
          </a:xfrm>
          <a:prstGeom prst="rect">
            <a:avLst/>
          </a:prstGeom>
          <a:solidFill>
            <a:schemeClr val="bg1"/>
          </a:solidFill>
          <a:ln w="1778"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5" name="Black Rectangle"/>
          <p:cNvSpPr/>
          <p:nvPr userDrawn="1"/>
        </p:nvSpPr>
        <p:spPr>
          <a:xfrm>
            <a:off x="1001075" y="2694542"/>
            <a:ext cx="647831" cy="4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da-DK" sz="4799" dirty="0"/>
          </a:p>
          <a:p>
            <a:pPr algn="ctr" rtl="0"/>
            <a:endParaRPr lang="da-DK" sz="4799" dirty="0"/>
          </a:p>
        </p:txBody>
      </p:sp>
      <p:sp>
        <p:nvSpPr>
          <p:cNvPr id="2" name="Title 1"/>
          <p:cNvSpPr>
            <a:spLocks noGrp="1"/>
          </p:cNvSpPr>
          <p:nvPr>
            <p:ph type="title"/>
          </p:nvPr>
        </p:nvSpPr>
        <p:spPr>
          <a:xfrm>
            <a:off x="985838" y="1484784"/>
            <a:ext cx="4975225" cy="971980"/>
          </a:xfrm>
        </p:spPr>
        <p:txBody>
          <a:bodyPr rtlCol="0" anchor="b" anchorCtr="0"/>
          <a:lstStyle>
            <a:lvl1pPr>
              <a:lnSpc>
                <a:spcPct val="95000"/>
              </a:lnSpc>
              <a:defRPr sz="3000">
                <a:latin typeface="+mn-lt"/>
              </a:defRPr>
            </a:lvl1pPr>
          </a:lstStyle>
          <a:p>
            <a:pPr rtl="0"/>
            <a:r>
              <a:rPr lang="en-gb"/>
              <a:t>Click to edit Master title style</a:t>
            </a:r>
            <a:endParaRPr lang="da-DK"/>
          </a:p>
        </p:txBody>
      </p:sp>
      <p:sp>
        <p:nvSpPr>
          <p:cNvPr id="10" name="Text Placeholder 2"/>
          <p:cNvSpPr>
            <a:spLocks noGrp="1"/>
          </p:cNvSpPr>
          <p:nvPr>
            <p:ph type="body" sz="quarter" idx="14"/>
          </p:nvPr>
        </p:nvSpPr>
        <p:spPr>
          <a:xfrm>
            <a:off x="985838" y="3010711"/>
            <a:ext cx="4975225" cy="1858449"/>
          </a:xfrm>
        </p:spPr>
        <p:txBody>
          <a:bodyPr rtlCol="0"/>
          <a:lstStyle>
            <a:lvl1pPr marL="0" indent="0">
              <a:buFont typeface="Calibri" panose="020F0502020204030204" pitchFamily="34" charset="0"/>
              <a:buChar char="​"/>
              <a:defRPr/>
            </a:lvl1pPr>
            <a:lvl5pPr>
              <a:defRPr/>
            </a:lvl5pPr>
          </a:lstStyle>
          <a:p>
            <a:pPr lvl="0" rtl="0"/>
            <a:r>
              <a:rPr lang="en-gb"/>
              <a:t>Click to edit Master text styles</a:t>
            </a:r>
            <a:endParaRPr lang="da-DK"/>
          </a:p>
          <a:p>
            <a:pPr lvl="1" rtl="0"/>
            <a:r>
              <a:rPr lang="en-gb"/>
              <a:t>Second level</a:t>
            </a:r>
            <a:endParaRPr lang="da-DK"/>
          </a:p>
          <a:p>
            <a:pPr lvl="2" rtl="0"/>
            <a:r>
              <a:rPr lang="en-gb"/>
              <a:t>Third level</a:t>
            </a:r>
            <a:endParaRPr lang="da-DK"/>
          </a:p>
          <a:p>
            <a:pPr lvl="3" rtl="0"/>
            <a:r>
              <a:rPr lang="en-gb"/>
              <a:t>Fourth level</a:t>
            </a:r>
            <a:endParaRPr lang="da-DK"/>
          </a:p>
          <a:p>
            <a:pPr lvl="4" rtl="0"/>
            <a:r>
              <a:rPr lang="en-gb"/>
              <a:t>Fifth level</a:t>
            </a:r>
            <a:endParaRPr lang="da-DK"/>
          </a:p>
          <a:p>
            <a:pPr lvl="5" rtl="0"/>
            <a:r>
              <a:rPr lang="en-gb"/>
              <a:t>6</a:t>
            </a:r>
            <a:endParaRPr lang="da-DK"/>
          </a:p>
        </p:txBody>
      </p:sp>
      <p:sp>
        <p:nvSpPr>
          <p:cNvPr id="7" name="Picture Placeholder 3"/>
          <p:cNvSpPr>
            <a:spLocks noGrp="1"/>
          </p:cNvSpPr>
          <p:nvPr>
            <p:ph type="pic" sz="quarter" idx="13" hasCustomPrompt="1"/>
          </p:nvPr>
        </p:nvSpPr>
        <p:spPr>
          <a:xfrm>
            <a:off x="6231600" y="315913"/>
            <a:ext cx="5644800" cy="5583600"/>
          </a:xfrm>
        </p:spPr>
        <p:txBody>
          <a:bodyPr rtlCol="0"/>
          <a:lstStyle>
            <a:lvl1pPr marL="0" indent="0">
              <a:buNone/>
              <a:defRPr b="0"/>
            </a:lvl1pPr>
          </a:lstStyle>
          <a:p>
            <a:pPr rtl="0"/>
            <a:r>
              <a:rPr lang="en-gb"/>
              <a:t>Click here and add image via Templafy Image Library</a:t>
            </a:r>
            <a:endParaRPr lang="da-DK"/>
          </a:p>
        </p:txBody>
      </p:sp>
      <p:sp>
        <p:nvSpPr>
          <p:cNvPr id="9" name="TextBox 8"/>
          <p:cNvSpPr txBox="1"/>
          <p:nvPr userDrawn="1"/>
        </p:nvSpPr>
        <p:spPr>
          <a:xfrm>
            <a:off x="-1973598" y="1780882"/>
            <a:ext cx="1825892" cy="153888"/>
          </a:xfrm>
          <a:prstGeom prst="rect">
            <a:avLst/>
          </a:prstGeom>
          <a:noFill/>
        </p:spPr>
        <p:txBody>
          <a:bodyPr wrap="square" lIns="0" tIns="0" rIns="0" bIns="0" rtlCol="0">
            <a:spAutoFit/>
          </a:bodyPr>
          <a:lstStyle/>
          <a:p>
            <a:pPr algn="r" rtl="0">
              <a:lnSpc>
                <a:spcPct val="100000"/>
              </a:lnSpc>
            </a:pPr>
            <a:r>
              <a:rPr lang="en-gb" sz="1000" noProof="1">
                <a:solidFill>
                  <a:schemeClr val="tx1">
                    <a:lumMod val="75000"/>
                    <a:lumOff val="25000"/>
                  </a:schemeClr>
                </a:solidFill>
              </a:rPr>
              <a:t>Overskrift to linjer</a:t>
            </a:r>
            <a:endParaRPr lang="da-DK"/>
          </a:p>
        </p:txBody>
      </p:sp>
      <p:sp>
        <p:nvSpPr>
          <p:cNvPr id="8" name="Slide Number Placeholder 7"/>
          <p:cNvSpPr>
            <a:spLocks noGrp="1"/>
          </p:cNvSpPr>
          <p:nvPr>
            <p:ph type="sldNum" sz="quarter" idx="17"/>
          </p:nvPr>
        </p:nvSpPr>
        <p:spPr>
          <a:xfrm>
            <a:off x="11807992" y="6581497"/>
            <a:ext cx="252000" cy="153888"/>
          </a:xfrm>
          <a:prstGeom prst="rect">
            <a:avLst/>
          </a:prstGeom>
        </p:spPr>
        <p:txBody>
          <a:bodyPr rtlCol="0"/>
          <a:lstStyle/>
          <a:p>
            <a:pPr rtl="0">
              <a:defRPr/>
            </a:pPr>
            <a:fld id="{E90C1E0A-682D-40DC-B1EA-26C007FDC330}" type="slidenum">
              <a:rPr lang="da-DK" smtClean="0"/>
              <a:pPr rtl="0">
                <a:defRPr/>
              </a:pPr>
              <a:t>‹nr.›</a:t>
            </a:fld>
            <a:endParaRPr lang="da-DK" dirty="0"/>
          </a:p>
        </p:txBody>
      </p:sp>
      <p:sp>
        <p:nvSpPr>
          <p:cNvPr id="5" name="Date Placeholder 4" hidden="1"/>
          <p:cNvSpPr>
            <a:spLocks noGrp="1"/>
          </p:cNvSpPr>
          <p:nvPr>
            <p:ph type="dt" sz="half" idx="15"/>
          </p:nvPr>
        </p:nvSpPr>
        <p:spPr/>
        <p:txBody>
          <a:bodyPr rtlCol="0"/>
          <a:lstStyle/>
          <a:p>
            <a:pPr rtl="0"/>
            <a:fld id="{78417F83-4CBA-48F2-BAD0-783AE3701E32}" type="datetimeFigureOut">
              <a:rPr lang="da-DK" smtClean="0"/>
              <a:pPr rtl="0"/>
              <a:t>12-09-2024</a:t>
            </a:fld>
            <a:r>
              <a:rPr lang="en-gb"/>
              <a:t>03-09-2019</a:t>
            </a:r>
          </a:p>
        </p:txBody>
      </p:sp>
      <p:sp>
        <p:nvSpPr>
          <p:cNvPr id="6" name="Footer Placeholder 5" hidden="1"/>
          <p:cNvSpPr>
            <a:spLocks noGrp="1"/>
          </p:cNvSpPr>
          <p:nvPr>
            <p:ph type="ftr" sz="quarter" idx="16"/>
          </p:nvPr>
        </p:nvSpPr>
        <p:spPr/>
        <p:txBody>
          <a:bodyPr rtlCol="0"/>
          <a:lstStyle/>
          <a:p>
            <a:pPr rtl="0"/>
            <a:endParaRPr lang="da-DK" dirty="0"/>
          </a:p>
        </p:txBody>
      </p:sp>
    </p:spTree>
    <p:extLst>
      <p:ext uri="{BB962C8B-B14F-4D97-AF65-F5344CB8AC3E}">
        <p14:creationId xmlns:p14="http://schemas.microsoft.com/office/powerpoint/2010/main" val="427031648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extLst>
    <p:ext uri="{DCECCB84-F9BA-43D5-87BE-67443E8EF086}">
      <p15:sldGuideLst xmlns:p15="http://schemas.microsoft.com/office/powerpoint/2012/main">
        <p15:guide id="1" pos="3930" userDrawn="1">
          <p15:clr>
            <a:srgbClr val="A4A3A4"/>
          </p15:clr>
        </p15:guide>
        <p15:guide id="2" pos="3755" userDrawn="1">
          <p15:clr>
            <a:srgbClr val="A4A3A4"/>
          </p15:clr>
        </p15:guide>
        <p15:guide id="3" orient="horz" pos="3069"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5" name="Picture Placeholder 1"/>
          <p:cNvSpPr>
            <a:spLocks noGrp="1"/>
          </p:cNvSpPr>
          <p:nvPr>
            <p:ph type="pic" sz="quarter" idx="11" hasCustomPrompt="1"/>
          </p:nvPr>
        </p:nvSpPr>
        <p:spPr>
          <a:xfrm>
            <a:off x="316800" y="316800"/>
            <a:ext cx="11559600" cy="5583600"/>
          </a:xfrm>
          <a:solidFill>
            <a:schemeClr val="bg1"/>
          </a:solidFill>
        </p:spPr>
        <p:txBody>
          <a:bodyPr rtlCol="0"/>
          <a:lstStyle>
            <a:lvl1pPr marL="0" indent="0">
              <a:buFontTx/>
              <a:buNone/>
              <a:defRPr b="0"/>
            </a:lvl1pPr>
          </a:lstStyle>
          <a:p>
            <a:pPr rtl="0"/>
            <a:r>
              <a:rPr lang="en-gb"/>
              <a:t>Click here and add image via Templafy Image Library</a:t>
            </a:r>
            <a:endParaRPr lang="da-DK"/>
          </a:p>
        </p:txBody>
      </p:sp>
      <p:sp>
        <p:nvSpPr>
          <p:cNvPr id="8" name="Slide Number Placeholder 7"/>
          <p:cNvSpPr>
            <a:spLocks noGrp="1"/>
          </p:cNvSpPr>
          <p:nvPr>
            <p:ph type="sldNum" sz="quarter" idx="14"/>
          </p:nvPr>
        </p:nvSpPr>
        <p:spPr>
          <a:xfrm>
            <a:off x="11807992" y="6581497"/>
            <a:ext cx="252000" cy="153888"/>
          </a:xfrm>
          <a:prstGeom prst="rect">
            <a:avLst/>
          </a:prstGeom>
        </p:spPr>
        <p:txBody>
          <a:bodyPr rtlCol="0"/>
          <a:lstStyle/>
          <a:p>
            <a:pPr rtl="0">
              <a:defRPr/>
            </a:pPr>
            <a:fld id="{E90C1E0A-682D-40DC-B1EA-26C007FDC330}" type="slidenum">
              <a:rPr lang="da-DK" smtClean="0"/>
              <a:pPr rtl="0">
                <a:defRPr/>
              </a:pPr>
              <a:t>‹nr.›</a:t>
            </a:fld>
            <a:endParaRPr lang="da-DK" dirty="0"/>
          </a:p>
        </p:txBody>
      </p:sp>
      <p:sp>
        <p:nvSpPr>
          <p:cNvPr id="6" name="Date Placeholder 5" hidden="1"/>
          <p:cNvSpPr>
            <a:spLocks noGrp="1"/>
          </p:cNvSpPr>
          <p:nvPr>
            <p:ph type="dt" sz="half" idx="12"/>
          </p:nvPr>
        </p:nvSpPr>
        <p:spPr/>
        <p:txBody>
          <a:bodyPr rtlCol="0"/>
          <a:lstStyle/>
          <a:p>
            <a:pPr rtl="0"/>
            <a:fld id="{78417F83-4CBA-48F2-BAD0-783AE3701E32}" type="datetimeFigureOut">
              <a:rPr lang="da-DK" smtClean="0"/>
              <a:pPr rtl="0"/>
              <a:t>12-09-2024</a:t>
            </a:fld>
            <a:r>
              <a:rPr lang="en-gb"/>
              <a:t>03-09-2019</a:t>
            </a:r>
          </a:p>
        </p:txBody>
      </p:sp>
      <p:sp>
        <p:nvSpPr>
          <p:cNvPr id="7" name="Footer Placeholder 6" hidden="1"/>
          <p:cNvSpPr>
            <a:spLocks noGrp="1"/>
          </p:cNvSpPr>
          <p:nvPr>
            <p:ph type="ftr" sz="quarter" idx="13"/>
          </p:nvPr>
        </p:nvSpPr>
        <p:spPr/>
        <p:txBody>
          <a:bodyPr rtlCol="0"/>
          <a:lstStyle/>
          <a:p>
            <a:pPr rtl="0"/>
            <a:endParaRPr lang="da-DK" dirty="0"/>
          </a:p>
        </p:txBody>
      </p:sp>
    </p:spTree>
    <p:extLst>
      <p:ext uri="{BB962C8B-B14F-4D97-AF65-F5344CB8AC3E}">
        <p14:creationId xmlns:p14="http://schemas.microsoft.com/office/powerpoint/2010/main" val="307761825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4" name="Picture Placeholder 1"/>
          <p:cNvSpPr>
            <a:spLocks noGrp="1"/>
          </p:cNvSpPr>
          <p:nvPr>
            <p:ph type="pic" sz="quarter" idx="11" hasCustomPrompt="1"/>
          </p:nvPr>
        </p:nvSpPr>
        <p:spPr>
          <a:xfrm>
            <a:off x="316800" y="316800"/>
            <a:ext cx="5644800" cy="5583600"/>
          </a:xfrm>
          <a:solidFill>
            <a:schemeClr val="bg1"/>
          </a:solidFill>
        </p:spPr>
        <p:txBody>
          <a:bodyPr rtlCol="0"/>
          <a:lstStyle>
            <a:lvl1pPr marL="0" indent="0">
              <a:buFontTx/>
              <a:buNone/>
              <a:defRPr b="0"/>
            </a:lvl1pPr>
          </a:lstStyle>
          <a:p>
            <a:pPr rtl="0"/>
            <a:r>
              <a:rPr lang="en-gb"/>
              <a:t>Click here and add image via Templafy Image Library</a:t>
            </a:r>
            <a:endParaRPr lang="da-DK"/>
          </a:p>
        </p:txBody>
      </p:sp>
      <p:sp>
        <p:nvSpPr>
          <p:cNvPr id="5" name="Picture Placeholder 2"/>
          <p:cNvSpPr>
            <a:spLocks noGrp="1"/>
          </p:cNvSpPr>
          <p:nvPr>
            <p:ph type="pic" sz="quarter" idx="12" hasCustomPrompt="1"/>
          </p:nvPr>
        </p:nvSpPr>
        <p:spPr>
          <a:xfrm>
            <a:off x="6231600" y="316800"/>
            <a:ext cx="5644800" cy="5583600"/>
          </a:xfrm>
        </p:spPr>
        <p:txBody>
          <a:bodyPr rtlCol="0"/>
          <a:lstStyle>
            <a:lvl1pPr marL="0" indent="0">
              <a:buFontTx/>
              <a:buNone/>
              <a:defRPr b="0"/>
            </a:lvl1pPr>
          </a:lstStyle>
          <a:p>
            <a:pPr rtl="0"/>
            <a:r>
              <a:rPr lang="en-gb"/>
              <a:t>Click here and add image via Templafy Image Library</a:t>
            </a:r>
            <a:endParaRPr lang="da-DK"/>
          </a:p>
        </p:txBody>
      </p:sp>
      <p:sp>
        <p:nvSpPr>
          <p:cNvPr id="9" name="Slide Number Placeholder 8"/>
          <p:cNvSpPr>
            <a:spLocks noGrp="1"/>
          </p:cNvSpPr>
          <p:nvPr>
            <p:ph type="sldNum" sz="quarter" idx="15"/>
          </p:nvPr>
        </p:nvSpPr>
        <p:spPr>
          <a:xfrm>
            <a:off x="11807992" y="6581497"/>
            <a:ext cx="252000" cy="153888"/>
          </a:xfrm>
          <a:prstGeom prst="rect">
            <a:avLst/>
          </a:prstGeom>
        </p:spPr>
        <p:txBody>
          <a:bodyPr rtlCol="0"/>
          <a:lstStyle/>
          <a:p>
            <a:pPr rtl="0">
              <a:defRPr/>
            </a:pPr>
            <a:fld id="{E90C1E0A-682D-40DC-B1EA-26C007FDC330}" type="slidenum">
              <a:rPr lang="da-DK" smtClean="0"/>
              <a:pPr rtl="0">
                <a:defRPr/>
              </a:pPr>
              <a:t>‹nr.›</a:t>
            </a:fld>
            <a:endParaRPr lang="da-DK" dirty="0"/>
          </a:p>
        </p:txBody>
      </p:sp>
      <p:sp>
        <p:nvSpPr>
          <p:cNvPr id="7" name="Date Placeholder 6" hidden="1"/>
          <p:cNvSpPr>
            <a:spLocks noGrp="1"/>
          </p:cNvSpPr>
          <p:nvPr>
            <p:ph type="dt" sz="half" idx="13"/>
          </p:nvPr>
        </p:nvSpPr>
        <p:spPr/>
        <p:txBody>
          <a:bodyPr rtlCol="0"/>
          <a:lstStyle/>
          <a:p>
            <a:pPr rtl="0"/>
            <a:fld id="{78417F83-4CBA-48F2-BAD0-783AE3701E32}" type="datetimeFigureOut">
              <a:rPr lang="da-DK" smtClean="0"/>
              <a:pPr rtl="0"/>
              <a:t>12-09-2024</a:t>
            </a:fld>
            <a:r>
              <a:rPr lang="en-gb"/>
              <a:t>03-09-2019</a:t>
            </a:r>
          </a:p>
        </p:txBody>
      </p:sp>
      <p:sp>
        <p:nvSpPr>
          <p:cNvPr id="8" name="Footer Placeholder 7" hidden="1"/>
          <p:cNvSpPr>
            <a:spLocks noGrp="1"/>
          </p:cNvSpPr>
          <p:nvPr>
            <p:ph type="ftr" sz="quarter" idx="14"/>
          </p:nvPr>
        </p:nvSpPr>
        <p:spPr/>
        <p:txBody>
          <a:bodyPr rtlCol="0"/>
          <a:lstStyle/>
          <a:p>
            <a:pPr rtl="0"/>
            <a:endParaRPr lang="da-DK" dirty="0"/>
          </a:p>
        </p:txBody>
      </p:sp>
    </p:spTree>
    <p:extLst>
      <p:ext uri="{BB962C8B-B14F-4D97-AF65-F5344CB8AC3E}">
        <p14:creationId xmlns:p14="http://schemas.microsoft.com/office/powerpoint/2010/main" val="20870041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extLst>
    <p:ext uri="{DCECCB84-F9BA-43D5-87BE-67443E8EF086}">
      <p15:sldGuideLst xmlns:p15="http://schemas.microsoft.com/office/powerpoint/2012/main">
        <p15:guide id="1" pos="3924" userDrawn="1">
          <p15:clr>
            <a:srgbClr val="A4A3A4"/>
          </p15:clr>
        </p15:guide>
        <p15:guide id="2" pos="3754" userDrawn="1">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Placeholder title 1"/>
          <p:cNvSpPr>
            <a:spLocks noGrp="1" noChangeArrowheads="1"/>
          </p:cNvSpPr>
          <p:nvPr>
            <p:ph type="title"/>
          </p:nvPr>
        </p:nvSpPr>
        <p:spPr bwMode="auto">
          <a:xfrm>
            <a:off x="315913" y="149115"/>
            <a:ext cx="11557000" cy="1309328"/>
          </a:xfrm>
          <a:prstGeom prst="rect">
            <a:avLst/>
          </a:prstGeom>
          <a:noFill/>
          <a:ln w="9525">
            <a:noFill/>
            <a:miter lim="800000"/>
            <a:headEnd/>
            <a:tailEnd/>
          </a:ln>
        </p:spPr>
        <p:txBody>
          <a:bodyPr vert="horz" wrap="square" lIns="0" tIns="0" rIns="0" bIns="0" numCol="1" rtlCol="0" anchor="b" anchorCtr="0" compatLnSpc="1">
            <a:prstTxWarp prst="textNoShape">
              <a:avLst/>
            </a:prstTxWarp>
          </a:bodyPr>
          <a:lstStyle/>
          <a:p>
            <a:pPr lvl="0" rtl="0"/>
            <a:r>
              <a:rPr lang="en-gb" noProof="0"/>
              <a:t>Click to edit Master title style</a:t>
            </a:r>
            <a:endParaRPr lang="da-DK"/>
          </a:p>
        </p:txBody>
      </p:sp>
      <p:sp>
        <p:nvSpPr>
          <p:cNvPr id="1028" name="Rectangle 2"/>
          <p:cNvSpPr>
            <a:spLocks noGrp="1" noChangeArrowheads="1"/>
          </p:cNvSpPr>
          <p:nvPr>
            <p:ph type="body" idx="1"/>
          </p:nvPr>
        </p:nvSpPr>
        <p:spPr bwMode="auto">
          <a:xfrm>
            <a:off x="985838" y="1960079"/>
            <a:ext cx="10220325" cy="3937484"/>
          </a:xfrm>
          <a:prstGeom prst="rect">
            <a:avLst/>
          </a:prstGeom>
          <a:noFill/>
          <a:ln w="9525">
            <a:noFill/>
            <a:miter lim="800000"/>
            <a:headEnd/>
            <a:tailEnd/>
          </a:ln>
        </p:spPr>
        <p:txBody>
          <a:bodyPr vert="horz" wrap="square" lIns="0" tIns="0" rIns="0" bIns="0" numCol="1" rtlCol="0" anchor="t" anchorCtr="0" compatLnSpc="1">
            <a:prstTxWarp prst="textNoShape">
              <a:avLst/>
            </a:prstTxWarp>
          </a:bodyPr>
          <a:lstStyle/>
          <a:p>
            <a:pPr lvl="0" rtl="0"/>
            <a:r>
              <a:rPr lang="en-gb" noProof="0"/>
              <a:t>Click to edit Master text styles</a:t>
            </a:r>
            <a:endParaRPr lang="da-DK"/>
          </a:p>
          <a:p>
            <a:pPr lvl="1" rtl="0"/>
            <a:r>
              <a:rPr lang="en-gb" noProof="0"/>
              <a:t>Second level</a:t>
            </a:r>
            <a:endParaRPr lang="da-DK"/>
          </a:p>
          <a:p>
            <a:pPr lvl="2" rtl="0"/>
            <a:r>
              <a:rPr lang="en-gb" noProof="0"/>
              <a:t>Third level</a:t>
            </a:r>
            <a:endParaRPr lang="da-DK"/>
          </a:p>
          <a:p>
            <a:pPr lvl="3" rtl="0"/>
            <a:r>
              <a:rPr lang="en-gb" noProof="0"/>
              <a:t>Fourth level</a:t>
            </a:r>
            <a:endParaRPr lang="da-DK"/>
          </a:p>
          <a:p>
            <a:pPr lvl="4" rtl="0"/>
            <a:r>
              <a:rPr lang="en-gb" noProof="0"/>
              <a:t>Fifth level</a:t>
            </a:r>
            <a:endParaRPr lang="da-DK"/>
          </a:p>
          <a:p>
            <a:pPr lvl="5" rtl="0"/>
            <a:r>
              <a:rPr lang="en-gb" noProof="0"/>
              <a:t>6 level</a:t>
            </a:r>
            <a:endParaRPr lang="da-DK"/>
          </a:p>
          <a:p>
            <a:pPr lvl="6" rtl="0"/>
            <a:r>
              <a:rPr lang="en-gb" noProof="0"/>
              <a:t>7 level</a:t>
            </a:r>
            <a:endParaRPr lang="da-DK"/>
          </a:p>
          <a:p>
            <a:pPr lvl="7" rtl="0"/>
            <a:r>
              <a:rPr lang="en-gb" noProof="0"/>
              <a:t>8 level</a:t>
            </a:r>
            <a:endParaRPr lang="da-DK"/>
          </a:p>
          <a:p>
            <a:pPr lvl="8" rtl="0"/>
            <a:r>
              <a:rPr lang="en-gb" noProof="0"/>
              <a:t>9 level</a:t>
            </a:r>
            <a:endParaRPr lang="da-DK"/>
          </a:p>
        </p:txBody>
      </p:sp>
      <p:sp>
        <p:nvSpPr>
          <p:cNvPr id="2" name="Date Placeholder 1" hidden="1"/>
          <p:cNvSpPr>
            <a:spLocks noGrp="1"/>
          </p:cNvSpPr>
          <p:nvPr>
            <p:ph type="dt" sz="half" idx="2"/>
          </p:nvPr>
        </p:nvSpPr>
        <p:spPr>
          <a:xfrm>
            <a:off x="0" y="7020000"/>
            <a:ext cx="0" cy="0"/>
          </a:xfrm>
          <a:prstGeom prst="rect">
            <a:avLst/>
          </a:prstGeom>
        </p:spPr>
        <p:txBody>
          <a:bodyPr vert="horz" lIns="91440" tIns="45720" rIns="91440" bIns="45720" rtlCol="0" anchor="ctr"/>
          <a:lstStyle>
            <a:lvl1pPr algn="l">
              <a:defRPr sz="100">
                <a:noFill/>
              </a:defRPr>
            </a:lvl1pPr>
          </a:lstStyle>
          <a:p>
            <a:pPr rtl="0"/>
            <a:fld id="{78417F83-4CBA-48F2-BAD0-783AE3701E32}" type="datetimeFigureOut">
              <a:rPr lang="da-DK" smtClean="0"/>
              <a:pPr rtl="0"/>
              <a:t>12-09-2024</a:t>
            </a:fld>
            <a:r>
              <a:rPr lang="en-gb"/>
              <a:t>03-09-2019</a:t>
            </a:r>
          </a:p>
        </p:txBody>
      </p:sp>
      <p:sp>
        <p:nvSpPr>
          <p:cNvPr id="3" name="Footer Placeholder 2" hidden="1"/>
          <p:cNvSpPr>
            <a:spLocks noGrp="1"/>
          </p:cNvSpPr>
          <p:nvPr>
            <p:ph type="ftr" sz="quarter" idx="3"/>
          </p:nvPr>
        </p:nvSpPr>
        <p:spPr>
          <a:xfrm>
            <a:off x="0" y="7020000"/>
            <a:ext cx="0" cy="0"/>
          </a:xfrm>
          <a:prstGeom prst="rect">
            <a:avLst/>
          </a:prstGeom>
        </p:spPr>
        <p:txBody>
          <a:bodyPr vert="horz" lIns="91440" tIns="45720" rIns="91440" bIns="45720" rtlCol="0" anchor="ctr"/>
          <a:lstStyle>
            <a:lvl1pPr algn="ctr">
              <a:defRPr sz="100">
                <a:noFill/>
              </a:defRPr>
            </a:lvl1pPr>
          </a:lstStyle>
          <a:p>
            <a:pPr rtl="0"/>
            <a:endParaRPr lang="da-DK" dirty="0"/>
          </a:p>
        </p:txBody>
      </p:sp>
      <p:pic>
        <p:nvPicPr>
          <p:cNvPr id="7" name="SecondaryLogo_sort">
            <a:extLst>
              <a:ext uri="{FF2B5EF4-FFF2-40B4-BE49-F238E27FC236}">
                <a16:creationId xmlns:a16="http://schemas.microsoft.com/office/drawing/2014/main" id="{DE8FAF76-5679-F851-BAB4-E2111CC0A706}"/>
              </a:ext>
            </a:extLst>
          </p:cNvPr>
          <p:cNvPicPr>
            <a:picLocks noChangeAspect="1"/>
          </p:cNvPicPr>
          <p:nvPr userDrawn="1"/>
        </p:nvPicPr>
        <p:blipFill>
          <a:blip r:embed="rId23" cstate="email">
            <a:extLst>
              <a:ext uri="{28A0092B-C50C-407E-A947-70E740481C1C}">
                <a14:useLocalDpi xmlns:a14="http://schemas.microsoft.com/office/drawing/2010/main"/>
              </a:ext>
            </a:extLst>
          </a:blip>
          <a:stretch>
            <a:fillRect/>
          </a:stretch>
        </p:blipFill>
        <p:spPr>
          <a:xfrm>
            <a:off x="10206000" y="5997600"/>
            <a:ext cx="1658237" cy="558000"/>
          </a:xfrm>
          <a:prstGeom prst="rect">
            <a:avLst/>
          </a:prstGeom>
        </p:spPr>
      </p:pic>
      <p:pic>
        <p:nvPicPr>
          <p:cNvPr id="8" name="Au logo">
            <a:extLst>
              <a:ext uri="{FF2B5EF4-FFF2-40B4-BE49-F238E27FC236}">
                <a16:creationId xmlns:a16="http://schemas.microsoft.com/office/drawing/2014/main" id="{832C50A3-ACB9-80E9-7702-BF17B690A380}"/>
              </a:ext>
            </a:extLst>
          </p:cNvPr>
          <p:cNvPicPr>
            <a:picLocks noChangeAspect="1"/>
          </p:cNvPicPr>
          <p:nvPr userDrawn="1"/>
        </p:nvPicPr>
        <p:blipFill>
          <a:blip r:embed="rId24" cstate="email">
            <a:extLst>
              <a:ext uri="{28A0092B-C50C-407E-A947-70E740481C1C}">
                <a14:useLocalDpi xmlns:a14="http://schemas.microsoft.com/office/drawing/2010/main"/>
              </a:ext>
            </a:extLst>
          </a:blip>
          <a:stretch>
            <a:fillRect/>
          </a:stretch>
        </p:blipFill>
        <p:spPr>
          <a:xfrm>
            <a:off x="302400" y="5999002"/>
            <a:ext cx="557570" cy="558000"/>
          </a:xfrm>
          <a:prstGeom prst="rect">
            <a:avLst/>
          </a:prstGeom>
        </p:spPr>
      </p:pic>
      <p:sp>
        <p:nvSpPr>
          <p:cNvPr id="9" name="OFF_logo1Computed">
            <a:extLst>
              <a:ext uri="{FF2B5EF4-FFF2-40B4-BE49-F238E27FC236}">
                <a16:creationId xmlns:a16="http://schemas.microsoft.com/office/drawing/2014/main" id="{4473F323-6CCE-93DF-9662-CC0BDA2D6730}"/>
              </a:ext>
            </a:extLst>
          </p:cNvPr>
          <p:cNvSpPr/>
          <p:nvPr userDrawn="1"/>
        </p:nvSpPr>
        <p:spPr bwMode="auto">
          <a:xfrm>
            <a:off x="971999" y="5997600"/>
            <a:ext cx="65" cy="451123"/>
          </a:xfrm>
          <a:prstGeom prst="rect">
            <a:avLst/>
          </a:prstGeom>
          <a:noFill/>
          <a:ln w="1778" cap="flat" cmpd="sng" algn="ctr">
            <a:noFill/>
            <a:prstDash val="solid"/>
            <a:round/>
            <a:headEnd type="none" w="med" len="med"/>
            <a:tailEnd type="none" w="med" len="med"/>
          </a:ln>
          <a:effectLst/>
        </p:spPr>
        <p:txBody>
          <a:bodyPr vert="horz" wrap="non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lang="en-gb" sz="1000" b="0" i="0" u="none" strike="noStrike" cap="all" normalizeH="0" noProof="1">
                <a:ln>
                  <a:noFill/>
                </a:ln>
                <a:solidFill>
                  <a:schemeClr val="tx1"/>
                </a:solidFill>
                <a:effectLst/>
                <a:latin typeface="AU Passata" pitchFamily="34" charset="0"/>
              </a:rPr>
              <a:t>Aarhus
Universitet</a:t>
            </a:r>
          </a:p>
        </p:txBody>
      </p:sp>
    </p:spTree>
  </p:cSld>
  <p:clrMap bg1="lt1" tx1="dk1" bg2="lt2" tx2="dk2" accent1="accent1" accent2="accent2" accent3="accent3" accent4="accent4" accent5="accent5" accent6="accent6" hlink="hlink" folHlink="folHlink"/>
  <p:sldLayoutIdLst>
    <p:sldLayoutId id="2147483659" r:id="rId1"/>
    <p:sldLayoutId id="2147483656" r:id="rId2"/>
    <p:sldLayoutId id="2147483673" r:id="rId3"/>
    <p:sldLayoutId id="2147483666" r:id="rId4"/>
    <p:sldLayoutId id="2147483662" r:id="rId5"/>
    <p:sldLayoutId id="2147483649" r:id="rId6"/>
    <p:sldLayoutId id="2147483669" r:id="rId7"/>
    <p:sldLayoutId id="2147483661" r:id="rId8"/>
    <p:sldLayoutId id="2147483668" r:id="rId9"/>
    <p:sldLayoutId id="2147483663" r:id="rId10"/>
    <p:sldLayoutId id="2147483670" r:id="rId11"/>
    <p:sldLayoutId id="2147483654" r:id="rId12"/>
    <p:sldLayoutId id="2147483664" r:id="rId13"/>
    <p:sldLayoutId id="2147483671" r:id="rId14"/>
    <p:sldLayoutId id="2147483650" r:id="rId15"/>
    <p:sldLayoutId id="2147483655" r:id="rId16"/>
    <p:sldLayoutId id="2147483651" r:id="rId17"/>
    <p:sldLayoutId id="2147483672" r:id="rId18"/>
    <p:sldLayoutId id="2147483678" r:id="rId19"/>
    <p:sldLayoutId id="2147483658" r:id="rId20"/>
    <p:sldLayoutId id="2147483679" r:id="rId21"/>
  </p:sldLayoutIdLst>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hf sldNum="0" hdr="0" ftr="0"/>
  <p:txStyles>
    <p:title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p:titleStyle>
    <p:body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715" userDrawn="1">
          <p15:clr>
            <a:srgbClr val="000000"/>
          </p15:clr>
        </p15:guide>
        <p15:guide id="5" orient="horz" pos="4131" userDrawn="1">
          <p15:clr>
            <a:srgbClr val="A4A3A4"/>
          </p15:clr>
        </p15:guide>
        <p15:guide id="6" pos="7479" userDrawn="1">
          <p15:clr>
            <a:srgbClr val="A4A3A4"/>
          </p15:clr>
        </p15:guide>
        <p15:guide id="7" orient="horz" pos="1234" userDrawn="1">
          <p15:clr>
            <a:srgbClr val="000000"/>
          </p15:clr>
        </p15:guide>
        <p15:guide id="8" pos="7059" userDrawn="1">
          <p15:clr>
            <a:srgbClr val="000000"/>
          </p15:clr>
        </p15:guide>
        <p15:guide id="9" pos="199" userDrawn="1">
          <p15:clr>
            <a:srgbClr val="A4A3A4"/>
          </p15:clr>
        </p15:guide>
        <p15:guide id="10" pos="621" userDrawn="1">
          <p15:clr>
            <a:srgbClr val="000000"/>
          </p15:clr>
        </p15:guide>
        <p15:guide id="11" orient="horz" pos="199"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43.jpe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7.xml"/><Relationship Id="rId1" Type="http://schemas.openxmlformats.org/officeDocument/2006/relationships/tags" Target="../tags/tag3.xml"/><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video" Target="https://www.youtube.com/embed/KsjUuGmMgQ4?feature=oembed" TargetMode="Externa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17.xml"/><Relationship Id="rId6" Type="http://schemas.openxmlformats.org/officeDocument/2006/relationships/image" Target="../media/image5.emf"/><Relationship Id="rId5" Type="http://schemas.openxmlformats.org/officeDocument/2006/relationships/image" Target="../media/image4.emf"/><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2.jpe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29A245E9-A962-4541-A38F-ADE1A9EBB380}"/>
              </a:ext>
            </a:extLst>
          </p:cNvPr>
          <p:cNvSpPr>
            <a:spLocks noGrp="1"/>
          </p:cNvSpPr>
          <p:nvPr>
            <p:ph type="dt" sz="half" idx="10"/>
          </p:nvPr>
        </p:nvSpPr>
        <p:spPr/>
        <p:txBody>
          <a:bodyPr rtlCol="0"/>
          <a:lstStyle/>
          <a:p>
            <a:pPr rtl="0"/>
            <a:r>
              <a:rPr lang="da-DK"/>
              <a:t>09-05-2023</a:t>
            </a:r>
            <a:r>
              <a:rPr lang="en-gb"/>
              <a:t>03-09-2019</a:t>
            </a:r>
            <a:endParaRPr lang="da-DK" dirty="0"/>
          </a:p>
        </p:txBody>
      </p:sp>
      <p:sp>
        <p:nvSpPr>
          <p:cNvPr id="10" name="OFF_logo2Computed">
            <a:extLst>
              <a:ext uri="{FF2B5EF4-FFF2-40B4-BE49-F238E27FC236}">
                <a16:creationId xmlns:a16="http://schemas.microsoft.com/office/drawing/2014/main" id="{E2F83F7F-79BF-3602-59CB-E431E5A0249E}"/>
              </a:ext>
            </a:extLst>
          </p:cNvPr>
          <p:cNvSpPr txBox="1">
            <a:spLocks noChangeArrowheads="1"/>
          </p:cNvSpPr>
          <p:nvPr/>
        </p:nvSpPr>
        <p:spPr bwMode="auto">
          <a:xfrm>
            <a:off x="972000" y="5997600"/>
            <a:ext cx="2350045" cy="676612"/>
          </a:xfrm>
          <a:prstGeom prst="rect">
            <a:avLst/>
          </a:prstGeom>
          <a:noFill/>
          <a:ln w="1778" algn="ctr">
            <a:noFill/>
            <a:miter lim="800000"/>
            <a:headEnd/>
            <a:tailEnd/>
          </a:ln>
          <a:effectLst/>
        </p:spPr>
        <p:txBody>
          <a:bodyPr wrap="square" lIns="0" tIns="583200" rIns="0" bIns="0" rtlCol="0">
            <a:spAutoFit/>
          </a:bodyPr>
          <a:lstStyle/>
          <a:p>
            <a:pPr rtl="0">
              <a:lnSpc>
                <a:spcPct val="95000"/>
              </a:lnSpc>
              <a:defRPr/>
            </a:pPr>
            <a:endParaRPr lang="da-DK" sz="600" cap="all" spc="40" baseline="0" dirty="0">
              <a:solidFill>
                <a:schemeClr val="bg1"/>
              </a:solidFill>
              <a:latin typeface="AU Passata Light" pitchFamily="34" charset="0"/>
            </a:endParaRPr>
          </a:p>
        </p:txBody>
      </p:sp>
      <p:sp>
        <p:nvSpPr>
          <p:cNvPr id="8" name="Titel 1">
            <a:extLst>
              <a:ext uri="{FF2B5EF4-FFF2-40B4-BE49-F238E27FC236}">
                <a16:creationId xmlns:a16="http://schemas.microsoft.com/office/drawing/2014/main" id="{5BB3A896-EBFD-4096-9DF8-699F8CB4EC48}"/>
              </a:ext>
            </a:extLst>
          </p:cNvPr>
          <p:cNvSpPr txBox="1">
            <a:spLocks/>
          </p:cNvSpPr>
          <p:nvPr/>
        </p:nvSpPr>
        <p:spPr bwMode="auto">
          <a:xfrm>
            <a:off x="985838" y="2006970"/>
            <a:ext cx="10220325" cy="1661993"/>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lvl1pPr algn="l" rtl="0" eaLnBrk="1" fontAlgn="base" hangingPunct="1">
              <a:lnSpc>
                <a:spcPct val="90000"/>
              </a:lnSpc>
              <a:spcBef>
                <a:spcPct val="0"/>
              </a:spcBef>
              <a:spcAft>
                <a:spcPct val="0"/>
              </a:spcAft>
              <a:defRPr sz="6000" b="1" cap="all" baseline="0">
                <a:solidFill>
                  <a:schemeClr val="bg1"/>
                </a:solidFill>
                <a:latin typeface="AU Passata Light" panose="020B0303030902030804" pitchFamily="34" charset="0"/>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buFontTx/>
            </a:pPr>
            <a:r>
              <a:rPr lang="en-gb" kern="0" cap="none">
                <a:latin typeface="AU Passata" panose="020B0503030502030804" pitchFamily="34" charset="77"/>
              </a:rPr>
              <a:t>Aarhus University</a:t>
            </a:r>
          </a:p>
        </p:txBody>
      </p:sp>
      <p:sp>
        <p:nvSpPr>
          <p:cNvPr id="9" name="Pladsholder til tekst 5">
            <a:extLst>
              <a:ext uri="{FF2B5EF4-FFF2-40B4-BE49-F238E27FC236}">
                <a16:creationId xmlns:a16="http://schemas.microsoft.com/office/drawing/2014/main" id="{F24B32A1-D1F1-E83C-06F6-DFD77D9D0B7E}"/>
              </a:ext>
            </a:extLst>
          </p:cNvPr>
          <p:cNvSpPr txBox="1">
            <a:spLocks/>
          </p:cNvSpPr>
          <p:nvPr/>
        </p:nvSpPr>
        <p:spPr bwMode="auto">
          <a:xfrm>
            <a:off x="985838" y="3332896"/>
            <a:ext cx="7161213" cy="1746250"/>
          </a:xfrm>
          <a:prstGeom prst="rect">
            <a:avLst/>
          </a:prstGeom>
          <a:noFill/>
          <a:ln w="9525">
            <a:noFill/>
            <a:miter lim="800000"/>
            <a:headEnd/>
            <a:tailEnd/>
          </a:ln>
        </p:spPr>
        <p:txBody>
          <a:bodyPr vert="horz" wrap="square" lIns="0" tIns="0" rIns="0" bIns="0" numCol="1" rtlCol="0"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rtl="0">
              <a:lnSpc>
                <a:spcPct val="85000"/>
              </a:lnSpc>
            </a:pPr>
            <a:r>
              <a:rPr lang="en-gb" sz="4000" kern="0" dirty="0">
                <a:solidFill>
                  <a:schemeClr val="bg1"/>
                </a:solidFill>
                <a:latin typeface="AU Passata Light" panose="020B0303030902030804" pitchFamily="34" charset="77"/>
              </a:rPr>
              <a:t>We create value through knowledge, new insight and collaboration</a:t>
            </a:r>
            <a:endParaRPr lang="da-DK" sz="4000" kern="0" dirty="0">
              <a:solidFill>
                <a:schemeClr val="bg1"/>
              </a:solidFill>
            </a:endParaRPr>
          </a:p>
        </p:txBody>
      </p:sp>
    </p:spTree>
    <p:extLst>
      <p:ext uri="{BB962C8B-B14F-4D97-AF65-F5344CB8AC3E}">
        <p14:creationId xmlns:p14="http://schemas.microsoft.com/office/powerpoint/2010/main" val="691598871"/>
      </p:ext>
    </p:extLst>
  </p:cSld>
  <p:clrMapOvr>
    <a:masterClrMapping/>
  </p:clrMapOvr>
  <mc:AlternateContent xmlns:mc="http://schemas.openxmlformats.org/markup-compatibility/2006" xmlns:p14="http://schemas.microsoft.com/office/powerpoint/2010/main">
    <mc:Choice Requires="p14">
      <p:transition spd="slow" p14:dur="5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childTnLst>
                                </p:cTn>
                              </p:par>
                              <p:par>
                                <p:cTn id="8" presetID="10" presetClass="entr" presetSubtype="0" fill="hold" grpId="0" nodeType="withEffect">
                                  <p:stCondLst>
                                    <p:cond delay="200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rtlCol="0"/>
          <a:lstStyle/>
          <a:p>
            <a:pPr rtl="0"/>
            <a:r>
              <a:rPr lang="da-DK"/>
              <a:t>09-05-2023</a:t>
            </a:r>
            <a:r>
              <a:rPr lang="en-gb"/>
              <a:t>03-10-2019</a:t>
            </a:r>
            <a:endParaRPr lang="da-DK" dirty="0"/>
          </a:p>
        </p:txBody>
      </p:sp>
      <p:sp>
        <p:nvSpPr>
          <p:cNvPr id="12" name="Titel 1">
            <a:extLst>
              <a:ext uri="{FF2B5EF4-FFF2-40B4-BE49-F238E27FC236}">
                <a16:creationId xmlns:a16="http://schemas.microsoft.com/office/drawing/2014/main" id="{15AE7458-391C-6FCB-CC06-E46B9AB7548E}"/>
              </a:ext>
            </a:extLst>
          </p:cNvPr>
          <p:cNvSpPr txBox="1">
            <a:spLocks/>
          </p:cNvSpPr>
          <p:nvPr/>
        </p:nvSpPr>
        <p:spPr bwMode="auto">
          <a:xfrm>
            <a:off x="285739" y="108265"/>
            <a:ext cx="11555413" cy="752475"/>
          </a:xfrm>
          <a:prstGeom prst="rect">
            <a:avLst/>
          </a:prstGeom>
          <a:noFill/>
          <a:ln w="9525">
            <a:noFill/>
            <a:miter lim="800000"/>
            <a:headEnd/>
            <a:tailEnd/>
          </a:ln>
        </p:spPr>
        <p:txBody>
          <a:bodyPr vert="horz" wrap="square" lIns="0" tIns="0" rIns="0" bIns="0" numCol="1" rtlCol="0" anchor="b" anchorCtr="0" compatLnSpc="1">
            <a:prstTxWarp prst="textNoShape">
              <a:avLst/>
            </a:prstTxWarp>
          </a:bodyPr>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buFontTx/>
            </a:pPr>
            <a:endParaRPr lang="da-DK" sz="6000" kern="0" cap="none" dirty="0">
              <a:solidFill>
                <a:srgbClr val="002445"/>
              </a:solidFill>
            </a:endParaRPr>
          </a:p>
          <a:p>
            <a:pPr rtl="0">
              <a:lnSpc>
                <a:spcPct val="85000"/>
              </a:lnSpc>
              <a:buFontTx/>
            </a:pPr>
            <a:r>
              <a:rPr lang="en-gb" kern="0" cap="none">
                <a:solidFill>
                  <a:srgbClr val="002445"/>
                </a:solidFill>
              </a:rPr>
              <a:t>International recognition</a:t>
            </a:r>
          </a:p>
        </p:txBody>
      </p:sp>
      <p:pic>
        <p:nvPicPr>
          <p:cNvPr id="6" name="Picture 12" descr="QS World University Rankings nach Fachgebieten 2022">
            <a:extLst>
              <a:ext uri="{FF2B5EF4-FFF2-40B4-BE49-F238E27FC236}">
                <a16:creationId xmlns:a16="http://schemas.microsoft.com/office/drawing/2014/main" id="{3AECCF25-BEC9-927A-63FB-7584EEC2AB2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8450" y="2155061"/>
            <a:ext cx="3531463" cy="18538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World University Rankings 2022 | Times Higher Education (THE)">
            <a:extLst>
              <a:ext uri="{FF2B5EF4-FFF2-40B4-BE49-F238E27FC236}">
                <a16:creationId xmlns:a16="http://schemas.microsoft.com/office/drawing/2014/main" id="{3B9FABC3-A518-042A-E60A-D6B422EB47B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29954" y="2266420"/>
            <a:ext cx="3142614" cy="16498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World University Rankings : Stang Mongkolsuk Library and Information  Division">
            <a:extLst>
              <a:ext uri="{FF2B5EF4-FFF2-40B4-BE49-F238E27FC236}">
                <a16:creationId xmlns:a16="http://schemas.microsoft.com/office/drawing/2014/main" id="{D77D136E-F785-1617-ED10-1F9410BCC3C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85838" y="4395416"/>
            <a:ext cx="2857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ow to read the Shanghai Ranking">
            <a:extLst>
              <a:ext uri="{FF2B5EF4-FFF2-40B4-BE49-F238E27FC236}">
                <a16:creationId xmlns:a16="http://schemas.microsoft.com/office/drawing/2014/main" id="{6F6DE174-4636-0840-E000-8E900D82A46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46665" y="4619148"/>
            <a:ext cx="3498087" cy="7287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US News and World Report">
            <a:extLst>
              <a:ext uri="{FF2B5EF4-FFF2-40B4-BE49-F238E27FC236}">
                <a16:creationId xmlns:a16="http://schemas.microsoft.com/office/drawing/2014/main" id="{03D363A4-D2B2-1C1D-7571-A5A005DD6A8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072893" y="4369585"/>
            <a:ext cx="2130094" cy="1004161"/>
          </a:xfrm>
          <a:prstGeom prst="rect">
            <a:avLst/>
          </a:prstGeom>
          <a:noFill/>
          <a:extLst>
            <a:ext uri="{909E8E84-426E-40DD-AFC4-6F175D3DCCD1}">
              <a14:hiddenFill xmlns:a14="http://schemas.microsoft.com/office/drawing/2010/main">
                <a:solidFill>
                  <a:srgbClr val="FFFFFF"/>
                </a:solidFill>
              </a14:hiddenFill>
            </a:ext>
          </a:extLst>
        </p:spPr>
      </p:pic>
      <p:sp>
        <p:nvSpPr>
          <p:cNvPr id="8" name="Titel 1">
            <a:extLst>
              <a:ext uri="{FF2B5EF4-FFF2-40B4-BE49-F238E27FC236}">
                <a16:creationId xmlns:a16="http://schemas.microsoft.com/office/drawing/2014/main" id="{9C85BF46-D290-5B42-634B-337F07B2ECB5}"/>
              </a:ext>
            </a:extLst>
          </p:cNvPr>
          <p:cNvSpPr txBox="1">
            <a:spLocks/>
          </p:cNvSpPr>
          <p:nvPr/>
        </p:nvSpPr>
        <p:spPr>
          <a:xfrm>
            <a:off x="200303" y="849303"/>
            <a:ext cx="8588330" cy="1661993"/>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100000"/>
              </a:lnSpc>
              <a:buFontTx/>
            </a:pPr>
            <a:r>
              <a:rPr lang="en-gb" sz="2800" b="0" kern="0" cap="none">
                <a:solidFill>
                  <a:srgbClr val="002445"/>
                </a:solidFill>
                <a:latin typeface="AU Passata Light" panose="020B0303030902030804" pitchFamily="34" charset="77"/>
              </a:rPr>
              <a:t>AU is among the 25 best universities in the EU </a:t>
            </a:r>
          </a:p>
          <a:p>
            <a:pPr rtl="0">
              <a:lnSpc>
                <a:spcPct val="100000"/>
              </a:lnSpc>
              <a:buFontTx/>
            </a:pPr>
            <a:r>
              <a:rPr lang="en-gb" sz="2800" b="0" kern="0" cap="none">
                <a:solidFill>
                  <a:srgbClr val="002445"/>
                </a:solidFill>
                <a:latin typeface="AU Passata Light" panose="020B0303030902030804" pitchFamily="34" charset="77"/>
              </a:rPr>
              <a:t>– and is ranked in the top 100 and top 150 by several world rankings</a:t>
            </a:r>
          </a:p>
        </p:txBody>
      </p:sp>
      <p:pic>
        <p:nvPicPr>
          <p:cNvPr id="5" name="Picture 8" descr="https://factcards.nl/media/uploads/images/CWTS_leiden_ranking_logo.png">
            <a:extLst>
              <a:ext uri="{FF2B5EF4-FFF2-40B4-BE49-F238E27FC236}">
                <a16:creationId xmlns:a16="http://schemas.microsoft.com/office/drawing/2014/main" id="{C234CEBF-B838-7550-98BB-246892FD4CF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354016" y="2638618"/>
            <a:ext cx="1847488" cy="1172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92987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130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16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19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22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nodeType="withEffect">
                                  <p:stCondLst>
                                    <p:cond delay="25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rtlCol="0"/>
          <a:lstStyle/>
          <a:p>
            <a:pPr rtl="0"/>
            <a:r>
              <a:rPr lang="da-DK"/>
              <a:t>09-05-2023</a:t>
            </a:r>
            <a:r>
              <a:rPr lang="en-gb"/>
              <a:t>03-10-2019</a:t>
            </a:r>
            <a:endParaRPr lang="da-DK" dirty="0"/>
          </a:p>
        </p:txBody>
      </p:sp>
      <p:sp>
        <p:nvSpPr>
          <p:cNvPr id="12" name="Titel 1">
            <a:extLst>
              <a:ext uri="{FF2B5EF4-FFF2-40B4-BE49-F238E27FC236}">
                <a16:creationId xmlns:a16="http://schemas.microsoft.com/office/drawing/2014/main" id="{15AE7458-391C-6FCB-CC06-E46B9AB7548E}"/>
              </a:ext>
            </a:extLst>
          </p:cNvPr>
          <p:cNvSpPr txBox="1">
            <a:spLocks/>
          </p:cNvSpPr>
          <p:nvPr/>
        </p:nvSpPr>
        <p:spPr bwMode="auto">
          <a:xfrm>
            <a:off x="288004" y="428341"/>
            <a:ext cx="11555413" cy="752475"/>
          </a:xfrm>
          <a:prstGeom prst="rect">
            <a:avLst/>
          </a:prstGeom>
          <a:noFill/>
          <a:ln w="9525">
            <a:noFill/>
            <a:miter lim="800000"/>
            <a:headEnd/>
            <a:tailEnd/>
          </a:ln>
        </p:spPr>
        <p:txBody>
          <a:bodyPr vert="horz" wrap="square" lIns="0" tIns="0" rIns="0" bIns="0" numCol="1" rtlCol="0" anchor="b" anchorCtr="0" compatLnSpc="1">
            <a:prstTxWarp prst="textNoShape">
              <a:avLst/>
            </a:prstTxWarp>
          </a:bodyPr>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buFontTx/>
            </a:pPr>
            <a:r>
              <a:rPr lang="en-gb" kern="0" cap="none" dirty="0">
                <a:solidFill>
                  <a:srgbClr val="002445"/>
                </a:solidFill>
              </a:rPr>
              <a:t>Allocation of AU’s revenue</a:t>
            </a:r>
          </a:p>
          <a:p>
            <a:pPr rtl="0">
              <a:lnSpc>
                <a:spcPct val="85000"/>
              </a:lnSpc>
              <a:buFontTx/>
            </a:pPr>
            <a:r>
              <a:rPr lang="en-gb" sz="2400" kern="0" cap="none" dirty="0">
                <a:solidFill>
                  <a:srgbClr val="002445"/>
                </a:solidFill>
              </a:rPr>
              <a:t>(AU’s revenue: DKK 7,3 billion)</a:t>
            </a:r>
          </a:p>
        </p:txBody>
      </p:sp>
      <p:graphicFrame>
        <p:nvGraphicFramePr>
          <p:cNvPr id="3" name="Diagram 2">
            <a:extLst>
              <a:ext uri="{FF2B5EF4-FFF2-40B4-BE49-F238E27FC236}">
                <a16:creationId xmlns:a16="http://schemas.microsoft.com/office/drawing/2014/main" id="{88542B96-1AB7-B72D-81AD-4C63E9F3CE4B}"/>
              </a:ext>
            </a:extLst>
          </p:cNvPr>
          <p:cNvGraphicFramePr/>
          <p:nvPr>
            <p:extLst>
              <p:ext uri="{D42A27DB-BD31-4B8C-83A1-F6EECF244321}">
                <p14:modId xmlns:p14="http://schemas.microsoft.com/office/powerpoint/2010/main" val="1834945178"/>
              </p:ext>
            </p:extLst>
          </p:nvPr>
        </p:nvGraphicFramePr>
        <p:xfrm>
          <a:off x="985838" y="804578"/>
          <a:ext cx="10514841" cy="58916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185022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21" presetClass="entr" presetSubtype="1" fill="hold" grpId="0"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Graphic spid="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29A245E9-A962-4541-A38F-ADE1A9EBB380}"/>
              </a:ext>
            </a:extLst>
          </p:cNvPr>
          <p:cNvSpPr>
            <a:spLocks noGrp="1"/>
          </p:cNvSpPr>
          <p:nvPr>
            <p:ph type="dt" sz="half" idx="10"/>
          </p:nvPr>
        </p:nvSpPr>
        <p:spPr/>
        <p:txBody>
          <a:bodyPr rtlCol="0"/>
          <a:lstStyle/>
          <a:p>
            <a:pPr rtl="0"/>
            <a:r>
              <a:rPr lang="da-DK"/>
              <a:t>09-05-2023</a:t>
            </a:r>
            <a:r>
              <a:rPr lang="en-gb"/>
              <a:t>03-09-2019</a:t>
            </a:r>
            <a:endParaRPr lang="da-DK" dirty="0"/>
          </a:p>
        </p:txBody>
      </p:sp>
      <p:sp>
        <p:nvSpPr>
          <p:cNvPr id="7" name="Titel 1">
            <a:extLst>
              <a:ext uri="{FF2B5EF4-FFF2-40B4-BE49-F238E27FC236}">
                <a16:creationId xmlns:a16="http://schemas.microsoft.com/office/drawing/2014/main" id="{23CC802D-CE7C-5A45-A128-C8C37AFF915E}"/>
              </a:ext>
            </a:extLst>
          </p:cNvPr>
          <p:cNvSpPr>
            <a:spLocks noGrp="1"/>
          </p:cNvSpPr>
          <p:nvPr>
            <p:ph type="ctrTitle"/>
          </p:nvPr>
        </p:nvSpPr>
        <p:spPr>
          <a:xfrm>
            <a:off x="985838" y="2471859"/>
            <a:ext cx="10220325" cy="1661993"/>
          </a:xfrm>
        </p:spPr>
        <p:txBody>
          <a:bodyPr rtlCol="0"/>
          <a:lstStyle/>
          <a:p>
            <a:pPr rtl="0"/>
            <a:r>
              <a:rPr lang="en-gb" cap="none">
                <a:solidFill>
                  <a:schemeClr val="bg1"/>
                </a:solidFill>
                <a:latin typeface="AU Passata" panose="020B0503030502030804" pitchFamily="34" charset="77"/>
              </a:rPr>
              <a:t>Strategy 2020-2025</a:t>
            </a:r>
            <a:br>
              <a:rPr lang="da-DK" cap="none" dirty="0">
                <a:solidFill>
                  <a:schemeClr val="bg1"/>
                </a:solidFill>
                <a:latin typeface="AU Passata" panose="020B0503030502030804" pitchFamily="34" charset="77"/>
              </a:rPr>
            </a:br>
            <a:r>
              <a:rPr lang="en-gb" cap="none">
                <a:solidFill>
                  <a:schemeClr val="bg1"/>
                </a:solidFill>
                <a:latin typeface="AU Passata" panose="020B0503030502030804" pitchFamily="34" charset="77"/>
              </a:rPr>
              <a:t>Aarhus University</a:t>
            </a:r>
          </a:p>
        </p:txBody>
      </p:sp>
    </p:spTree>
    <p:extLst>
      <p:ext uri="{BB962C8B-B14F-4D97-AF65-F5344CB8AC3E}">
        <p14:creationId xmlns:p14="http://schemas.microsoft.com/office/powerpoint/2010/main" val="3462510163"/>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Billede 23">
            <a:extLst>
              <a:ext uri="{FF2B5EF4-FFF2-40B4-BE49-F238E27FC236}">
                <a16:creationId xmlns:a16="http://schemas.microsoft.com/office/drawing/2014/main" id="{BA6F802D-0D92-F5BD-6EE4-87179E14C74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296"/>
            <a:ext cx="12188825" cy="6862295"/>
          </a:xfrm>
          <a:prstGeom prst="rect">
            <a:avLst/>
          </a:prstGeom>
        </p:spPr>
      </p:pic>
      <p:sp>
        <p:nvSpPr>
          <p:cNvPr id="3" name="Pladsholder til dato 2">
            <a:extLst>
              <a:ext uri="{FF2B5EF4-FFF2-40B4-BE49-F238E27FC236}">
                <a16:creationId xmlns:a16="http://schemas.microsoft.com/office/drawing/2014/main" id="{26548646-3B2F-4A2D-842E-BDA00A4B1C02}"/>
              </a:ext>
            </a:extLst>
          </p:cNvPr>
          <p:cNvSpPr>
            <a:spLocks noGrp="1"/>
          </p:cNvSpPr>
          <p:nvPr>
            <p:ph type="dt" sz="half" idx="12"/>
          </p:nvPr>
        </p:nvSpPr>
        <p:spPr/>
        <p:txBody>
          <a:bodyPr rtlCol="0"/>
          <a:lstStyle/>
          <a:p>
            <a:pPr rtl="0"/>
            <a:r>
              <a:rPr lang="da-DK"/>
              <a:t>09-05-2023</a:t>
            </a:r>
            <a:r>
              <a:rPr lang="en-gb"/>
              <a:t>03-09-2019</a:t>
            </a:r>
            <a:endParaRPr lang="da-DK" dirty="0"/>
          </a:p>
        </p:txBody>
      </p:sp>
      <p:grpSp>
        <p:nvGrpSpPr>
          <p:cNvPr id="25" name="Gruppe 24">
            <a:extLst>
              <a:ext uri="{FF2B5EF4-FFF2-40B4-BE49-F238E27FC236}">
                <a16:creationId xmlns:a16="http://schemas.microsoft.com/office/drawing/2014/main" id="{45A8A9A7-14B0-2919-A25E-07B3129AF010}"/>
              </a:ext>
            </a:extLst>
          </p:cNvPr>
          <p:cNvGrpSpPr/>
          <p:nvPr/>
        </p:nvGrpSpPr>
        <p:grpSpPr>
          <a:xfrm>
            <a:off x="315912" y="4372023"/>
            <a:ext cx="11557000" cy="2480158"/>
            <a:chOff x="315912" y="4372023"/>
            <a:chExt cx="11557000" cy="2480158"/>
          </a:xfrm>
        </p:grpSpPr>
        <p:sp>
          <p:nvSpPr>
            <p:cNvPr id="8" name="Rektangel 7">
              <a:extLst>
                <a:ext uri="{FF2B5EF4-FFF2-40B4-BE49-F238E27FC236}">
                  <a16:creationId xmlns:a16="http://schemas.microsoft.com/office/drawing/2014/main" id="{A6207AB9-C61D-2BC4-15F6-4650069CC249}"/>
                </a:ext>
              </a:extLst>
            </p:cNvPr>
            <p:cNvSpPr/>
            <p:nvPr/>
          </p:nvSpPr>
          <p:spPr bwMode="auto">
            <a:xfrm>
              <a:off x="315912" y="4372023"/>
              <a:ext cx="11557000" cy="2480158"/>
            </a:xfrm>
            <a:prstGeom prst="rect">
              <a:avLst/>
            </a:prstGeom>
            <a:solidFill>
              <a:schemeClr val="bg1">
                <a:alpha val="75000"/>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4" name="Pladsholder til indhold 3">
              <a:extLst>
                <a:ext uri="{FF2B5EF4-FFF2-40B4-BE49-F238E27FC236}">
                  <a16:creationId xmlns:a16="http://schemas.microsoft.com/office/drawing/2014/main" id="{CA60198C-F0C2-17C3-7A1D-56D9F83B49DD}"/>
                </a:ext>
              </a:extLst>
            </p:cNvPr>
            <p:cNvSpPr txBox="1">
              <a:spLocks/>
            </p:cNvSpPr>
            <p:nvPr/>
          </p:nvSpPr>
          <p:spPr bwMode="auto">
            <a:xfrm>
              <a:off x="984248" y="4821261"/>
              <a:ext cx="10220325" cy="678336"/>
            </a:xfrm>
            <a:prstGeom prst="rect">
              <a:avLst/>
            </a:prstGeom>
            <a:noFill/>
            <a:ln w="9525">
              <a:noFill/>
              <a:miter lim="800000"/>
              <a:headEnd/>
              <a:tailEnd/>
            </a:ln>
          </p:spPr>
          <p:txBody>
            <a:bodyPr vert="horz" wrap="square" lIns="0" tIns="0" rIns="0" bIns="0" numCol="1" rtlCol="0"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rtl="0"/>
              <a:r>
                <a:rPr lang="en-gb" spc="100" dirty="0">
                  <a:solidFill>
                    <a:srgbClr val="002445"/>
                  </a:solidFill>
                  <a:latin typeface="AU Passata" panose="020B0503030502030804" pitchFamily="34" charset="77"/>
                </a:rPr>
                <a:t>Aarhus University safeguards freedom of research and expression, in addition to individuals’ opportunities to realise their potential. Open dialogue, tolerance and diversity</a:t>
              </a:r>
              <a:r>
                <a:rPr lang="da-DK" spc="100" dirty="0">
                  <a:solidFill>
                    <a:srgbClr val="002445"/>
                  </a:solidFill>
                  <a:latin typeface="AU Passata" panose="020B0503030502030804" pitchFamily="34" charset="77"/>
                </a:rPr>
                <a:t> </a:t>
              </a:r>
              <a:r>
                <a:rPr lang="en-gb" spc="100" dirty="0">
                  <a:solidFill>
                    <a:srgbClr val="002445"/>
                  </a:solidFill>
                  <a:latin typeface="AU Passata" panose="020B0503030502030804" pitchFamily="34" charset="77"/>
                </a:rPr>
                <a:t>are the very foundation of the university’s vocation. Because we regard the universities</a:t>
              </a:r>
              <a:r>
                <a:rPr lang="da-DK" spc="100" dirty="0">
                  <a:solidFill>
                    <a:srgbClr val="002445"/>
                  </a:solidFill>
                  <a:latin typeface="AU Passata" panose="020B0503030502030804" pitchFamily="34" charset="77"/>
                </a:rPr>
                <a:t> </a:t>
              </a:r>
              <a:r>
                <a:rPr lang="en-gb" spc="100" dirty="0">
                  <a:solidFill>
                    <a:srgbClr val="002445"/>
                  </a:solidFill>
                  <a:latin typeface="AU Passata" panose="020B0503030502030804" pitchFamily="34" charset="77"/>
                </a:rPr>
                <a:t>as one of the pillars of society, we assume co-responsibility for the</a:t>
              </a:r>
              <a:br>
                <a:rPr lang="da-DK" spc="100" dirty="0">
                  <a:solidFill>
                    <a:srgbClr val="002445"/>
                  </a:solidFill>
                  <a:latin typeface="AU Passata" panose="020B0503030502030804" pitchFamily="34" charset="77"/>
                </a:rPr>
              </a:br>
              <a:r>
                <a:rPr lang="en-gb" spc="100" dirty="0">
                  <a:solidFill>
                    <a:srgbClr val="002445"/>
                  </a:solidFill>
                  <a:latin typeface="AU Passata" panose="020B0503030502030804" pitchFamily="34" charset="77"/>
                </a:rPr>
                <a:t>development of a democratic, sustainable society.</a:t>
              </a:r>
            </a:p>
          </p:txBody>
        </p:sp>
      </p:grpSp>
      <p:sp>
        <p:nvSpPr>
          <p:cNvPr id="20" name="Titel 1">
            <a:extLst>
              <a:ext uri="{FF2B5EF4-FFF2-40B4-BE49-F238E27FC236}">
                <a16:creationId xmlns:a16="http://schemas.microsoft.com/office/drawing/2014/main" id="{7C9E1FEA-B7C2-0A95-A4DB-A25DC95456C6}"/>
              </a:ext>
            </a:extLst>
          </p:cNvPr>
          <p:cNvSpPr txBox="1">
            <a:spLocks/>
          </p:cNvSpPr>
          <p:nvPr/>
        </p:nvSpPr>
        <p:spPr>
          <a:xfrm>
            <a:off x="225423" y="243309"/>
            <a:ext cx="5868988" cy="1643062"/>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buFontTx/>
            </a:pPr>
            <a:r>
              <a:rPr lang="en-gb" kern="0" cap="none">
                <a:solidFill>
                  <a:schemeClr val="bg1"/>
                </a:solidFill>
                <a:latin typeface="AU Passata" panose="020B0503030502030804" pitchFamily="34" charset="77"/>
              </a:rPr>
              <a:t>Strategy 2020-2025</a:t>
            </a:r>
            <a:br>
              <a:rPr lang="da-DK" kern="0" cap="none" dirty="0">
                <a:solidFill>
                  <a:schemeClr val="bg1"/>
                </a:solidFill>
                <a:latin typeface="AU Passata" panose="020B0503030502030804" pitchFamily="34" charset="77"/>
              </a:rPr>
            </a:br>
            <a:r>
              <a:rPr lang="en-gb" kern="0" cap="none">
                <a:solidFill>
                  <a:schemeClr val="bg1"/>
                </a:solidFill>
                <a:latin typeface="AU Passata" panose="020B0503030502030804" pitchFamily="34" charset="77"/>
              </a:rPr>
              <a:t>Values</a:t>
            </a:r>
          </a:p>
        </p:txBody>
      </p:sp>
    </p:spTree>
    <p:extLst>
      <p:ext uri="{BB962C8B-B14F-4D97-AF65-F5344CB8AC3E}">
        <p14:creationId xmlns:p14="http://schemas.microsoft.com/office/powerpoint/2010/main" val="273410458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2" presetClass="entr" presetSubtype="4" accel="50000" decel="50000" fill="hold" nodeType="withEffect">
                                  <p:stCondLst>
                                    <p:cond delay="50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1500" fill="hold"/>
                                        <p:tgtEl>
                                          <p:spTgt spid="25"/>
                                        </p:tgtEl>
                                        <p:attrNameLst>
                                          <p:attrName>ppt_x</p:attrName>
                                        </p:attrNameLst>
                                      </p:cBhvr>
                                      <p:tavLst>
                                        <p:tav tm="0">
                                          <p:val>
                                            <p:strVal val="#ppt_x"/>
                                          </p:val>
                                        </p:tav>
                                        <p:tav tm="100000">
                                          <p:val>
                                            <p:strVal val="#ppt_x"/>
                                          </p:val>
                                        </p:tav>
                                      </p:tavLst>
                                    </p:anim>
                                    <p:anim calcmode="lin" valueType="num">
                                      <p:cBhvr additive="base">
                                        <p:cTn id="11" dur="1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illede 22">
            <a:extLst>
              <a:ext uri="{FF2B5EF4-FFF2-40B4-BE49-F238E27FC236}">
                <a16:creationId xmlns:a16="http://schemas.microsoft.com/office/drawing/2014/main" id="{A9140295-9D36-BAD8-5DEF-CD9500036A77}"/>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l="21283" t="18799" r="24251" b="11567"/>
          <a:stretch/>
        </p:blipFill>
        <p:spPr>
          <a:xfrm>
            <a:off x="6124417" y="1435444"/>
            <a:ext cx="4272465" cy="4462119"/>
          </a:xfrm>
          <a:prstGeom prst="rect">
            <a:avLst/>
          </a:prstGeom>
        </p:spPr>
      </p:pic>
      <p:sp>
        <p:nvSpPr>
          <p:cNvPr id="11" name="Pladsholder til dato 2">
            <a:extLst>
              <a:ext uri="{FF2B5EF4-FFF2-40B4-BE49-F238E27FC236}">
                <a16:creationId xmlns:a16="http://schemas.microsoft.com/office/drawing/2014/main" id="{198FBB7A-BFE2-72A9-9814-D218C1BE0BC5}"/>
              </a:ext>
            </a:extLst>
          </p:cNvPr>
          <p:cNvSpPr>
            <a:spLocks noGrp="1"/>
          </p:cNvSpPr>
          <p:nvPr>
            <p:ph type="dt" sz="half" idx="10"/>
          </p:nvPr>
        </p:nvSpPr>
        <p:spPr/>
        <p:txBody>
          <a:bodyPr rtlCol="0"/>
          <a:lstStyle/>
          <a:p>
            <a:pPr rtl="0"/>
            <a:r>
              <a:rPr lang="da-DK"/>
              <a:t>09-05-2023</a:t>
            </a:r>
            <a:r>
              <a:rPr lang="en-gb"/>
              <a:t>03-09-2019</a:t>
            </a:r>
            <a:endParaRPr lang="da-DK" dirty="0"/>
          </a:p>
        </p:txBody>
      </p:sp>
      <p:sp>
        <p:nvSpPr>
          <p:cNvPr id="12" name="Pladsholder til indhold 3">
            <a:extLst>
              <a:ext uri="{FF2B5EF4-FFF2-40B4-BE49-F238E27FC236}">
                <a16:creationId xmlns:a16="http://schemas.microsoft.com/office/drawing/2014/main" id="{70F9040C-9A9D-FB29-116E-8070489010DF}"/>
              </a:ext>
            </a:extLst>
          </p:cNvPr>
          <p:cNvSpPr txBox="1">
            <a:spLocks/>
          </p:cNvSpPr>
          <p:nvPr/>
        </p:nvSpPr>
        <p:spPr bwMode="auto">
          <a:xfrm>
            <a:off x="1011904" y="1886371"/>
            <a:ext cx="3762102" cy="616669"/>
          </a:xfrm>
          <a:prstGeom prst="rect">
            <a:avLst/>
          </a:prstGeom>
          <a:noFill/>
          <a:ln w="9525">
            <a:noFill/>
            <a:miter lim="800000"/>
            <a:headEnd/>
            <a:tailEnd/>
          </a:ln>
        </p:spPr>
        <p:txBody>
          <a:bodyPr vert="horz" wrap="square" lIns="0" tIns="0" rIns="0" bIns="0" numCol="1" rtlCol="0"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rtl="0"/>
            <a:r>
              <a:rPr lang="en-gb" spc="100" dirty="0">
                <a:solidFill>
                  <a:srgbClr val="172B47"/>
                </a:solidFill>
                <a:latin typeface="AU Passata" panose="020B0503030502030804" pitchFamily="34" charset="77"/>
              </a:rPr>
              <a:t>Aarhus University’s vision is to be a research-intensive university</a:t>
            </a:r>
            <a:r>
              <a:rPr lang="da-DK" spc="100" dirty="0">
                <a:solidFill>
                  <a:srgbClr val="172B47"/>
                </a:solidFill>
                <a:latin typeface="AU Passata" panose="020B0503030502030804" pitchFamily="34" charset="77"/>
              </a:rPr>
              <a:t> </a:t>
            </a:r>
            <a:r>
              <a:rPr lang="en-gb" spc="100" dirty="0">
                <a:solidFill>
                  <a:srgbClr val="172B47"/>
                </a:solidFill>
                <a:latin typeface="AU Passata" panose="020B0503030502030804" pitchFamily="34" charset="77"/>
              </a:rPr>
              <a:t>that aspires to the highest international quality and excels in creating value through knowledge, new insights and collaboration,  </a:t>
            </a:r>
            <a:br>
              <a:rPr lang="da-DK" spc="100" dirty="0">
                <a:solidFill>
                  <a:srgbClr val="172B47"/>
                </a:solidFill>
                <a:latin typeface="AU Passata" panose="020B0503030502030804" pitchFamily="34" charset="77"/>
              </a:rPr>
            </a:br>
            <a:r>
              <a:rPr lang="en-gb" spc="100" dirty="0">
                <a:solidFill>
                  <a:srgbClr val="172B47"/>
                </a:solidFill>
                <a:latin typeface="AU Passata" panose="020B0503030502030804" pitchFamily="34" charset="77"/>
              </a:rPr>
              <a:t>connecting Denmark and the world. </a:t>
            </a:r>
          </a:p>
        </p:txBody>
      </p:sp>
      <p:sp>
        <p:nvSpPr>
          <p:cNvPr id="27" name="Titel 1">
            <a:extLst>
              <a:ext uri="{FF2B5EF4-FFF2-40B4-BE49-F238E27FC236}">
                <a16:creationId xmlns:a16="http://schemas.microsoft.com/office/drawing/2014/main" id="{73E11349-8FD2-A310-0965-56A54E7C0826}"/>
              </a:ext>
            </a:extLst>
          </p:cNvPr>
          <p:cNvSpPr txBox="1">
            <a:spLocks/>
          </p:cNvSpPr>
          <p:nvPr/>
        </p:nvSpPr>
        <p:spPr>
          <a:xfrm>
            <a:off x="225423" y="243309"/>
            <a:ext cx="5868988" cy="1643062"/>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buFontTx/>
            </a:pPr>
            <a:r>
              <a:rPr lang="en-gb" kern="0" cap="none">
                <a:solidFill>
                  <a:srgbClr val="002445"/>
                </a:solidFill>
                <a:latin typeface="AU Passata" panose="020B0503030502030804" pitchFamily="34" charset="77"/>
              </a:rPr>
              <a:t>Strategy 2020-2025</a:t>
            </a:r>
            <a:br>
              <a:rPr lang="da-DK" kern="0" cap="none" dirty="0">
                <a:solidFill>
                  <a:srgbClr val="002445"/>
                </a:solidFill>
                <a:latin typeface="AU Passata" panose="020B0503030502030804" pitchFamily="34" charset="77"/>
              </a:rPr>
            </a:br>
            <a:r>
              <a:rPr lang="en-gb" kern="0" cap="none">
                <a:solidFill>
                  <a:srgbClr val="002445"/>
                </a:solidFill>
                <a:latin typeface="AU Passata" panose="020B0503030502030804" pitchFamily="34" charset="77"/>
              </a:rPr>
              <a:t>Vision</a:t>
            </a:r>
          </a:p>
        </p:txBody>
      </p:sp>
    </p:spTree>
    <p:extLst>
      <p:ext uri="{BB962C8B-B14F-4D97-AF65-F5344CB8AC3E}">
        <p14:creationId xmlns:p14="http://schemas.microsoft.com/office/powerpoint/2010/main" val="322641730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a:extLst>
              <a:ext uri="{FF2B5EF4-FFF2-40B4-BE49-F238E27FC236}">
                <a16:creationId xmlns:a16="http://schemas.microsoft.com/office/drawing/2014/main" id="{26548646-3B2F-4A2D-842E-BDA00A4B1C02}"/>
              </a:ext>
            </a:extLst>
          </p:cNvPr>
          <p:cNvSpPr>
            <a:spLocks noGrp="1"/>
          </p:cNvSpPr>
          <p:nvPr>
            <p:ph type="dt" sz="half" idx="10"/>
          </p:nvPr>
        </p:nvSpPr>
        <p:spPr/>
        <p:txBody>
          <a:bodyPr rtlCol="0"/>
          <a:lstStyle/>
          <a:p>
            <a:pPr rtl="0"/>
            <a:r>
              <a:rPr lang="da-DK"/>
              <a:t>09-05-2023</a:t>
            </a:r>
            <a:r>
              <a:rPr lang="en-gb"/>
              <a:t>03-09-2019</a:t>
            </a:r>
            <a:endParaRPr lang="da-DK" dirty="0"/>
          </a:p>
        </p:txBody>
      </p:sp>
      <p:sp>
        <p:nvSpPr>
          <p:cNvPr id="8" name="Titel 1">
            <a:extLst>
              <a:ext uri="{FF2B5EF4-FFF2-40B4-BE49-F238E27FC236}">
                <a16:creationId xmlns:a16="http://schemas.microsoft.com/office/drawing/2014/main" id="{277C5D3C-D8F5-1110-C48E-B7B47C0CE85D}"/>
              </a:ext>
            </a:extLst>
          </p:cNvPr>
          <p:cNvSpPr txBox="1">
            <a:spLocks/>
          </p:cNvSpPr>
          <p:nvPr/>
        </p:nvSpPr>
        <p:spPr>
          <a:xfrm>
            <a:off x="225423" y="243309"/>
            <a:ext cx="5868988" cy="1643062"/>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buFontTx/>
            </a:pPr>
            <a:r>
              <a:rPr lang="en-gb" kern="0" cap="none">
                <a:solidFill>
                  <a:srgbClr val="002445"/>
                </a:solidFill>
                <a:latin typeface="AU Passata" panose="020B0503030502030804" pitchFamily="34" charset="77"/>
              </a:rPr>
              <a:t>Strategy 2020-2025</a:t>
            </a:r>
            <a:br>
              <a:rPr lang="da-DK" kern="0" cap="none" dirty="0">
                <a:solidFill>
                  <a:srgbClr val="002445"/>
                </a:solidFill>
                <a:latin typeface="AU Passata" panose="020B0503030502030804" pitchFamily="34" charset="77"/>
              </a:rPr>
            </a:br>
            <a:r>
              <a:rPr lang="en-gb" kern="0" cap="none">
                <a:solidFill>
                  <a:srgbClr val="002445"/>
                </a:solidFill>
                <a:latin typeface="AU Passata" panose="020B0503030502030804" pitchFamily="34" charset="77"/>
              </a:rPr>
              <a:t>Mission</a:t>
            </a:r>
          </a:p>
        </p:txBody>
      </p:sp>
      <p:pic>
        <p:nvPicPr>
          <p:cNvPr id="2" name="Picture 1">
            <a:extLst>
              <a:ext uri="{FF2B5EF4-FFF2-40B4-BE49-F238E27FC236}">
                <a16:creationId xmlns:a16="http://schemas.microsoft.com/office/drawing/2014/main" id="{0C5655A2-EC49-B4CE-04DC-E8B632ABC9C0}"/>
              </a:ext>
            </a:extLst>
          </p:cNvPr>
          <p:cNvPicPr>
            <a:picLocks noChangeAspect="1" noChangeArrowheads="1"/>
          </p:cNvPicPr>
          <p:nvPr/>
        </p:nvPicPr>
        <p:blipFill>
          <a:blip r:embed="rId3">
            <a:lum bright="4000" contrast="16000"/>
            <a:extLst>
              <a:ext uri="{28A0092B-C50C-407E-A947-70E740481C1C}">
                <a14:useLocalDpi xmlns:a14="http://schemas.microsoft.com/office/drawing/2010/main" val="0"/>
              </a:ext>
            </a:extLst>
          </a:blip>
          <a:srcRect/>
          <a:stretch/>
        </p:blipFill>
        <p:spPr bwMode="auto">
          <a:xfrm>
            <a:off x="4371037" y="907336"/>
            <a:ext cx="7795646" cy="5526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747122"/>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29A245E9-A962-4541-A38F-ADE1A9EBB380}"/>
              </a:ext>
            </a:extLst>
          </p:cNvPr>
          <p:cNvSpPr>
            <a:spLocks noGrp="1"/>
          </p:cNvSpPr>
          <p:nvPr>
            <p:ph type="dt" sz="half" idx="10"/>
          </p:nvPr>
        </p:nvSpPr>
        <p:spPr/>
        <p:txBody>
          <a:bodyPr rtlCol="0"/>
          <a:lstStyle/>
          <a:p>
            <a:pPr rtl="0"/>
            <a:r>
              <a:rPr lang="da-DK"/>
              <a:t>09-05-2023</a:t>
            </a:r>
            <a:r>
              <a:rPr lang="en-gb"/>
              <a:t>03-09-2019</a:t>
            </a:r>
            <a:endParaRPr lang="da-DK" dirty="0"/>
          </a:p>
        </p:txBody>
      </p:sp>
      <p:sp>
        <p:nvSpPr>
          <p:cNvPr id="7" name="Titel 1">
            <a:extLst>
              <a:ext uri="{FF2B5EF4-FFF2-40B4-BE49-F238E27FC236}">
                <a16:creationId xmlns:a16="http://schemas.microsoft.com/office/drawing/2014/main" id="{23CC802D-CE7C-5A45-A128-C8C37AFF915E}"/>
              </a:ext>
            </a:extLst>
          </p:cNvPr>
          <p:cNvSpPr>
            <a:spLocks noGrp="1"/>
          </p:cNvSpPr>
          <p:nvPr>
            <p:ph type="ctrTitle"/>
          </p:nvPr>
        </p:nvSpPr>
        <p:spPr>
          <a:xfrm>
            <a:off x="985838" y="2471859"/>
            <a:ext cx="10220325" cy="1661993"/>
          </a:xfrm>
        </p:spPr>
        <p:txBody>
          <a:bodyPr rtlCol="0"/>
          <a:lstStyle/>
          <a:p>
            <a:pPr rtl="0"/>
            <a:r>
              <a:rPr lang="en-gb" cap="none" dirty="0">
                <a:solidFill>
                  <a:schemeClr val="bg1"/>
                </a:solidFill>
                <a:latin typeface="AU Passata" panose="020B0503030502030804" pitchFamily="34" charset="77"/>
              </a:rPr>
              <a:t>Research at</a:t>
            </a:r>
            <a:br>
              <a:rPr lang="da-DK" cap="none" dirty="0">
                <a:solidFill>
                  <a:schemeClr val="bg1"/>
                </a:solidFill>
                <a:latin typeface="AU Passata" panose="020B0503030502030804" pitchFamily="34" charset="77"/>
              </a:rPr>
            </a:br>
            <a:r>
              <a:rPr lang="en-gb" cap="none" dirty="0">
                <a:solidFill>
                  <a:schemeClr val="bg1"/>
                </a:solidFill>
                <a:latin typeface="AU Passata" panose="020B0503030502030804" pitchFamily="34" charset="77"/>
              </a:rPr>
              <a:t>Aarhus University</a:t>
            </a:r>
          </a:p>
        </p:txBody>
      </p:sp>
    </p:spTree>
    <p:extLst>
      <p:ext uri="{BB962C8B-B14F-4D97-AF65-F5344CB8AC3E}">
        <p14:creationId xmlns:p14="http://schemas.microsoft.com/office/powerpoint/2010/main" val="3769131789"/>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a:hlinkClick r:id="" action="ppaction://hlinkshowjump?jump=nextslide"/>
            <a:extLst>
              <a:ext uri="{FF2B5EF4-FFF2-40B4-BE49-F238E27FC236}">
                <a16:creationId xmlns:a16="http://schemas.microsoft.com/office/drawing/2014/main" id="{06AF3DCE-FE1A-432F-BD38-E09E8EDC7FF1}"/>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a:off x="-254296" y="-281811"/>
            <a:ext cx="13219182" cy="7139811"/>
          </a:xfrm>
        </p:spPr>
      </p:pic>
      <p:sp>
        <p:nvSpPr>
          <p:cNvPr id="3" name="Pladsholder til dato 2">
            <a:extLst>
              <a:ext uri="{FF2B5EF4-FFF2-40B4-BE49-F238E27FC236}">
                <a16:creationId xmlns:a16="http://schemas.microsoft.com/office/drawing/2014/main" id="{26548646-3B2F-4A2D-842E-BDA00A4B1C02}"/>
              </a:ext>
            </a:extLst>
          </p:cNvPr>
          <p:cNvSpPr>
            <a:spLocks noGrp="1"/>
          </p:cNvSpPr>
          <p:nvPr>
            <p:ph type="dt" sz="half" idx="12"/>
          </p:nvPr>
        </p:nvSpPr>
        <p:spPr/>
        <p:txBody>
          <a:bodyPr rtlCol="0"/>
          <a:lstStyle/>
          <a:p>
            <a:pPr rtl="0"/>
            <a:r>
              <a:rPr lang="da-DK"/>
              <a:t>09-05-2023</a:t>
            </a:r>
            <a:r>
              <a:rPr lang="en-gb"/>
              <a:t>03-09-2019</a:t>
            </a:r>
            <a:endParaRPr lang="da-DK" dirty="0"/>
          </a:p>
        </p:txBody>
      </p:sp>
      <p:sp>
        <p:nvSpPr>
          <p:cNvPr id="5" name="Titel 1">
            <a:extLst>
              <a:ext uri="{FF2B5EF4-FFF2-40B4-BE49-F238E27FC236}">
                <a16:creationId xmlns:a16="http://schemas.microsoft.com/office/drawing/2014/main" id="{A027AC2C-4973-EC7F-1C77-AB58D8D1824A}"/>
              </a:ext>
            </a:extLst>
          </p:cNvPr>
          <p:cNvSpPr txBox="1">
            <a:spLocks/>
          </p:cNvSpPr>
          <p:nvPr/>
        </p:nvSpPr>
        <p:spPr>
          <a:xfrm>
            <a:off x="235256" y="238820"/>
            <a:ext cx="5868988" cy="1643062"/>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buFontTx/>
            </a:pPr>
            <a:r>
              <a:rPr lang="en-gb" kern="0" cap="none">
                <a:solidFill>
                  <a:schemeClr val="bg1"/>
                </a:solidFill>
                <a:latin typeface="AU Passata" panose="020B0503030502030804" pitchFamily="34" charset="77"/>
              </a:rPr>
              <a:t>We create insight and knowledge</a:t>
            </a:r>
          </a:p>
        </p:txBody>
      </p:sp>
      <p:grpSp>
        <p:nvGrpSpPr>
          <p:cNvPr id="25" name="Gruppe 24">
            <a:extLst>
              <a:ext uri="{FF2B5EF4-FFF2-40B4-BE49-F238E27FC236}">
                <a16:creationId xmlns:a16="http://schemas.microsoft.com/office/drawing/2014/main" id="{1A7433B4-261C-01CD-17B3-6538E042F8CF}"/>
              </a:ext>
            </a:extLst>
          </p:cNvPr>
          <p:cNvGrpSpPr/>
          <p:nvPr/>
        </p:nvGrpSpPr>
        <p:grpSpPr>
          <a:xfrm>
            <a:off x="325744" y="3314701"/>
            <a:ext cx="11557000" cy="3537478"/>
            <a:chOff x="325744" y="3314701"/>
            <a:chExt cx="11557000" cy="3537478"/>
          </a:xfrm>
        </p:grpSpPr>
        <p:sp>
          <p:nvSpPr>
            <p:cNvPr id="23" name="Rektangel 22">
              <a:extLst>
                <a:ext uri="{FF2B5EF4-FFF2-40B4-BE49-F238E27FC236}">
                  <a16:creationId xmlns:a16="http://schemas.microsoft.com/office/drawing/2014/main" id="{A91EFDC4-5BA8-6364-99FC-6CB4A24CB707}"/>
                </a:ext>
              </a:extLst>
            </p:cNvPr>
            <p:cNvSpPr/>
            <p:nvPr/>
          </p:nvSpPr>
          <p:spPr bwMode="auto">
            <a:xfrm>
              <a:off x="325744" y="3314701"/>
              <a:ext cx="11557000" cy="3537478"/>
            </a:xfrm>
            <a:prstGeom prst="rect">
              <a:avLst/>
            </a:prstGeom>
            <a:solidFill>
              <a:schemeClr val="bg1">
                <a:alpha val="75000"/>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24" name="Titel 1">
              <a:extLst>
                <a:ext uri="{FF2B5EF4-FFF2-40B4-BE49-F238E27FC236}">
                  <a16:creationId xmlns:a16="http://schemas.microsoft.com/office/drawing/2014/main" id="{B3B65CE5-3E8B-D04D-526F-F321DB03B979}"/>
                </a:ext>
              </a:extLst>
            </p:cNvPr>
            <p:cNvSpPr txBox="1">
              <a:spLocks/>
            </p:cNvSpPr>
            <p:nvPr/>
          </p:nvSpPr>
          <p:spPr>
            <a:xfrm>
              <a:off x="925514" y="3602191"/>
              <a:ext cx="9887798" cy="2962497"/>
            </a:xfrm>
            <a:prstGeom prst="rect">
              <a:avLst/>
            </a:prstGeom>
          </p:spPr>
          <p:txBody>
            <a:bodyPr lIns="91440" tIns="45720" rIns="91440" bIns="45720" rtlCol="0" anchor="t"/>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marL="342900" indent="-342900" rtl="0">
                <a:lnSpc>
                  <a:spcPts val="4000"/>
                </a:lnSpc>
                <a:buFont typeface="Arial" panose="020B0604020202020204" pitchFamily="34" charset="0"/>
                <a:buChar char="•"/>
              </a:pPr>
              <a:r>
                <a:rPr lang="en-gb" sz="2800" b="0" kern="0" cap="none" dirty="0">
                  <a:solidFill>
                    <a:srgbClr val="002445"/>
                  </a:solidFill>
                  <a:latin typeface="AU Passata" panose="020B0503030502030804" pitchFamily="34" charset="0"/>
                </a:rPr>
                <a:t>100 research centres at five faculties</a:t>
              </a:r>
            </a:p>
            <a:p>
              <a:pPr marL="342900" indent="-342900" rtl="0">
                <a:lnSpc>
                  <a:spcPts val="4000"/>
                </a:lnSpc>
                <a:buFont typeface="Arial" panose="020B0604020202020204" pitchFamily="34" charset="0"/>
                <a:buChar char="•"/>
              </a:pPr>
              <a:r>
                <a:rPr lang="en-gb" sz="2800" b="0" kern="0" cap="none" dirty="0">
                  <a:solidFill>
                    <a:srgbClr val="002445"/>
                  </a:solidFill>
                  <a:latin typeface="AU Passata" panose="020B0503030502030804" pitchFamily="34" charset="0"/>
                </a:rPr>
                <a:t>12,000 publications annually</a:t>
              </a:r>
            </a:p>
            <a:p>
              <a:pPr marL="342900" indent="-342900" rtl="0">
                <a:lnSpc>
                  <a:spcPts val="4000"/>
                </a:lnSpc>
                <a:buFont typeface="Arial" panose="020B0604020202020204" pitchFamily="34" charset="0"/>
                <a:buChar char="•"/>
              </a:pPr>
              <a:r>
                <a:rPr lang="en-gb" sz="2800" b="0" kern="0" cap="none" dirty="0">
                  <a:solidFill>
                    <a:srgbClr val="002445"/>
                  </a:solidFill>
                  <a:latin typeface="AU Passata"/>
                </a:rPr>
                <a:t>Five exceptional graduate schools with 1,900 PhD students</a:t>
              </a:r>
            </a:p>
            <a:p>
              <a:pPr marL="342900" indent="-342900" rtl="0">
                <a:lnSpc>
                  <a:spcPts val="4000"/>
                </a:lnSpc>
                <a:buFont typeface="Arial" panose="020B0604020202020204" pitchFamily="34" charset="0"/>
                <a:buChar char="•"/>
              </a:pPr>
              <a:r>
                <a:rPr lang="en-gb" sz="2800" b="0" kern="0" cap="none" dirty="0">
                  <a:solidFill>
                    <a:srgbClr val="002445"/>
                  </a:solidFill>
                  <a:latin typeface="AU Passata" panose="020B0503030502030804" pitchFamily="34" charset="0"/>
                </a:rPr>
                <a:t>AIAS – excellence in basic research and talent development</a:t>
              </a:r>
            </a:p>
            <a:p>
              <a:pPr marL="342900" indent="-342900" rtl="0">
                <a:lnSpc>
                  <a:spcPts val="4000"/>
                </a:lnSpc>
                <a:buFont typeface="Arial" panose="020B0604020202020204" pitchFamily="34" charset="0"/>
                <a:buChar char="•"/>
              </a:pPr>
              <a:r>
                <a:rPr lang="en-gb" sz="2800" b="0" kern="0" cap="none" dirty="0">
                  <a:solidFill>
                    <a:srgbClr val="002445"/>
                  </a:solidFill>
                  <a:latin typeface="AU Passata" panose="020B0503030502030804" pitchFamily="34" charset="0"/>
                </a:rPr>
                <a:t>Two Nobel Prizes</a:t>
              </a:r>
            </a:p>
          </p:txBody>
        </p:sp>
      </p:grpSp>
    </p:spTree>
    <p:extLst>
      <p:ext uri="{BB962C8B-B14F-4D97-AF65-F5344CB8AC3E}">
        <p14:creationId xmlns:p14="http://schemas.microsoft.com/office/powerpoint/2010/main" val="336657190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2" presetClass="entr" presetSubtype="4" accel="50000" decel="50000" fill="hold" nodeType="withEffect">
                                  <p:stCondLst>
                                    <p:cond delay="100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2000" fill="hold"/>
                                        <p:tgtEl>
                                          <p:spTgt spid="25"/>
                                        </p:tgtEl>
                                        <p:attrNameLst>
                                          <p:attrName>ppt_x</p:attrName>
                                        </p:attrNameLst>
                                      </p:cBhvr>
                                      <p:tavLst>
                                        <p:tav tm="0">
                                          <p:val>
                                            <p:strVal val="#ppt_x"/>
                                          </p:val>
                                        </p:tav>
                                        <p:tav tm="100000">
                                          <p:val>
                                            <p:strVal val="#ppt_x"/>
                                          </p:val>
                                        </p:tav>
                                      </p:tavLst>
                                    </p:anim>
                                    <p:anim calcmode="lin" valueType="num">
                                      <p:cBhvr additive="base">
                                        <p:cTn id="11" dur="2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9FF93303-EF42-1F30-C11A-2AE28E5018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239" y="-720333"/>
            <a:ext cx="12216151" cy="8322611"/>
          </a:xfrm>
          <a:prstGeom prst="rect">
            <a:avLst/>
          </a:prstGeom>
        </p:spPr>
      </p:pic>
      <p:sp>
        <p:nvSpPr>
          <p:cNvPr id="3" name="Pladsholder til dato 2">
            <a:extLst>
              <a:ext uri="{FF2B5EF4-FFF2-40B4-BE49-F238E27FC236}">
                <a16:creationId xmlns:a16="http://schemas.microsoft.com/office/drawing/2014/main" id="{26548646-3B2F-4A2D-842E-BDA00A4B1C02}"/>
              </a:ext>
            </a:extLst>
          </p:cNvPr>
          <p:cNvSpPr>
            <a:spLocks noGrp="1"/>
          </p:cNvSpPr>
          <p:nvPr>
            <p:ph type="dt" sz="half" idx="12"/>
          </p:nvPr>
        </p:nvSpPr>
        <p:spPr/>
        <p:txBody>
          <a:bodyPr rtlCol="0"/>
          <a:lstStyle/>
          <a:p>
            <a:pPr rtl="0"/>
            <a:r>
              <a:rPr lang="da-DK"/>
              <a:t>09-05-2023</a:t>
            </a:r>
            <a:r>
              <a:rPr lang="en-gb"/>
              <a:t>03-09-2019</a:t>
            </a:r>
            <a:endParaRPr lang="da-DK" dirty="0"/>
          </a:p>
        </p:txBody>
      </p:sp>
      <p:sp>
        <p:nvSpPr>
          <p:cNvPr id="5" name="Titel 1">
            <a:extLst>
              <a:ext uri="{FF2B5EF4-FFF2-40B4-BE49-F238E27FC236}">
                <a16:creationId xmlns:a16="http://schemas.microsoft.com/office/drawing/2014/main" id="{A027AC2C-4973-EC7F-1C77-AB58D8D1824A}"/>
              </a:ext>
            </a:extLst>
          </p:cNvPr>
          <p:cNvSpPr txBox="1">
            <a:spLocks/>
          </p:cNvSpPr>
          <p:nvPr/>
        </p:nvSpPr>
        <p:spPr>
          <a:xfrm>
            <a:off x="226889" y="241191"/>
            <a:ext cx="10352621" cy="655472"/>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buFontTx/>
            </a:pPr>
            <a:r>
              <a:rPr lang="en-gb" kern="0" cap="none">
                <a:solidFill>
                  <a:schemeClr val="bg1"/>
                </a:solidFill>
                <a:latin typeface="AU Passata" panose="020B0503030502030804" pitchFamily="34" charset="77"/>
              </a:rPr>
              <a:t>We create value through knowledge</a:t>
            </a:r>
            <a:endParaRPr lang="da-DK" kern="0" cap="none" dirty="0">
              <a:solidFill>
                <a:srgbClr val="002445"/>
              </a:solidFill>
              <a:latin typeface="AU Passata" panose="020B0503030502030804" pitchFamily="34" charset="77"/>
            </a:endParaRPr>
          </a:p>
        </p:txBody>
      </p:sp>
      <p:grpSp>
        <p:nvGrpSpPr>
          <p:cNvPr id="26" name="Gruppe 25">
            <a:extLst>
              <a:ext uri="{FF2B5EF4-FFF2-40B4-BE49-F238E27FC236}">
                <a16:creationId xmlns:a16="http://schemas.microsoft.com/office/drawing/2014/main" id="{1081585B-31B8-FDFF-1061-7F99B1D58D55}"/>
              </a:ext>
            </a:extLst>
          </p:cNvPr>
          <p:cNvGrpSpPr/>
          <p:nvPr/>
        </p:nvGrpSpPr>
        <p:grpSpPr>
          <a:xfrm>
            <a:off x="315912" y="2718704"/>
            <a:ext cx="11730776" cy="4782546"/>
            <a:chOff x="315912" y="2718704"/>
            <a:chExt cx="11730776" cy="4782546"/>
          </a:xfrm>
        </p:grpSpPr>
        <p:sp>
          <p:nvSpPr>
            <p:cNvPr id="12" name="Rektangel 11">
              <a:extLst>
                <a:ext uri="{FF2B5EF4-FFF2-40B4-BE49-F238E27FC236}">
                  <a16:creationId xmlns:a16="http://schemas.microsoft.com/office/drawing/2014/main" id="{19AC74C2-6CE0-4C56-2C70-4150ECB54BDC}"/>
                </a:ext>
              </a:extLst>
            </p:cNvPr>
            <p:cNvSpPr/>
            <p:nvPr/>
          </p:nvSpPr>
          <p:spPr bwMode="auto">
            <a:xfrm>
              <a:off x="315912" y="2718704"/>
              <a:ext cx="11557000" cy="4133475"/>
            </a:xfrm>
            <a:prstGeom prst="rect">
              <a:avLst/>
            </a:prstGeom>
            <a:solidFill>
              <a:schemeClr val="bg1">
                <a:alpha val="75000"/>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3" name="Titel 1">
              <a:extLst>
                <a:ext uri="{FF2B5EF4-FFF2-40B4-BE49-F238E27FC236}">
                  <a16:creationId xmlns:a16="http://schemas.microsoft.com/office/drawing/2014/main" id="{B9154186-34AD-649E-BACB-AC14A82933A2}"/>
                </a:ext>
              </a:extLst>
            </p:cNvPr>
            <p:cNvSpPr txBox="1">
              <a:spLocks/>
            </p:cNvSpPr>
            <p:nvPr/>
          </p:nvSpPr>
          <p:spPr>
            <a:xfrm>
              <a:off x="925514" y="3760854"/>
              <a:ext cx="3425957" cy="3740396"/>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pPr>
              <a:r>
                <a:rPr lang="en-gb" sz="3200" kern="0" cap="none" dirty="0">
                  <a:solidFill>
                    <a:srgbClr val="002445"/>
                  </a:solidFill>
                  <a:latin typeface="AU Passata" panose="020B0503030502030804" pitchFamily="34" charset="77"/>
                </a:rPr>
                <a:t>SHAPE</a:t>
              </a:r>
            </a:p>
            <a:p>
              <a:pPr rtl="0">
                <a:lnSpc>
                  <a:spcPts val="2300"/>
                </a:lnSpc>
                <a:buFontTx/>
              </a:pPr>
              <a:r>
                <a:rPr lang="en-gb" sz="2000" kern="0" cap="none" dirty="0">
                  <a:solidFill>
                    <a:srgbClr val="002445"/>
                  </a:solidFill>
                  <a:latin typeface="AU Passata" panose="020B0503030502030804" pitchFamily="34" charset="77"/>
                </a:rPr>
                <a:t>Shaping Digital</a:t>
              </a:r>
              <a:br>
                <a:rPr lang="da-DK" sz="2000" kern="0" cap="none" dirty="0">
                  <a:solidFill>
                    <a:srgbClr val="002445"/>
                  </a:solidFill>
                  <a:latin typeface="AU Passata" panose="020B0503030502030804" pitchFamily="34" charset="77"/>
                </a:rPr>
              </a:br>
              <a:r>
                <a:rPr lang="en-gb" sz="2000" kern="0" cap="none" dirty="0">
                  <a:solidFill>
                    <a:srgbClr val="002445"/>
                  </a:solidFill>
                  <a:latin typeface="AU Passata" panose="020B0503030502030804" pitchFamily="34" charset="77"/>
                </a:rPr>
                <a:t>Citizenship</a:t>
              </a:r>
              <a:endParaRPr lang="da-DK" sz="2000" kern="0" cap="none" dirty="0">
                <a:solidFill>
                  <a:srgbClr val="002445"/>
                </a:solidFill>
                <a:latin typeface="AU Passata" panose="020B0503030502030804" pitchFamily="34" charset="77"/>
              </a:endParaRPr>
            </a:p>
            <a:p>
              <a:pPr rtl="0">
                <a:lnSpc>
                  <a:spcPts val="2300"/>
                </a:lnSpc>
                <a:buFontTx/>
              </a:pPr>
              <a:endParaRPr lang="da-DK" sz="1800" b="0" kern="0" cap="none" dirty="0">
                <a:solidFill>
                  <a:srgbClr val="002445"/>
                </a:solidFill>
                <a:latin typeface="AU Passata" panose="020B0503030502030804" pitchFamily="34" charset="0"/>
              </a:endParaRPr>
            </a:p>
            <a:p>
              <a:pPr rtl="0">
                <a:lnSpc>
                  <a:spcPts val="2300"/>
                </a:lnSpc>
                <a:buFontTx/>
              </a:pPr>
              <a:r>
                <a:rPr lang="en-gb" sz="1800" b="0" kern="0" cap="none" dirty="0">
                  <a:solidFill>
                    <a:srgbClr val="002445"/>
                  </a:solidFill>
                  <a:latin typeface="AU Passata" panose="020B0503030502030804" pitchFamily="34" charset="0"/>
                </a:rPr>
                <a:t>Highlighting active citizenship and democracy in a digital age.</a:t>
              </a:r>
            </a:p>
          </p:txBody>
        </p:sp>
        <p:sp>
          <p:nvSpPr>
            <p:cNvPr id="4" name="Titel 1">
              <a:extLst>
                <a:ext uri="{FF2B5EF4-FFF2-40B4-BE49-F238E27FC236}">
                  <a16:creationId xmlns:a16="http://schemas.microsoft.com/office/drawing/2014/main" id="{6DEC69B8-7990-49FA-730D-A16F0FD1AA36}"/>
                </a:ext>
              </a:extLst>
            </p:cNvPr>
            <p:cNvSpPr txBox="1">
              <a:spLocks/>
            </p:cNvSpPr>
            <p:nvPr/>
          </p:nvSpPr>
          <p:spPr>
            <a:xfrm>
              <a:off x="4411398" y="3756792"/>
              <a:ext cx="3425957" cy="3740396"/>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pPr>
              <a:r>
                <a:rPr lang="en-gb" sz="3200" kern="0" cap="none">
                  <a:solidFill>
                    <a:srgbClr val="002445"/>
                  </a:solidFill>
                  <a:latin typeface="AU Passata" panose="020B0503030502030804" pitchFamily="34" charset="77"/>
                </a:rPr>
                <a:t>START</a:t>
              </a:r>
            </a:p>
            <a:p>
              <a:pPr rtl="0">
                <a:lnSpc>
                  <a:spcPts val="2300"/>
                </a:lnSpc>
                <a:buFontTx/>
              </a:pPr>
              <a:r>
                <a:rPr lang="en-gb" sz="2000" kern="0" cap="none">
                  <a:solidFill>
                    <a:srgbClr val="002445"/>
                  </a:solidFill>
                  <a:latin typeface="AU Passata" panose="020B0503030502030804" pitchFamily="34" charset="77"/>
                </a:rPr>
                <a:t>Centre for Sustainable Agrifood Systems</a:t>
              </a:r>
            </a:p>
            <a:p>
              <a:pPr rtl="0">
                <a:lnSpc>
                  <a:spcPts val="2300"/>
                </a:lnSpc>
                <a:buFontTx/>
              </a:pPr>
              <a:endParaRPr lang="da-DK" sz="1800" b="0" kern="0" cap="none" dirty="0">
                <a:solidFill>
                  <a:srgbClr val="002445"/>
                </a:solidFill>
                <a:latin typeface="AU Passata" panose="020B0503030502030804" pitchFamily="34" charset="0"/>
              </a:endParaRPr>
            </a:p>
            <a:p>
              <a:pPr rtl="0">
                <a:lnSpc>
                  <a:spcPts val="2300"/>
                </a:lnSpc>
                <a:buFontTx/>
              </a:pPr>
              <a:r>
                <a:rPr lang="en-gb" sz="1800" b="0" kern="0" cap="none">
                  <a:solidFill>
                    <a:srgbClr val="002445"/>
                  </a:solidFill>
                  <a:latin typeface="AU Passata" panose="020B0503030502030804" pitchFamily="34" charset="0"/>
                </a:rPr>
                <a:t>Developing the solutions of the future for the green transition within agricultural and food systems.</a:t>
              </a:r>
            </a:p>
          </p:txBody>
        </p:sp>
        <p:sp>
          <p:nvSpPr>
            <p:cNvPr id="14" name="Titel 1">
              <a:extLst>
                <a:ext uri="{FF2B5EF4-FFF2-40B4-BE49-F238E27FC236}">
                  <a16:creationId xmlns:a16="http://schemas.microsoft.com/office/drawing/2014/main" id="{D5DCF44C-AA8A-A46F-824E-D7FF047146CF}"/>
                </a:ext>
              </a:extLst>
            </p:cNvPr>
            <p:cNvSpPr txBox="1">
              <a:spLocks/>
            </p:cNvSpPr>
            <p:nvPr/>
          </p:nvSpPr>
          <p:spPr>
            <a:xfrm>
              <a:off x="8535980" y="3760854"/>
              <a:ext cx="3510708" cy="3740396"/>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pPr>
              <a:r>
                <a:rPr lang="en-gb" sz="3200" kern="0" cap="none">
                  <a:solidFill>
                    <a:srgbClr val="002445"/>
                  </a:solidFill>
                  <a:latin typeface="AU Passata" panose="020B0503030502030804" pitchFamily="34" charset="77"/>
                </a:rPr>
                <a:t>PIREAU</a:t>
              </a:r>
            </a:p>
            <a:p>
              <a:pPr rtl="0">
                <a:lnSpc>
                  <a:spcPts val="2300"/>
                </a:lnSpc>
                <a:buFontTx/>
              </a:pPr>
              <a:r>
                <a:rPr lang="en-gb" sz="2000" kern="0" cap="none">
                  <a:solidFill>
                    <a:srgbClr val="002445"/>
                  </a:solidFill>
                  <a:latin typeface="AU Passata" panose="020B0503030502030804" pitchFamily="34" charset="77"/>
                </a:rPr>
                <a:t>Platform for Inequality Research at Aarhus University</a:t>
              </a:r>
            </a:p>
            <a:p>
              <a:pPr rtl="0">
                <a:lnSpc>
                  <a:spcPts val="2300"/>
                </a:lnSpc>
              </a:pPr>
              <a:r>
                <a:rPr lang="en-gb" sz="1800" b="0" kern="0" cap="none">
                  <a:solidFill>
                    <a:srgbClr val="002445"/>
                  </a:solidFill>
                  <a:latin typeface="AU Passata" panose="020B0503030502030804" pitchFamily="34" charset="0"/>
                </a:rPr>
                <a:t>Exploring inequality</a:t>
              </a:r>
              <a:br>
                <a:rPr lang="da-DK" sz="1800" b="0" kern="0" cap="none" dirty="0">
                  <a:solidFill>
                    <a:srgbClr val="002445"/>
                  </a:solidFill>
                  <a:latin typeface="AU Passata" panose="020B0503030502030804" pitchFamily="34" charset="0"/>
                </a:rPr>
              </a:br>
              <a:r>
                <a:rPr lang="en-gb" sz="1800" b="0" kern="0" cap="none">
                  <a:solidFill>
                    <a:srgbClr val="002445"/>
                  </a:solidFill>
                  <a:latin typeface="AU Passata" panose="020B0503030502030804" pitchFamily="34" charset="0"/>
                </a:rPr>
                <a:t>and strategies for combatting it.</a:t>
              </a:r>
            </a:p>
            <a:p>
              <a:pPr rtl="0">
                <a:lnSpc>
                  <a:spcPts val="2300"/>
                </a:lnSpc>
              </a:pPr>
              <a:endParaRPr lang="en-gb" sz="1800" b="0" kern="0" cap="none">
                <a:solidFill>
                  <a:srgbClr val="002445"/>
                </a:solidFill>
                <a:latin typeface="AU Passata" panose="020B0503030502030804" pitchFamily="34" charset="0"/>
              </a:endParaRPr>
            </a:p>
            <a:p>
              <a:pPr rtl="0">
                <a:lnSpc>
                  <a:spcPts val="2300"/>
                </a:lnSpc>
              </a:pPr>
              <a:endParaRPr lang="en-gb" sz="1800" b="0" kern="0" cap="none">
                <a:solidFill>
                  <a:srgbClr val="002445"/>
                </a:solidFill>
                <a:latin typeface="AU Passata" panose="020B0503030502030804" pitchFamily="34" charset="0"/>
              </a:endParaRPr>
            </a:p>
          </p:txBody>
        </p:sp>
        <p:sp>
          <p:nvSpPr>
            <p:cNvPr id="25" name="Tekstfelt 24">
              <a:extLst>
                <a:ext uri="{FF2B5EF4-FFF2-40B4-BE49-F238E27FC236}">
                  <a16:creationId xmlns:a16="http://schemas.microsoft.com/office/drawing/2014/main" id="{BEDE9ADF-3289-DF40-CB48-00727354F383}"/>
                </a:ext>
              </a:extLst>
            </p:cNvPr>
            <p:cNvSpPr txBox="1"/>
            <p:nvPr/>
          </p:nvSpPr>
          <p:spPr>
            <a:xfrm>
              <a:off x="985838" y="3159860"/>
              <a:ext cx="7956332" cy="409343"/>
            </a:xfrm>
            <a:prstGeom prst="rect">
              <a:avLst/>
            </a:prstGeom>
            <a:noFill/>
          </p:spPr>
          <p:txBody>
            <a:bodyPr wrap="square" lIns="0" tIns="0" rIns="0" bIns="0" rtlCol="0">
              <a:spAutoFit/>
            </a:bodyPr>
            <a:lstStyle/>
            <a:p>
              <a:pPr rtl="0">
                <a:lnSpc>
                  <a:spcPct val="95000"/>
                </a:lnSpc>
              </a:pPr>
              <a:r>
                <a:rPr lang="en-gb" sz="2800" b="1" kern="0" cap="none">
                  <a:solidFill>
                    <a:srgbClr val="002445"/>
                  </a:solidFill>
                  <a:latin typeface="AU Passata" panose="020B0503030502030804" pitchFamily="34" charset="77"/>
                </a:rPr>
                <a:t>Three special interdisciplinary research initiatives</a:t>
              </a:r>
              <a:endParaRPr lang="da-DK" sz="2800" b="1" dirty="0">
                <a:latin typeface="AU Passata" panose="020B0503030502030804" pitchFamily="34" charset="77"/>
              </a:endParaRPr>
            </a:p>
          </p:txBody>
        </p:sp>
      </p:grpSp>
    </p:spTree>
    <p:extLst>
      <p:ext uri="{BB962C8B-B14F-4D97-AF65-F5344CB8AC3E}">
        <p14:creationId xmlns:p14="http://schemas.microsoft.com/office/powerpoint/2010/main" val="275682539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2" presetClass="entr" presetSubtype="4" accel="50000" decel="50000" fill="hold" nodeType="withEffect">
                                  <p:stCondLst>
                                    <p:cond delay="100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2000" fill="hold"/>
                                        <p:tgtEl>
                                          <p:spTgt spid="26"/>
                                        </p:tgtEl>
                                        <p:attrNameLst>
                                          <p:attrName>ppt_x</p:attrName>
                                        </p:attrNameLst>
                                      </p:cBhvr>
                                      <p:tavLst>
                                        <p:tav tm="0">
                                          <p:val>
                                            <p:strVal val="#ppt_x"/>
                                          </p:val>
                                        </p:tav>
                                        <p:tav tm="100000">
                                          <p:val>
                                            <p:strVal val="#ppt_x"/>
                                          </p:val>
                                        </p:tav>
                                      </p:tavLst>
                                    </p:anim>
                                    <p:anim calcmode="lin" valueType="num">
                                      <p:cBhvr additive="base">
                                        <p:cTn id="11" dur="2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Billede 22" descr="Et billede, der indeholder græs, ko, felt, udendørs&#10;&#10;Automatisk genereret beskrivelse">
            <a:extLst>
              <a:ext uri="{FF2B5EF4-FFF2-40B4-BE49-F238E27FC236}">
                <a16:creationId xmlns:a16="http://schemas.microsoft.com/office/drawing/2014/main" id="{93262D01-82C9-5D61-8035-5D129AEEC32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188825" cy="6852179"/>
          </a:xfrm>
          <a:prstGeom prst="rect">
            <a:avLst/>
          </a:prstGeom>
        </p:spPr>
      </p:pic>
      <p:sp>
        <p:nvSpPr>
          <p:cNvPr id="3" name="Pladsholder til dato 2">
            <a:extLst>
              <a:ext uri="{FF2B5EF4-FFF2-40B4-BE49-F238E27FC236}">
                <a16:creationId xmlns:a16="http://schemas.microsoft.com/office/drawing/2014/main" id="{26548646-3B2F-4A2D-842E-BDA00A4B1C02}"/>
              </a:ext>
            </a:extLst>
          </p:cNvPr>
          <p:cNvSpPr>
            <a:spLocks noGrp="1"/>
          </p:cNvSpPr>
          <p:nvPr>
            <p:ph type="dt" sz="half" idx="12"/>
          </p:nvPr>
        </p:nvSpPr>
        <p:spPr/>
        <p:txBody>
          <a:bodyPr rtlCol="0"/>
          <a:lstStyle/>
          <a:p>
            <a:pPr rtl="0"/>
            <a:r>
              <a:rPr lang="da-DK"/>
              <a:t>09-05-2023</a:t>
            </a:r>
            <a:r>
              <a:rPr lang="en-gb"/>
              <a:t>03-09-2019</a:t>
            </a:r>
            <a:endParaRPr lang="da-DK" dirty="0"/>
          </a:p>
        </p:txBody>
      </p:sp>
      <p:sp>
        <p:nvSpPr>
          <p:cNvPr id="5" name="Titel 1">
            <a:extLst>
              <a:ext uri="{FF2B5EF4-FFF2-40B4-BE49-F238E27FC236}">
                <a16:creationId xmlns:a16="http://schemas.microsoft.com/office/drawing/2014/main" id="{A027AC2C-4973-EC7F-1C77-AB58D8D1824A}"/>
              </a:ext>
            </a:extLst>
          </p:cNvPr>
          <p:cNvSpPr txBox="1">
            <a:spLocks/>
          </p:cNvSpPr>
          <p:nvPr/>
        </p:nvSpPr>
        <p:spPr>
          <a:xfrm>
            <a:off x="227605" y="237907"/>
            <a:ext cx="8384957" cy="750065"/>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pPr>
            <a:r>
              <a:rPr lang="en-gb" kern="0" cap="none">
                <a:solidFill>
                  <a:schemeClr val="bg1"/>
                </a:solidFill>
                <a:effectLst>
                  <a:outerShdw blurRad="127000" algn="tl" rotWithShape="0">
                    <a:prstClr val="black">
                      <a:alpha val="74866"/>
                    </a:prstClr>
                  </a:outerShdw>
                </a:effectLst>
                <a:latin typeface="AU Passata" panose="020B0503030502030804" pitchFamily="34" charset="77"/>
              </a:rPr>
              <a:t>Accelerating the green transition</a:t>
            </a:r>
            <a:br>
              <a:rPr lang="da-DK" kern="0" cap="none" dirty="0">
                <a:solidFill>
                  <a:schemeClr val="bg1"/>
                </a:solidFill>
                <a:effectLst>
                  <a:outerShdw blurRad="127000" algn="tl" rotWithShape="0">
                    <a:prstClr val="black">
                      <a:alpha val="74866"/>
                    </a:prstClr>
                  </a:outerShdw>
                </a:effectLst>
                <a:latin typeface="AU Passata" panose="020B0503030502030804" pitchFamily="34" charset="77"/>
              </a:rPr>
            </a:br>
            <a:endParaRPr lang="da-DK" sz="3600" kern="0" cap="none" dirty="0">
              <a:solidFill>
                <a:schemeClr val="bg1"/>
              </a:solidFill>
              <a:effectLst>
                <a:outerShdw blurRad="127000" algn="tl" rotWithShape="0">
                  <a:prstClr val="black">
                    <a:alpha val="74866"/>
                  </a:prstClr>
                </a:outerShdw>
              </a:effectLst>
              <a:latin typeface="AU Passata" panose="020B0503030502030804" pitchFamily="34" charset="77"/>
            </a:endParaRPr>
          </a:p>
        </p:txBody>
      </p:sp>
      <p:grpSp>
        <p:nvGrpSpPr>
          <p:cNvPr id="18" name="Gruppe 17">
            <a:extLst>
              <a:ext uri="{FF2B5EF4-FFF2-40B4-BE49-F238E27FC236}">
                <a16:creationId xmlns:a16="http://schemas.microsoft.com/office/drawing/2014/main" id="{13C4D445-7D1B-97BA-3D05-9D9DE90222E8}"/>
              </a:ext>
            </a:extLst>
          </p:cNvPr>
          <p:cNvGrpSpPr/>
          <p:nvPr/>
        </p:nvGrpSpPr>
        <p:grpSpPr>
          <a:xfrm>
            <a:off x="315912" y="2136556"/>
            <a:ext cx="11732171" cy="4789824"/>
            <a:chOff x="315912" y="2136556"/>
            <a:chExt cx="11732171" cy="4789824"/>
          </a:xfrm>
        </p:grpSpPr>
        <p:sp>
          <p:nvSpPr>
            <p:cNvPr id="4" name="Rektangel 3">
              <a:extLst>
                <a:ext uri="{FF2B5EF4-FFF2-40B4-BE49-F238E27FC236}">
                  <a16:creationId xmlns:a16="http://schemas.microsoft.com/office/drawing/2014/main" id="{44705181-AFD0-F808-14FC-20A77E8150E1}"/>
                </a:ext>
              </a:extLst>
            </p:cNvPr>
            <p:cNvSpPr/>
            <p:nvPr/>
          </p:nvSpPr>
          <p:spPr bwMode="auto">
            <a:xfrm>
              <a:off x="315912" y="2136556"/>
              <a:ext cx="11557000" cy="4715624"/>
            </a:xfrm>
            <a:prstGeom prst="rect">
              <a:avLst/>
            </a:prstGeom>
            <a:solidFill>
              <a:schemeClr val="bg1">
                <a:alpha val="75000"/>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3" name="Titel 1">
              <a:extLst>
                <a:ext uri="{FF2B5EF4-FFF2-40B4-BE49-F238E27FC236}">
                  <a16:creationId xmlns:a16="http://schemas.microsoft.com/office/drawing/2014/main" id="{B9154186-34AD-649E-BACB-AC14A82933A2}"/>
                </a:ext>
              </a:extLst>
            </p:cNvPr>
            <p:cNvSpPr txBox="1">
              <a:spLocks/>
            </p:cNvSpPr>
            <p:nvPr/>
          </p:nvSpPr>
          <p:spPr>
            <a:xfrm>
              <a:off x="925515" y="3185984"/>
              <a:ext cx="3624582" cy="3740396"/>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pPr>
              <a:r>
                <a:rPr lang="en-gb" sz="3200" kern="0" cap="none" dirty="0">
                  <a:solidFill>
                    <a:srgbClr val="002445"/>
                  </a:solidFill>
                  <a:latin typeface="AU Passata" panose="020B0503030502030804" pitchFamily="34" charset="77"/>
                </a:rPr>
                <a:t>LAND-CRAFT</a:t>
              </a:r>
            </a:p>
            <a:p>
              <a:pPr rtl="0">
                <a:lnSpc>
                  <a:spcPts val="2300"/>
                </a:lnSpc>
              </a:pPr>
              <a:r>
                <a:rPr lang="en-gb" sz="2000" kern="0" cap="none" dirty="0">
                  <a:solidFill>
                    <a:srgbClr val="002445"/>
                  </a:solidFill>
                  <a:latin typeface="AU Passata" panose="020B0503030502030804" pitchFamily="34" charset="77"/>
                </a:rPr>
                <a:t>Pioneer </a:t>
              </a:r>
              <a:r>
                <a:rPr lang="en-gb" sz="2000" kern="0" cap="none" dirty="0" err="1">
                  <a:solidFill>
                    <a:srgbClr val="002445"/>
                  </a:solidFill>
                  <a:latin typeface="AU Passata" panose="020B0503030502030804" pitchFamily="34" charset="77"/>
                </a:rPr>
                <a:t>Center</a:t>
              </a:r>
              <a:r>
                <a:rPr lang="en-gb" sz="2000" kern="0" cap="none" dirty="0">
                  <a:solidFill>
                    <a:srgbClr val="002445"/>
                  </a:solidFill>
                  <a:latin typeface="AU Passata" panose="020B0503030502030804" pitchFamily="34" charset="77"/>
                </a:rPr>
                <a:t> for Landscape Research in Sustainable</a:t>
              </a:r>
              <a:br>
                <a:rPr lang="da-DK" sz="2000" kern="0" cap="none" dirty="0">
                  <a:solidFill>
                    <a:srgbClr val="002445"/>
                  </a:solidFill>
                  <a:latin typeface="AU Passata" panose="020B0503030502030804" pitchFamily="34" charset="77"/>
                </a:rPr>
              </a:br>
              <a:r>
                <a:rPr lang="en-gb" sz="2000" kern="0" cap="none" dirty="0">
                  <a:solidFill>
                    <a:srgbClr val="002445"/>
                  </a:solidFill>
                  <a:latin typeface="AU Passata" panose="020B0503030502030804" pitchFamily="34" charset="77"/>
                </a:rPr>
                <a:t>Agricultural Futures </a:t>
              </a:r>
              <a:br>
                <a:rPr lang="da-DK" sz="2000" kern="0" cap="none" dirty="0">
                  <a:solidFill>
                    <a:srgbClr val="002445"/>
                  </a:solidFill>
                  <a:latin typeface="AU Passata" panose="020B0503030502030804" pitchFamily="34" charset="77"/>
                </a:rPr>
              </a:br>
              <a:endParaRPr lang="da-DK" sz="2000" kern="0" cap="none" dirty="0">
                <a:solidFill>
                  <a:srgbClr val="002445"/>
                </a:solidFill>
                <a:latin typeface="AU Passata" panose="020B0503030502030804" pitchFamily="34" charset="77"/>
              </a:endParaRPr>
            </a:p>
            <a:p>
              <a:pPr rtl="0">
                <a:lnSpc>
                  <a:spcPts val="2300"/>
                </a:lnSpc>
              </a:pPr>
              <a:r>
                <a:rPr lang="en-gb" sz="1800" b="0" kern="0" cap="none" dirty="0">
                  <a:solidFill>
                    <a:srgbClr val="002445"/>
                  </a:solidFill>
                  <a:latin typeface="AU Passata" panose="020B0503030502030804" pitchFamily="34" charset="0"/>
                </a:rPr>
                <a:t>Developing basic research-based solutions for the green transition in agriculture.</a:t>
              </a:r>
            </a:p>
          </p:txBody>
        </p:sp>
        <p:sp>
          <p:nvSpPr>
            <p:cNvPr id="14" name="Titel 1">
              <a:extLst>
                <a:ext uri="{FF2B5EF4-FFF2-40B4-BE49-F238E27FC236}">
                  <a16:creationId xmlns:a16="http://schemas.microsoft.com/office/drawing/2014/main" id="{D5DCF44C-AA8A-A46F-824E-D7FF047146CF}"/>
                </a:ext>
              </a:extLst>
            </p:cNvPr>
            <p:cNvSpPr txBox="1">
              <a:spLocks/>
            </p:cNvSpPr>
            <p:nvPr/>
          </p:nvSpPr>
          <p:spPr>
            <a:xfrm>
              <a:off x="4834860" y="3185984"/>
              <a:ext cx="3377521" cy="3740396"/>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pPr>
              <a:r>
                <a:rPr lang="en-gb" sz="3200" kern="0" cap="none" dirty="0">
                  <a:solidFill>
                    <a:srgbClr val="002445"/>
                  </a:solidFill>
                  <a:latin typeface="AU Passata" panose="020B0503030502030804" pitchFamily="34" charset="77"/>
                </a:rPr>
                <a:t>CORC</a:t>
              </a:r>
            </a:p>
            <a:p>
              <a:pPr rtl="0">
                <a:lnSpc>
                  <a:spcPts val="2300"/>
                </a:lnSpc>
                <a:buFontTx/>
              </a:pPr>
              <a:r>
                <a:rPr lang="en-gb" sz="2000" kern="0" cap="none" dirty="0">
                  <a:solidFill>
                    <a:srgbClr val="002445"/>
                  </a:solidFill>
                  <a:latin typeface="AU Passata" panose="020B0503030502030804" pitchFamily="34" charset="77"/>
                </a:rPr>
                <a:t>The Novo Nordisk Foundation CO</a:t>
              </a:r>
              <a:r>
                <a:rPr lang="da-DK" sz="1800" baseline="-25000" dirty="0">
                  <a:effectLst/>
                  <a:latin typeface="Calibri" panose="020F0502020204030204" pitchFamily="34" charset="0"/>
                  <a:ea typeface="Aptos" panose="020B0004020202020204" pitchFamily="34" charset="0"/>
                </a:rPr>
                <a:t>2</a:t>
              </a:r>
              <a:br>
                <a:rPr lang="da-DK" sz="2000" kern="0" cap="none" dirty="0">
                  <a:solidFill>
                    <a:srgbClr val="002445"/>
                  </a:solidFill>
                  <a:latin typeface="AU Passata" panose="020B0503030502030804" pitchFamily="34" charset="77"/>
                </a:rPr>
              </a:br>
              <a:r>
                <a:rPr lang="en-gb" sz="2000" kern="0" cap="none" dirty="0">
                  <a:solidFill>
                    <a:srgbClr val="002445"/>
                  </a:solidFill>
                  <a:latin typeface="AU Passata" panose="020B0503030502030804" pitchFamily="34" charset="77"/>
                </a:rPr>
                <a:t>Research </a:t>
              </a:r>
              <a:r>
                <a:rPr lang="en-gb" sz="2000" kern="0" cap="none" dirty="0" err="1">
                  <a:solidFill>
                    <a:srgbClr val="002445"/>
                  </a:solidFill>
                  <a:latin typeface="AU Passata" panose="020B0503030502030804" pitchFamily="34" charset="77"/>
                </a:rPr>
                <a:t>Center</a:t>
              </a:r>
              <a:endParaRPr lang="en-gb" sz="2000" kern="0" cap="none" dirty="0">
                <a:solidFill>
                  <a:srgbClr val="002445"/>
                </a:solidFill>
                <a:latin typeface="AU Passata" panose="020B0503030502030804" pitchFamily="34" charset="77"/>
              </a:endParaRPr>
            </a:p>
            <a:p>
              <a:pPr rtl="0">
                <a:lnSpc>
                  <a:spcPts val="2300"/>
                </a:lnSpc>
              </a:pPr>
              <a:endParaRPr lang="da-DK" sz="1800" b="0" kern="0" cap="none" dirty="0">
                <a:solidFill>
                  <a:srgbClr val="002445"/>
                </a:solidFill>
                <a:latin typeface="AU Passata" panose="020B0503030502030804" pitchFamily="34" charset="0"/>
              </a:endParaRPr>
            </a:p>
            <a:p>
              <a:pPr rtl="0">
                <a:lnSpc>
                  <a:spcPts val="2300"/>
                </a:lnSpc>
              </a:pPr>
              <a:r>
                <a:rPr lang="en-gb" sz="1800" b="0" kern="0" cap="none" dirty="0">
                  <a:solidFill>
                    <a:srgbClr val="002445"/>
                  </a:solidFill>
                  <a:latin typeface="AU Passata" panose="020B0503030502030804" pitchFamily="34" charset="0"/>
                </a:rPr>
                <a:t>Catalyst for cross-disciplinary collaboration to reduce the amount of </a:t>
              </a:r>
              <a:r>
                <a:rPr lang="en-gb" sz="1800" b="0" kern="0" cap="none" dirty="0">
                  <a:solidFill>
                    <a:srgbClr val="002445"/>
                  </a:solidFill>
                  <a:latin typeface="AU Passata" panose="020B0503030502030804" pitchFamily="34" charset="77"/>
                </a:rPr>
                <a:t>CO</a:t>
              </a:r>
              <a:r>
                <a:rPr lang="da-DK" sz="1800" baseline="-25000">
                  <a:effectLst/>
                  <a:latin typeface="Calibri" panose="020F0502020204030204" pitchFamily="34" charset="0"/>
                  <a:ea typeface="Aptos" panose="020B0004020202020204" pitchFamily="34" charset="0"/>
                </a:rPr>
                <a:t>2</a:t>
              </a:r>
              <a:r>
                <a:rPr lang="en-gb" sz="1800" b="0" kern="0" cap="none">
                  <a:solidFill>
                    <a:srgbClr val="002445"/>
                  </a:solidFill>
                  <a:latin typeface="AU Passata" panose="020B0503030502030804" pitchFamily="34" charset="0"/>
                </a:rPr>
                <a:t> </a:t>
              </a:r>
              <a:r>
                <a:rPr lang="en-gb" sz="1800" b="0" kern="0" cap="none" dirty="0">
                  <a:solidFill>
                    <a:srgbClr val="002445"/>
                  </a:solidFill>
                  <a:latin typeface="AU Passata" panose="020B0503030502030804" pitchFamily="34" charset="0"/>
                </a:rPr>
                <a:t>in the atmosphere through researching and implementing new technology.</a:t>
              </a:r>
            </a:p>
          </p:txBody>
        </p:sp>
        <p:sp>
          <p:nvSpPr>
            <p:cNvPr id="8" name="Titel 1">
              <a:extLst>
                <a:ext uri="{FF2B5EF4-FFF2-40B4-BE49-F238E27FC236}">
                  <a16:creationId xmlns:a16="http://schemas.microsoft.com/office/drawing/2014/main" id="{2271BCC5-B18A-3B7D-0F8C-C2BE999EB58F}"/>
                </a:ext>
              </a:extLst>
            </p:cNvPr>
            <p:cNvSpPr txBox="1">
              <a:spLocks/>
            </p:cNvSpPr>
            <p:nvPr/>
          </p:nvSpPr>
          <p:spPr>
            <a:xfrm>
              <a:off x="8528293" y="3181922"/>
              <a:ext cx="3519790" cy="3740396"/>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pPr>
              <a:r>
                <a:rPr lang="en-gb" sz="3200" kern="0" cap="none" dirty="0">
                  <a:solidFill>
                    <a:srgbClr val="002445"/>
                  </a:solidFill>
                  <a:latin typeface="AU Passata" panose="020B0503030502030804" pitchFamily="34" charset="77"/>
                </a:rPr>
                <a:t>START</a:t>
              </a:r>
            </a:p>
            <a:p>
              <a:pPr rtl="0">
                <a:lnSpc>
                  <a:spcPts val="2300"/>
                </a:lnSpc>
                <a:buFontTx/>
              </a:pPr>
              <a:r>
                <a:rPr lang="en-gb" sz="2000" kern="0" cap="none" dirty="0">
                  <a:solidFill>
                    <a:srgbClr val="002445"/>
                  </a:solidFill>
                  <a:latin typeface="AU Passata" panose="020B0503030502030804" pitchFamily="34" charset="77"/>
                </a:rPr>
                <a:t>Centre for Sustainable Agrifood Systems</a:t>
              </a:r>
            </a:p>
            <a:p>
              <a:pPr rtl="0">
                <a:lnSpc>
                  <a:spcPts val="2300"/>
                </a:lnSpc>
                <a:buFontTx/>
              </a:pPr>
              <a:endParaRPr lang="da-DK" sz="1800" b="0" kern="0" cap="none" dirty="0">
                <a:solidFill>
                  <a:srgbClr val="002445"/>
                </a:solidFill>
                <a:latin typeface="AU Passata" panose="020B0503030502030804" pitchFamily="34" charset="0"/>
              </a:endParaRPr>
            </a:p>
            <a:p>
              <a:pPr rtl="0">
                <a:lnSpc>
                  <a:spcPts val="2300"/>
                </a:lnSpc>
                <a:buFontTx/>
              </a:pPr>
              <a:endParaRPr lang="da-DK" sz="1800" b="0" kern="0" cap="none" dirty="0">
                <a:solidFill>
                  <a:srgbClr val="002445"/>
                </a:solidFill>
                <a:latin typeface="AU Passata" panose="020B0503030502030804" pitchFamily="34" charset="0"/>
              </a:endParaRPr>
            </a:p>
            <a:p>
              <a:pPr rtl="0">
                <a:lnSpc>
                  <a:spcPts val="2300"/>
                </a:lnSpc>
                <a:buFontTx/>
              </a:pPr>
              <a:r>
                <a:rPr lang="en-gb" sz="1800" b="0" kern="0" cap="none" dirty="0">
                  <a:solidFill>
                    <a:srgbClr val="002445"/>
                  </a:solidFill>
                  <a:latin typeface="AU Passata" panose="020B0503030502030804" pitchFamily="34" charset="0"/>
                </a:rPr>
                <a:t>Developing the solutions</a:t>
              </a:r>
              <a:br>
                <a:rPr lang="da-DK" sz="1800" b="0" kern="0" cap="none" dirty="0">
                  <a:solidFill>
                    <a:srgbClr val="002445"/>
                  </a:solidFill>
                  <a:latin typeface="AU Passata" panose="020B0503030502030804" pitchFamily="34" charset="0"/>
                </a:rPr>
              </a:br>
              <a:r>
                <a:rPr lang="en-gb" sz="1800" b="0" kern="0" cap="none" dirty="0">
                  <a:solidFill>
                    <a:srgbClr val="002445"/>
                  </a:solidFill>
                  <a:latin typeface="AU Passata" panose="020B0503030502030804" pitchFamily="34" charset="0"/>
                </a:rPr>
                <a:t> of the future for the green transition</a:t>
              </a:r>
              <a:r>
                <a:rPr lang="da-DK" sz="1800" b="0" kern="0" cap="none" dirty="0">
                  <a:solidFill>
                    <a:srgbClr val="002445"/>
                  </a:solidFill>
                  <a:latin typeface="AU Passata" panose="020B0503030502030804" pitchFamily="34" charset="0"/>
                </a:rPr>
                <a:t> </a:t>
              </a:r>
              <a:r>
                <a:rPr lang="en-gb" sz="1800" b="0" kern="0" cap="none" dirty="0">
                  <a:solidFill>
                    <a:srgbClr val="002445"/>
                  </a:solidFill>
                  <a:latin typeface="AU Passata" panose="020B0503030502030804" pitchFamily="34" charset="0"/>
                </a:rPr>
                <a:t>within agricultural and food systems.</a:t>
              </a:r>
              <a:br>
                <a:rPr lang="da-DK" sz="1800" b="0" kern="0" cap="none" dirty="0">
                  <a:solidFill>
                    <a:srgbClr val="002445"/>
                  </a:solidFill>
                  <a:latin typeface="AU Passata" panose="020B0503030502030804" pitchFamily="34" charset="0"/>
                </a:rPr>
              </a:br>
              <a:endParaRPr lang="da-DK" sz="1800" b="0" kern="0" cap="none" dirty="0">
                <a:solidFill>
                  <a:srgbClr val="002445"/>
                </a:solidFill>
                <a:latin typeface="AU Passata" panose="020B0503030502030804" pitchFamily="34" charset="0"/>
              </a:endParaRPr>
            </a:p>
          </p:txBody>
        </p:sp>
        <p:sp>
          <p:nvSpPr>
            <p:cNvPr id="12" name="Tekstfelt 11">
              <a:extLst>
                <a:ext uri="{FF2B5EF4-FFF2-40B4-BE49-F238E27FC236}">
                  <a16:creationId xmlns:a16="http://schemas.microsoft.com/office/drawing/2014/main" id="{BADE2890-FE3F-414F-4848-86677E432D35}"/>
                </a:ext>
              </a:extLst>
            </p:cNvPr>
            <p:cNvSpPr txBox="1"/>
            <p:nvPr/>
          </p:nvSpPr>
          <p:spPr>
            <a:xfrm>
              <a:off x="985837" y="2572154"/>
              <a:ext cx="9660391" cy="1228028"/>
            </a:xfrm>
            <a:prstGeom prst="rect">
              <a:avLst/>
            </a:prstGeom>
            <a:noFill/>
          </p:spPr>
          <p:txBody>
            <a:bodyPr wrap="square" lIns="0" tIns="0" rIns="0" bIns="0" rtlCol="0">
              <a:spAutoFit/>
            </a:bodyPr>
            <a:lstStyle/>
            <a:p>
              <a:pPr rtl="0">
                <a:lnSpc>
                  <a:spcPct val="95000"/>
                </a:lnSpc>
              </a:pPr>
              <a:r>
                <a:rPr lang="en-gb" sz="2800" b="1" kern="0" cap="none" dirty="0">
                  <a:solidFill>
                    <a:srgbClr val="002445"/>
                  </a:solidFill>
                  <a:latin typeface="AU Passata" panose="020B0503030502030804" pitchFamily="34" charset="77"/>
                </a:rPr>
                <a:t>Three research initiatives centred on climate-friendly energy</a:t>
              </a:r>
            </a:p>
            <a:p>
              <a:pPr rtl="0">
                <a:lnSpc>
                  <a:spcPct val="95000"/>
                </a:lnSpc>
              </a:pPr>
              <a:endParaRPr lang="en-GB" sz="2800" b="1" kern="0" dirty="0">
                <a:solidFill>
                  <a:srgbClr val="002445"/>
                </a:solidFill>
                <a:latin typeface="AU Passata" panose="020B0503030502030804" pitchFamily="34" charset="77"/>
              </a:endParaRPr>
            </a:p>
            <a:p>
              <a:pPr rtl="0">
                <a:lnSpc>
                  <a:spcPct val="95000"/>
                </a:lnSpc>
              </a:pPr>
              <a:endParaRPr lang="da-DK" sz="2800" b="1" dirty="0">
                <a:latin typeface="AU Passata" panose="020B0503030502030804" pitchFamily="34" charset="77"/>
              </a:endParaRPr>
            </a:p>
          </p:txBody>
        </p:sp>
      </p:grpSp>
    </p:spTree>
    <p:extLst>
      <p:ext uri="{BB962C8B-B14F-4D97-AF65-F5344CB8AC3E}">
        <p14:creationId xmlns:p14="http://schemas.microsoft.com/office/powerpoint/2010/main" val="844741009"/>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2" presetClass="entr" presetSubtype="4" accel="50000" decel="50000" fill="hold" nodeType="withEffect">
                                  <p:stCondLst>
                                    <p:cond delay="100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2000" fill="hold"/>
                                        <p:tgtEl>
                                          <p:spTgt spid="18"/>
                                        </p:tgtEl>
                                        <p:attrNameLst>
                                          <p:attrName>ppt_x</p:attrName>
                                        </p:attrNameLst>
                                      </p:cBhvr>
                                      <p:tavLst>
                                        <p:tav tm="0">
                                          <p:val>
                                            <p:strVal val="#ppt_x"/>
                                          </p:val>
                                        </p:tav>
                                        <p:tav tm="100000">
                                          <p:val>
                                            <p:strVal val="#ppt_x"/>
                                          </p:val>
                                        </p:tav>
                                      </p:tavLst>
                                    </p:anim>
                                    <p:anim calcmode="lin" valueType="num">
                                      <p:cBhvr additive="base">
                                        <p:cTn id="11" dur="2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descr="Et billede, der indeholder græs, himmel, træ, udendørs&#10;&#10;Automatisk genereret beskrivelse">
            <a:hlinkClick r:id="" action="ppaction://hlinkshowjump?jump=nextslide"/>
            <a:extLst>
              <a:ext uri="{FF2B5EF4-FFF2-40B4-BE49-F238E27FC236}">
                <a16:creationId xmlns:a16="http://schemas.microsoft.com/office/drawing/2014/main" id="{06AF3DCE-FE1A-432F-BD38-E09E8EDC7FF1}"/>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a:stretch/>
        </p:blipFill>
        <p:spPr>
          <a:xfrm>
            <a:off x="-254295" y="0"/>
            <a:ext cx="12697416" cy="6858000"/>
          </a:xfrm>
        </p:spPr>
      </p:pic>
      <p:sp>
        <p:nvSpPr>
          <p:cNvPr id="3" name="Pladsholder til dato 2">
            <a:extLst>
              <a:ext uri="{FF2B5EF4-FFF2-40B4-BE49-F238E27FC236}">
                <a16:creationId xmlns:a16="http://schemas.microsoft.com/office/drawing/2014/main" id="{26548646-3B2F-4A2D-842E-BDA00A4B1C02}"/>
              </a:ext>
            </a:extLst>
          </p:cNvPr>
          <p:cNvSpPr>
            <a:spLocks noGrp="1"/>
          </p:cNvSpPr>
          <p:nvPr>
            <p:ph type="dt" sz="half" idx="12"/>
          </p:nvPr>
        </p:nvSpPr>
        <p:spPr/>
        <p:txBody>
          <a:bodyPr rtlCol="0"/>
          <a:lstStyle/>
          <a:p>
            <a:pPr rtl="0"/>
            <a:r>
              <a:rPr lang="da-DK"/>
              <a:t>09-05-2023</a:t>
            </a:r>
            <a:r>
              <a:rPr lang="en-gb"/>
              <a:t>03-09-2019</a:t>
            </a:r>
            <a:endParaRPr lang="da-DK" dirty="0"/>
          </a:p>
        </p:txBody>
      </p:sp>
      <p:sp>
        <p:nvSpPr>
          <p:cNvPr id="7" name="Kombinationstegning 6">
            <a:hlinkClick r:id="" action="ppaction://hlinkshowjump?jump=nextslide"/>
            <a:extLst>
              <a:ext uri="{FF2B5EF4-FFF2-40B4-BE49-F238E27FC236}">
                <a16:creationId xmlns:a16="http://schemas.microsoft.com/office/drawing/2014/main" id="{078F8E38-6D48-357B-220A-E3B18DAC6CDF}"/>
              </a:ext>
            </a:extLst>
          </p:cNvPr>
          <p:cNvSpPr/>
          <p:nvPr/>
        </p:nvSpPr>
        <p:spPr bwMode="auto">
          <a:xfrm>
            <a:off x="5191836" y="2526424"/>
            <a:ext cx="1805152" cy="1805152"/>
          </a:xfrm>
          <a:custGeom>
            <a:avLst/>
            <a:gdLst>
              <a:gd name="connsiteX0" fmla="*/ 630619 w 1805152"/>
              <a:gd name="connsiteY0" fmla="*/ 490301 h 1805152"/>
              <a:gd name="connsiteX1" fmla="*/ 630619 w 1805152"/>
              <a:gd name="connsiteY1" fmla="*/ 1314853 h 1805152"/>
              <a:gd name="connsiteX2" fmla="*/ 1416986 w 1805152"/>
              <a:gd name="connsiteY2" fmla="*/ 911177 h 1805152"/>
              <a:gd name="connsiteX3" fmla="*/ 902576 w 1805152"/>
              <a:gd name="connsiteY3" fmla="*/ 0 h 1805152"/>
              <a:gd name="connsiteX4" fmla="*/ 1805152 w 1805152"/>
              <a:gd name="connsiteY4" fmla="*/ 902576 h 1805152"/>
              <a:gd name="connsiteX5" fmla="*/ 902576 w 1805152"/>
              <a:gd name="connsiteY5" fmla="*/ 1805152 h 1805152"/>
              <a:gd name="connsiteX6" fmla="*/ 0 w 1805152"/>
              <a:gd name="connsiteY6" fmla="*/ 902576 h 1805152"/>
              <a:gd name="connsiteX7" fmla="*/ 902576 w 1805152"/>
              <a:gd name="connsiteY7" fmla="*/ 0 h 180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5152" h="1805152">
                <a:moveTo>
                  <a:pt x="630619" y="490301"/>
                </a:moveTo>
                <a:lnTo>
                  <a:pt x="630619" y="1314853"/>
                </a:lnTo>
                <a:lnTo>
                  <a:pt x="1416986" y="911177"/>
                </a:lnTo>
                <a:close/>
                <a:moveTo>
                  <a:pt x="902576" y="0"/>
                </a:moveTo>
                <a:cubicBezTo>
                  <a:pt x="1401055" y="0"/>
                  <a:pt x="1805152" y="404097"/>
                  <a:pt x="1805152" y="902576"/>
                </a:cubicBezTo>
                <a:cubicBezTo>
                  <a:pt x="1805152" y="1401055"/>
                  <a:pt x="1401055" y="1805152"/>
                  <a:pt x="902576" y="1805152"/>
                </a:cubicBezTo>
                <a:cubicBezTo>
                  <a:pt x="404097" y="1805152"/>
                  <a:pt x="0" y="1401055"/>
                  <a:pt x="0" y="902576"/>
                </a:cubicBezTo>
                <a:cubicBezTo>
                  <a:pt x="0" y="404097"/>
                  <a:pt x="404097" y="0"/>
                  <a:pt x="902576" y="0"/>
                </a:cubicBezTo>
                <a:close/>
              </a:path>
            </a:pathLst>
          </a:custGeom>
          <a:solidFill>
            <a:schemeClr val="bg1">
              <a:alpha val="60019"/>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a:ln>
                <a:noFill/>
              </a:ln>
              <a:solidFill>
                <a:schemeClr val="bg1"/>
              </a:solidFill>
              <a:effectLst/>
              <a:latin typeface="AU Passata" pitchFamily="34" charset="0"/>
            </a:endParaRPr>
          </a:p>
        </p:txBody>
      </p:sp>
      <p:sp>
        <p:nvSpPr>
          <p:cNvPr id="8" name="Titel 1">
            <a:extLst>
              <a:ext uri="{FF2B5EF4-FFF2-40B4-BE49-F238E27FC236}">
                <a16:creationId xmlns:a16="http://schemas.microsoft.com/office/drawing/2014/main" id="{C0C9BB19-7594-41A5-7434-7BC22FD36287}"/>
              </a:ext>
            </a:extLst>
          </p:cNvPr>
          <p:cNvSpPr txBox="1">
            <a:spLocks/>
          </p:cNvSpPr>
          <p:nvPr/>
        </p:nvSpPr>
        <p:spPr>
          <a:xfrm>
            <a:off x="225423" y="243309"/>
            <a:ext cx="6816508" cy="1123036"/>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pPr>
            <a:r>
              <a:rPr lang="en-gb" kern="0" cap="none">
                <a:solidFill>
                  <a:schemeClr val="bg1"/>
                </a:solidFill>
                <a:latin typeface="AU Passata" panose="020B0503030502030804" pitchFamily="34" charset="77"/>
              </a:rPr>
              <a:t>Aarhus University</a:t>
            </a:r>
          </a:p>
          <a:p>
            <a:pPr rtl="0">
              <a:lnSpc>
                <a:spcPct val="85000"/>
              </a:lnSpc>
            </a:pPr>
            <a:r>
              <a:rPr lang="en-gb" kern="0" cap="none">
                <a:solidFill>
                  <a:schemeClr val="bg1"/>
                </a:solidFill>
                <a:latin typeface="AU Passata" panose="020B0503030502030804" pitchFamily="34" charset="77"/>
              </a:rPr>
              <a:t>in three minutes</a:t>
            </a:r>
          </a:p>
        </p:txBody>
      </p:sp>
    </p:spTree>
    <p:extLst>
      <p:ext uri="{BB962C8B-B14F-4D97-AF65-F5344CB8AC3E}">
        <p14:creationId xmlns:p14="http://schemas.microsoft.com/office/powerpoint/2010/main" val="74308738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29A245E9-A962-4541-A38F-ADE1A9EBB380}"/>
              </a:ext>
            </a:extLst>
          </p:cNvPr>
          <p:cNvSpPr>
            <a:spLocks noGrp="1"/>
          </p:cNvSpPr>
          <p:nvPr>
            <p:ph type="dt" sz="half" idx="10"/>
          </p:nvPr>
        </p:nvSpPr>
        <p:spPr/>
        <p:txBody>
          <a:bodyPr rtlCol="0"/>
          <a:lstStyle/>
          <a:p>
            <a:pPr rtl="0"/>
            <a:r>
              <a:rPr lang="da-DK"/>
              <a:t>09-05-2023</a:t>
            </a:r>
            <a:r>
              <a:rPr lang="en-gb"/>
              <a:t>03-09-2019</a:t>
            </a:r>
            <a:endParaRPr lang="da-DK" dirty="0"/>
          </a:p>
        </p:txBody>
      </p:sp>
      <p:sp>
        <p:nvSpPr>
          <p:cNvPr id="7" name="Titel 1">
            <a:extLst>
              <a:ext uri="{FF2B5EF4-FFF2-40B4-BE49-F238E27FC236}">
                <a16:creationId xmlns:a16="http://schemas.microsoft.com/office/drawing/2014/main" id="{23CC802D-CE7C-5A45-A128-C8C37AFF915E}"/>
              </a:ext>
            </a:extLst>
          </p:cNvPr>
          <p:cNvSpPr>
            <a:spLocks noGrp="1"/>
          </p:cNvSpPr>
          <p:nvPr>
            <p:ph type="ctrTitle"/>
          </p:nvPr>
        </p:nvSpPr>
        <p:spPr>
          <a:xfrm>
            <a:off x="985838" y="2471859"/>
            <a:ext cx="10220325" cy="1661993"/>
          </a:xfrm>
        </p:spPr>
        <p:txBody>
          <a:bodyPr rtlCol="0"/>
          <a:lstStyle/>
          <a:p>
            <a:pPr rtl="0"/>
            <a:r>
              <a:rPr lang="en-gb" cap="none">
                <a:solidFill>
                  <a:schemeClr val="bg1"/>
                </a:solidFill>
                <a:latin typeface="AU Passata" panose="020B0503030502030804" pitchFamily="34" charset="77"/>
              </a:rPr>
              <a:t>Education at</a:t>
            </a:r>
            <a:br>
              <a:rPr lang="da-DK" cap="none" dirty="0">
                <a:solidFill>
                  <a:schemeClr val="bg1"/>
                </a:solidFill>
                <a:latin typeface="AU Passata" panose="020B0503030502030804" pitchFamily="34" charset="77"/>
              </a:rPr>
            </a:br>
            <a:r>
              <a:rPr lang="en-gb" cap="none">
                <a:solidFill>
                  <a:schemeClr val="bg1"/>
                </a:solidFill>
                <a:latin typeface="AU Passata" panose="020B0503030502030804" pitchFamily="34" charset="77"/>
              </a:rPr>
              <a:t>Aarhus University</a:t>
            </a:r>
          </a:p>
        </p:txBody>
      </p:sp>
    </p:spTree>
    <p:extLst>
      <p:ext uri="{BB962C8B-B14F-4D97-AF65-F5344CB8AC3E}">
        <p14:creationId xmlns:p14="http://schemas.microsoft.com/office/powerpoint/2010/main" val="621841799"/>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016709A9-C3BC-4E50-64B3-EFCD67973FD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8992" y="0"/>
            <a:ext cx="12686640" cy="6858000"/>
          </a:xfrm>
          <a:prstGeom prst="rect">
            <a:avLst/>
          </a:prstGeom>
        </p:spPr>
      </p:pic>
      <p:sp>
        <p:nvSpPr>
          <p:cNvPr id="3" name="Pladsholder til dato 2">
            <a:extLst>
              <a:ext uri="{FF2B5EF4-FFF2-40B4-BE49-F238E27FC236}">
                <a16:creationId xmlns:a16="http://schemas.microsoft.com/office/drawing/2014/main" id="{26548646-3B2F-4A2D-842E-BDA00A4B1C02}"/>
              </a:ext>
            </a:extLst>
          </p:cNvPr>
          <p:cNvSpPr>
            <a:spLocks noGrp="1"/>
          </p:cNvSpPr>
          <p:nvPr>
            <p:ph type="dt" sz="half" idx="12"/>
          </p:nvPr>
        </p:nvSpPr>
        <p:spPr/>
        <p:txBody>
          <a:bodyPr rtlCol="0"/>
          <a:lstStyle/>
          <a:p>
            <a:pPr rtl="0"/>
            <a:r>
              <a:rPr lang="da-DK"/>
              <a:t>09-05-2023</a:t>
            </a:r>
            <a:r>
              <a:rPr lang="en-gb"/>
              <a:t>03-09-2019</a:t>
            </a:r>
            <a:endParaRPr lang="da-DK" dirty="0"/>
          </a:p>
        </p:txBody>
      </p:sp>
      <p:sp>
        <p:nvSpPr>
          <p:cNvPr id="5" name="Titel 1">
            <a:extLst>
              <a:ext uri="{FF2B5EF4-FFF2-40B4-BE49-F238E27FC236}">
                <a16:creationId xmlns:a16="http://schemas.microsoft.com/office/drawing/2014/main" id="{A027AC2C-4973-EC7F-1C77-AB58D8D1824A}"/>
              </a:ext>
            </a:extLst>
          </p:cNvPr>
          <p:cNvSpPr txBox="1">
            <a:spLocks/>
          </p:cNvSpPr>
          <p:nvPr/>
        </p:nvSpPr>
        <p:spPr>
          <a:xfrm>
            <a:off x="203251" y="236004"/>
            <a:ext cx="10648949" cy="1643062"/>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pPr>
            <a:br>
              <a:rPr lang="da-DK" kern="0" cap="none" dirty="0">
                <a:solidFill>
                  <a:schemeClr val="bg1"/>
                </a:solidFill>
                <a:effectLst>
                  <a:outerShdw blurRad="254000" algn="tl" rotWithShape="0">
                    <a:prstClr val="black">
                      <a:alpha val="49712"/>
                    </a:prstClr>
                  </a:outerShdw>
                </a:effectLst>
                <a:latin typeface="AU Passata" panose="020B0503030502030804" pitchFamily="34" charset="77"/>
              </a:rPr>
            </a:br>
            <a:r>
              <a:rPr lang="en-gb" kern="0" cap="none">
                <a:solidFill>
                  <a:schemeClr val="bg1"/>
                </a:solidFill>
                <a:effectLst>
                  <a:outerShdw blurRad="254000" algn="tl" rotWithShape="0">
                    <a:prstClr val="black">
                      <a:alpha val="49712"/>
                    </a:prstClr>
                  </a:outerShdw>
                </a:effectLst>
                <a:latin typeface="AU Passata" panose="020B0503030502030804" pitchFamily="34" charset="77"/>
              </a:rPr>
              <a:t>In-depth knowledge and an engaging learning environment</a:t>
            </a:r>
            <a:endParaRPr lang="da-DK" sz="3600" kern="0" cap="none" dirty="0">
              <a:solidFill>
                <a:schemeClr val="bg1"/>
              </a:solidFill>
              <a:effectLst>
                <a:outerShdw blurRad="254000" algn="tl" rotWithShape="0">
                  <a:prstClr val="black">
                    <a:alpha val="49712"/>
                  </a:prstClr>
                </a:outerShdw>
              </a:effectLst>
              <a:latin typeface="AU Passata" panose="020B0503030502030804" pitchFamily="34" charset="77"/>
            </a:endParaRPr>
          </a:p>
        </p:txBody>
      </p:sp>
      <p:grpSp>
        <p:nvGrpSpPr>
          <p:cNvPr id="16" name="Gruppe 15">
            <a:extLst>
              <a:ext uri="{FF2B5EF4-FFF2-40B4-BE49-F238E27FC236}">
                <a16:creationId xmlns:a16="http://schemas.microsoft.com/office/drawing/2014/main" id="{8815FBD9-36BD-2171-CA8D-2311DD42FEE0}"/>
              </a:ext>
            </a:extLst>
          </p:cNvPr>
          <p:cNvGrpSpPr/>
          <p:nvPr/>
        </p:nvGrpSpPr>
        <p:grpSpPr>
          <a:xfrm>
            <a:off x="315912" y="4380062"/>
            <a:ext cx="13000831" cy="2472117"/>
            <a:chOff x="315912" y="4380062"/>
            <a:chExt cx="13000831" cy="2472117"/>
          </a:xfrm>
        </p:grpSpPr>
        <p:sp>
          <p:nvSpPr>
            <p:cNvPr id="4" name="Rektangel 3">
              <a:extLst>
                <a:ext uri="{FF2B5EF4-FFF2-40B4-BE49-F238E27FC236}">
                  <a16:creationId xmlns:a16="http://schemas.microsoft.com/office/drawing/2014/main" id="{E255E3FB-D06D-D9B7-7809-93145E39577E}"/>
                </a:ext>
              </a:extLst>
            </p:cNvPr>
            <p:cNvSpPr/>
            <p:nvPr/>
          </p:nvSpPr>
          <p:spPr bwMode="auto">
            <a:xfrm>
              <a:off x="315912" y="4380062"/>
              <a:ext cx="11557000" cy="2472117"/>
            </a:xfrm>
            <a:prstGeom prst="rect">
              <a:avLst/>
            </a:prstGeom>
            <a:solidFill>
              <a:schemeClr val="bg1">
                <a:alpha val="75000"/>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1" name="Titel 1">
              <a:extLst>
                <a:ext uri="{FF2B5EF4-FFF2-40B4-BE49-F238E27FC236}">
                  <a16:creationId xmlns:a16="http://schemas.microsoft.com/office/drawing/2014/main" id="{D1E3533C-02B8-3A10-762A-D7F32BDF791C}"/>
                </a:ext>
              </a:extLst>
            </p:cNvPr>
            <p:cNvSpPr txBox="1">
              <a:spLocks/>
            </p:cNvSpPr>
            <p:nvPr/>
          </p:nvSpPr>
          <p:spPr>
            <a:xfrm>
              <a:off x="9095581" y="4923337"/>
              <a:ext cx="4221162" cy="1510903"/>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buFontTx/>
              </a:pPr>
              <a:r>
                <a:rPr lang="en-gb" sz="4800" kern="0" cap="none">
                  <a:solidFill>
                    <a:srgbClr val="002445"/>
                  </a:solidFill>
                  <a:latin typeface="AU Passata" panose="020B0503030502030804" pitchFamily="34" charset="77"/>
                </a:rPr>
                <a:t>4,400</a:t>
              </a:r>
              <a:endParaRPr lang="da-DK" sz="3200" kern="0" cap="none" dirty="0">
                <a:solidFill>
                  <a:srgbClr val="002445"/>
                </a:solidFill>
                <a:latin typeface="AU Passata" panose="020B0503030502030804" pitchFamily="34" charset="77"/>
              </a:endParaRPr>
            </a:p>
            <a:p>
              <a:pPr rtl="0">
                <a:lnSpc>
                  <a:spcPts val="3500"/>
                </a:lnSpc>
                <a:buFontTx/>
              </a:pPr>
              <a:r>
                <a:rPr lang="en-gb" sz="3200" b="0" kern="0" cap="none">
                  <a:solidFill>
                    <a:srgbClr val="002445"/>
                  </a:solidFill>
                  <a:latin typeface="AU Passata" panose="020B0503030502030804" pitchFamily="34" charset="0"/>
                </a:rPr>
                <a:t>courses</a:t>
              </a:r>
            </a:p>
          </p:txBody>
        </p:sp>
        <p:sp>
          <p:nvSpPr>
            <p:cNvPr id="12" name="Titel 1">
              <a:extLst>
                <a:ext uri="{FF2B5EF4-FFF2-40B4-BE49-F238E27FC236}">
                  <a16:creationId xmlns:a16="http://schemas.microsoft.com/office/drawing/2014/main" id="{4726A8CB-44CB-DC3E-5F54-EA530F0D8341}"/>
                </a:ext>
              </a:extLst>
            </p:cNvPr>
            <p:cNvSpPr txBox="1">
              <a:spLocks/>
            </p:cNvSpPr>
            <p:nvPr/>
          </p:nvSpPr>
          <p:spPr>
            <a:xfrm>
              <a:off x="5989006" y="4883854"/>
              <a:ext cx="2561839" cy="1589867"/>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buFontTx/>
              </a:pPr>
              <a:r>
                <a:rPr lang="en-gb" sz="4800" kern="0" cap="none" dirty="0">
                  <a:solidFill>
                    <a:srgbClr val="002445"/>
                  </a:solidFill>
                  <a:latin typeface="AU Passata" panose="020B0503030502030804" pitchFamily="34" charset="77"/>
                </a:rPr>
                <a:t>90</a:t>
              </a:r>
              <a:endParaRPr lang="da-DK" sz="3200" kern="0" cap="none" dirty="0">
                <a:solidFill>
                  <a:srgbClr val="002445"/>
                </a:solidFill>
                <a:latin typeface="AU Passata" panose="020B0503030502030804" pitchFamily="34" charset="77"/>
              </a:endParaRPr>
            </a:p>
            <a:p>
              <a:pPr rtl="0">
                <a:lnSpc>
                  <a:spcPts val="3500"/>
                </a:lnSpc>
                <a:buFontTx/>
              </a:pPr>
              <a:r>
                <a:rPr lang="en-gb" sz="3200" b="0" kern="0" cap="none" dirty="0">
                  <a:solidFill>
                    <a:srgbClr val="002445"/>
                  </a:solidFill>
                  <a:latin typeface="AU Passata" panose="020B0503030502030804" pitchFamily="34" charset="0"/>
                </a:rPr>
                <a:t>degree programmes</a:t>
              </a:r>
            </a:p>
          </p:txBody>
        </p:sp>
        <p:sp>
          <p:nvSpPr>
            <p:cNvPr id="15" name="Titel 1">
              <a:extLst>
                <a:ext uri="{FF2B5EF4-FFF2-40B4-BE49-F238E27FC236}">
                  <a16:creationId xmlns:a16="http://schemas.microsoft.com/office/drawing/2014/main" id="{DF3C1F91-C044-EF32-50FF-28FA0BFC7CC3}"/>
                </a:ext>
              </a:extLst>
            </p:cNvPr>
            <p:cNvSpPr txBox="1">
              <a:spLocks/>
            </p:cNvSpPr>
            <p:nvPr/>
          </p:nvSpPr>
          <p:spPr>
            <a:xfrm>
              <a:off x="925514" y="4935147"/>
              <a:ext cx="5500688" cy="1510903"/>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pPr>
              <a:r>
                <a:rPr lang="en-gb" sz="4800" kern="0" cap="none" dirty="0">
                  <a:solidFill>
                    <a:srgbClr val="002445"/>
                  </a:solidFill>
                  <a:latin typeface="AU Passata" panose="020B0503030502030804" pitchFamily="34" charset="77"/>
                </a:rPr>
                <a:t>Approx. 6,500</a:t>
              </a:r>
            </a:p>
            <a:p>
              <a:pPr rtl="0">
                <a:lnSpc>
                  <a:spcPts val="3500"/>
                </a:lnSpc>
                <a:buFontTx/>
              </a:pPr>
              <a:r>
                <a:rPr lang="en-gb" sz="3200" b="0" kern="0" cap="none" dirty="0">
                  <a:solidFill>
                    <a:srgbClr val="002445"/>
                  </a:solidFill>
                  <a:latin typeface="AU Passata" panose="020B0503030502030804" pitchFamily="34" charset="0"/>
                </a:rPr>
                <a:t>new bachelor </a:t>
              </a:r>
              <a:br>
                <a:rPr lang="en-gb" sz="3200" b="0" kern="0" cap="none" dirty="0">
                  <a:solidFill>
                    <a:srgbClr val="002445"/>
                  </a:solidFill>
                  <a:latin typeface="AU Passata" panose="020B0503030502030804" pitchFamily="34" charset="0"/>
                </a:rPr>
              </a:br>
              <a:r>
                <a:rPr lang="en-gb" sz="3200" b="0" kern="0" cap="none" dirty="0">
                  <a:solidFill>
                    <a:srgbClr val="002445"/>
                  </a:solidFill>
                  <a:latin typeface="AU Passata" panose="020B0503030502030804" pitchFamily="34" charset="0"/>
                </a:rPr>
                <a:t>students every year </a:t>
              </a:r>
            </a:p>
          </p:txBody>
        </p:sp>
      </p:grpSp>
    </p:spTree>
    <p:extLst>
      <p:ext uri="{BB962C8B-B14F-4D97-AF65-F5344CB8AC3E}">
        <p14:creationId xmlns:p14="http://schemas.microsoft.com/office/powerpoint/2010/main" val="329697238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2" presetClass="entr" presetSubtype="4" accel="50000" decel="50000" fill="hold" nodeType="withEffect">
                                  <p:stCondLst>
                                    <p:cond delay="100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2000" fill="hold"/>
                                        <p:tgtEl>
                                          <p:spTgt spid="16"/>
                                        </p:tgtEl>
                                        <p:attrNameLst>
                                          <p:attrName>ppt_x</p:attrName>
                                        </p:attrNameLst>
                                      </p:cBhvr>
                                      <p:tavLst>
                                        <p:tav tm="0">
                                          <p:val>
                                            <p:strVal val="#ppt_x"/>
                                          </p:val>
                                        </p:tav>
                                        <p:tav tm="100000">
                                          <p:val>
                                            <p:strVal val="#ppt_x"/>
                                          </p:val>
                                        </p:tav>
                                      </p:tavLst>
                                    </p:anim>
                                    <p:anim calcmode="lin" valueType="num">
                                      <p:cBhvr additive="base">
                                        <p:cTn id="11"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lede 9" descr="Et billede, der indeholder indendørs, person, personer, auditorium&#10;&#10;Automatisk genereret beskrivelse">
            <a:extLst>
              <a:ext uri="{FF2B5EF4-FFF2-40B4-BE49-F238E27FC236}">
                <a16:creationId xmlns:a16="http://schemas.microsoft.com/office/drawing/2014/main" id="{D571B13F-860F-4CAA-9680-DE387D07C70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a:xfrm>
            <a:off x="-239594" y="0"/>
            <a:ext cx="12697412" cy="6857999"/>
          </a:xfrm>
          <a:prstGeom prst="rect">
            <a:avLst/>
          </a:prstGeom>
        </p:spPr>
      </p:pic>
      <p:sp>
        <p:nvSpPr>
          <p:cNvPr id="4" name="Pladsholder til dato 3">
            <a:extLst>
              <a:ext uri="{FF2B5EF4-FFF2-40B4-BE49-F238E27FC236}">
                <a16:creationId xmlns:a16="http://schemas.microsoft.com/office/drawing/2014/main" id="{12F3344E-1232-4EE2-A646-2EB22C91C153}"/>
              </a:ext>
            </a:extLst>
          </p:cNvPr>
          <p:cNvSpPr>
            <a:spLocks noGrp="1"/>
          </p:cNvSpPr>
          <p:nvPr>
            <p:ph type="dt" sz="half" idx="12"/>
          </p:nvPr>
        </p:nvSpPr>
        <p:spPr/>
        <p:txBody>
          <a:bodyPr rtlCol="0"/>
          <a:lstStyle/>
          <a:p>
            <a:pPr rtl="0"/>
            <a:r>
              <a:rPr lang="da-DK"/>
              <a:t>09-05-2023</a:t>
            </a:r>
            <a:r>
              <a:rPr lang="en-gb"/>
              <a:t>03-09-2019</a:t>
            </a:r>
            <a:endParaRPr lang="da-DK" dirty="0"/>
          </a:p>
        </p:txBody>
      </p:sp>
      <p:sp>
        <p:nvSpPr>
          <p:cNvPr id="2" name="Titel 1">
            <a:extLst>
              <a:ext uri="{FF2B5EF4-FFF2-40B4-BE49-F238E27FC236}">
                <a16:creationId xmlns:a16="http://schemas.microsoft.com/office/drawing/2014/main" id="{FC1A6A27-644A-B899-C656-2CA3B2335271}"/>
              </a:ext>
            </a:extLst>
          </p:cNvPr>
          <p:cNvSpPr txBox="1">
            <a:spLocks/>
          </p:cNvSpPr>
          <p:nvPr/>
        </p:nvSpPr>
        <p:spPr>
          <a:xfrm>
            <a:off x="203252" y="238566"/>
            <a:ext cx="10648949" cy="1643062"/>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pPr>
            <a:r>
              <a:rPr lang="en-gb" kern="0" cap="none">
                <a:solidFill>
                  <a:schemeClr val="bg1"/>
                </a:solidFill>
                <a:effectLst>
                  <a:outerShdw blurRad="261853" dist="8131" algn="tl" rotWithShape="0">
                    <a:prstClr val="black">
                      <a:alpha val="49798"/>
                    </a:prstClr>
                  </a:outerShdw>
                </a:effectLst>
                <a:latin typeface="AU Passata" panose="020B0503030502030804" pitchFamily="34" charset="77"/>
              </a:rPr>
              <a:t>Graduates are our most important contribution to society</a:t>
            </a:r>
            <a:br>
              <a:rPr lang="da-DK" kern="0" cap="none" dirty="0">
                <a:solidFill>
                  <a:schemeClr val="bg1"/>
                </a:solidFill>
                <a:effectLst>
                  <a:outerShdw blurRad="261853" dist="8131" algn="tl" rotWithShape="0">
                    <a:prstClr val="black">
                      <a:alpha val="49798"/>
                    </a:prstClr>
                  </a:outerShdw>
                </a:effectLst>
                <a:latin typeface="AU Passata" panose="020B0503030502030804" pitchFamily="34" charset="77"/>
              </a:rPr>
            </a:br>
            <a:endParaRPr lang="da-DK" kern="0" cap="none" dirty="0">
              <a:solidFill>
                <a:schemeClr val="bg1"/>
              </a:solidFill>
              <a:effectLst>
                <a:outerShdw blurRad="261853" dist="8131" algn="tl" rotWithShape="0">
                  <a:prstClr val="black">
                    <a:alpha val="49798"/>
                  </a:prstClr>
                </a:outerShdw>
              </a:effectLst>
              <a:latin typeface="AU Passata" panose="020B0503030502030804" pitchFamily="34" charset="77"/>
            </a:endParaRPr>
          </a:p>
        </p:txBody>
      </p:sp>
      <p:grpSp>
        <p:nvGrpSpPr>
          <p:cNvPr id="16" name="Gruppe 15">
            <a:extLst>
              <a:ext uri="{FF2B5EF4-FFF2-40B4-BE49-F238E27FC236}">
                <a16:creationId xmlns:a16="http://schemas.microsoft.com/office/drawing/2014/main" id="{CD2E24B0-CD82-AEFE-3A4F-8AC9195560B6}"/>
              </a:ext>
            </a:extLst>
          </p:cNvPr>
          <p:cNvGrpSpPr/>
          <p:nvPr/>
        </p:nvGrpSpPr>
        <p:grpSpPr>
          <a:xfrm>
            <a:off x="315912" y="1958975"/>
            <a:ext cx="11557000" cy="4903501"/>
            <a:chOff x="315912" y="1958975"/>
            <a:chExt cx="11557000" cy="4903501"/>
          </a:xfrm>
        </p:grpSpPr>
        <p:sp>
          <p:nvSpPr>
            <p:cNvPr id="11" name="Rektangel 10">
              <a:extLst>
                <a:ext uri="{FF2B5EF4-FFF2-40B4-BE49-F238E27FC236}">
                  <a16:creationId xmlns:a16="http://schemas.microsoft.com/office/drawing/2014/main" id="{B0C05012-04EA-29A3-F404-71C651304F5D}"/>
                </a:ext>
              </a:extLst>
            </p:cNvPr>
            <p:cNvSpPr/>
            <p:nvPr/>
          </p:nvSpPr>
          <p:spPr bwMode="auto">
            <a:xfrm>
              <a:off x="315912" y="1958975"/>
              <a:ext cx="11557000" cy="4903501"/>
            </a:xfrm>
            <a:prstGeom prst="rect">
              <a:avLst/>
            </a:prstGeom>
            <a:solidFill>
              <a:schemeClr val="bg1">
                <a:alpha val="75000"/>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6" name="Titel 1">
              <a:extLst>
                <a:ext uri="{FF2B5EF4-FFF2-40B4-BE49-F238E27FC236}">
                  <a16:creationId xmlns:a16="http://schemas.microsoft.com/office/drawing/2014/main" id="{EB82C84E-1DF0-EB8A-50E3-6E822E9F6DA4}"/>
                </a:ext>
              </a:extLst>
            </p:cNvPr>
            <p:cNvSpPr txBox="1">
              <a:spLocks/>
            </p:cNvSpPr>
            <p:nvPr/>
          </p:nvSpPr>
          <p:spPr>
            <a:xfrm>
              <a:off x="5967407" y="2545366"/>
              <a:ext cx="4884793" cy="1510903"/>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buFontTx/>
              </a:pPr>
              <a:r>
                <a:rPr lang="en-gb" sz="4800" kern="0" cap="none">
                  <a:solidFill>
                    <a:srgbClr val="002445"/>
                  </a:solidFill>
                  <a:latin typeface="AU Passata" panose="020B0503030502030804" pitchFamily="34" charset="77"/>
                </a:rPr>
                <a:t>9 out of 10</a:t>
              </a:r>
              <a:endParaRPr lang="da-DK" sz="3200" kern="0" cap="none" dirty="0">
                <a:solidFill>
                  <a:srgbClr val="002445"/>
                </a:solidFill>
                <a:latin typeface="AU Passata" panose="020B0503030502030804" pitchFamily="34" charset="77"/>
              </a:endParaRPr>
            </a:p>
            <a:p>
              <a:pPr rtl="0">
                <a:lnSpc>
                  <a:spcPts val="3500"/>
                </a:lnSpc>
                <a:buFontTx/>
              </a:pPr>
              <a:r>
                <a:rPr lang="en-gb" sz="2800" b="0" kern="0" cap="none">
                  <a:solidFill>
                    <a:srgbClr val="002445"/>
                  </a:solidFill>
                  <a:latin typeface="AU Passata" panose="020B0503030502030804" pitchFamily="34" charset="0"/>
                </a:rPr>
                <a:t>are employed within two years of graduation</a:t>
              </a:r>
            </a:p>
          </p:txBody>
        </p:sp>
        <p:sp>
          <p:nvSpPr>
            <p:cNvPr id="7" name="Titel 1">
              <a:extLst>
                <a:ext uri="{FF2B5EF4-FFF2-40B4-BE49-F238E27FC236}">
                  <a16:creationId xmlns:a16="http://schemas.microsoft.com/office/drawing/2014/main" id="{6481A554-1525-B3D8-38D1-1B10CAA56520}"/>
                </a:ext>
              </a:extLst>
            </p:cNvPr>
            <p:cNvSpPr txBox="1">
              <a:spLocks/>
            </p:cNvSpPr>
            <p:nvPr/>
          </p:nvSpPr>
          <p:spPr>
            <a:xfrm>
              <a:off x="938576" y="4946751"/>
              <a:ext cx="5041895" cy="1510903"/>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buFontTx/>
              </a:pPr>
              <a:r>
                <a:rPr lang="en-gb" sz="4800" kern="0" cap="none">
                  <a:solidFill>
                    <a:srgbClr val="002445"/>
                  </a:solidFill>
                  <a:latin typeface="AU Passata" panose="020B0503030502030804" pitchFamily="34" charset="77"/>
                </a:rPr>
                <a:t>9/10</a:t>
              </a:r>
              <a:endParaRPr lang="da-DK" sz="3200" kern="0" cap="none" dirty="0">
                <a:solidFill>
                  <a:srgbClr val="002445"/>
                </a:solidFill>
                <a:latin typeface="AU Passata" panose="020B0503030502030804" pitchFamily="34" charset="77"/>
              </a:endParaRPr>
            </a:p>
            <a:p>
              <a:pPr rtl="0">
                <a:lnSpc>
                  <a:spcPts val="3500"/>
                </a:lnSpc>
                <a:buFontTx/>
              </a:pPr>
              <a:r>
                <a:rPr lang="en-gb" sz="2800" b="0" kern="0" cap="none">
                  <a:solidFill>
                    <a:srgbClr val="002445"/>
                  </a:solidFill>
                  <a:latin typeface="AU Passata" panose="020B0503030502030804" pitchFamily="34" charset="0"/>
                </a:rPr>
                <a:t>Are satisfied with the quality of their education</a:t>
              </a:r>
            </a:p>
          </p:txBody>
        </p:sp>
        <p:sp>
          <p:nvSpPr>
            <p:cNvPr id="8" name="Titel 1">
              <a:extLst>
                <a:ext uri="{FF2B5EF4-FFF2-40B4-BE49-F238E27FC236}">
                  <a16:creationId xmlns:a16="http://schemas.microsoft.com/office/drawing/2014/main" id="{70468BDB-91E9-E857-C338-2221259DF26F}"/>
                </a:ext>
              </a:extLst>
            </p:cNvPr>
            <p:cNvSpPr txBox="1">
              <a:spLocks/>
            </p:cNvSpPr>
            <p:nvPr/>
          </p:nvSpPr>
          <p:spPr>
            <a:xfrm>
              <a:off x="6046876" y="4505074"/>
              <a:ext cx="5380306" cy="1510903"/>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pPr>
              <a:r>
                <a:rPr lang="en-gb" sz="4800" kern="0" cap="none">
                  <a:solidFill>
                    <a:srgbClr val="002445"/>
                  </a:solidFill>
                  <a:latin typeface="AU Passata" panose="020B0503030502030804" pitchFamily="34" charset="77"/>
                </a:rPr>
                <a:t>92%</a:t>
              </a:r>
              <a:endParaRPr lang="da-DK" sz="2800" kern="0" cap="none" dirty="0">
                <a:solidFill>
                  <a:srgbClr val="002445"/>
                </a:solidFill>
                <a:latin typeface="AU Passata" panose="020B0503030502030804" pitchFamily="34" charset="77"/>
              </a:endParaRPr>
            </a:p>
            <a:p>
              <a:pPr rtl="0">
                <a:lnSpc>
                  <a:spcPts val="3500"/>
                </a:lnSpc>
                <a:buFontTx/>
              </a:pPr>
              <a:r>
                <a:rPr lang="en-gb" sz="2800" b="0" kern="0" cap="none">
                  <a:solidFill>
                    <a:srgbClr val="002445"/>
                  </a:solidFill>
                  <a:latin typeface="AU Passata" panose="020B0503030502030804" pitchFamily="34" charset="0"/>
                </a:rPr>
                <a:t>of surveyed companies are satisfied with their collaboration with students from AU</a:t>
              </a:r>
            </a:p>
          </p:txBody>
        </p:sp>
        <p:sp>
          <p:nvSpPr>
            <p:cNvPr id="9" name="Titel 1">
              <a:extLst>
                <a:ext uri="{FF2B5EF4-FFF2-40B4-BE49-F238E27FC236}">
                  <a16:creationId xmlns:a16="http://schemas.microsoft.com/office/drawing/2014/main" id="{7238A0D7-4C03-A0E6-1B68-03D30281BA02}"/>
                </a:ext>
              </a:extLst>
            </p:cNvPr>
            <p:cNvSpPr txBox="1">
              <a:spLocks/>
            </p:cNvSpPr>
            <p:nvPr/>
          </p:nvSpPr>
          <p:spPr>
            <a:xfrm>
              <a:off x="925514" y="2557175"/>
              <a:ext cx="5500688" cy="1510903"/>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pPr>
              <a:r>
                <a:rPr lang="en-gb" sz="4800" kern="0" cap="none" dirty="0">
                  <a:solidFill>
                    <a:srgbClr val="002445"/>
                  </a:solidFill>
                  <a:latin typeface="AU Passata" panose="020B0503030502030804" pitchFamily="34" charset="77"/>
                </a:rPr>
                <a:t>5900</a:t>
              </a:r>
            </a:p>
            <a:p>
              <a:pPr rtl="0">
                <a:lnSpc>
                  <a:spcPts val="3500"/>
                </a:lnSpc>
                <a:buFontTx/>
              </a:pPr>
              <a:r>
                <a:rPr lang="en-gb" sz="2800" b="0" kern="0" cap="none" dirty="0">
                  <a:solidFill>
                    <a:srgbClr val="002445"/>
                  </a:solidFill>
                  <a:latin typeface="AU Passata" panose="020B0503030502030804" pitchFamily="34" charset="0"/>
                </a:rPr>
                <a:t>no. of graduates</a:t>
              </a:r>
            </a:p>
            <a:p>
              <a:pPr rtl="0">
                <a:lnSpc>
                  <a:spcPts val="3500"/>
                </a:lnSpc>
                <a:buFontTx/>
              </a:pPr>
              <a:r>
                <a:rPr lang="en-gb" sz="2800" b="0" kern="0" cap="none" dirty="0">
                  <a:solidFill>
                    <a:srgbClr val="002445"/>
                  </a:solidFill>
                  <a:latin typeface="AU Passata" panose="020B0503030502030804" pitchFamily="34" charset="0"/>
                </a:rPr>
                <a:t>per year</a:t>
              </a:r>
            </a:p>
          </p:txBody>
        </p:sp>
      </p:grpSp>
    </p:spTree>
    <p:extLst>
      <p:ext uri="{BB962C8B-B14F-4D97-AF65-F5344CB8AC3E}">
        <p14:creationId xmlns:p14="http://schemas.microsoft.com/office/powerpoint/2010/main" val="196541965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 presetClass="entr" presetSubtype="4" accel="50000" decel="5000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additive="base">
                                        <p:cTn id="10" dur="2000" fill="hold"/>
                                        <p:tgtEl>
                                          <p:spTgt spid="16"/>
                                        </p:tgtEl>
                                        <p:attrNameLst>
                                          <p:attrName>ppt_x</p:attrName>
                                        </p:attrNameLst>
                                      </p:cBhvr>
                                      <p:tavLst>
                                        <p:tav tm="0">
                                          <p:val>
                                            <p:strVal val="#ppt_x"/>
                                          </p:val>
                                        </p:tav>
                                        <p:tav tm="100000">
                                          <p:val>
                                            <p:strVal val="#ppt_x"/>
                                          </p:val>
                                        </p:tav>
                                      </p:tavLst>
                                    </p:anim>
                                    <p:anim calcmode="lin" valueType="num">
                                      <p:cBhvr additive="base">
                                        <p:cTn id="11"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29A245E9-A962-4541-A38F-ADE1A9EBB380}"/>
              </a:ext>
            </a:extLst>
          </p:cNvPr>
          <p:cNvSpPr>
            <a:spLocks noGrp="1"/>
          </p:cNvSpPr>
          <p:nvPr>
            <p:ph type="dt" sz="half" idx="10"/>
          </p:nvPr>
        </p:nvSpPr>
        <p:spPr/>
        <p:txBody>
          <a:bodyPr rtlCol="0"/>
          <a:lstStyle/>
          <a:p>
            <a:pPr rtl="0"/>
            <a:r>
              <a:rPr lang="da-DK"/>
              <a:t>09-05-2023</a:t>
            </a:r>
            <a:r>
              <a:rPr lang="en-gb"/>
              <a:t>03-09-2019</a:t>
            </a:r>
            <a:endParaRPr lang="da-DK" dirty="0"/>
          </a:p>
        </p:txBody>
      </p:sp>
      <p:sp>
        <p:nvSpPr>
          <p:cNvPr id="7" name="Titel 1">
            <a:extLst>
              <a:ext uri="{FF2B5EF4-FFF2-40B4-BE49-F238E27FC236}">
                <a16:creationId xmlns:a16="http://schemas.microsoft.com/office/drawing/2014/main" id="{23CC802D-CE7C-5A45-A128-C8C37AFF915E}"/>
              </a:ext>
            </a:extLst>
          </p:cNvPr>
          <p:cNvSpPr>
            <a:spLocks noGrp="1"/>
          </p:cNvSpPr>
          <p:nvPr>
            <p:ph type="ctrTitle"/>
          </p:nvPr>
        </p:nvSpPr>
        <p:spPr>
          <a:xfrm>
            <a:off x="985838" y="2471859"/>
            <a:ext cx="10220325" cy="1661993"/>
          </a:xfrm>
        </p:spPr>
        <p:txBody>
          <a:bodyPr rtlCol="0"/>
          <a:lstStyle/>
          <a:p>
            <a:pPr rtl="0"/>
            <a:r>
              <a:rPr lang="en-gb" cap="none">
                <a:solidFill>
                  <a:schemeClr val="bg1"/>
                </a:solidFill>
                <a:latin typeface="AU Passata" panose="020B0503030502030804" pitchFamily="34" charset="77"/>
              </a:rPr>
              <a:t>Student life at</a:t>
            </a:r>
            <a:br>
              <a:rPr lang="da-DK" cap="none" dirty="0">
                <a:solidFill>
                  <a:schemeClr val="bg1"/>
                </a:solidFill>
                <a:latin typeface="AU Passata" panose="020B0503030502030804" pitchFamily="34" charset="77"/>
              </a:rPr>
            </a:br>
            <a:r>
              <a:rPr lang="en-gb" cap="none">
                <a:solidFill>
                  <a:schemeClr val="bg1"/>
                </a:solidFill>
                <a:latin typeface="AU Passata" panose="020B0503030502030804" pitchFamily="34" charset="77"/>
              </a:rPr>
              <a:t>Aarhus University</a:t>
            </a:r>
          </a:p>
        </p:txBody>
      </p:sp>
    </p:spTree>
    <p:extLst>
      <p:ext uri="{BB962C8B-B14F-4D97-AF65-F5344CB8AC3E}">
        <p14:creationId xmlns:p14="http://schemas.microsoft.com/office/powerpoint/2010/main" val="731598976"/>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2"/>
          </p:nvPr>
        </p:nvSpPr>
        <p:spPr>
          <a:xfrm>
            <a:off x="0" y="6957654"/>
            <a:ext cx="0" cy="0"/>
          </a:xfrm>
        </p:spPr>
        <p:txBody>
          <a:bodyPr rtlCol="0"/>
          <a:lstStyle/>
          <a:p>
            <a:pPr rtl="0"/>
            <a:r>
              <a:rPr lang="da-DK"/>
              <a:t>09-05-2023</a:t>
            </a:r>
            <a:r>
              <a:rPr lang="en-gb"/>
              <a:t>03-10-2019</a:t>
            </a:r>
            <a:endParaRPr lang="da-DK" dirty="0"/>
          </a:p>
        </p:txBody>
      </p:sp>
      <p:pic>
        <p:nvPicPr>
          <p:cNvPr id="3" name="Billede 2">
            <a:extLst>
              <a:ext uri="{FF2B5EF4-FFF2-40B4-BE49-F238E27FC236}">
                <a16:creationId xmlns:a16="http://schemas.microsoft.com/office/drawing/2014/main" id="{B8358624-AC8A-8485-A941-0E4EC2EAA7E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4411" y="3429143"/>
            <a:ext cx="6446053" cy="3428855"/>
          </a:xfrm>
          <a:prstGeom prst="rect">
            <a:avLst/>
          </a:prstGeom>
        </p:spPr>
      </p:pic>
      <p:pic>
        <p:nvPicPr>
          <p:cNvPr id="6" name="Picture 2">
            <a:extLst>
              <a:ext uri="{FF2B5EF4-FFF2-40B4-BE49-F238E27FC236}">
                <a16:creationId xmlns:a16="http://schemas.microsoft.com/office/drawing/2014/main" id="{6B16E128-8164-AE1A-4C52-6620A4D79A6A}"/>
              </a:ext>
            </a:extLst>
          </p:cNvPr>
          <p:cNvPicPr>
            <a:picLocks noChangeArrowheads="1"/>
          </p:cNvPicPr>
          <p:nvPr/>
        </p:nvPicPr>
        <p:blipFill>
          <a:blip r:embed="rId5" cstate="email">
            <a:extLst>
              <a:ext uri="{28A0092B-C50C-407E-A947-70E740481C1C}">
                <a14:useLocalDpi xmlns:a14="http://schemas.microsoft.com/office/drawing/2010/main"/>
              </a:ext>
            </a:extLst>
          </a:blip>
          <a:srcRect/>
          <a:stretch/>
        </p:blipFill>
        <p:spPr bwMode="auto">
          <a:xfrm>
            <a:off x="-334754" y="3428999"/>
            <a:ext cx="6429166" cy="3428999"/>
          </a:xfrm>
          <a:prstGeom prst="rect">
            <a:avLst/>
          </a:prstGeom>
          <a:noFill/>
          <a:extLst>
            <a:ext uri="{909E8E84-426E-40DD-AFC4-6F175D3DCCD1}">
              <a14:hiddenFill xmlns:a14="http://schemas.microsoft.com/office/drawing/2010/main">
                <a:solidFill>
                  <a:srgbClr val="FFFFFF"/>
                </a:solidFill>
              </a14:hiddenFill>
            </a:ext>
          </a:extLst>
        </p:spPr>
      </p:pic>
      <p:pic>
        <p:nvPicPr>
          <p:cNvPr id="7" name="Billede 6">
            <a:extLst>
              <a:ext uri="{FF2B5EF4-FFF2-40B4-BE49-F238E27FC236}">
                <a16:creationId xmlns:a16="http://schemas.microsoft.com/office/drawing/2014/main" id="{124907C1-5B2F-58BE-C081-12897FDA5E66}"/>
              </a:ext>
            </a:extLst>
          </p:cNvPr>
          <p:cNvPicPr>
            <a:picLocks noChangeAspect="1"/>
          </p:cNvPicPr>
          <p:nvPr>
            <p:custDataLst>
              <p:tags r:id="rId1"/>
            </p:custDataLst>
          </p:nvPr>
        </p:nvPicPr>
        <p:blipFill rotWithShape="1">
          <a:blip r:embed="rId6" cstate="email">
            <a:extLst>
              <a:ext uri="{28A0092B-C50C-407E-A947-70E740481C1C}">
                <a14:useLocalDpi xmlns:a14="http://schemas.microsoft.com/office/drawing/2010/main"/>
              </a:ext>
            </a:extLst>
          </a:blip>
          <a:srcRect/>
          <a:stretch/>
        </p:blipFill>
        <p:spPr>
          <a:xfrm>
            <a:off x="6090399" y="71"/>
            <a:ext cx="6446053" cy="3429000"/>
          </a:xfrm>
          <a:prstGeom prst="rect">
            <a:avLst/>
          </a:prstGeom>
        </p:spPr>
      </p:pic>
      <p:pic>
        <p:nvPicPr>
          <p:cNvPr id="8" name="Billede 7">
            <a:extLst>
              <a:ext uri="{FF2B5EF4-FFF2-40B4-BE49-F238E27FC236}">
                <a16:creationId xmlns:a16="http://schemas.microsoft.com/office/drawing/2014/main" id="{B25DCD27-C901-D57A-805D-8B9D3978390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34755" y="1"/>
            <a:ext cx="6429167" cy="3429000"/>
          </a:xfrm>
          <a:prstGeom prst="rect">
            <a:avLst/>
          </a:prstGeom>
        </p:spPr>
      </p:pic>
      <p:grpSp>
        <p:nvGrpSpPr>
          <p:cNvPr id="10" name="Gruppe 9">
            <a:extLst>
              <a:ext uri="{FF2B5EF4-FFF2-40B4-BE49-F238E27FC236}">
                <a16:creationId xmlns:a16="http://schemas.microsoft.com/office/drawing/2014/main" id="{1581DA6A-D9B8-F062-96B1-0513B04FF952}"/>
              </a:ext>
            </a:extLst>
          </p:cNvPr>
          <p:cNvGrpSpPr/>
          <p:nvPr/>
        </p:nvGrpSpPr>
        <p:grpSpPr>
          <a:xfrm>
            <a:off x="6312951" y="6186092"/>
            <a:ext cx="2560016" cy="381396"/>
            <a:chOff x="6226174" y="6186092"/>
            <a:chExt cx="2560016" cy="381396"/>
          </a:xfrm>
        </p:grpSpPr>
        <p:sp>
          <p:nvSpPr>
            <p:cNvPr id="11" name="Rektangel 10">
              <a:extLst>
                <a:ext uri="{FF2B5EF4-FFF2-40B4-BE49-F238E27FC236}">
                  <a16:creationId xmlns:a16="http://schemas.microsoft.com/office/drawing/2014/main" id="{EAEEF0C2-23CB-B513-6EDA-438C11D5C798}"/>
                </a:ext>
              </a:extLst>
            </p:cNvPr>
            <p:cNvSpPr/>
            <p:nvPr/>
          </p:nvSpPr>
          <p:spPr bwMode="auto">
            <a:xfrm>
              <a:off x="6226174" y="6186092"/>
              <a:ext cx="2452563" cy="381396"/>
            </a:xfrm>
            <a:prstGeom prst="rect">
              <a:avLst/>
            </a:prstGeom>
            <a:solidFill>
              <a:schemeClr val="bg1">
                <a:alpha val="75467"/>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3" name="Tekstfelt 12">
              <a:extLst>
                <a:ext uri="{FF2B5EF4-FFF2-40B4-BE49-F238E27FC236}">
                  <a16:creationId xmlns:a16="http://schemas.microsoft.com/office/drawing/2014/main" id="{EC872F22-2C8B-9988-ADFC-5CBB33567A5A}"/>
                </a:ext>
              </a:extLst>
            </p:cNvPr>
            <p:cNvSpPr txBox="1"/>
            <p:nvPr/>
          </p:nvSpPr>
          <p:spPr>
            <a:xfrm>
              <a:off x="6333627" y="6240641"/>
              <a:ext cx="2452563" cy="292388"/>
            </a:xfrm>
            <a:prstGeom prst="rect">
              <a:avLst/>
            </a:prstGeom>
            <a:noFill/>
          </p:spPr>
          <p:txBody>
            <a:bodyPr wrap="square" lIns="0" tIns="0" rIns="0" bIns="0" rtlCol="0">
              <a:spAutoFit/>
            </a:bodyPr>
            <a:lstStyle/>
            <a:p>
              <a:pPr rtl="0">
                <a:lnSpc>
                  <a:spcPct val="95000"/>
                </a:lnSpc>
              </a:pPr>
              <a:r>
                <a:rPr lang="en-gb" sz="2000" b="1">
                  <a:solidFill>
                    <a:srgbClr val="002445"/>
                  </a:solidFill>
                  <a:latin typeface="+mn-lt"/>
                </a:rPr>
                <a:t>Aarhus Symposium</a:t>
              </a:r>
            </a:p>
          </p:txBody>
        </p:sp>
      </p:grpSp>
      <p:grpSp>
        <p:nvGrpSpPr>
          <p:cNvPr id="14" name="Gruppe 13">
            <a:extLst>
              <a:ext uri="{FF2B5EF4-FFF2-40B4-BE49-F238E27FC236}">
                <a16:creationId xmlns:a16="http://schemas.microsoft.com/office/drawing/2014/main" id="{F85E9E7E-A500-FAE4-0C4E-8F3844980978}"/>
              </a:ext>
            </a:extLst>
          </p:cNvPr>
          <p:cNvGrpSpPr/>
          <p:nvPr/>
        </p:nvGrpSpPr>
        <p:grpSpPr>
          <a:xfrm>
            <a:off x="310096" y="6203159"/>
            <a:ext cx="1439191" cy="381396"/>
            <a:chOff x="310096" y="6203159"/>
            <a:chExt cx="1439191" cy="381396"/>
          </a:xfrm>
        </p:grpSpPr>
        <p:sp>
          <p:nvSpPr>
            <p:cNvPr id="15" name="Rektangel 14">
              <a:extLst>
                <a:ext uri="{FF2B5EF4-FFF2-40B4-BE49-F238E27FC236}">
                  <a16:creationId xmlns:a16="http://schemas.microsoft.com/office/drawing/2014/main" id="{C260A331-9EFC-AB8E-DC64-94B2D64AE3BD}"/>
                </a:ext>
              </a:extLst>
            </p:cNvPr>
            <p:cNvSpPr/>
            <p:nvPr/>
          </p:nvSpPr>
          <p:spPr bwMode="auto">
            <a:xfrm>
              <a:off x="310096" y="6203159"/>
              <a:ext cx="1439191" cy="381396"/>
            </a:xfrm>
            <a:prstGeom prst="rect">
              <a:avLst/>
            </a:prstGeom>
            <a:solidFill>
              <a:schemeClr val="bg1">
                <a:alpha val="75467"/>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6" name="Tekstfelt 15">
              <a:extLst>
                <a:ext uri="{FF2B5EF4-FFF2-40B4-BE49-F238E27FC236}">
                  <a16:creationId xmlns:a16="http://schemas.microsoft.com/office/drawing/2014/main" id="{28DA53D9-BB86-9061-1A6A-194942861034}"/>
                </a:ext>
              </a:extLst>
            </p:cNvPr>
            <p:cNvSpPr txBox="1"/>
            <p:nvPr/>
          </p:nvSpPr>
          <p:spPr>
            <a:xfrm>
              <a:off x="426016" y="6249241"/>
              <a:ext cx="1323271" cy="292388"/>
            </a:xfrm>
            <a:prstGeom prst="rect">
              <a:avLst/>
            </a:prstGeom>
            <a:noFill/>
          </p:spPr>
          <p:txBody>
            <a:bodyPr wrap="square" lIns="0" tIns="0" rIns="0" bIns="0" rtlCol="0">
              <a:spAutoFit/>
            </a:bodyPr>
            <a:lstStyle/>
            <a:p>
              <a:pPr rtl="0">
                <a:lnSpc>
                  <a:spcPct val="95000"/>
                </a:lnSpc>
              </a:pPr>
              <a:r>
                <a:rPr lang="en-gb" sz="2000" b="1">
                  <a:solidFill>
                    <a:srgbClr val="002445"/>
                  </a:solidFill>
                  <a:latin typeface="+mn-lt"/>
                </a:rPr>
                <a:t>Sports Day</a:t>
              </a:r>
            </a:p>
          </p:txBody>
        </p:sp>
      </p:grpSp>
      <p:grpSp>
        <p:nvGrpSpPr>
          <p:cNvPr id="18" name="Gruppe 17">
            <a:extLst>
              <a:ext uri="{FF2B5EF4-FFF2-40B4-BE49-F238E27FC236}">
                <a16:creationId xmlns:a16="http://schemas.microsoft.com/office/drawing/2014/main" id="{17218177-6E2B-65E4-E110-D163BA9F3421}"/>
              </a:ext>
            </a:extLst>
          </p:cNvPr>
          <p:cNvGrpSpPr/>
          <p:nvPr/>
        </p:nvGrpSpPr>
        <p:grpSpPr>
          <a:xfrm>
            <a:off x="315668" y="2868597"/>
            <a:ext cx="2254775" cy="381396"/>
            <a:chOff x="315668" y="2868597"/>
            <a:chExt cx="2254775" cy="381396"/>
          </a:xfrm>
        </p:grpSpPr>
        <p:sp>
          <p:nvSpPr>
            <p:cNvPr id="19" name="Rektangel 18">
              <a:extLst>
                <a:ext uri="{FF2B5EF4-FFF2-40B4-BE49-F238E27FC236}">
                  <a16:creationId xmlns:a16="http://schemas.microsoft.com/office/drawing/2014/main" id="{7E4BB19A-A72A-4CDB-5EF0-409BF99D48D3}"/>
                </a:ext>
              </a:extLst>
            </p:cNvPr>
            <p:cNvSpPr/>
            <p:nvPr/>
          </p:nvSpPr>
          <p:spPr bwMode="auto">
            <a:xfrm>
              <a:off x="315668" y="2868597"/>
              <a:ext cx="1751671" cy="381396"/>
            </a:xfrm>
            <a:prstGeom prst="rect">
              <a:avLst/>
            </a:prstGeom>
            <a:solidFill>
              <a:schemeClr val="bg1">
                <a:alpha val="75467"/>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20" name="Tekstfelt 19">
              <a:extLst>
                <a:ext uri="{FF2B5EF4-FFF2-40B4-BE49-F238E27FC236}">
                  <a16:creationId xmlns:a16="http://schemas.microsoft.com/office/drawing/2014/main" id="{A2208FE6-D808-149F-10D0-486DEBDFCDE4}"/>
                </a:ext>
              </a:extLst>
            </p:cNvPr>
            <p:cNvSpPr txBox="1"/>
            <p:nvPr/>
          </p:nvSpPr>
          <p:spPr>
            <a:xfrm>
              <a:off x="431589" y="2914679"/>
              <a:ext cx="2138854" cy="292388"/>
            </a:xfrm>
            <a:prstGeom prst="rect">
              <a:avLst/>
            </a:prstGeom>
            <a:noFill/>
          </p:spPr>
          <p:txBody>
            <a:bodyPr wrap="square" lIns="0" tIns="0" rIns="0" bIns="0" rtlCol="0">
              <a:spAutoFit/>
            </a:bodyPr>
            <a:lstStyle/>
            <a:p>
              <a:pPr rtl="0">
                <a:lnSpc>
                  <a:spcPct val="95000"/>
                </a:lnSpc>
              </a:pPr>
              <a:r>
                <a:rPr lang="en-gb" sz="2000" b="1">
                  <a:solidFill>
                    <a:srgbClr val="002445"/>
                  </a:solidFill>
                  <a:latin typeface="+mn-lt"/>
                </a:rPr>
                <a:t>The Regatta</a:t>
              </a:r>
            </a:p>
          </p:txBody>
        </p:sp>
      </p:grpSp>
      <p:grpSp>
        <p:nvGrpSpPr>
          <p:cNvPr id="21" name="Gruppe 20">
            <a:extLst>
              <a:ext uri="{FF2B5EF4-FFF2-40B4-BE49-F238E27FC236}">
                <a16:creationId xmlns:a16="http://schemas.microsoft.com/office/drawing/2014/main" id="{801DE4E4-6818-BD80-356F-150BAEE8AD43}"/>
              </a:ext>
            </a:extLst>
          </p:cNvPr>
          <p:cNvGrpSpPr/>
          <p:nvPr/>
        </p:nvGrpSpPr>
        <p:grpSpPr>
          <a:xfrm>
            <a:off x="6312952" y="2868597"/>
            <a:ext cx="1796176" cy="372078"/>
            <a:chOff x="6226175" y="2868597"/>
            <a:chExt cx="1796176" cy="372078"/>
          </a:xfrm>
        </p:grpSpPr>
        <p:sp>
          <p:nvSpPr>
            <p:cNvPr id="22" name="Rektangel 21">
              <a:extLst>
                <a:ext uri="{FF2B5EF4-FFF2-40B4-BE49-F238E27FC236}">
                  <a16:creationId xmlns:a16="http://schemas.microsoft.com/office/drawing/2014/main" id="{28DAC015-57CC-5CA4-0D8A-B8899ABB4072}"/>
                </a:ext>
              </a:extLst>
            </p:cNvPr>
            <p:cNvSpPr/>
            <p:nvPr/>
          </p:nvSpPr>
          <p:spPr bwMode="auto">
            <a:xfrm>
              <a:off x="6226175" y="2868597"/>
              <a:ext cx="1796176" cy="372078"/>
            </a:xfrm>
            <a:prstGeom prst="rect">
              <a:avLst/>
            </a:prstGeom>
            <a:solidFill>
              <a:schemeClr val="bg1">
                <a:alpha val="75467"/>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24" name="Tekstfelt 23">
              <a:extLst>
                <a:ext uri="{FF2B5EF4-FFF2-40B4-BE49-F238E27FC236}">
                  <a16:creationId xmlns:a16="http://schemas.microsoft.com/office/drawing/2014/main" id="{AB23E95C-03AD-D5FA-4979-E98B5BC9DF27}"/>
                </a:ext>
              </a:extLst>
            </p:cNvPr>
            <p:cNvSpPr txBox="1"/>
            <p:nvPr/>
          </p:nvSpPr>
          <p:spPr>
            <a:xfrm>
              <a:off x="6333628" y="2908442"/>
              <a:ext cx="1688722" cy="292388"/>
            </a:xfrm>
            <a:prstGeom prst="rect">
              <a:avLst/>
            </a:prstGeom>
            <a:noFill/>
          </p:spPr>
          <p:txBody>
            <a:bodyPr wrap="square" lIns="0" tIns="0" rIns="0" bIns="0" rtlCol="0">
              <a:spAutoFit/>
            </a:bodyPr>
            <a:lstStyle/>
            <a:p>
              <a:pPr rtl="0">
                <a:lnSpc>
                  <a:spcPct val="95000"/>
                </a:lnSpc>
              </a:pPr>
              <a:r>
                <a:rPr lang="en-gb" sz="2000" b="1">
                  <a:solidFill>
                    <a:srgbClr val="002445"/>
                  </a:solidFill>
                  <a:latin typeface="+mn-lt"/>
                </a:rPr>
                <a:t>AU Challenge</a:t>
              </a:r>
            </a:p>
          </p:txBody>
        </p:sp>
      </p:grpSp>
      <p:sp>
        <p:nvSpPr>
          <p:cNvPr id="2" name="Titel 1">
            <a:extLst>
              <a:ext uri="{FF2B5EF4-FFF2-40B4-BE49-F238E27FC236}">
                <a16:creationId xmlns:a16="http://schemas.microsoft.com/office/drawing/2014/main" id="{1A4640FB-E3D5-860D-68D3-0FFA2917A7E6}"/>
              </a:ext>
            </a:extLst>
          </p:cNvPr>
          <p:cNvSpPr txBox="1">
            <a:spLocks/>
          </p:cNvSpPr>
          <p:nvPr/>
        </p:nvSpPr>
        <p:spPr>
          <a:xfrm>
            <a:off x="232749" y="273445"/>
            <a:ext cx="11848415" cy="1643062"/>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pPr>
            <a:r>
              <a:rPr lang="en-gb" kern="0" cap="none">
                <a:solidFill>
                  <a:schemeClr val="bg1"/>
                </a:solidFill>
                <a:effectLst>
                  <a:outerShdw blurRad="266029" algn="tl" rotWithShape="0">
                    <a:prstClr val="black">
                      <a:alpha val="50243"/>
                    </a:prstClr>
                  </a:outerShdw>
                </a:effectLst>
                <a:latin typeface="AU Passata" panose="020B0503030502030804" pitchFamily="34" charset="77"/>
              </a:rPr>
              <a:t>Aarhus named Denmark’s best university town</a:t>
            </a:r>
            <a:br>
              <a:rPr lang="da-DK" kern="0" cap="none" dirty="0">
                <a:solidFill>
                  <a:schemeClr val="bg1"/>
                </a:solidFill>
                <a:effectLst>
                  <a:outerShdw blurRad="266029" algn="tl" rotWithShape="0">
                    <a:prstClr val="black">
                      <a:alpha val="50243"/>
                    </a:prstClr>
                  </a:outerShdw>
                </a:effectLst>
                <a:latin typeface="AU Passata" panose="020B0503030502030804" pitchFamily="34" charset="77"/>
              </a:rPr>
            </a:br>
            <a:endParaRPr lang="da-DK" sz="3200" b="0" kern="0" cap="none" dirty="0">
              <a:solidFill>
                <a:schemeClr val="bg1"/>
              </a:solidFill>
              <a:effectLst>
                <a:outerShdw blurRad="266029" algn="tl" rotWithShape="0">
                  <a:prstClr val="black">
                    <a:alpha val="50243"/>
                  </a:prstClr>
                </a:outerShdw>
              </a:effectLst>
              <a:latin typeface="AU Passata" panose="020B0503030502030804" pitchFamily="34" charset="77"/>
            </a:endParaRPr>
          </a:p>
        </p:txBody>
      </p:sp>
    </p:spTree>
    <p:extLst>
      <p:ext uri="{BB962C8B-B14F-4D97-AF65-F5344CB8AC3E}">
        <p14:creationId xmlns:p14="http://schemas.microsoft.com/office/powerpoint/2010/main" val="321858730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3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6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9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12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15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nodeType="withEffect">
                                  <p:stCondLst>
                                    <p:cond delay="18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21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29A245E9-A962-4541-A38F-ADE1A9EBB380}"/>
              </a:ext>
            </a:extLst>
          </p:cNvPr>
          <p:cNvSpPr>
            <a:spLocks noGrp="1"/>
          </p:cNvSpPr>
          <p:nvPr>
            <p:ph type="dt" sz="half" idx="10"/>
          </p:nvPr>
        </p:nvSpPr>
        <p:spPr/>
        <p:txBody>
          <a:bodyPr rtlCol="0"/>
          <a:lstStyle/>
          <a:p>
            <a:pPr rtl="0"/>
            <a:r>
              <a:rPr lang="da-DK"/>
              <a:t>09-05-2023</a:t>
            </a:r>
            <a:r>
              <a:rPr lang="en-gb"/>
              <a:t>03-09-2019</a:t>
            </a:r>
            <a:endParaRPr lang="da-DK" dirty="0"/>
          </a:p>
        </p:txBody>
      </p:sp>
      <p:sp>
        <p:nvSpPr>
          <p:cNvPr id="7" name="Titel 1">
            <a:extLst>
              <a:ext uri="{FF2B5EF4-FFF2-40B4-BE49-F238E27FC236}">
                <a16:creationId xmlns:a16="http://schemas.microsoft.com/office/drawing/2014/main" id="{23CC802D-CE7C-5A45-A128-C8C37AFF915E}"/>
              </a:ext>
            </a:extLst>
          </p:cNvPr>
          <p:cNvSpPr>
            <a:spLocks noGrp="1"/>
          </p:cNvSpPr>
          <p:nvPr>
            <p:ph type="ctrTitle"/>
          </p:nvPr>
        </p:nvSpPr>
        <p:spPr>
          <a:xfrm>
            <a:off x="985838" y="2471859"/>
            <a:ext cx="10220325" cy="1661993"/>
          </a:xfrm>
        </p:spPr>
        <p:txBody>
          <a:bodyPr rtlCol="0"/>
          <a:lstStyle/>
          <a:p>
            <a:pPr rtl="0"/>
            <a:r>
              <a:rPr lang="en-gb" cap="none">
                <a:solidFill>
                  <a:schemeClr val="bg1"/>
                </a:solidFill>
                <a:latin typeface="AU Passata" panose="020B0503030502030804" pitchFamily="34" charset="77"/>
              </a:rPr>
              <a:t>Collaboration with</a:t>
            </a:r>
            <a:br>
              <a:rPr lang="da-DK" cap="none" dirty="0">
                <a:solidFill>
                  <a:schemeClr val="bg1"/>
                </a:solidFill>
                <a:latin typeface="AU Passata" panose="020B0503030502030804" pitchFamily="34" charset="77"/>
              </a:rPr>
            </a:br>
            <a:r>
              <a:rPr lang="en-gb" cap="none">
                <a:solidFill>
                  <a:schemeClr val="bg1"/>
                </a:solidFill>
                <a:latin typeface="AU Passata" panose="020B0503030502030804" pitchFamily="34" charset="77"/>
              </a:rPr>
              <a:t>Aarhus University</a:t>
            </a:r>
          </a:p>
        </p:txBody>
      </p:sp>
    </p:spTree>
    <p:extLst>
      <p:ext uri="{BB962C8B-B14F-4D97-AF65-F5344CB8AC3E}">
        <p14:creationId xmlns:p14="http://schemas.microsoft.com/office/powerpoint/2010/main" val="1417004135"/>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udendørs, sky, person, vand&#10;&#10;Automatisk genereret beskrivelse">
            <a:extLst>
              <a:ext uri="{FF2B5EF4-FFF2-40B4-BE49-F238E27FC236}">
                <a16:creationId xmlns:a16="http://schemas.microsoft.com/office/drawing/2014/main" id="{A49E2300-D154-368B-AE98-83A34632F25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1661057"/>
            <a:ext cx="12779829" cy="8519057"/>
          </a:xfrm>
          <a:prstGeom prst="rect">
            <a:avLst/>
          </a:prstGeom>
        </p:spPr>
      </p:pic>
      <p:sp>
        <p:nvSpPr>
          <p:cNvPr id="2" name="Titel 1">
            <a:extLst>
              <a:ext uri="{FF2B5EF4-FFF2-40B4-BE49-F238E27FC236}">
                <a16:creationId xmlns:a16="http://schemas.microsoft.com/office/drawing/2014/main" id="{B03FB2E6-79F4-0358-B48D-1DABD796C511}"/>
              </a:ext>
            </a:extLst>
          </p:cNvPr>
          <p:cNvSpPr txBox="1">
            <a:spLocks/>
          </p:cNvSpPr>
          <p:nvPr/>
        </p:nvSpPr>
        <p:spPr>
          <a:xfrm>
            <a:off x="242579" y="237257"/>
            <a:ext cx="8760743" cy="691459"/>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pPr>
            <a:r>
              <a:rPr lang="en-gb" kern="0" cap="none">
                <a:solidFill>
                  <a:schemeClr val="bg1"/>
                </a:solidFill>
                <a:latin typeface="AU Passata" panose="020B0503030502030804" pitchFamily="34" charset="77"/>
              </a:rPr>
              <a:t>We deliver solutions to society</a:t>
            </a:r>
            <a:endParaRPr lang="da-DK" sz="3600" kern="0" cap="none" dirty="0">
              <a:solidFill>
                <a:schemeClr val="bg1"/>
              </a:solidFill>
              <a:latin typeface="AU Passata" panose="020B0503030502030804" pitchFamily="34" charset="77"/>
            </a:endParaRPr>
          </a:p>
        </p:txBody>
      </p:sp>
      <p:grpSp>
        <p:nvGrpSpPr>
          <p:cNvPr id="15" name="Gruppe 14">
            <a:extLst>
              <a:ext uri="{FF2B5EF4-FFF2-40B4-BE49-F238E27FC236}">
                <a16:creationId xmlns:a16="http://schemas.microsoft.com/office/drawing/2014/main" id="{68D1C1BB-E575-E6F5-6CCD-D876FCA587DE}"/>
              </a:ext>
            </a:extLst>
          </p:cNvPr>
          <p:cNvGrpSpPr/>
          <p:nvPr/>
        </p:nvGrpSpPr>
        <p:grpSpPr>
          <a:xfrm>
            <a:off x="315912" y="2960694"/>
            <a:ext cx="11557000" cy="3891485"/>
            <a:chOff x="315912" y="2960694"/>
            <a:chExt cx="11557000" cy="3891485"/>
          </a:xfrm>
        </p:grpSpPr>
        <p:sp>
          <p:nvSpPr>
            <p:cNvPr id="6" name="Rektangel 5">
              <a:extLst>
                <a:ext uri="{FF2B5EF4-FFF2-40B4-BE49-F238E27FC236}">
                  <a16:creationId xmlns:a16="http://schemas.microsoft.com/office/drawing/2014/main" id="{3EA7DDCB-96E1-118F-A1FB-DCE1BDCBD7A0}"/>
                </a:ext>
              </a:extLst>
            </p:cNvPr>
            <p:cNvSpPr/>
            <p:nvPr/>
          </p:nvSpPr>
          <p:spPr bwMode="auto">
            <a:xfrm>
              <a:off x="315912" y="2960694"/>
              <a:ext cx="11557000" cy="3891485"/>
            </a:xfrm>
            <a:prstGeom prst="rect">
              <a:avLst/>
            </a:prstGeom>
            <a:solidFill>
              <a:schemeClr val="bg1">
                <a:alpha val="75000"/>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4" name="Titel 1">
              <a:extLst>
                <a:ext uri="{FF2B5EF4-FFF2-40B4-BE49-F238E27FC236}">
                  <a16:creationId xmlns:a16="http://schemas.microsoft.com/office/drawing/2014/main" id="{7D798B7A-0873-BF79-9FBC-1C00936A20F9}"/>
                </a:ext>
              </a:extLst>
            </p:cNvPr>
            <p:cNvSpPr txBox="1">
              <a:spLocks/>
            </p:cNvSpPr>
            <p:nvPr/>
          </p:nvSpPr>
          <p:spPr>
            <a:xfrm>
              <a:off x="925514" y="3397918"/>
              <a:ext cx="9689477" cy="2448345"/>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marL="342900" indent="-342900" rtl="0">
                <a:lnSpc>
                  <a:spcPts val="2900"/>
                </a:lnSpc>
                <a:buFont typeface="Arial" panose="020B0604020202020204" pitchFamily="34" charset="0"/>
                <a:buChar char="•"/>
              </a:pPr>
              <a:r>
                <a:rPr lang="en-US" sz="2800" b="0" kern="0" cap="none" dirty="0">
                  <a:solidFill>
                    <a:srgbClr val="002445"/>
                  </a:solidFill>
                  <a:latin typeface="AU Passata" panose="020B0503030502030804" pitchFamily="34" charset="0"/>
                </a:rPr>
                <a:t>Approx. 600 collaboration agreements with municipalities, businesses and foundations</a:t>
              </a:r>
              <a:br>
                <a:rPr lang="da-DK" sz="2800" b="0" kern="0" cap="none" dirty="0">
                  <a:solidFill>
                    <a:srgbClr val="002445"/>
                  </a:solidFill>
                  <a:latin typeface="AU Passata" panose="020B0503030502030804" pitchFamily="34" charset="0"/>
                </a:rPr>
              </a:br>
              <a:endParaRPr lang="da-DK" sz="2800" b="0" kern="0" cap="none" dirty="0">
                <a:solidFill>
                  <a:srgbClr val="002445"/>
                </a:solidFill>
                <a:latin typeface="AU Passata" panose="020B0503030502030804" pitchFamily="34" charset="0"/>
              </a:endParaRPr>
            </a:p>
            <a:p>
              <a:pPr marL="342900" indent="-342900" rtl="0">
                <a:lnSpc>
                  <a:spcPts val="2900"/>
                </a:lnSpc>
                <a:buFont typeface="Arial" panose="020B0604020202020204" pitchFamily="34" charset="0"/>
                <a:buChar char="•"/>
              </a:pPr>
              <a:r>
                <a:rPr lang="en-gb" sz="2800" b="0" kern="0" cap="none" dirty="0">
                  <a:solidFill>
                    <a:srgbClr val="002445"/>
                  </a:solidFill>
                  <a:latin typeface="AU Passata" panose="020B0503030502030804" pitchFamily="34" charset="0"/>
                </a:rPr>
                <a:t>Research based science advice to government</a:t>
              </a:r>
              <a:br>
                <a:rPr lang="da-DK" sz="2800" b="0" kern="0" cap="none" dirty="0">
                  <a:solidFill>
                    <a:srgbClr val="002445"/>
                  </a:solidFill>
                  <a:latin typeface="AU Passata" panose="020B0503030502030804" pitchFamily="34" charset="0"/>
                </a:rPr>
              </a:br>
              <a:endParaRPr lang="da-DK" sz="2800" b="0" kern="0" cap="none" dirty="0">
                <a:solidFill>
                  <a:srgbClr val="002445"/>
                </a:solidFill>
                <a:latin typeface="AU Passata" panose="020B0503030502030804" pitchFamily="34" charset="0"/>
              </a:endParaRPr>
            </a:p>
            <a:p>
              <a:pPr marL="342900" indent="-342900" rtl="0">
                <a:lnSpc>
                  <a:spcPts val="2900"/>
                </a:lnSpc>
                <a:buFont typeface="Arial" panose="020B0604020202020204" pitchFamily="34" charset="0"/>
                <a:buChar char="•"/>
              </a:pPr>
              <a:r>
                <a:rPr lang="en-gb" sz="2800" b="0" kern="0" cap="none" dirty="0">
                  <a:solidFill>
                    <a:srgbClr val="002445"/>
                  </a:solidFill>
                  <a:latin typeface="AU Passata" panose="020B0503030502030804" pitchFamily="34" charset="0"/>
                </a:rPr>
                <a:t>Collaboration with upper-secondary schools</a:t>
              </a:r>
              <a:br>
                <a:rPr lang="da-DK" sz="2800" b="0" kern="0" cap="none" dirty="0">
                  <a:solidFill>
                    <a:srgbClr val="002445"/>
                  </a:solidFill>
                  <a:latin typeface="AU Passata" panose="020B0503030502030804" pitchFamily="34" charset="0"/>
                </a:rPr>
              </a:br>
              <a:endParaRPr lang="da-DK" sz="2800" b="0" kern="0" cap="none" dirty="0">
                <a:solidFill>
                  <a:srgbClr val="002445"/>
                </a:solidFill>
                <a:latin typeface="AU Passata" panose="020B0503030502030804" pitchFamily="34" charset="0"/>
              </a:endParaRPr>
            </a:p>
            <a:p>
              <a:pPr marL="342900" indent="-342900" rtl="0">
                <a:lnSpc>
                  <a:spcPts val="2900"/>
                </a:lnSpc>
                <a:buFont typeface="Arial" panose="020B0604020202020204" pitchFamily="34" charset="0"/>
                <a:buChar char="•"/>
              </a:pPr>
              <a:r>
                <a:rPr lang="en-gb" sz="2800" b="0" kern="0" cap="none" dirty="0">
                  <a:solidFill>
                    <a:srgbClr val="002445"/>
                  </a:solidFill>
                  <a:latin typeface="AU Passata" panose="020B0503030502030804" pitchFamily="34" charset="0"/>
                </a:rPr>
                <a:t>Alumni network with approx. 43,000 members</a:t>
              </a:r>
            </a:p>
            <a:p>
              <a:pPr marL="342900" indent="-342900" rtl="0">
                <a:lnSpc>
                  <a:spcPts val="2900"/>
                </a:lnSpc>
                <a:buFont typeface="Arial" panose="020B0604020202020204" pitchFamily="34" charset="0"/>
                <a:buChar char="•"/>
              </a:pPr>
              <a:endParaRPr lang="da-DK" sz="2800" b="0" kern="0" cap="none" dirty="0">
                <a:solidFill>
                  <a:srgbClr val="002445"/>
                </a:solidFill>
                <a:latin typeface="AU Passata Light" panose="020B0303030902030804" pitchFamily="34" charset="77"/>
              </a:endParaRPr>
            </a:p>
          </p:txBody>
        </p:sp>
      </p:grpSp>
    </p:spTree>
    <p:custDataLst>
      <p:tags r:id="rId1"/>
    </p:custDataLst>
    <p:extLst>
      <p:ext uri="{BB962C8B-B14F-4D97-AF65-F5344CB8AC3E}">
        <p14:creationId xmlns:p14="http://schemas.microsoft.com/office/powerpoint/2010/main" val="144266596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 presetClass="entr" presetSubtype="4" accel="50000" decel="50000" fill="hold" nodeType="withEffect">
                                  <p:stCondLst>
                                    <p:cond delay="100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2000" fill="hold"/>
                                        <p:tgtEl>
                                          <p:spTgt spid="15"/>
                                        </p:tgtEl>
                                        <p:attrNameLst>
                                          <p:attrName>ppt_x</p:attrName>
                                        </p:attrNameLst>
                                      </p:cBhvr>
                                      <p:tavLst>
                                        <p:tav tm="0">
                                          <p:val>
                                            <p:strVal val="#ppt_x"/>
                                          </p:val>
                                        </p:tav>
                                        <p:tav tm="100000">
                                          <p:val>
                                            <p:strVal val="#ppt_x"/>
                                          </p:val>
                                        </p:tav>
                                      </p:tavLst>
                                    </p:anim>
                                    <p:anim calcmode="lin" valueType="num">
                                      <p:cBhvr additive="base">
                                        <p:cTn id="11" dur="2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descr="Et billede, der indeholder tøj, person, bygning, Medicinsk udstyr&#10;&#10;Automatisk genereret beskrivelse">
            <a:extLst>
              <a:ext uri="{FF2B5EF4-FFF2-40B4-BE49-F238E27FC236}">
                <a16:creationId xmlns:a16="http://schemas.microsoft.com/office/drawing/2014/main" id="{537405BF-7B99-1D64-5C98-D798398C3A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826" y="-628343"/>
            <a:ext cx="12226939" cy="8150372"/>
          </a:xfrm>
          <a:prstGeom prst="rect">
            <a:avLst/>
          </a:prstGeom>
        </p:spPr>
      </p:pic>
      <p:sp>
        <p:nvSpPr>
          <p:cNvPr id="3" name="Pladsholder til dato 2">
            <a:extLst>
              <a:ext uri="{FF2B5EF4-FFF2-40B4-BE49-F238E27FC236}">
                <a16:creationId xmlns:a16="http://schemas.microsoft.com/office/drawing/2014/main" id="{26548646-3B2F-4A2D-842E-BDA00A4B1C02}"/>
              </a:ext>
            </a:extLst>
          </p:cNvPr>
          <p:cNvSpPr>
            <a:spLocks noGrp="1"/>
          </p:cNvSpPr>
          <p:nvPr>
            <p:ph type="dt" sz="half" idx="12"/>
          </p:nvPr>
        </p:nvSpPr>
        <p:spPr/>
        <p:txBody>
          <a:bodyPr rtlCol="0"/>
          <a:lstStyle/>
          <a:p>
            <a:pPr rtl="0"/>
            <a:r>
              <a:rPr lang="da-DK"/>
              <a:t>09-05-2023</a:t>
            </a:r>
            <a:r>
              <a:rPr lang="en-gb"/>
              <a:t>03-09-2019</a:t>
            </a:r>
            <a:endParaRPr lang="da-DK" dirty="0"/>
          </a:p>
        </p:txBody>
      </p:sp>
      <p:sp>
        <p:nvSpPr>
          <p:cNvPr id="5" name="Titel 1">
            <a:extLst>
              <a:ext uri="{FF2B5EF4-FFF2-40B4-BE49-F238E27FC236}">
                <a16:creationId xmlns:a16="http://schemas.microsoft.com/office/drawing/2014/main" id="{A027AC2C-4973-EC7F-1C77-AB58D8D1824A}"/>
              </a:ext>
            </a:extLst>
          </p:cNvPr>
          <p:cNvSpPr txBox="1">
            <a:spLocks/>
          </p:cNvSpPr>
          <p:nvPr/>
        </p:nvSpPr>
        <p:spPr>
          <a:xfrm>
            <a:off x="226889" y="241191"/>
            <a:ext cx="10352621" cy="655472"/>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buFontTx/>
            </a:pPr>
            <a:r>
              <a:rPr lang="en-gb" kern="0" cap="none">
                <a:solidFill>
                  <a:schemeClr val="bg1"/>
                </a:solidFill>
                <a:latin typeface="AU Passata" panose="020B0503030502030804" pitchFamily="34" charset="77"/>
              </a:rPr>
              <a:t>We deliver value to society</a:t>
            </a:r>
            <a:endParaRPr lang="da-DK" kern="0" cap="none" dirty="0">
              <a:solidFill>
                <a:srgbClr val="002445"/>
              </a:solidFill>
              <a:latin typeface="AU Passata" panose="020B0503030502030804" pitchFamily="34" charset="77"/>
            </a:endParaRPr>
          </a:p>
        </p:txBody>
      </p:sp>
      <p:grpSp>
        <p:nvGrpSpPr>
          <p:cNvPr id="26" name="Gruppe 25">
            <a:extLst>
              <a:ext uri="{FF2B5EF4-FFF2-40B4-BE49-F238E27FC236}">
                <a16:creationId xmlns:a16="http://schemas.microsoft.com/office/drawing/2014/main" id="{1081585B-31B8-FDFF-1061-7F99B1D58D55}"/>
              </a:ext>
            </a:extLst>
          </p:cNvPr>
          <p:cNvGrpSpPr/>
          <p:nvPr/>
        </p:nvGrpSpPr>
        <p:grpSpPr>
          <a:xfrm>
            <a:off x="315912" y="2718704"/>
            <a:ext cx="11646025" cy="4782546"/>
            <a:chOff x="315912" y="2718704"/>
            <a:chExt cx="11646025" cy="4782546"/>
          </a:xfrm>
        </p:grpSpPr>
        <p:sp>
          <p:nvSpPr>
            <p:cNvPr id="12" name="Rektangel 11">
              <a:extLst>
                <a:ext uri="{FF2B5EF4-FFF2-40B4-BE49-F238E27FC236}">
                  <a16:creationId xmlns:a16="http://schemas.microsoft.com/office/drawing/2014/main" id="{19AC74C2-6CE0-4C56-2C70-4150ECB54BDC}"/>
                </a:ext>
              </a:extLst>
            </p:cNvPr>
            <p:cNvSpPr/>
            <p:nvPr/>
          </p:nvSpPr>
          <p:spPr bwMode="auto">
            <a:xfrm>
              <a:off x="315912" y="2718704"/>
              <a:ext cx="11557000" cy="4133475"/>
            </a:xfrm>
            <a:prstGeom prst="rect">
              <a:avLst/>
            </a:prstGeom>
            <a:solidFill>
              <a:schemeClr val="bg1">
                <a:alpha val="75000"/>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3" name="Titel 1">
              <a:extLst>
                <a:ext uri="{FF2B5EF4-FFF2-40B4-BE49-F238E27FC236}">
                  <a16:creationId xmlns:a16="http://schemas.microsoft.com/office/drawing/2014/main" id="{B9154186-34AD-649E-BACB-AC14A82933A2}"/>
                </a:ext>
              </a:extLst>
            </p:cNvPr>
            <p:cNvSpPr txBox="1">
              <a:spLocks/>
            </p:cNvSpPr>
            <p:nvPr/>
          </p:nvSpPr>
          <p:spPr>
            <a:xfrm>
              <a:off x="925514" y="3760854"/>
              <a:ext cx="3425957" cy="3740396"/>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pPr>
              <a:r>
                <a:rPr lang="en-gb" sz="3200" kern="0" cap="none">
                  <a:solidFill>
                    <a:srgbClr val="002445"/>
                  </a:solidFill>
                  <a:latin typeface="AU Passata" panose="020B0503030502030804" pitchFamily="34" charset="77"/>
                </a:rPr>
                <a:t>INNOVATION </a:t>
              </a:r>
              <a:br>
                <a:rPr lang="da-DK" sz="3200" kern="0" cap="none" dirty="0">
                  <a:solidFill>
                    <a:srgbClr val="002445"/>
                  </a:solidFill>
                  <a:latin typeface="AU Passata" panose="020B0503030502030804" pitchFamily="34" charset="77"/>
                </a:rPr>
              </a:br>
              <a:r>
                <a:rPr lang="en-gb" sz="2000" kern="0" cap="none">
                  <a:solidFill>
                    <a:srgbClr val="002445"/>
                  </a:solidFill>
                  <a:latin typeface="AU Passata" panose="020B0503030502030804" pitchFamily="34" charset="77"/>
                </a:rPr>
                <a:t>AND ENTREPRENEURSHIP</a:t>
              </a:r>
            </a:p>
            <a:p>
              <a:pPr marL="342900" indent="-342900" rtl="0">
                <a:lnSpc>
                  <a:spcPts val="2300"/>
                </a:lnSpc>
                <a:buFont typeface="Arial" panose="020B0604020202020204" pitchFamily="34" charset="0"/>
                <a:buChar char="•"/>
              </a:pPr>
              <a:r>
                <a:rPr lang="en-gb" sz="2000" b="0" kern="0" cap="none">
                  <a:solidFill>
                    <a:srgbClr val="002445"/>
                  </a:solidFill>
                  <a:latin typeface="AU Passata" panose="020B0503030502030804" pitchFamily="34" charset="0"/>
                </a:rPr>
                <a:t>More knowledge-based startups</a:t>
              </a:r>
            </a:p>
            <a:p>
              <a:pPr marL="342900" indent="-342900" rtl="0">
                <a:lnSpc>
                  <a:spcPts val="2300"/>
                </a:lnSpc>
                <a:buFont typeface="Arial" panose="020B0604020202020204" pitchFamily="34" charset="0"/>
                <a:buChar char="•"/>
              </a:pPr>
              <a:r>
                <a:rPr lang="en-gb" sz="2000" b="0" kern="0" cap="none">
                  <a:solidFill>
                    <a:srgbClr val="002445"/>
                  </a:solidFill>
                  <a:latin typeface="AU Passata" panose="020B0503030502030804" pitchFamily="34" charset="0"/>
                </a:rPr>
                <a:t>More entrepreneurial experience</a:t>
              </a:r>
            </a:p>
          </p:txBody>
        </p:sp>
        <p:sp>
          <p:nvSpPr>
            <p:cNvPr id="4" name="Titel 1">
              <a:extLst>
                <a:ext uri="{FF2B5EF4-FFF2-40B4-BE49-F238E27FC236}">
                  <a16:creationId xmlns:a16="http://schemas.microsoft.com/office/drawing/2014/main" id="{6DEC69B8-7990-49FA-730D-A16F0FD1AA36}"/>
                </a:ext>
              </a:extLst>
            </p:cNvPr>
            <p:cNvSpPr txBox="1">
              <a:spLocks/>
            </p:cNvSpPr>
            <p:nvPr/>
          </p:nvSpPr>
          <p:spPr>
            <a:xfrm>
              <a:off x="4411398" y="3756792"/>
              <a:ext cx="3516645" cy="3740396"/>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pPr>
              <a:r>
                <a:rPr lang="en-gb" sz="3200" kern="0" cap="none" dirty="0">
                  <a:solidFill>
                    <a:srgbClr val="002445"/>
                  </a:solidFill>
                  <a:latin typeface="AU Passata" panose="020B0503030502030804" pitchFamily="34" charset="77"/>
                </a:rPr>
                <a:t>COLLABORATION</a:t>
              </a:r>
              <a:br>
                <a:rPr lang="da-DK" sz="2000" kern="0" cap="none" dirty="0">
                  <a:solidFill>
                    <a:srgbClr val="002445"/>
                  </a:solidFill>
                  <a:latin typeface="AU Passata" panose="020B0503030502030804" pitchFamily="34" charset="77"/>
                </a:rPr>
              </a:br>
              <a:r>
                <a:rPr lang="en-gb" sz="2000" kern="0" cap="none" dirty="0">
                  <a:solidFill>
                    <a:srgbClr val="002445"/>
                  </a:solidFill>
                  <a:latin typeface="AU Passata" panose="020B0503030502030804" pitchFamily="34" charset="77"/>
                </a:rPr>
                <a:t>WITH EXTERNAL PARTNERS</a:t>
              </a:r>
            </a:p>
            <a:p>
              <a:pPr marL="342900" indent="-342900" rtl="0">
                <a:lnSpc>
                  <a:spcPts val="2300"/>
                </a:lnSpc>
                <a:buFont typeface="Arial" panose="020B0604020202020204" pitchFamily="34" charset="0"/>
                <a:buChar char="•"/>
              </a:pPr>
              <a:r>
                <a:rPr lang="en-gb" sz="2000" b="0" kern="0" cap="none" dirty="0">
                  <a:solidFill>
                    <a:srgbClr val="002445"/>
                  </a:solidFill>
                  <a:latin typeface="AU Passata" panose="020B0503030502030804" pitchFamily="34" charset="0"/>
                </a:rPr>
                <a:t>more value-creating collaborations</a:t>
              </a:r>
            </a:p>
            <a:p>
              <a:pPr marL="342900" indent="-342900" rtl="0">
                <a:lnSpc>
                  <a:spcPts val="2300"/>
                </a:lnSpc>
                <a:buFont typeface="Arial" panose="020B0604020202020204" pitchFamily="34" charset="0"/>
                <a:buChar char="•"/>
              </a:pPr>
              <a:r>
                <a:rPr lang="en-gb" sz="2000" b="0" kern="0" cap="none" dirty="0">
                  <a:solidFill>
                    <a:srgbClr val="002445"/>
                  </a:solidFill>
                  <a:latin typeface="AU Passata" panose="020B0503030502030804" pitchFamily="34" charset="0"/>
                </a:rPr>
                <a:t>Graduates who  </a:t>
              </a:r>
              <a:br>
                <a:rPr lang="da-DK" sz="2000" b="0" kern="0" cap="none" dirty="0">
                  <a:solidFill>
                    <a:srgbClr val="002445"/>
                  </a:solidFill>
                  <a:latin typeface="AU Passata" panose="020B0503030502030804" pitchFamily="34" charset="0"/>
                </a:rPr>
              </a:br>
              <a:r>
                <a:rPr lang="en-gb" sz="2000" b="0" kern="0" cap="none" dirty="0">
                  <a:solidFill>
                    <a:srgbClr val="002445"/>
                  </a:solidFill>
                  <a:latin typeface="AU Passata" panose="020B0503030502030804" pitchFamily="34" charset="0"/>
                </a:rPr>
                <a:t>create value</a:t>
              </a:r>
            </a:p>
            <a:p>
              <a:pPr rtl="0">
                <a:lnSpc>
                  <a:spcPts val="2300"/>
                </a:lnSpc>
                <a:buFontTx/>
              </a:pPr>
              <a:endParaRPr lang="da-DK" sz="2000" b="0" kern="0" cap="none" dirty="0">
                <a:solidFill>
                  <a:srgbClr val="002445"/>
                </a:solidFill>
                <a:latin typeface="AU Passata Light" panose="020B0303030902030804" pitchFamily="34" charset="77"/>
              </a:endParaRPr>
            </a:p>
          </p:txBody>
        </p:sp>
        <p:sp>
          <p:nvSpPr>
            <p:cNvPr id="14" name="Titel 1">
              <a:extLst>
                <a:ext uri="{FF2B5EF4-FFF2-40B4-BE49-F238E27FC236}">
                  <a16:creationId xmlns:a16="http://schemas.microsoft.com/office/drawing/2014/main" id="{D5DCF44C-AA8A-A46F-824E-D7FF047146CF}"/>
                </a:ext>
              </a:extLst>
            </p:cNvPr>
            <p:cNvSpPr txBox="1">
              <a:spLocks/>
            </p:cNvSpPr>
            <p:nvPr/>
          </p:nvSpPr>
          <p:spPr>
            <a:xfrm>
              <a:off x="8535980" y="3760854"/>
              <a:ext cx="3425957" cy="3740396"/>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pPr>
              <a:r>
                <a:rPr lang="en-gb" sz="3200" kern="0" cap="none" dirty="0">
                  <a:solidFill>
                    <a:srgbClr val="002445"/>
                  </a:solidFill>
                  <a:latin typeface="AU Passata" panose="020B0503030502030804" pitchFamily="34" charset="77"/>
                </a:rPr>
                <a:t>STRONGER </a:t>
              </a:r>
              <a:r>
                <a:rPr lang="en-gb" sz="2000" kern="0" cap="none" dirty="0">
                  <a:solidFill>
                    <a:srgbClr val="002445"/>
                  </a:solidFill>
                  <a:latin typeface="AU Passata" panose="020B0503030502030804" pitchFamily="34" charset="77"/>
                </a:rPr>
                <a:t>FOUNDATION</a:t>
              </a:r>
            </a:p>
            <a:p>
              <a:pPr marL="342900" indent="-342900" rtl="0">
                <a:lnSpc>
                  <a:spcPts val="2300"/>
                </a:lnSpc>
                <a:buFont typeface="Arial" panose="020B0604020202020204" pitchFamily="34" charset="0"/>
                <a:buChar char="•"/>
              </a:pPr>
              <a:r>
                <a:rPr lang="en-gb" sz="2000" b="0" kern="0" cap="none" dirty="0">
                  <a:solidFill>
                    <a:srgbClr val="002445"/>
                  </a:solidFill>
                  <a:latin typeface="AU Passata" panose="020B0503030502030804" pitchFamily="34" charset="0"/>
                </a:rPr>
                <a:t>Development of culture</a:t>
              </a:r>
            </a:p>
            <a:p>
              <a:pPr marL="342900" indent="-342900" rtl="0">
                <a:lnSpc>
                  <a:spcPts val="2300"/>
                </a:lnSpc>
                <a:buFont typeface="Arial" panose="020B0604020202020204" pitchFamily="34" charset="0"/>
                <a:buChar char="•"/>
              </a:pPr>
              <a:r>
                <a:rPr lang="en-gb" sz="2000" b="0" kern="0" cap="none" dirty="0">
                  <a:solidFill>
                    <a:srgbClr val="002445"/>
                  </a:solidFill>
                  <a:latin typeface="AU Passata" panose="020B0503030502030804" pitchFamily="34" charset="0"/>
                </a:rPr>
                <a:t>More professional infrastructure</a:t>
              </a:r>
            </a:p>
            <a:p>
              <a:pPr marL="342900" indent="-342900" rtl="0">
                <a:lnSpc>
                  <a:spcPts val="2300"/>
                </a:lnSpc>
                <a:buFont typeface="Arial" panose="020B0604020202020204" pitchFamily="34" charset="0"/>
                <a:buChar char="•"/>
              </a:pPr>
              <a:r>
                <a:rPr lang="en-gb" sz="2000" b="0" kern="0" cap="none" dirty="0">
                  <a:solidFill>
                    <a:srgbClr val="002445"/>
                  </a:solidFill>
                  <a:latin typeface="AU Passata" panose="020B0503030502030804" pitchFamily="34" charset="0"/>
                </a:rPr>
                <a:t>Greater visibility</a:t>
              </a:r>
            </a:p>
            <a:p>
              <a:pPr rtl="0">
                <a:lnSpc>
                  <a:spcPts val="2300"/>
                </a:lnSpc>
              </a:pPr>
              <a:endParaRPr lang="da-DK" sz="2000" b="0" kern="0" cap="none" dirty="0">
                <a:solidFill>
                  <a:srgbClr val="002445"/>
                </a:solidFill>
                <a:latin typeface="AU Passata Light" panose="020B0303030902030804" pitchFamily="34" charset="77"/>
              </a:endParaRPr>
            </a:p>
          </p:txBody>
        </p:sp>
        <p:sp>
          <p:nvSpPr>
            <p:cNvPr id="25" name="Tekstfelt 24">
              <a:extLst>
                <a:ext uri="{FF2B5EF4-FFF2-40B4-BE49-F238E27FC236}">
                  <a16:creationId xmlns:a16="http://schemas.microsoft.com/office/drawing/2014/main" id="{BEDE9ADF-3289-DF40-CB48-00727354F383}"/>
                </a:ext>
              </a:extLst>
            </p:cNvPr>
            <p:cNvSpPr txBox="1"/>
            <p:nvPr/>
          </p:nvSpPr>
          <p:spPr>
            <a:xfrm>
              <a:off x="985838" y="3159860"/>
              <a:ext cx="7956332" cy="1228028"/>
            </a:xfrm>
            <a:prstGeom prst="rect">
              <a:avLst/>
            </a:prstGeom>
            <a:noFill/>
          </p:spPr>
          <p:txBody>
            <a:bodyPr wrap="square" lIns="0" tIns="0" rIns="0" bIns="0" rtlCol="0">
              <a:spAutoFit/>
            </a:bodyPr>
            <a:lstStyle/>
            <a:p>
              <a:pPr rtl="0">
                <a:lnSpc>
                  <a:spcPct val="95000"/>
                </a:lnSpc>
              </a:pPr>
              <a:r>
                <a:rPr lang="en-gb" sz="2800" b="1" kern="0" cap="none">
                  <a:solidFill>
                    <a:srgbClr val="002445"/>
                  </a:solidFill>
                  <a:latin typeface="AU Passata" panose="020B0503030502030804" pitchFamily="34" charset="77"/>
                </a:rPr>
                <a:t>... through collaboration and innovation</a:t>
              </a:r>
            </a:p>
            <a:p>
              <a:pPr rtl="0">
                <a:lnSpc>
                  <a:spcPct val="95000"/>
                </a:lnSpc>
              </a:pPr>
              <a:endParaRPr lang="da-DK" sz="2800" b="1" kern="0" cap="none" dirty="0">
                <a:solidFill>
                  <a:srgbClr val="002445"/>
                </a:solidFill>
                <a:latin typeface="AU Passata" panose="020B0503030502030804" pitchFamily="34" charset="77"/>
              </a:endParaRPr>
            </a:p>
            <a:p>
              <a:pPr rtl="0">
                <a:lnSpc>
                  <a:spcPct val="95000"/>
                </a:lnSpc>
              </a:pPr>
              <a:endParaRPr lang="da-DK" sz="2800" b="1" kern="0" cap="none" dirty="0">
                <a:solidFill>
                  <a:srgbClr val="002445"/>
                </a:solidFill>
                <a:latin typeface="AU Passata" panose="020B0503030502030804" pitchFamily="34" charset="77"/>
              </a:endParaRPr>
            </a:p>
          </p:txBody>
        </p:sp>
      </p:grpSp>
    </p:spTree>
    <p:extLst>
      <p:ext uri="{BB962C8B-B14F-4D97-AF65-F5344CB8AC3E}">
        <p14:creationId xmlns:p14="http://schemas.microsoft.com/office/powerpoint/2010/main" val="233543167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2" presetClass="entr" presetSubtype="4" accel="50000" decel="50000" fill="hold" nodeType="withEffect">
                                  <p:stCondLst>
                                    <p:cond delay="100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2000" fill="hold"/>
                                        <p:tgtEl>
                                          <p:spTgt spid="26"/>
                                        </p:tgtEl>
                                        <p:attrNameLst>
                                          <p:attrName>ppt_x</p:attrName>
                                        </p:attrNameLst>
                                      </p:cBhvr>
                                      <p:tavLst>
                                        <p:tav tm="0">
                                          <p:val>
                                            <p:strVal val="#ppt_x"/>
                                          </p:val>
                                        </p:tav>
                                        <p:tav tm="100000">
                                          <p:val>
                                            <p:strVal val="#ppt_x"/>
                                          </p:val>
                                        </p:tav>
                                      </p:tavLst>
                                    </p:anim>
                                    <p:anim calcmode="lin" valueType="num">
                                      <p:cBhvr additive="base">
                                        <p:cTn id="11" dur="2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ladsholder til billede 14" descr="Et billede, der indeholder indendørs&#10;&#10;Automatisk genereret beskrivelse">
            <a:extLst>
              <a:ext uri="{FF2B5EF4-FFF2-40B4-BE49-F238E27FC236}">
                <a16:creationId xmlns:a16="http://schemas.microsoft.com/office/drawing/2014/main" id="{35FE27FE-037F-40A7-9A1A-755AEC979757}"/>
              </a:ext>
            </a:extLst>
          </p:cNvPr>
          <p:cNvPicPr>
            <a:picLocks noGrp="1" noChangeAspect="1"/>
          </p:cNvPicPr>
          <p:nvPr>
            <p:ph type="pic" sz="quarter" idx="11"/>
          </p:nvPr>
        </p:nvPicPr>
        <p:blipFill rotWithShape="1">
          <a:blip r:embed="rId3" cstate="email">
            <a:extLst>
              <a:ext uri="{BEBA8EAE-BF5A-486C-A8C5-ECC9F3942E4B}">
                <a14:imgProps xmlns:a14="http://schemas.microsoft.com/office/drawing/2010/main">
                  <a14:imgLayer r:embed="rId4">
                    <a14:imgEffect>
                      <a14:sharpenSoften amount="4000"/>
                    </a14:imgEffect>
                    <a14:imgEffect>
                      <a14:saturation sat="73000"/>
                    </a14:imgEffect>
                    <a14:imgEffect>
                      <a14:brightnessContrast bright="18000"/>
                    </a14:imgEffect>
                  </a14:imgLayer>
                </a14:imgProps>
              </a:ext>
              <a:ext uri="{28A0092B-C50C-407E-A947-70E740481C1C}">
                <a14:useLocalDpi xmlns:a14="http://schemas.microsoft.com/office/drawing/2010/main"/>
              </a:ext>
            </a:extLst>
          </a:blip>
          <a:srcRect/>
          <a:stretch/>
        </p:blipFill>
        <p:spPr>
          <a:xfrm>
            <a:off x="-268952" y="0"/>
            <a:ext cx="12696543" cy="6858000"/>
          </a:xfrm>
        </p:spPr>
      </p:pic>
      <p:sp>
        <p:nvSpPr>
          <p:cNvPr id="4" name="Pladsholder til dato 3"/>
          <p:cNvSpPr>
            <a:spLocks noGrp="1"/>
          </p:cNvSpPr>
          <p:nvPr>
            <p:ph type="dt" sz="half" idx="12"/>
          </p:nvPr>
        </p:nvSpPr>
        <p:spPr/>
        <p:txBody>
          <a:bodyPr rtlCol="0"/>
          <a:lstStyle/>
          <a:p>
            <a:pPr rtl="0"/>
            <a:r>
              <a:rPr lang="da-DK"/>
              <a:t>09-05-2023</a:t>
            </a:r>
            <a:r>
              <a:rPr lang="en-gb"/>
              <a:t>03-09-2019</a:t>
            </a:r>
            <a:endParaRPr lang="da-DK" dirty="0"/>
          </a:p>
        </p:txBody>
      </p:sp>
      <p:sp>
        <p:nvSpPr>
          <p:cNvPr id="3" name="Titel 1">
            <a:extLst>
              <a:ext uri="{FF2B5EF4-FFF2-40B4-BE49-F238E27FC236}">
                <a16:creationId xmlns:a16="http://schemas.microsoft.com/office/drawing/2014/main" id="{C5C68625-5459-586A-3D4B-BAE84DA1A387}"/>
              </a:ext>
            </a:extLst>
          </p:cNvPr>
          <p:cNvSpPr txBox="1">
            <a:spLocks/>
          </p:cNvSpPr>
          <p:nvPr/>
        </p:nvSpPr>
        <p:spPr>
          <a:xfrm>
            <a:off x="247088" y="237257"/>
            <a:ext cx="11790423" cy="691459"/>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pPr>
            <a:r>
              <a:rPr lang="en-gb" kern="0" cap="none">
                <a:solidFill>
                  <a:schemeClr val="bg1"/>
                </a:solidFill>
                <a:latin typeface="AU Passata" panose="020B0503030502030804" pitchFamily="34" charset="77"/>
              </a:rPr>
              <a:t>AU gives entrepreneurship a boost in The Kitchen</a:t>
            </a:r>
            <a:endParaRPr lang="da-DK" sz="3600" kern="0" cap="none" dirty="0">
              <a:solidFill>
                <a:schemeClr val="bg1"/>
              </a:solidFill>
              <a:latin typeface="AU Passata" panose="020B0503030502030804" pitchFamily="34" charset="77"/>
            </a:endParaRPr>
          </a:p>
        </p:txBody>
      </p:sp>
      <p:grpSp>
        <p:nvGrpSpPr>
          <p:cNvPr id="18" name="Gruppe 17">
            <a:extLst>
              <a:ext uri="{FF2B5EF4-FFF2-40B4-BE49-F238E27FC236}">
                <a16:creationId xmlns:a16="http://schemas.microsoft.com/office/drawing/2014/main" id="{BE2903AE-9786-94C3-5BB8-2A3A970C7561}"/>
              </a:ext>
            </a:extLst>
          </p:cNvPr>
          <p:cNvGrpSpPr/>
          <p:nvPr/>
        </p:nvGrpSpPr>
        <p:grpSpPr>
          <a:xfrm>
            <a:off x="315912" y="4378588"/>
            <a:ext cx="11557000" cy="2473591"/>
            <a:chOff x="315912" y="4378588"/>
            <a:chExt cx="11557000" cy="2473591"/>
          </a:xfrm>
        </p:grpSpPr>
        <p:sp>
          <p:nvSpPr>
            <p:cNvPr id="5" name="Rektangel 4">
              <a:extLst>
                <a:ext uri="{FF2B5EF4-FFF2-40B4-BE49-F238E27FC236}">
                  <a16:creationId xmlns:a16="http://schemas.microsoft.com/office/drawing/2014/main" id="{2D0534A5-BA55-9B42-BC65-D686DEFE5763}"/>
                </a:ext>
              </a:extLst>
            </p:cNvPr>
            <p:cNvSpPr/>
            <p:nvPr/>
          </p:nvSpPr>
          <p:spPr bwMode="auto">
            <a:xfrm>
              <a:off x="315912" y="4378588"/>
              <a:ext cx="11557000" cy="2473591"/>
            </a:xfrm>
            <a:prstGeom prst="rect">
              <a:avLst/>
            </a:prstGeom>
            <a:solidFill>
              <a:schemeClr val="bg1">
                <a:alpha val="75000"/>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8" name="Titel 1">
              <a:extLst>
                <a:ext uri="{FF2B5EF4-FFF2-40B4-BE49-F238E27FC236}">
                  <a16:creationId xmlns:a16="http://schemas.microsoft.com/office/drawing/2014/main" id="{5172E9F3-CAFC-AA46-8119-70149CE05EC7}"/>
                </a:ext>
              </a:extLst>
            </p:cNvPr>
            <p:cNvSpPr txBox="1">
              <a:spLocks/>
            </p:cNvSpPr>
            <p:nvPr/>
          </p:nvSpPr>
          <p:spPr>
            <a:xfrm>
              <a:off x="5071209" y="4935638"/>
              <a:ext cx="2466796" cy="1510903"/>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buFontTx/>
              </a:pPr>
              <a:r>
                <a:rPr lang="en-gb" sz="4800" kern="0" cap="none" dirty="0">
                  <a:solidFill>
                    <a:srgbClr val="002445"/>
                  </a:solidFill>
                  <a:latin typeface="AU Passata" panose="020B0503030502030804" pitchFamily="34" charset="77"/>
                </a:rPr>
                <a:t>+50</a:t>
              </a:r>
              <a:endParaRPr lang="da-DK" sz="3200" kern="0" cap="none" dirty="0">
                <a:solidFill>
                  <a:srgbClr val="002445"/>
                </a:solidFill>
                <a:latin typeface="AU Passata" panose="020B0503030502030804" pitchFamily="34" charset="77"/>
              </a:endParaRPr>
            </a:p>
            <a:p>
              <a:pPr rtl="0">
                <a:lnSpc>
                  <a:spcPts val="3500"/>
                </a:lnSpc>
                <a:buFontTx/>
              </a:pPr>
              <a:r>
                <a:rPr lang="en-GB" sz="3200" b="0" kern="0" cap="none" dirty="0">
                  <a:solidFill>
                    <a:srgbClr val="002445"/>
                  </a:solidFill>
                  <a:latin typeface="AU Passata" panose="020B0503030502030804" pitchFamily="34" charset="0"/>
                </a:rPr>
                <a:t>A</a:t>
              </a:r>
              <a:r>
                <a:rPr lang="en-gb" sz="3200" b="0" kern="0" cap="none" dirty="0">
                  <a:solidFill>
                    <a:srgbClr val="002445"/>
                  </a:solidFill>
                  <a:latin typeface="AU Passata" panose="020B0503030502030804" pitchFamily="34" charset="0"/>
                </a:rPr>
                <a:t>nnual events</a:t>
              </a:r>
              <a:endParaRPr lang="da-DK" sz="3200" b="0" kern="0" cap="none" dirty="0">
                <a:solidFill>
                  <a:srgbClr val="002445"/>
                </a:solidFill>
                <a:latin typeface="AU Passata" panose="020B0503030502030804" pitchFamily="34" charset="0"/>
              </a:endParaRPr>
            </a:p>
          </p:txBody>
        </p:sp>
        <p:sp>
          <p:nvSpPr>
            <p:cNvPr id="9" name="Titel 1">
              <a:extLst>
                <a:ext uri="{FF2B5EF4-FFF2-40B4-BE49-F238E27FC236}">
                  <a16:creationId xmlns:a16="http://schemas.microsoft.com/office/drawing/2014/main" id="{665F2A1F-4123-5404-315E-6E7875DDE0A3}"/>
                </a:ext>
              </a:extLst>
            </p:cNvPr>
            <p:cNvSpPr txBox="1">
              <a:spLocks/>
            </p:cNvSpPr>
            <p:nvPr/>
          </p:nvSpPr>
          <p:spPr>
            <a:xfrm>
              <a:off x="925514" y="4947447"/>
              <a:ext cx="5500688" cy="1510903"/>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pPr>
              <a:r>
                <a:rPr lang="en-gb" sz="4800" kern="0" cap="none" dirty="0">
                  <a:solidFill>
                    <a:srgbClr val="002445"/>
                  </a:solidFill>
                  <a:latin typeface="AU Passata" panose="020B0503030502030804" pitchFamily="34" charset="77"/>
                </a:rPr>
                <a:t>+150</a:t>
              </a:r>
            </a:p>
            <a:p>
              <a:pPr rtl="0">
                <a:lnSpc>
                  <a:spcPts val="3500"/>
                </a:lnSpc>
                <a:buFontTx/>
              </a:pPr>
              <a:r>
                <a:rPr lang="en-gb" sz="3200" b="0" kern="0" cap="none" dirty="0">
                  <a:solidFill>
                    <a:srgbClr val="002445"/>
                  </a:solidFill>
                  <a:latin typeface="AU Passata" panose="020B0503030502030804" pitchFamily="34" charset="0"/>
                </a:rPr>
                <a:t>AU startups</a:t>
              </a:r>
              <a:br>
                <a:rPr lang="en-gb" sz="3200" b="0" kern="0" cap="none" dirty="0">
                  <a:solidFill>
                    <a:srgbClr val="002445"/>
                  </a:solidFill>
                  <a:latin typeface="AU Passata" panose="020B0503030502030804" pitchFamily="34" charset="0"/>
                </a:rPr>
              </a:br>
              <a:r>
                <a:rPr lang="en-gb" sz="3200" b="0" kern="0" cap="none" dirty="0">
                  <a:solidFill>
                    <a:srgbClr val="002445"/>
                  </a:solidFill>
                  <a:latin typeface="AU Passata" panose="020B0503030502030804" pitchFamily="34" charset="0"/>
                </a:rPr>
                <a:t>and spinouts</a:t>
              </a:r>
            </a:p>
          </p:txBody>
        </p:sp>
      </p:grpSp>
    </p:spTree>
    <p:extLst>
      <p:ext uri="{BB962C8B-B14F-4D97-AF65-F5344CB8AC3E}">
        <p14:creationId xmlns:p14="http://schemas.microsoft.com/office/powerpoint/2010/main" val="41292730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2" presetClass="entr" presetSubtype="4" accel="50000" decel="50000" fill="hold" nodeType="withEffect">
                                  <p:stCondLst>
                                    <p:cond delay="100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2000" fill="hold"/>
                                        <p:tgtEl>
                                          <p:spTgt spid="18"/>
                                        </p:tgtEl>
                                        <p:attrNameLst>
                                          <p:attrName>ppt_x</p:attrName>
                                        </p:attrNameLst>
                                      </p:cBhvr>
                                      <p:tavLst>
                                        <p:tav tm="0">
                                          <p:val>
                                            <p:strVal val="#ppt_x"/>
                                          </p:val>
                                        </p:tav>
                                        <p:tav tm="100000">
                                          <p:val>
                                            <p:strVal val="#ppt_x"/>
                                          </p:val>
                                        </p:tav>
                                      </p:tavLst>
                                    </p:anim>
                                    <p:anim calcmode="lin" valueType="num">
                                      <p:cBhvr additive="base">
                                        <p:cTn id="11" dur="2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29A245E9-A962-4541-A38F-ADE1A9EBB380}"/>
              </a:ext>
            </a:extLst>
          </p:cNvPr>
          <p:cNvSpPr>
            <a:spLocks noGrp="1"/>
          </p:cNvSpPr>
          <p:nvPr>
            <p:ph type="dt" sz="half" idx="10"/>
          </p:nvPr>
        </p:nvSpPr>
        <p:spPr/>
        <p:txBody>
          <a:bodyPr rtlCol="0"/>
          <a:lstStyle/>
          <a:p>
            <a:pPr rtl="0"/>
            <a:r>
              <a:rPr lang="da-DK"/>
              <a:t>09-05-2023</a:t>
            </a:r>
            <a:r>
              <a:rPr lang="en-gb"/>
              <a:t>03-09-2019</a:t>
            </a:r>
            <a:endParaRPr lang="da-DK" dirty="0"/>
          </a:p>
        </p:txBody>
      </p:sp>
      <p:sp>
        <p:nvSpPr>
          <p:cNvPr id="7" name="Titel 1">
            <a:extLst>
              <a:ext uri="{FF2B5EF4-FFF2-40B4-BE49-F238E27FC236}">
                <a16:creationId xmlns:a16="http://schemas.microsoft.com/office/drawing/2014/main" id="{23CC802D-CE7C-5A45-A128-C8C37AFF915E}"/>
              </a:ext>
            </a:extLst>
          </p:cNvPr>
          <p:cNvSpPr>
            <a:spLocks noGrp="1"/>
          </p:cNvSpPr>
          <p:nvPr>
            <p:ph type="ctrTitle"/>
          </p:nvPr>
        </p:nvSpPr>
        <p:spPr>
          <a:xfrm>
            <a:off x="985838" y="2887357"/>
            <a:ext cx="10220325" cy="830997"/>
          </a:xfrm>
        </p:spPr>
        <p:txBody>
          <a:bodyPr rtlCol="0"/>
          <a:lstStyle/>
          <a:p>
            <a:pPr rtl="0"/>
            <a:r>
              <a:rPr lang="en-gb" cap="none">
                <a:solidFill>
                  <a:schemeClr val="bg1"/>
                </a:solidFill>
                <a:latin typeface="AU Passata" panose="020B0503030502030804" pitchFamily="34" charset="77"/>
              </a:rPr>
              <a:t>Aarhus Campus</a:t>
            </a:r>
          </a:p>
        </p:txBody>
      </p:sp>
    </p:spTree>
    <p:extLst>
      <p:ext uri="{BB962C8B-B14F-4D97-AF65-F5344CB8AC3E}">
        <p14:creationId xmlns:p14="http://schemas.microsoft.com/office/powerpoint/2010/main" val="594223505"/>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nlinemedier 8">
            <a:hlinkClick r:id="" action="ppaction://media"/>
            <a:extLst>
              <a:ext uri="{FF2B5EF4-FFF2-40B4-BE49-F238E27FC236}">
                <a16:creationId xmlns:a16="http://schemas.microsoft.com/office/drawing/2014/main" id="{F91783EC-C089-19D7-D728-FD7C6F11DF90}"/>
              </a:ext>
            </a:extLst>
          </p:cNvPr>
          <p:cNvPicPr>
            <a:picLocks noRot="1" noChangeAspect="1"/>
          </p:cNvPicPr>
          <p:nvPr>
            <a:videoFile r:link="rId1"/>
          </p:nvPr>
        </p:nvPicPr>
        <p:blipFill>
          <a:blip r:embed="rId4"/>
          <a:stretch>
            <a:fillRect/>
          </a:stretch>
        </p:blipFill>
        <p:spPr>
          <a:xfrm>
            <a:off x="-72736" y="0"/>
            <a:ext cx="12261561" cy="6858000"/>
          </a:xfrm>
          <a:prstGeom prst="rect">
            <a:avLst/>
          </a:prstGeom>
        </p:spPr>
      </p:pic>
      <p:sp>
        <p:nvSpPr>
          <p:cNvPr id="4" name="Pladsholder til dato 3">
            <a:extLst>
              <a:ext uri="{FF2B5EF4-FFF2-40B4-BE49-F238E27FC236}">
                <a16:creationId xmlns:a16="http://schemas.microsoft.com/office/drawing/2014/main" id="{29A245E9-A962-4541-A38F-ADE1A9EBB380}"/>
              </a:ext>
            </a:extLst>
          </p:cNvPr>
          <p:cNvSpPr>
            <a:spLocks noGrp="1"/>
          </p:cNvSpPr>
          <p:nvPr>
            <p:ph type="dt" sz="half" idx="10"/>
          </p:nvPr>
        </p:nvSpPr>
        <p:spPr/>
        <p:txBody>
          <a:bodyPr rtlCol="0"/>
          <a:lstStyle/>
          <a:p>
            <a:pPr rtl="0"/>
            <a:r>
              <a:rPr lang="da-DK"/>
              <a:t>09-05-2023</a:t>
            </a:r>
            <a:r>
              <a:rPr lang="en-gb"/>
              <a:t>03-09-2019</a:t>
            </a:r>
            <a:endParaRPr lang="da-DK" dirty="0"/>
          </a:p>
        </p:txBody>
      </p:sp>
      <p:sp>
        <p:nvSpPr>
          <p:cNvPr id="8" name="Rektangel 7">
            <a:extLst>
              <a:ext uri="{FF2B5EF4-FFF2-40B4-BE49-F238E27FC236}">
                <a16:creationId xmlns:a16="http://schemas.microsoft.com/office/drawing/2014/main" id="{92D60BE5-E1B3-D43F-00D1-212655DC76A6}"/>
              </a:ext>
            </a:extLst>
          </p:cNvPr>
          <p:cNvSpPr/>
          <p:nvPr/>
        </p:nvSpPr>
        <p:spPr bwMode="auto">
          <a:xfrm>
            <a:off x="-72736" y="0"/>
            <a:ext cx="12261561" cy="6858000"/>
          </a:xfrm>
          <a:prstGeom prst="rect">
            <a:avLst/>
          </a:prstGeom>
          <a:solidFill>
            <a:schemeClr val="tx1"/>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Tree>
    <p:extLst>
      <p:ext uri="{BB962C8B-B14F-4D97-AF65-F5344CB8AC3E}">
        <p14:creationId xmlns:p14="http://schemas.microsoft.com/office/powerpoint/2010/main" val="3783765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9"/>
                                        </p:tgtEl>
                                      </p:cBhvr>
                                    </p:cmd>
                                  </p:childTnLst>
                                </p:cTn>
                              </p:par>
                              <p:par>
                                <p:cTn id="7" presetID="10" presetClass="exit" presetSubtype="0" fill="hold" grpId="0" nodeType="withEffect">
                                  <p:stCondLst>
                                    <p:cond delay="5000"/>
                                  </p:stCondLst>
                                  <p:childTnLst>
                                    <p:animEffect transition="out" filter="fade">
                                      <p:cBhvr>
                                        <p:cTn id="8" dur="4000"/>
                                        <p:tgtEl>
                                          <p:spTgt spid="8"/>
                                        </p:tgtEl>
                                      </p:cBhvr>
                                    </p:animEffect>
                                    <p:set>
                                      <p:cBhvr>
                                        <p:cTn id="9" dur="1" fill="hold">
                                          <p:stCondLst>
                                            <p:cond delay="3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repeatCount="0" fill="hold" display="0">
                  <p:stCondLst>
                    <p:cond delay="indefinite"/>
                  </p:stCondLst>
                  <p:endCondLst>
                    <p:cond evt="onNext" delay="0">
                      <p:tgtEl>
                        <p:sldTgt/>
                      </p:tgtEl>
                    </p:cond>
                  </p:endCondLst>
                </p:cTn>
                <p:tgtEl>
                  <p:spTgt spid="9"/>
                </p:tgtEl>
              </p:cMediaNode>
            </p:video>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65DD773C-72C9-0510-3BE1-CFC16E88CB9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8632"/>
            <a:ext cx="12188826" cy="6849368"/>
          </a:xfrm>
          <a:prstGeom prst="rect">
            <a:avLst/>
          </a:prstGeom>
        </p:spPr>
      </p:pic>
      <p:sp>
        <p:nvSpPr>
          <p:cNvPr id="4" name="Pladsholder til dato 3"/>
          <p:cNvSpPr>
            <a:spLocks noGrp="1"/>
          </p:cNvSpPr>
          <p:nvPr>
            <p:ph type="dt" sz="half" idx="12"/>
          </p:nvPr>
        </p:nvSpPr>
        <p:spPr/>
        <p:txBody>
          <a:bodyPr rtlCol="0"/>
          <a:lstStyle/>
          <a:p>
            <a:pPr rtl="0"/>
            <a:r>
              <a:rPr lang="da-DK"/>
              <a:t>09-05-2023</a:t>
            </a:r>
            <a:r>
              <a:rPr lang="en-gb"/>
              <a:t>03-09-2019</a:t>
            </a:r>
            <a:endParaRPr lang="da-DK" dirty="0"/>
          </a:p>
        </p:txBody>
      </p:sp>
      <p:sp>
        <p:nvSpPr>
          <p:cNvPr id="3" name="Titel 1">
            <a:extLst>
              <a:ext uri="{FF2B5EF4-FFF2-40B4-BE49-F238E27FC236}">
                <a16:creationId xmlns:a16="http://schemas.microsoft.com/office/drawing/2014/main" id="{C5C68625-5459-586A-3D4B-BAE84DA1A387}"/>
              </a:ext>
            </a:extLst>
          </p:cNvPr>
          <p:cNvSpPr txBox="1">
            <a:spLocks/>
          </p:cNvSpPr>
          <p:nvPr/>
        </p:nvSpPr>
        <p:spPr>
          <a:xfrm>
            <a:off x="231392" y="236977"/>
            <a:ext cx="10256561" cy="691459"/>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pPr>
            <a:r>
              <a:rPr lang="en-gb" kern="0" cap="none">
                <a:solidFill>
                  <a:schemeClr val="bg1"/>
                </a:solidFill>
                <a:effectLst>
                  <a:outerShdw blurRad="254000" algn="tl" rotWithShape="0">
                    <a:prstClr val="black">
                      <a:alpha val="50055"/>
                    </a:prstClr>
                  </a:outerShdw>
                </a:effectLst>
                <a:latin typeface="AU Passata" panose="020B0503030502030804" pitchFamily="34" charset="77"/>
              </a:rPr>
              <a:t>We are continually developing our main campus</a:t>
            </a:r>
            <a:endParaRPr lang="da-DK" sz="3600" kern="0" cap="none" dirty="0">
              <a:solidFill>
                <a:schemeClr val="bg1"/>
              </a:solidFill>
              <a:effectLst>
                <a:outerShdw blurRad="254000" algn="tl" rotWithShape="0">
                  <a:prstClr val="black">
                    <a:alpha val="50055"/>
                  </a:prstClr>
                </a:outerShdw>
              </a:effectLst>
              <a:latin typeface="AU Passata" panose="020B0503030502030804" pitchFamily="34" charset="77"/>
            </a:endParaRPr>
          </a:p>
        </p:txBody>
      </p:sp>
    </p:spTree>
    <p:extLst>
      <p:ext uri="{BB962C8B-B14F-4D97-AF65-F5344CB8AC3E}">
        <p14:creationId xmlns:p14="http://schemas.microsoft.com/office/powerpoint/2010/main" val="8134272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lede 11" descr="Et billede, der indeholder kort, tekst, diagram, Plan&#10;&#10;Automatisk genereret beskrivelse">
            <a:extLst>
              <a:ext uri="{FF2B5EF4-FFF2-40B4-BE49-F238E27FC236}">
                <a16:creationId xmlns:a16="http://schemas.microsoft.com/office/drawing/2014/main" id="{D55EE0A1-74CC-652F-A6A4-01B8475B3F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893"/>
            <a:ext cx="12190415" cy="6857107"/>
          </a:xfrm>
          <a:prstGeom prst="rect">
            <a:avLst/>
          </a:prstGeom>
        </p:spPr>
      </p:pic>
      <p:sp>
        <p:nvSpPr>
          <p:cNvPr id="13" name="Titel 1">
            <a:extLst>
              <a:ext uri="{FF2B5EF4-FFF2-40B4-BE49-F238E27FC236}">
                <a16:creationId xmlns:a16="http://schemas.microsoft.com/office/drawing/2014/main" id="{3F1CE6A4-4AF1-83D4-9E46-ADDAC2C29CE7}"/>
              </a:ext>
            </a:extLst>
          </p:cNvPr>
          <p:cNvSpPr txBox="1">
            <a:spLocks/>
          </p:cNvSpPr>
          <p:nvPr/>
        </p:nvSpPr>
        <p:spPr>
          <a:xfrm>
            <a:off x="226889" y="241191"/>
            <a:ext cx="10352621" cy="655472"/>
          </a:xfrm>
          <a:prstGeom prst="rect">
            <a:avLst/>
          </a:prstGeom>
        </p:spPr>
        <p:txBody>
          <a:bodyPr/>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a:lnSpc>
                <a:spcPct val="85000"/>
              </a:lnSpc>
              <a:buFontTx/>
            </a:pPr>
            <a:r>
              <a:rPr lang="da-DK" kern="0" cap="none" dirty="0">
                <a:solidFill>
                  <a:srgbClr val="172B47"/>
                </a:solidFill>
                <a:latin typeface="AU Passata" panose="020B0503030502030804" pitchFamily="34" charset="77"/>
              </a:rPr>
              <a:t>Samlet AU på </a:t>
            </a:r>
            <a:br>
              <a:rPr lang="da-DK" kern="0" cap="none" dirty="0">
                <a:solidFill>
                  <a:srgbClr val="172B47"/>
                </a:solidFill>
                <a:latin typeface="AU Passata" panose="020B0503030502030804" pitchFamily="34" charset="77"/>
              </a:rPr>
            </a:br>
            <a:r>
              <a:rPr lang="da-DK" kern="0" cap="none" dirty="0">
                <a:solidFill>
                  <a:srgbClr val="172B47"/>
                </a:solidFill>
                <a:latin typeface="AU Passata" panose="020B0503030502030804" pitchFamily="34" charset="77"/>
              </a:rPr>
              <a:t>et stort areal</a:t>
            </a:r>
          </a:p>
        </p:txBody>
      </p:sp>
      <p:sp>
        <p:nvSpPr>
          <p:cNvPr id="2" name="Rektangel 1">
            <a:extLst>
              <a:ext uri="{FF2B5EF4-FFF2-40B4-BE49-F238E27FC236}">
                <a16:creationId xmlns:a16="http://schemas.microsoft.com/office/drawing/2014/main" id="{600E19ED-1B86-A748-3887-F32E6250484A}"/>
              </a:ext>
            </a:extLst>
          </p:cNvPr>
          <p:cNvSpPr/>
          <p:nvPr/>
        </p:nvSpPr>
        <p:spPr bwMode="auto">
          <a:xfrm>
            <a:off x="226889" y="241191"/>
            <a:ext cx="3691968" cy="1184838"/>
          </a:xfrm>
          <a:prstGeom prst="rect">
            <a:avLst/>
          </a:prstGeom>
          <a:solidFill>
            <a:srgbClr val="EFEFED"/>
          </a:solidFill>
          <a:ln w="1778" cap="flat" cmpd="sng" algn="ctr">
            <a:solidFill>
              <a:srgbClr val="EFEFE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rtl="0">
              <a:spcAft>
                <a:spcPts val="600"/>
              </a:spcAft>
              <a:buFontTx/>
            </a:pPr>
            <a:r>
              <a:rPr lang="en-gb" sz="4400" b="1" kern="0" dirty="0">
                <a:latin typeface="+mj-lt"/>
                <a:ea typeface="+mj-ea"/>
                <a:cs typeface="+mj-cs"/>
              </a:rPr>
              <a:t>Unified AU spans a large area</a:t>
            </a:r>
          </a:p>
        </p:txBody>
      </p:sp>
    </p:spTree>
    <p:extLst>
      <p:ext uri="{BB962C8B-B14F-4D97-AF65-F5344CB8AC3E}">
        <p14:creationId xmlns:p14="http://schemas.microsoft.com/office/powerpoint/2010/main" val="331447947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22" presetClass="entr" presetSubtype="2"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right)">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2"/>
          </p:nvPr>
        </p:nvSpPr>
        <p:spPr>
          <a:xfrm>
            <a:off x="0" y="6957654"/>
            <a:ext cx="0" cy="0"/>
          </a:xfrm>
        </p:spPr>
        <p:txBody>
          <a:bodyPr/>
          <a:lstStyle/>
          <a:p>
            <a:fld id="{5E1A0296-CF78-4F3A-8282-08497D3A8DC4}" type="datetime1">
              <a:rPr lang="da-DK" smtClean="0"/>
              <a:t>12-09-2024</a:t>
            </a:fld>
            <a:r>
              <a:rPr lang="da-DK"/>
              <a:t>01-10-2019</a:t>
            </a:r>
            <a:endParaRPr lang="da-DK" dirty="0"/>
          </a:p>
        </p:txBody>
      </p:sp>
      <p:grpSp>
        <p:nvGrpSpPr>
          <p:cNvPr id="18" name="Gruppe 17">
            <a:extLst>
              <a:ext uri="{FF2B5EF4-FFF2-40B4-BE49-F238E27FC236}">
                <a16:creationId xmlns:a16="http://schemas.microsoft.com/office/drawing/2014/main" id="{17218177-6E2B-65E4-E110-D163BA9F3421}"/>
              </a:ext>
            </a:extLst>
          </p:cNvPr>
          <p:cNvGrpSpPr/>
          <p:nvPr/>
        </p:nvGrpSpPr>
        <p:grpSpPr>
          <a:xfrm>
            <a:off x="315668" y="315913"/>
            <a:ext cx="2254775" cy="381396"/>
            <a:chOff x="315668" y="2868597"/>
            <a:chExt cx="2254775" cy="381396"/>
          </a:xfrm>
        </p:grpSpPr>
        <p:sp>
          <p:nvSpPr>
            <p:cNvPr id="19" name="Rektangel 18">
              <a:extLst>
                <a:ext uri="{FF2B5EF4-FFF2-40B4-BE49-F238E27FC236}">
                  <a16:creationId xmlns:a16="http://schemas.microsoft.com/office/drawing/2014/main" id="{7E4BB19A-A72A-4CDB-5EF0-409BF99D48D3}"/>
                </a:ext>
              </a:extLst>
            </p:cNvPr>
            <p:cNvSpPr/>
            <p:nvPr/>
          </p:nvSpPr>
          <p:spPr bwMode="auto">
            <a:xfrm>
              <a:off x="315668" y="2868597"/>
              <a:ext cx="2138854" cy="381396"/>
            </a:xfrm>
            <a:prstGeom prst="rect">
              <a:avLst/>
            </a:prstGeom>
            <a:solidFill>
              <a:schemeClr val="bg1">
                <a:alpha val="75467"/>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20" name="Tekstfelt 19">
              <a:extLst>
                <a:ext uri="{FF2B5EF4-FFF2-40B4-BE49-F238E27FC236}">
                  <a16:creationId xmlns:a16="http://schemas.microsoft.com/office/drawing/2014/main" id="{A2208FE6-D808-149F-10D0-486DEBDFCDE4}"/>
                </a:ext>
              </a:extLst>
            </p:cNvPr>
            <p:cNvSpPr txBox="1"/>
            <p:nvPr/>
          </p:nvSpPr>
          <p:spPr>
            <a:xfrm>
              <a:off x="431589" y="2914679"/>
              <a:ext cx="2138854" cy="292388"/>
            </a:xfrm>
            <a:prstGeom prst="rect">
              <a:avLst/>
            </a:prstGeom>
            <a:noFill/>
          </p:spPr>
          <p:txBody>
            <a:bodyPr wrap="square" lIns="0" tIns="0" rIns="0" bIns="0" rtlCol="0">
              <a:spAutoFit/>
            </a:bodyPr>
            <a:lstStyle/>
            <a:p>
              <a:pPr>
                <a:lnSpc>
                  <a:spcPct val="95000"/>
                </a:lnSpc>
              </a:pPr>
              <a:r>
                <a:rPr lang="da-DK" sz="2000" b="1" dirty="0">
                  <a:solidFill>
                    <a:srgbClr val="002445"/>
                  </a:solidFill>
                  <a:latin typeface="+mn-lt"/>
                </a:rPr>
                <a:t>Universitetsbyen</a:t>
              </a:r>
            </a:p>
          </p:txBody>
        </p:sp>
      </p:grpSp>
      <p:grpSp>
        <p:nvGrpSpPr>
          <p:cNvPr id="9" name="Gruppe 8">
            <a:extLst>
              <a:ext uri="{FF2B5EF4-FFF2-40B4-BE49-F238E27FC236}">
                <a16:creationId xmlns:a16="http://schemas.microsoft.com/office/drawing/2014/main" id="{50B4AEDC-1462-011F-F9C7-AFA22AD7E464}"/>
              </a:ext>
            </a:extLst>
          </p:cNvPr>
          <p:cNvGrpSpPr/>
          <p:nvPr/>
        </p:nvGrpSpPr>
        <p:grpSpPr>
          <a:xfrm>
            <a:off x="6343575" y="315913"/>
            <a:ext cx="2254775" cy="381396"/>
            <a:chOff x="315668" y="2868597"/>
            <a:chExt cx="2254775" cy="381396"/>
          </a:xfrm>
        </p:grpSpPr>
        <p:sp>
          <p:nvSpPr>
            <p:cNvPr id="10" name="Rektangel 9">
              <a:extLst>
                <a:ext uri="{FF2B5EF4-FFF2-40B4-BE49-F238E27FC236}">
                  <a16:creationId xmlns:a16="http://schemas.microsoft.com/office/drawing/2014/main" id="{D259B473-69A5-518F-D54A-5A48CA683D2E}"/>
                </a:ext>
              </a:extLst>
            </p:cNvPr>
            <p:cNvSpPr/>
            <p:nvPr/>
          </p:nvSpPr>
          <p:spPr bwMode="auto">
            <a:xfrm>
              <a:off x="315668" y="2868597"/>
              <a:ext cx="1652280" cy="381396"/>
            </a:xfrm>
            <a:prstGeom prst="rect">
              <a:avLst/>
            </a:prstGeom>
            <a:solidFill>
              <a:schemeClr val="bg1">
                <a:alpha val="75467"/>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1" name="Tekstfelt 10">
              <a:extLst>
                <a:ext uri="{FF2B5EF4-FFF2-40B4-BE49-F238E27FC236}">
                  <a16:creationId xmlns:a16="http://schemas.microsoft.com/office/drawing/2014/main" id="{1916F136-EB5F-4B10-451C-7474112D71A1}"/>
                </a:ext>
              </a:extLst>
            </p:cNvPr>
            <p:cNvSpPr txBox="1"/>
            <p:nvPr/>
          </p:nvSpPr>
          <p:spPr>
            <a:xfrm>
              <a:off x="431589" y="2914679"/>
              <a:ext cx="2138854" cy="292388"/>
            </a:xfrm>
            <a:prstGeom prst="rect">
              <a:avLst/>
            </a:prstGeom>
            <a:noFill/>
          </p:spPr>
          <p:txBody>
            <a:bodyPr wrap="square" lIns="0" tIns="0" rIns="0" bIns="0" rtlCol="0">
              <a:spAutoFit/>
            </a:bodyPr>
            <a:lstStyle/>
            <a:p>
              <a:pPr>
                <a:lnSpc>
                  <a:spcPct val="95000"/>
                </a:lnSpc>
              </a:pPr>
              <a:r>
                <a:rPr lang="da-DK" sz="2000" b="1" dirty="0">
                  <a:solidFill>
                    <a:srgbClr val="002445"/>
                  </a:solidFill>
                  <a:latin typeface="+mn-lt"/>
                </a:rPr>
                <a:t>Katrinebjerg</a:t>
              </a:r>
            </a:p>
          </p:txBody>
        </p:sp>
      </p:grpSp>
      <p:pic>
        <p:nvPicPr>
          <p:cNvPr id="5" name="Billede 4" descr="Et billede, der indeholder udendørs, træ, hus, Luftfotografering&#10;&#10;Automatisk genereret beskrivelse">
            <a:extLst>
              <a:ext uri="{FF2B5EF4-FFF2-40B4-BE49-F238E27FC236}">
                <a16:creationId xmlns:a16="http://schemas.microsoft.com/office/drawing/2014/main" id="{F5BEA3F4-76F8-2E7E-7C5A-4CF3297096F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986" y="0"/>
            <a:ext cx="12246429" cy="7071954"/>
          </a:xfrm>
          <a:prstGeom prst="rect">
            <a:avLst/>
          </a:prstGeom>
        </p:spPr>
      </p:pic>
      <p:grpSp>
        <p:nvGrpSpPr>
          <p:cNvPr id="6" name="Gruppe 5">
            <a:extLst>
              <a:ext uri="{FF2B5EF4-FFF2-40B4-BE49-F238E27FC236}">
                <a16:creationId xmlns:a16="http://schemas.microsoft.com/office/drawing/2014/main" id="{D71FE1F1-1F3E-D37C-4A16-E3C4E798E782}"/>
              </a:ext>
            </a:extLst>
          </p:cNvPr>
          <p:cNvGrpSpPr/>
          <p:nvPr/>
        </p:nvGrpSpPr>
        <p:grpSpPr>
          <a:xfrm>
            <a:off x="468068" y="468313"/>
            <a:ext cx="2254775" cy="381396"/>
            <a:chOff x="315668" y="2868597"/>
            <a:chExt cx="2254775" cy="381396"/>
          </a:xfrm>
        </p:grpSpPr>
        <p:sp>
          <p:nvSpPr>
            <p:cNvPr id="12" name="Rektangel 11">
              <a:extLst>
                <a:ext uri="{FF2B5EF4-FFF2-40B4-BE49-F238E27FC236}">
                  <a16:creationId xmlns:a16="http://schemas.microsoft.com/office/drawing/2014/main" id="{2F5BAA7E-92A3-7DF3-4149-CBBB13A73686}"/>
                </a:ext>
              </a:extLst>
            </p:cNvPr>
            <p:cNvSpPr/>
            <p:nvPr/>
          </p:nvSpPr>
          <p:spPr bwMode="auto">
            <a:xfrm>
              <a:off x="315668" y="2868597"/>
              <a:ext cx="2138854" cy="381396"/>
            </a:xfrm>
            <a:prstGeom prst="rect">
              <a:avLst/>
            </a:prstGeom>
            <a:solidFill>
              <a:schemeClr val="bg1">
                <a:alpha val="75467"/>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4" name="Tekstfelt 13">
              <a:extLst>
                <a:ext uri="{FF2B5EF4-FFF2-40B4-BE49-F238E27FC236}">
                  <a16:creationId xmlns:a16="http://schemas.microsoft.com/office/drawing/2014/main" id="{0E3165B7-1F3C-D204-35FA-ACC213D0CE95}"/>
                </a:ext>
              </a:extLst>
            </p:cNvPr>
            <p:cNvSpPr txBox="1"/>
            <p:nvPr/>
          </p:nvSpPr>
          <p:spPr>
            <a:xfrm>
              <a:off x="431589" y="2914679"/>
              <a:ext cx="2138854" cy="292388"/>
            </a:xfrm>
            <a:prstGeom prst="rect">
              <a:avLst/>
            </a:prstGeom>
            <a:noFill/>
          </p:spPr>
          <p:txBody>
            <a:bodyPr wrap="square" lIns="0" tIns="0" rIns="0" bIns="0" rtlCol="0">
              <a:spAutoFit/>
            </a:bodyPr>
            <a:lstStyle/>
            <a:p>
              <a:pPr>
                <a:lnSpc>
                  <a:spcPct val="95000"/>
                </a:lnSpc>
              </a:pPr>
              <a:r>
                <a:rPr lang="da-DK" sz="2000" b="1" dirty="0">
                  <a:solidFill>
                    <a:srgbClr val="002445"/>
                  </a:solidFill>
                  <a:latin typeface="+mn-lt"/>
                </a:rPr>
                <a:t>University City</a:t>
              </a:r>
            </a:p>
          </p:txBody>
        </p:sp>
      </p:grpSp>
    </p:spTree>
    <p:extLst>
      <p:ext uri="{BB962C8B-B14F-4D97-AF65-F5344CB8AC3E}">
        <p14:creationId xmlns:p14="http://schemas.microsoft.com/office/powerpoint/2010/main" val="3593323593"/>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15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par>
                                <p:cTn id="11" presetID="10" presetClass="entr" presetSubtype="0" fill="hold" nodeType="withEffect">
                                  <p:stCondLst>
                                    <p:cond delay="1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2"/>
          </p:nvPr>
        </p:nvSpPr>
        <p:spPr>
          <a:xfrm>
            <a:off x="0" y="6957654"/>
            <a:ext cx="0" cy="0"/>
          </a:xfrm>
        </p:spPr>
        <p:txBody>
          <a:bodyPr/>
          <a:lstStyle/>
          <a:p>
            <a:fld id="{5E1A0296-CF78-4F3A-8282-08497D3A8DC4}" type="datetime1">
              <a:rPr lang="da-DK" smtClean="0"/>
              <a:t>12-09-2024</a:t>
            </a:fld>
            <a:r>
              <a:rPr lang="da-DK"/>
              <a:t>01-10-2019</a:t>
            </a:r>
            <a:endParaRPr lang="da-DK" dirty="0"/>
          </a:p>
        </p:txBody>
      </p:sp>
      <p:grpSp>
        <p:nvGrpSpPr>
          <p:cNvPr id="9" name="Gruppe 8">
            <a:extLst>
              <a:ext uri="{FF2B5EF4-FFF2-40B4-BE49-F238E27FC236}">
                <a16:creationId xmlns:a16="http://schemas.microsoft.com/office/drawing/2014/main" id="{50B4AEDC-1462-011F-F9C7-AFA22AD7E464}"/>
              </a:ext>
            </a:extLst>
          </p:cNvPr>
          <p:cNvGrpSpPr/>
          <p:nvPr/>
        </p:nvGrpSpPr>
        <p:grpSpPr>
          <a:xfrm>
            <a:off x="6343575" y="315913"/>
            <a:ext cx="2254775" cy="381396"/>
            <a:chOff x="315668" y="2868597"/>
            <a:chExt cx="2254775" cy="381396"/>
          </a:xfrm>
        </p:grpSpPr>
        <p:sp>
          <p:nvSpPr>
            <p:cNvPr id="10" name="Rektangel 9">
              <a:extLst>
                <a:ext uri="{FF2B5EF4-FFF2-40B4-BE49-F238E27FC236}">
                  <a16:creationId xmlns:a16="http://schemas.microsoft.com/office/drawing/2014/main" id="{D259B473-69A5-518F-D54A-5A48CA683D2E}"/>
                </a:ext>
              </a:extLst>
            </p:cNvPr>
            <p:cNvSpPr/>
            <p:nvPr/>
          </p:nvSpPr>
          <p:spPr bwMode="auto">
            <a:xfrm>
              <a:off x="315668" y="2868597"/>
              <a:ext cx="1652280" cy="381396"/>
            </a:xfrm>
            <a:prstGeom prst="rect">
              <a:avLst/>
            </a:prstGeom>
            <a:solidFill>
              <a:schemeClr val="bg1">
                <a:alpha val="75467"/>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1" name="Tekstfelt 10">
              <a:extLst>
                <a:ext uri="{FF2B5EF4-FFF2-40B4-BE49-F238E27FC236}">
                  <a16:creationId xmlns:a16="http://schemas.microsoft.com/office/drawing/2014/main" id="{1916F136-EB5F-4B10-451C-7474112D71A1}"/>
                </a:ext>
              </a:extLst>
            </p:cNvPr>
            <p:cNvSpPr txBox="1"/>
            <p:nvPr/>
          </p:nvSpPr>
          <p:spPr>
            <a:xfrm>
              <a:off x="431589" y="2914679"/>
              <a:ext cx="2138854" cy="292388"/>
            </a:xfrm>
            <a:prstGeom prst="rect">
              <a:avLst/>
            </a:prstGeom>
            <a:noFill/>
          </p:spPr>
          <p:txBody>
            <a:bodyPr wrap="square" lIns="0" tIns="0" rIns="0" bIns="0" rtlCol="0">
              <a:spAutoFit/>
            </a:bodyPr>
            <a:lstStyle/>
            <a:p>
              <a:pPr>
                <a:lnSpc>
                  <a:spcPct val="95000"/>
                </a:lnSpc>
              </a:pPr>
              <a:r>
                <a:rPr lang="da-DK" sz="2000" b="1" dirty="0">
                  <a:solidFill>
                    <a:srgbClr val="002445"/>
                  </a:solidFill>
                  <a:latin typeface="+mn-lt"/>
                </a:rPr>
                <a:t>Katrinebjerg</a:t>
              </a:r>
            </a:p>
          </p:txBody>
        </p:sp>
      </p:grpSp>
      <p:pic>
        <p:nvPicPr>
          <p:cNvPr id="5" name="Billede 4" descr="Et billede, der indeholder udendørs, sky, træ, plante&#10;&#10;Automatisk genereret beskrivelse">
            <a:extLst>
              <a:ext uri="{FF2B5EF4-FFF2-40B4-BE49-F238E27FC236}">
                <a16:creationId xmlns:a16="http://schemas.microsoft.com/office/drawing/2014/main" id="{3A3E1884-DB66-0E82-8F9F-4D836ABD671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211665" cy="6858000"/>
          </a:xfrm>
          <a:prstGeom prst="rect">
            <a:avLst/>
          </a:prstGeom>
        </p:spPr>
      </p:pic>
      <p:grpSp>
        <p:nvGrpSpPr>
          <p:cNvPr id="14" name="Gruppe 13">
            <a:extLst>
              <a:ext uri="{FF2B5EF4-FFF2-40B4-BE49-F238E27FC236}">
                <a16:creationId xmlns:a16="http://schemas.microsoft.com/office/drawing/2014/main" id="{30608E5B-BD6F-1985-DDF9-01F6A0721C6F}"/>
              </a:ext>
            </a:extLst>
          </p:cNvPr>
          <p:cNvGrpSpPr/>
          <p:nvPr/>
        </p:nvGrpSpPr>
        <p:grpSpPr>
          <a:xfrm>
            <a:off x="475485" y="397497"/>
            <a:ext cx="2254775" cy="381396"/>
            <a:chOff x="315668" y="2868597"/>
            <a:chExt cx="2254775" cy="381396"/>
          </a:xfrm>
        </p:grpSpPr>
        <p:sp>
          <p:nvSpPr>
            <p:cNvPr id="15" name="Rektangel 14">
              <a:extLst>
                <a:ext uri="{FF2B5EF4-FFF2-40B4-BE49-F238E27FC236}">
                  <a16:creationId xmlns:a16="http://schemas.microsoft.com/office/drawing/2014/main" id="{5C41A163-DF53-2A35-6B0B-086A15B8181A}"/>
                </a:ext>
              </a:extLst>
            </p:cNvPr>
            <p:cNvSpPr/>
            <p:nvPr/>
          </p:nvSpPr>
          <p:spPr bwMode="auto">
            <a:xfrm>
              <a:off x="315668" y="2868597"/>
              <a:ext cx="1652280" cy="381396"/>
            </a:xfrm>
            <a:prstGeom prst="rect">
              <a:avLst/>
            </a:prstGeom>
            <a:solidFill>
              <a:schemeClr val="bg1">
                <a:alpha val="75467"/>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6" name="Tekstfelt 15">
              <a:extLst>
                <a:ext uri="{FF2B5EF4-FFF2-40B4-BE49-F238E27FC236}">
                  <a16:creationId xmlns:a16="http://schemas.microsoft.com/office/drawing/2014/main" id="{CCE05710-2FAE-4C1A-C1BA-35BD982E40CA}"/>
                </a:ext>
              </a:extLst>
            </p:cNvPr>
            <p:cNvSpPr txBox="1"/>
            <p:nvPr/>
          </p:nvSpPr>
          <p:spPr>
            <a:xfrm>
              <a:off x="431589" y="2903048"/>
              <a:ext cx="2138854" cy="292388"/>
            </a:xfrm>
            <a:prstGeom prst="rect">
              <a:avLst/>
            </a:prstGeom>
            <a:noFill/>
          </p:spPr>
          <p:txBody>
            <a:bodyPr wrap="square" lIns="0" tIns="0" rIns="0" bIns="0" rtlCol="0">
              <a:spAutoFit/>
            </a:bodyPr>
            <a:lstStyle/>
            <a:p>
              <a:pPr>
                <a:lnSpc>
                  <a:spcPct val="95000"/>
                </a:lnSpc>
              </a:pPr>
              <a:r>
                <a:rPr lang="da-DK" sz="2000" b="1" dirty="0">
                  <a:solidFill>
                    <a:srgbClr val="002445"/>
                  </a:solidFill>
                  <a:latin typeface="+mn-lt"/>
                </a:rPr>
                <a:t>Katrinebjerg</a:t>
              </a:r>
            </a:p>
          </p:txBody>
        </p:sp>
      </p:grpSp>
    </p:spTree>
    <p:extLst>
      <p:ext uri="{BB962C8B-B14F-4D97-AF65-F5344CB8AC3E}">
        <p14:creationId xmlns:p14="http://schemas.microsoft.com/office/powerpoint/2010/main" val="224756176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25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29A245E9-A962-4541-A38F-ADE1A9EBB380}"/>
              </a:ext>
            </a:extLst>
          </p:cNvPr>
          <p:cNvSpPr>
            <a:spLocks noGrp="1"/>
          </p:cNvSpPr>
          <p:nvPr>
            <p:ph type="dt" sz="half" idx="10"/>
          </p:nvPr>
        </p:nvSpPr>
        <p:spPr/>
        <p:txBody>
          <a:bodyPr rtlCol="0"/>
          <a:lstStyle/>
          <a:p>
            <a:pPr rtl="0"/>
            <a:r>
              <a:rPr lang="da-DK"/>
              <a:t>09-05-2023</a:t>
            </a:r>
            <a:r>
              <a:rPr lang="en-gb"/>
              <a:t>03-09-2019</a:t>
            </a:r>
            <a:endParaRPr lang="da-DK" dirty="0"/>
          </a:p>
        </p:txBody>
      </p:sp>
      <p:sp>
        <p:nvSpPr>
          <p:cNvPr id="5" name="Titel 1">
            <a:extLst>
              <a:ext uri="{FF2B5EF4-FFF2-40B4-BE49-F238E27FC236}">
                <a16:creationId xmlns:a16="http://schemas.microsoft.com/office/drawing/2014/main" id="{A78C85B2-8D08-70D2-1D33-87DF05EF9436}"/>
              </a:ext>
            </a:extLst>
          </p:cNvPr>
          <p:cNvSpPr txBox="1">
            <a:spLocks/>
          </p:cNvSpPr>
          <p:nvPr/>
        </p:nvSpPr>
        <p:spPr bwMode="auto">
          <a:xfrm>
            <a:off x="985838" y="2471859"/>
            <a:ext cx="10220325" cy="1661993"/>
          </a:xfrm>
          <a:prstGeom prst="rect">
            <a:avLst/>
          </a:prstGeom>
          <a:noFill/>
          <a:ln w="9525">
            <a:noFill/>
            <a:miter lim="800000"/>
            <a:headEnd/>
            <a:tailEnd/>
          </a:ln>
        </p:spPr>
        <p:txBody>
          <a:bodyPr vert="horz" wrap="square" lIns="0" tIns="0" rIns="0" bIns="0" numCol="1" rtlCol="0" anchor="ctr" anchorCtr="0" compatLnSpc="1">
            <a:prstTxWarp prst="textNoShape">
              <a:avLst/>
            </a:prstTxWarp>
            <a:spAutoFit/>
          </a:bodyPr>
          <a:lstStyle>
            <a:lvl1pPr algn="l" rtl="0" eaLnBrk="1" fontAlgn="base" hangingPunct="1">
              <a:lnSpc>
                <a:spcPct val="90000"/>
              </a:lnSpc>
              <a:spcBef>
                <a:spcPct val="0"/>
              </a:spcBef>
              <a:spcAft>
                <a:spcPct val="0"/>
              </a:spcAft>
              <a:defRPr sz="6000" b="1" cap="all" baseline="0">
                <a:solidFill>
                  <a:schemeClr val="bg1"/>
                </a:solidFill>
                <a:latin typeface="AU Passata Light" panose="020B0303030902030804" pitchFamily="34" charset="0"/>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buFontTx/>
            </a:pPr>
            <a:r>
              <a:rPr lang="en-gb" kern="0" cap="none">
                <a:latin typeface="AU Passata" panose="020B0503030502030804" pitchFamily="34" charset="77"/>
              </a:rPr>
              <a:t>Sustainability at</a:t>
            </a:r>
            <a:br>
              <a:rPr lang="da-DK" kern="0" cap="none" dirty="0">
                <a:latin typeface="AU Passata" panose="020B0503030502030804" pitchFamily="34" charset="77"/>
              </a:rPr>
            </a:br>
            <a:r>
              <a:rPr lang="en-gb" kern="0" cap="none">
                <a:latin typeface="AU Passata" panose="020B0503030502030804" pitchFamily="34" charset="77"/>
              </a:rPr>
              <a:t>Aarhus University</a:t>
            </a:r>
          </a:p>
        </p:txBody>
      </p:sp>
    </p:spTree>
    <p:extLst>
      <p:ext uri="{BB962C8B-B14F-4D97-AF65-F5344CB8AC3E}">
        <p14:creationId xmlns:p14="http://schemas.microsoft.com/office/powerpoint/2010/main" val="4168882805"/>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3CD9AD2F-4C89-4C7A-ADC5-EEC091B6B6F8}"/>
              </a:ext>
            </a:extLst>
          </p:cNvPr>
          <p:cNvSpPr>
            <a:spLocks noGrp="1"/>
          </p:cNvSpPr>
          <p:nvPr>
            <p:ph type="dt" sz="half" idx="10"/>
          </p:nvPr>
        </p:nvSpPr>
        <p:spPr/>
        <p:txBody>
          <a:bodyPr rtlCol="0"/>
          <a:lstStyle/>
          <a:p>
            <a:pPr rtl="0"/>
            <a:r>
              <a:rPr lang="da-DK"/>
              <a:t>09-05-2023</a:t>
            </a:r>
            <a:r>
              <a:rPr lang="en-gb"/>
              <a:t>03-09-2019</a:t>
            </a:r>
            <a:endParaRPr lang="da-DK" dirty="0"/>
          </a:p>
        </p:txBody>
      </p:sp>
      <p:sp>
        <p:nvSpPr>
          <p:cNvPr id="4" name="Rektangel 3">
            <a:extLst>
              <a:ext uri="{FF2B5EF4-FFF2-40B4-BE49-F238E27FC236}">
                <a16:creationId xmlns:a16="http://schemas.microsoft.com/office/drawing/2014/main" id="{5335F95B-8C74-85C4-2B1E-648AE6A00EE5}"/>
              </a:ext>
            </a:extLst>
          </p:cNvPr>
          <p:cNvSpPr/>
          <p:nvPr/>
        </p:nvSpPr>
        <p:spPr bwMode="auto">
          <a:xfrm>
            <a:off x="0" y="1"/>
            <a:ext cx="12188825" cy="6858000"/>
          </a:xfrm>
          <a:prstGeom prst="rect">
            <a:avLst/>
          </a:prstGeom>
          <a:gradFill flip="none" rotWithShape="1">
            <a:gsLst>
              <a:gs pos="0">
                <a:srgbClr val="5D7C2C">
                  <a:lumMod val="65000"/>
                </a:srgbClr>
              </a:gs>
              <a:gs pos="100000">
                <a:srgbClr val="8EA955"/>
              </a:gs>
            </a:gsLst>
            <a:lin ang="4800000" scaled="0"/>
            <a:tileRect/>
          </a:gra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pic>
        <p:nvPicPr>
          <p:cNvPr id="7" name="Billede 6">
            <a:extLst>
              <a:ext uri="{FF2B5EF4-FFF2-40B4-BE49-F238E27FC236}">
                <a16:creationId xmlns:a16="http://schemas.microsoft.com/office/drawing/2014/main" id="{667278F5-A6EC-EC71-8E22-93E4B8BA7D0E}"/>
              </a:ext>
            </a:extLst>
          </p:cNvPr>
          <p:cNvPicPr>
            <a:picLocks noChangeAspect="1"/>
          </p:cNvPicPr>
          <p:nvPr/>
        </p:nvPicPr>
        <p:blipFill rotWithShape="1">
          <a:blip r:embed="rId3" cstate="email">
            <a:alphaModFix/>
            <a:extLst>
              <a:ext uri="{BEBA8EAE-BF5A-486C-A8C5-ECC9F3942E4B}">
                <a14:imgProps xmlns:a14="http://schemas.microsoft.com/office/drawing/2010/main">
                  <a14:imgLayer r:embed="rId4">
                    <a14:imgEffect>
                      <a14:artisticBlur radius="5"/>
                    </a14:imgEffect>
                  </a14:imgLayer>
                </a14:imgProps>
              </a:ext>
              <a:ext uri="{28A0092B-C50C-407E-A947-70E740481C1C}">
                <a14:useLocalDpi xmlns:a14="http://schemas.microsoft.com/office/drawing/2010/main"/>
              </a:ext>
            </a:extLst>
          </a:blip>
          <a:srcRect/>
          <a:stretch/>
        </p:blipFill>
        <p:spPr>
          <a:xfrm>
            <a:off x="1147199" y="1"/>
            <a:ext cx="9481481" cy="6858000"/>
          </a:xfrm>
          <a:prstGeom prst="rect">
            <a:avLst/>
          </a:prstGeom>
        </p:spPr>
      </p:pic>
      <p:sp>
        <p:nvSpPr>
          <p:cNvPr id="3" name="Titel 4">
            <a:extLst>
              <a:ext uri="{FF2B5EF4-FFF2-40B4-BE49-F238E27FC236}">
                <a16:creationId xmlns:a16="http://schemas.microsoft.com/office/drawing/2014/main" id="{A72B370E-22F2-4859-9CED-D6327EF00B55}"/>
              </a:ext>
            </a:extLst>
          </p:cNvPr>
          <p:cNvSpPr txBox="1">
            <a:spLocks/>
          </p:cNvSpPr>
          <p:nvPr/>
        </p:nvSpPr>
        <p:spPr>
          <a:xfrm>
            <a:off x="248748" y="221263"/>
            <a:ext cx="11887449" cy="752101"/>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buFontTx/>
            </a:pPr>
            <a:r>
              <a:rPr lang="en-gb" kern="0" cap="none">
                <a:solidFill>
                  <a:schemeClr val="bg1"/>
                </a:solidFill>
              </a:rPr>
              <a:t>We are working for sustainable development</a:t>
            </a:r>
          </a:p>
        </p:txBody>
      </p:sp>
      <p:sp>
        <p:nvSpPr>
          <p:cNvPr id="8" name="Text Placeholder 3">
            <a:extLst>
              <a:ext uri="{FF2B5EF4-FFF2-40B4-BE49-F238E27FC236}">
                <a16:creationId xmlns:a16="http://schemas.microsoft.com/office/drawing/2014/main" id="{14CF9FE7-5F8F-4548-A729-4C409D9A76F5}"/>
              </a:ext>
            </a:extLst>
          </p:cNvPr>
          <p:cNvSpPr txBox="1">
            <a:spLocks/>
          </p:cNvSpPr>
          <p:nvPr/>
        </p:nvSpPr>
        <p:spPr bwMode="auto">
          <a:xfrm>
            <a:off x="985837" y="1576364"/>
            <a:ext cx="10220325" cy="2381039"/>
          </a:xfrm>
          <a:prstGeom prst="rect">
            <a:avLst/>
          </a:prstGeom>
          <a:noFill/>
          <a:ln w="9525">
            <a:noFill/>
            <a:miter lim="800000"/>
            <a:headEnd/>
            <a:tailEnd/>
          </a:ln>
        </p:spPr>
        <p:txBody>
          <a:bodyPr vert="horz" wrap="square" lIns="0" tIns="0" rIns="0" bIns="0" numCol="1" rtlCol="0"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rtl="0">
              <a:lnSpc>
                <a:spcPts val="2200"/>
              </a:lnSpc>
              <a:buNone/>
            </a:pPr>
            <a:endParaRPr lang="da-DK" sz="2800" kern="0" dirty="0">
              <a:solidFill>
                <a:schemeClr val="bg1"/>
              </a:solidFill>
              <a:latin typeface="AU Passata Light" panose="020B0303030902030804" pitchFamily="34" charset="77"/>
            </a:endParaRPr>
          </a:p>
          <a:p>
            <a:pPr rtl="0">
              <a:lnSpc>
                <a:spcPct val="100000"/>
              </a:lnSpc>
            </a:pPr>
            <a:r>
              <a:rPr lang="en-gb" sz="2800">
                <a:solidFill>
                  <a:schemeClr val="bg1"/>
                </a:solidFill>
                <a:latin typeface="AU Passata Light" panose="020B0303030902030804" pitchFamily="34" charset="77"/>
              </a:rPr>
              <a:t>AU is contributing solutions to major societal challenges through research and education</a:t>
            </a:r>
            <a:r>
              <a:rPr lang="en-gb" sz="2800" kern="0">
                <a:solidFill>
                  <a:schemeClr val="bg1"/>
                </a:solidFill>
                <a:latin typeface="AU Passata Light" panose="020B0303030902030804" pitchFamily="34" charset="77"/>
              </a:rPr>
              <a:t> and is aiming for climate neutrality in 2040. </a:t>
            </a:r>
            <a:br>
              <a:rPr lang="da-DK" sz="2800" kern="0" dirty="0">
                <a:solidFill>
                  <a:schemeClr val="bg1"/>
                </a:solidFill>
                <a:latin typeface="AU Passata Light" panose="020B0303030902030804" pitchFamily="34" charset="77"/>
              </a:rPr>
            </a:br>
            <a:endParaRPr lang="da-DK" sz="2800" kern="0" dirty="0">
              <a:solidFill>
                <a:schemeClr val="bg1"/>
              </a:solidFill>
              <a:latin typeface="AU Passata Light" panose="020B0303030902030804" pitchFamily="34" charset="77"/>
            </a:endParaRPr>
          </a:p>
          <a:p>
            <a:pPr rtl="0">
              <a:lnSpc>
                <a:spcPct val="100000"/>
              </a:lnSpc>
            </a:pPr>
            <a:r>
              <a:rPr lang="en-gb" sz="2800">
                <a:solidFill>
                  <a:schemeClr val="bg1"/>
                </a:solidFill>
                <a:latin typeface="AU Passata Light" panose="020B0303030902030804" pitchFamily="34" charset="77"/>
                <a:ea typeface="Calibri" panose="020F0502020204030204" pitchFamily="34" charset="0"/>
              </a:rPr>
              <a:t>We are experimenting with sustainability initiatives within four areas: </a:t>
            </a:r>
          </a:p>
          <a:p>
            <a:pPr rtl="0">
              <a:lnSpc>
                <a:spcPct val="100000"/>
              </a:lnSpc>
            </a:pPr>
            <a:r>
              <a:rPr lang="en-gb" sz="2800" kern="0">
                <a:solidFill>
                  <a:schemeClr val="bg1"/>
                </a:solidFill>
                <a:latin typeface="AU Passata Light" panose="020B0303030902030804" pitchFamily="34" charset="77"/>
              </a:rPr>
              <a:t> </a:t>
            </a:r>
            <a:endParaRPr lang="da-DK" sz="2800" dirty="0">
              <a:solidFill>
                <a:schemeClr val="bg1"/>
              </a:solidFill>
              <a:latin typeface="AU Passata Light" panose="020B0303030902030804" pitchFamily="34" charset="77"/>
            </a:endParaRPr>
          </a:p>
          <a:p>
            <a:pPr rtl="0">
              <a:lnSpc>
                <a:spcPct val="100000"/>
              </a:lnSpc>
            </a:pPr>
            <a:endParaRPr lang="da-DK" sz="2800" kern="0" dirty="0">
              <a:solidFill>
                <a:schemeClr val="bg1"/>
              </a:solidFill>
              <a:latin typeface="AU Passata Light" panose="020B0303030902030804" pitchFamily="34" charset="77"/>
            </a:endParaRPr>
          </a:p>
          <a:p>
            <a:pPr rtl="0">
              <a:lnSpc>
                <a:spcPct val="100000"/>
              </a:lnSpc>
            </a:pPr>
            <a:endParaRPr lang="da-DK" sz="2800" kern="0" dirty="0">
              <a:solidFill>
                <a:schemeClr val="bg1"/>
              </a:solidFill>
              <a:latin typeface="AU Passata Light" panose="020B0303030902030804" pitchFamily="34" charset="77"/>
            </a:endParaRPr>
          </a:p>
          <a:p>
            <a:pPr rtl="0">
              <a:lnSpc>
                <a:spcPts val="2200"/>
              </a:lnSpc>
            </a:pPr>
            <a:endParaRPr lang="da-DK" sz="2800" kern="0" spc="150" dirty="0">
              <a:solidFill>
                <a:schemeClr val="bg1"/>
              </a:solidFill>
              <a:latin typeface="AU Passata Light" panose="020B0303030902030804" pitchFamily="34" charset="77"/>
            </a:endParaRPr>
          </a:p>
          <a:p>
            <a:pPr rtl="0">
              <a:lnSpc>
                <a:spcPts val="1400"/>
              </a:lnSpc>
              <a:buNone/>
            </a:pPr>
            <a:endParaRPr lang="da-DK" sz="2800" kern="0" spc="150" dirty="0">
              <a:solidFill>
                <a:schemeClr val="bg1"/>
              </a:solidFill>
              <a:latin typeface="AU Passata Light" panose="020B0303030902030804" pitchFamily="34" charset="77"/>
              <a:cs typeface="AU Passata"/>
            </a:endParaRPr>
          </a:p>
          <a:p>
            <a:pPr rtl="0">
              <a:lnSpc>
                <a:spcPts val="2200"/>
              </a:lnSpc>
            </a:pPr>
            <a:endParaRPr lang="da-DK" sz="2800" kern="0" spc="150" dirty="0">
              <a:solidFill>
                <a:schemeClr val="bg1"/>
              </a:solidFill>
              <a:latin typeface="AU Passata Light" panose="020B0303030902030804" pitchFamily="34" charset="77"/>
            </a:endParaRPr>
          </a:p>
        </p:txBody>
      </p:sp>
      <p:sp>
        <p:nvSpPr>
          <p:cNvPr id="9" name="Text Placeholder 3">
            <a:extLst>
              <a:ext uri="{FF2B5EF4-FFF2-40B4-BE49-F238E27FC236}">
                <a16:creationId xmlns:a16="http://schemas.microsoft.com/office/drawing/2014/main" id="{FAA13FB4-82A8-457D-96F3-7E8FFA75EFA4}"/>
              </a:ext>
            </a:extLst>
          </p:cNvPr>
          <p:cNvSpPr txBox="1">
            <a:spLocks/>
          </p:cNvSpPr>
          <p:nvPr/>
        </p:nvSpPr>
        <p:spPr bwMode="auto">
          <a:xfrm>
            <a:off x="3297382" y="4176181"/>
            <a:ext cx="6216072" cy="1105455"/>
          </a:xfrm>
          <a:prstGeom prst="rect">
            <a:avLst/>
          </a:prstGeom>
          <a:noFill/>
          <a:ln w="9525">
            <a:noFill/>
            <a:miter lim="800000"/>
            <a:headEnd/>
            <a:tailEnd/>
          </a:ln>
        </p:spPr>
        <p:txBody>
          <a:bodyPr vert="horz" wrap="square" lIns="0" tIns="0" rIns="0" bIns="0" numCol="2" rtlCol="0"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marL="342900" indent="-342900" rtl="0">
              <a:lnSpc>
                <a:spcPct val="100000"/>
              </a:lnSpc>
              <a:buClr>
                <a:schemeClr val="bg1"/>
              </a:buClr>
              <a:buSzPct val="90000"/>
              <a:buFont typeface="Arial" panose="020B0604020202020204" pitchFamily="34" charset="0"/>
              <a:buChar char="•"/>
            </a:pPr>
            <a:r>
              <a:rPr lang="en-gb" sz="3200" b="1">
                <a:solidFill>
                  <a:schemeClr val="bg1"/>
                </a:solidFill>
                <a:latin typeface="AU Passata" panose="020B0503030502030804" pitchFamily="34" charset="77"/>
                <a:ea typeface="Calibri" panose="020F0502020204030204" pitchFamily="34" charset="0"/>
              </a:rPr>
              <a:t>campus </a:t>
            </a:r>
          </a:p>
          <a:p>
            <a:pPr marL="342900" indent="-342900" rtl="0">
              <a:lnSpc>
                <a:spcPct val="100000"/>
              </a:lnSpc>
              <a:buClr>
                <a:schemeClr val="bg1"/>
              </a:buClr>
              <a:buSzPct val="90000"/>
              <a:buFont typeface="Arial" panose="020B0604020202020204" pitchFamily="34" charset="0"/>
              <a:buChar char="•"/>
            </a:pPr>
            <a:r>
              <a:rPr lang="en-gb" sz="3200" b="1">
                <a:solidFill>
                  <a:schemeClr val="bg1"/>
                </a:solidFill>
                <a:latin typeface="AU Passata" panose="020B0503030502030804" pitchFamily="34" charset="77"/>
                <a:ea typeface="Calibri" panose="020F0502020204030204" pitchFamily="34" charset="0"/>
              </a:rPr>
              <a:t>procurement </a:t>
            </a:r>
          </a:p>
          <a:p>
            <a:pPr rtl="0">
              <a:lnSpc>
                <a:spcPct val="100000"/>
              </a:lnSpc>
              <a:buClr>
                <a:schemeClr val="bg1"/>
              </a:buClr>
              <a:buSzPct val="90000"/>
              <a:buNone/>
            </a:pPr>
            <a:endParaRPr lang="da-DK" sz="3200" b="1" dirty="0">
              <a:solidFill>
                <a:schemeClr val="bg1"/>
              </a:solidFill>
              <a:latin typeface="AU Passata" panose="020B0503030502030804" pitchFamily="34" charset="77"/>
              <a:ea typeface="Calibri" panose="020F0502020204030204" pitchFamily="34" charset="0"/>
            </a:endParaRPr>
          </a:p>
          <a:p>
            <a:pPr marL="342900" indent="-342900" rtl="0">
              <a:lnSpc>
                <a:spcPct val="100000"/>
              </a:lnSpc>
              <a:buClr>
                <a:schemeClr val="bg1"/>
              </a:buClr>
              <a:buSzPct val="90000"/>
              <a:buFont typeface="Arial" panose="020B0604020202020204" pitchFamily="34" charset="0"/>
              <a:buChar char="•"/>
            </a:pPr>
            <a:r>
              <a:rPr lang="en-gb" sz="3200" b="1">
                <a:solidFill>
                  <a:schemeClr val="bg1"/>
                </a:solidFill>
                <a:latin typeface="AU Passata" panose="020B0503030502030804" pitchFamily="34" charset="77"/>
                <a:ea typeface="Calibri" panose="020F0502020204030204" pitchFamily="34" charset="0"/>
              </a:rPr>
              <a:t>transport  </a:t>
            </a:r>
          </a:p>
          <a:p>
            <a:pPr marL="342900" indent="-342900" rtl="0">
              <a:lnSpc>
                <a:spcPct val="100000"/>
              </a:lnSpc>
              <a:buClr>
                <a:schemeClr val="bg1"/>
              </a:buClr>
              <a:buSzPct val="90000"/>
              <a:buFont typeface="Arial" panose="020B0604020202020204" pitchFamily="34" charset="0"/>
              <a:buChar char="•"/>
            </a:pPr>
            <a:r>
              <a:rPr lang="en-gb" sz="3200" b="1">
                <a:solidFill>
                  <a:schemeClr val="bg1"/>
                </a:solidFill>
                <a:latin typeface="AU Passata" panose="020B0503030502030804" pitchFamily="34" charset="77"/>
                <a:ea typeface="Calibri" panose="020F0502020204030204" pitchFamily="34" charset="0"/>
              </a:rPr>
              <a:t>waste</a:t>
            </a:r>
            <a:endParaRPr lang="da-DK" sz="3200" b="1" kern="0" dirty="0">
              <a:solidFill>
                <a:schemeClr val="bg1"/>
              </a:solidFill>
              <a:latin typeface="AU Passata" panose="020B0503030502030804" pitchFamily="34" charset="77"/>
            </a:endParaRPr>
          </a:p>
          <a:p>
            <a:pPr rtl="0">
              <a:lnSpc>
                <a:spcPct val="100000"/>
              </a:lnSpc>
              <a:buNone/>
            </a:pPr>
            <a:r>
              <a:rPr lang="en-gb" sz="2800" kern="0">
                <a:solidFill>
                  <a:schemeClr val="bg1"/>
                </a:solidFill>
                <a:latin typeface="AU Passata Light" panose="020B0303030902030804" pitchFamily="34" charset="77"/>
              </a:rPr>
              <a:t> </a:t>
            </a:r>
            <a:endParaRPr lang="da-DK" sz="2800" kern="0" spc="150" dirty="0">
              <a:solidFill>
                <a:schemeClr val="bg1"/>
              </a:solidFill>
              <a:latin typeface="AU Passata Light" panose="020B0303030902030804" pitchFamily="34" charset="77"/>
            </a:endParaRPr>
          </a:p>
        </p:txBody>
      </p:sp>
      <p:pic>
        <p:nvPicPr>
          <p:cNvPr id="10" name="Au logo">
            <a:extLst>
              <a:ext uri="{FF2B5EF4-FFF2-40B4-BE49-F238E27FC236}">
                <a16:creationId xmlns:a16="http://schemas.microsoft.com/office/drawing/2014/main" id="{B42FDA59-DE9E-0366-9639-FB9BA811F9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2400" y="5997600"/>
            <a:ext cx="557569" cy="558000"/>
          </a:xfrm>
          <a:prstGeom prst="rect">
            <a:avLst/>
          </a:prstGeom>
        </p:spPr>
      </p:pic>
      <p:pic>
        <p:nvPicPr>
          <p:cNvPr id="11" name="SecondaryLogo">
            <a:extLst>
              <a:ext uri="{FF2B5EF4-FFF2-40B4-BE49-F238E27FC236}">
                <a16:creationId xmlns:a16="http://schemas.microsoft.com/office/drawing/2014/main" id="{1297ED4C-CD15-C546-7D8E-6CF6680FF5B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06000" y="5997600"/>
            <a:ext cx="1658237" cy="558000"/>
          </a:xfrm>
          <a:prstGeom prst="rect">
            <a:avLst/>
          </a:prstGeom>
        </p:spPr>
      </p:pic>
      <p:sp>
        <p:nvSpPr>
          <p:cNvPr id="12" name="OFF_logo1Computed">
            <a:extLst>
              <a:ext uri="{FF2B5EF4-FFF2-40B4-BE49-F238E27FC236}">
                <a16:creationId xmlns:a16="http://schemas.microsoft.com/office/drawing/2014/main" id="{381FD429-82E6-165E-707E-FF7F7A666079}"/>
              </a:ext>
            </a:extLst>
          </p:cNvPr>
          <p:cNvSpPr/>
          <p:nvPr/>
        </p:nvSpPr>
        <p:spPr bwMode="auto">
          <a:xfrm flipH="1">
            <a:off x="972064" y="5997600"/>
            <a:ext cx="754426" cy="589622"/>
          </a:xfrm>
          <a:prstGeom prst="rect">
            <a:avLst/>
          </a:prstGeom>
          <a:noFill/>
          <a:ln w="1778" cap="flat" cmpd="sng" algn="ctr">
            <a:noFill/>
            <a:prstDash val="solid"/>
            <a:round/>
            <a:headEnd type="none" w="med" len="med"/>
            <a:tailEnd type="none" w="med" len="med"/>
          </a:ln>
          <a:effectLst/>
        </p:spPr>
        <p:txBody>
          <a:bodyPr vert="horz" wrap="square" lIns="0" tIns="309600" rIns="0" bIns="0" numCol="1" rtlCol="0" anchor="t" anchorCtr="0" compatLnSpc="1">
            <a:prstTxWarp prst="textNoShape">
              <a:avLst/>
            </a:prstTxWarp>
            <a:spAutoFit/>
          </a:bodyPr>
          <a:lstStyle/>
          <a:p>
            <a:pPr marL="0" marR="0" indent="0" algn="l" defTabSz="914400" rtl="0" eaLnBrk="1" fontAlgn="base" latinLnBrk="0" hangingPunct="1">
              <a:lnSpc>
                <a:spcPct val="90000"/>
              </a:lnSpc>
              <a:spcBef>
                <a:spcPct val="0"/>
              </a:spcBef>
              <a:spcAft>
                <a:spcPct val="0"/>
              </a:spcAft>
              <a:buClrTx/>
              <a:buSzTx/>
              <a:buFont typeface="AU Passata" pitchFamily="34" charset="0"/>
              <a:buNone/>
              <a:tabLst/>
            </a:pPr>
            <a:r>
              <a:rPr lang="en-gb" sz="1000" b="0" i="0" u="none" strike="noStrike" cap="all" normalizeH="0" noProof="1">
                <a:ln>
                  <a:noFill/>
                </a:ln>
                <a:solidFill>
                  <a:schemeClr val="bg1"/>
                </a:solidFill>
                <a:effectLst/>
                <a:latin typeface="AU Passata" pitchFamily="34" charset="0"/>
              </a:rPr>
              <a:t>Aarhus
University</a:t>
            </a:r>
          </a:p>
        </p:txBody>
      </p:sp>
    </p:spTree>
    <p:extLst>
      <p:ext uri="{BB962C8B-B14F-4D97-AF65-F5344CB8AC3E}">
        <p14:creationId xmlns:p14="http://schemas.microsoft.com/office/powerpoint/2010/main" val="238865104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childTnLst>
                                </p:cTn>
                              </p:par>
                              <p:par>
                                <p:cTn id="8" presetID="6" presetClass="emph" presetSubtype="0" decel="50000" fill="hold" nodeType="withEffect">
                                  <p:stCondLst>
                                    <p:cond delay="0"/>
                                  </p:stCondLst>
                                  <p:childTnLst>
                                    <p:animScale>
                                      <p:cBhvr>
                                        <p:cTn id="9" dur="30000" fill="hold"/>
                                        <p:tgtEl>
                                          <p:spTgt spid="7"/>
                                        </p:tgtEl>
                                      </p:cBhvr>
                                      <p:by x="150000" y="150000"/>
                                    </p:animScale>
                                  </p:childTnLst>
                                </p:cTn>
                              </p:par>
                              <p:par>
                                <p:cTn id="10" presetID="10" presetClass="entr" presetSubtype="0"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10" presetClass="entr" presetSubtype="0" fill="hold" grpId="0" nodeType="withEffect">
                                  <p:stCondLst>
                                    <p:cond delay="1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par>
                                <p:cTn id="16" presetID="10" presetClass="entr" presetSubtype="0" fill="hold" grpId="0" nodeType="withEffect">
                                  <p:stCondLst>
                                    <p:cond delay="25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descr="Et billede, der indeholder træ, tog, udendørs, bro&#10;&#10;Automatisk genereret beskrivelse">
            <a:extLst>
              <a:ext uri="{FF2B5EF4-FFF2-40B4-BE49-F238E27FC236}">
                <a16:creationId xmlns:a16="http://schemas.microsoft.com/office/drawing/2014/main" id="{39BF6067-328A-BDB4-38FF-AAFA21DC488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72987"/>
            <a:ext cx="12674009" cy="7130989"/>
          </a:xfrm>
          <a:prstGeom prst="rect">
            <a:avLst/>
          </a:prstGeom>
        </p:spPr>
      </p:pic>
      <p:sp>
        <p:nvSpPr>
          <p:cNvPr id="3" name="Pladsholder til dato 2">
            <a:extLst>
              <a:ext uri="{FF2B5EF4-FFF2-40B4-BE49-F238E27FC236}">
                <a16:creationId xmlns:a16="http://schemas.microsoft.com/office/drawing/2014/main" id="{26548646-3B2F-4A2D-842E-BDA00A4B1C02}"/>
              </a:ext>
            </a:extLst>
          </p:cNvPr>
          <p:cNvSpPr>
            <a:spLocks noGrp="1"/>
          </p:cNvSpPr>
          <p:nvPr>
            <p:ph type="dt" sz="half" idx="12"/>
          </p:nvPr>
        </p:nvSpPr>
        <p:spPr>
          <a:xfrm>
            <a:off x="31899" y="7020000"/>
            <a:ext cx="0" cy="0"/>
          </a:xfrm>
        </p:spPr>
        <p:txBody>
          <a:bodyPr rtlCol="0"/>
          <a:lstStyle/>
          <a:p>
            <a:pPr rtl="0"/>
            <a:r>
              <a:rPr lang="da-DK"/>
              <a:t>09-05-2023</a:t>
            </a:r>
            <a:r>
              <a:rPr lang="en-gb"/>
              <a:t>03-09-2019</a:t>
            </a:r>
            <a:endParaRPr lang="da-DK" dirty="0"/>
          </a:p>
        </p:txBody>
      </p:sp>
      <p:sp>
        <p:nvSpPr>
          <p:cNvPr id="5" name="Titel 1">
            <a:extLst>
              <a:ext uri="{FF2B5EF4-FFF2-40B4-BE49-F238E27FC236}">
                <a16:creationId xmlns:a16="http://schemas.microsoft.com/office/drawing/2014/main" id="{A027AC2C-4973-EC7F-1C77-AB58D8D1824A}"/>
              </a:ext>
            </a:extLst>
          </p:cNvPr>
          <p:cNvSpPr txBox="1">
            <a:spLocks/>
          </p:cNvSpPr>
          <p:nvPr/>
        </p:nvSpPr>
        <p:spPr>
          <a:xfrm>
            <a:off x="226889" y="241191"/>
            <a:ext cx="9420031" cy="655472"/>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buFontTx/>
            </a:pPr>
            <a:r>
              <a:rPr lang="en-gb" kern="0" cap="none">
                <a:solidFill>
                  <a:schemeClr val="bg1"/>
                </a:solidFill>
              </a:rPr>
              <a:t>We are experimenting with sustainability initiatives</a:t>
            </a:r>
          </a:p>
        </p:txBody>
      </p:sp>
      <p:grpSp>
        <p:nvGrpSpPr>
          <p:cNvPr id="26" name="Gruppe 25">
            <a:extLst>
              <a:ext uri="{FF2B5EF4-FFF2-40B4-BE49-F238E27FC236}">
                <a16:creationId xmlns:a16="http://schemas.microsoft.com/office/drawing/2014/main" id="{1081585B-31B8-FDFF-1061-7F99B1D58D55}"/>
              </a:ext>
            </a:extLst>
          </p:cNvPr>
          <p:cNvGrpSpPr/>
          <p:nvPr/>
        </p:nvGrpSpPr>
        <p:grpSpPr>
          <a:xfrm>
            <a:off x="320103" y="3159860"/>
            <a:ext cx="11557000" cy="3984433"/>
            <a:chOff x="288204" y="3159860"/>
            <a:chExt cx="11557000" cy="3984433"/>
          </a:xfrm>
        </p:grpSpPr>
        <p:sp>
          <p:nvSpPr>
            <p:cNvPr id="12" name="Rektangel 11">
              <a:extLst>
                <a:ext uri="{FF2B5EF4-FFF2-40B4-BE49-F238E27FC236}">
                  <a16:creationId xmlns:a16="http://schemas.microsoft.com/office/drawing/2014/main" id="{19AC74C2-6CE0-4C56-2C70-4150ECB54BDC}"/>
                </a:ext>
              </a:extLst>
            </p:cNvPr>
            <p:cNvSpPr/>
            <p:nvPr/>
          </p:nvSpPr>
          <p:spPr bwMode="auto">
            <a:xfrm>
              <a:off x="288204" y="3280410"/>
              <a:ext cx="11557000" cy="3571769"/>
            </a:xfrm>
            <a:prstGeom prst="rect">
              <a:avLst/>
            </a:prstGeom>
            <a:solidFill>
              <a:schemeClr val="bg1">
                <a:alpha val="75000"/>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3" name="Titel 1">
              <a:extLst>
                <a:ext uri="{FF2B5EF4-FFF2-40B4-BE49-F238E27FC236}">
                  <a16:creationId xmlns:a16="http://schemas.microsoft.com/office/drawing/2014/main" id="{B9154186-34AD-649E-BACB-AC14A82933A2}"/>
                </a:ext>
              </a:extLst>
            </p:cNvPr>
            <p:cNvSpPr txBox="1">
              <a:spLocks/>
            </p:cNvSpPr>
            <p:nvPr/>
          </p:nvSpPr>
          <p:spPr>
            <a:xfrm>
              <a:off x="8188335" y="3397967"/>
              <a:ext cx="3539644" cy="3654761"/>
            </a:xfrm>
            <a:prstGeom prst="rect">
              <a:avLst/>
            </a:prstGeom>
            <a:noFill/>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100000"/>
                </a:lnSpc>
              </a:pPr>
              <a:r>
                <a:rPr lang="en-gb" sz="3000" kern="0" cap="none" dirty="0">
                  <a:solidFill>
                    <a:srgbClr val="002445"/>
                  </a:solidFill>
                  <a:latin typeface="AU Passata" panose="020B0503030502030804" pitchFamily="34" charset="77"/>
                </a:rPr>
                <a:t>Vegetarian catering</a:t>
              </a:r>
              <a:br>
                <a:rPr lang="da-DK" sz="3200" kern="0" cap="none" dirty="0">
                  <a:solidFill>
                    <a:srgbClr val="002445"/>
                  </a:solidFill>
                  <a:latin typeface="AU Passata" panose="020B0503030502030804" pitchFamily="34" charset="77"/>
                </a:rPr>
              </a:br>
              <a:r>
                <a:rPr lang="en-gb" sz="2000" kern="0" cap="none" dirty="0">
                  <a:solidFill>
                    <a:srgbClr val="002445"/>
                  </a:solidFill>
                  <a:latin typeface="AU Passata" panose="020B0503030502030804" pitchFamily="34" charset="77"/>
                </a:rPr>
                <a:t>at meetings and conferences</a:t>
              </a:r>
            </a:p>
            <a:p>
              <a:pPr rtl="0">
                <a:lnSpc>
                  <a:spcPct val="100000"/>
                </a:lnSpc>
              </a:pPr>
              <a:endParaRPr lang="da-DK" sz="2000" b="0" kern="0" cap="none" dirty="0">
                <a:solidFill>
                  <a:srgbClr val="002445"/>
                </a:solidFill>
                <a:latin typeface="AU Passata Light" panose="020B0303030902030804" pitchFamily="34" charset="77"/>
              </a:endParaRPr>
            </a:p>
            <a:p>
              <a:pPr rtl="0">
                <a:lnSpc>
                  <a:spcPct val="100000"/>
                </a:lnSpc>
              </a:pPr>
              <a:r>
                <a:rPr lang="en-gb" sz="2000" b="0" kern="0" cap="none" dirty="0">
                  <a:solidFill>
                    <a:srgbClr val="002445"/>
                  </a:solidFill>
                  <a:latin typeface="AU Passata" panose="020B0503030502030804" pitchFamily="34" charset="0"/>
                </a:rPr>
                <a:t>....is the default choice – meat is an optional add-on. Introduction of more plant-based canteen food is helping to drive AU’s green transition</a:t>
              </a:r>
              <a:br>
                <a:rPr lang="da-DK" sz="3200" kern="0" cap="none" dirty="0">
                  <a:solidFill>
                    <a:srgbClr val="002445"/>
                  </a:solidFill>
                  <a:latin typeface="AU Passata" panose="020B0503030502030804" pitchFamily="34" charset="77"/>
                </a:rPr>
              </a:br>
              <a:endParaRPr lang="da-DK" sz="3200" kern="0" cap="none" dirty="0">
                <a:solidFill>
                  <a:srgbClr val="002445"/>
                </a:solidFill>
                <a:latin typeface="AU Passata" panose="020B0503030502030804" pitchFamily="34" charset="77"/>
              </a:endParaRPr>
            </a:p>
          </p:txBody>
        </p:sp>
        <p:sp>
          <p:nvSpPr>
            <p:cNvPr id="4" name="Titel 1">
              <a:extLst>
                <a:ext uri="{FF2B5EF4-FFF2-40B4-BE49-F238E27FC236}">
                  <a16:creationId xmlns:a16="http://schemas.microsoft.com/office/drawing/2014/main" id="{6DEC69B8-7990-49FA-730D-A16F0FD1AA36}"/>
                </a:ext>
              </a:extLst>
            </p:cNvPr>
            <p:cNvSpPr txBox="1">
              <a:spLocks/>
            </p:cNvSpPr>
            <p:nvPr/>
          </p:nvSpPr>
          <p:spPr>
            <a:xfrm>
              <a:off x="4353523" y="3397967"/>
              <a:ext cx="3546025" cy="3740396"/>
            </a:xfrm>
            <a:prstGeom prst="rect">
              <a:avLst/>
            </a:prstGeom>
            <a:noFill/>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100000"/>
                </a:lnSpc>
              </a:pPr>
              <a:r>
                <a:rPr lang="en-gb" sz="3200" kern="0" cap="none" dirty="0">
                  <a:solidFill>
                    <a:srgbClr val="002445"/>
                  </a:solidFill>
                  <a:latin typeface="AU Passata" panose="020B0503030502030804" pitchFamily="34" charset="77"/>
                </a:rPr>
                <a:t>Energy consumption</a:t>
              </a:r>
              <a:endParaRPr lang="da-DK" sz="2000" kern="0" cap="none" dirty="0">
                <a:solidFill>
                  <a:srgbClr val="002445"/>
                </a:solidFill>
                <a:latin typeface="AU Passata" panose="020B0503030502030804" pitchFamily="34" charset="77"/>
              </a:endParaRPr>
            </a:p>
            <a:p>
              <a:pPr rtl="0">
                <a:lnSpc>
                  <a:spcPct val="100000"/>
                </a:lnSpc>
                <a:buFontTx/>
              </a:pPr>
              <a:r>
                <a:rPr lang="en-gb" sz="2000" kern="0" cap="none" dirty="0">
                  <a:solidFill>
                    <a:srgbClr val="002445"/>
                  </a:solidFill>
                  <a:latin typeface="AU Passata" panose="020B0503030502030804" pitchFamily="34" charset="77"/>
                </a:rPr>
                <a:t>is being reduced through a joint effort </a:t>
              </a:r>
            </a:p>
            <a:p>
              <a:pPr rtl="0">
                <a:lnSpc>
                  <a:spcPts val="2300"/>
                </a:lnSpc>
                <a:buFontTx/>
              </a:pPr>
              <a:endParaRPr lang="da-DK" sz="2000" b="0" kern="0" cap="none" dirty="0">
                <a:solidFill>
                  <a:srgbClr val="002445"/>
                </a:solidFill>
                <a:latin typeface="AU Passata Light" panose="020B0303030902030804" pitchFamily="34" charset="77"/>
              </a:endParaRPr>
            </a:p>
            <a:p>
              <a:pPr rtl="0">
                <a:lnSpc>
                  <a:spcPts val="2300"/>
                </a:lnSpc>
                <a:buFontTx/>
              </a:pPr>
              <a:r>
                <a:rPr lang="en-gb" sz="2000" b="0" kern="0" cap="none" dirty="0">
                  <a:solidFill>
                    <a:srgbClr val="002445"/>
                  </a:solidFill>
                  <a:latin typeface="AU Passata" panose="020B0503030502030804" pitchFamily="34" charset="0"/>
                </a:rPr>
                <a:t>Focus on lighting, ventilation and heat is helping to reduce the university’s energy consumption.</a:t>
              </a:r>
            </a:p>
          </p:txBody>
        </p:sp>
        <p:sp>
          <p:nvSpPr>
            <p:cNvPr id="14" name="Titel 1">
              <a:extLst>
                <a:ext uri="{FF2B5EF4-FFF2-40B4-BE49-F238E27FC236}">
                  <a16:creationId xmlns:a16="http://schemas.microsoft.com/office/drawing/2014/main" id="{D5DCF44C-AA8A-A46F-824E-D7FF047146CF}"/>
                </a:ext>
              </a:extLst>
            </p:cNvPr>
            <p:cNvSpPr txBox="1">
              <a:spLocks/>
            </p:cNvSpPr>
            <p:nvPr/>
          </p:nvSpPr>
          <p:spPr>
            <a:xfrm>
              <a:off x="592479" y="3403897"/>
              <a:ext cx="3425957" cy="3740396"/>
            </a:xfrm>
            <a:prstGeom prst="rect">
              <a:avLst/>
            </a:prstGeom>
            <a:noFill/>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4000"/>
                </a:lnSpc>
              </a:pPr>
              <a:r>
                <a:rPr lang="en-gb" sz="3200" kern="0" cap="none" dirty="0">
                  <a:solidFill>
                    <a:srgbClr val="002445"/>
                  </a:solidFill>
                  <a:latin typeface="AU Passata" panose="020B0503030502030804" pitchFamily="34" charset="77"/>
                </a:rPr>
                <a:t>Travel policy</a:t>
              </a:r>
            </a:p>
            <a:p>
              <a:pPr rtl="0">
                <a:lnSpc>
                  <a:spcPct val="100000"/>
                </a:lnSpc>
              </a:pPr>
              <a:r>
                <a:rPr lang="en-gb" sz="2000" kern="0" cap="none" dirty="0">
                  <a:solidFill>
                    <a:srgbClr val="002445"/>
                  </a:solidFill>
                  <a:latin typeface="AU Passata" panose="020B0503030502030804" pitchFamily="34" charset="77"/>
                </a:rPr>
                <a:t>is reducing AU’s carbon footprint </a:t>
              </a:r>
            </a:p>
            <a:p>
              <a:pPr rtl="0">
                <a:lnSpc>
                  <a:spcPct val="100000"/>
                </a:lnSpc>
              </a:pPr>
              <a:endParaRPr lang="da-DK" sz="2000" b="0" kern="0" cap="none" dirty="0">
                <a:solidFill>
                  <a:srgbClr val="002445"/>
                </a:solidFill>
                <a:latin typeface="AU Passata Light" panose="020B0303030902030804" pitchFamily="34" charset="77"/>
              </a:endParaRPr>
            </a:p>
            <a:p>
              <a:pPr rtl="0">
                <a:lnSpc>
                  <a:spcPct val="100000"/>
                </a:lnSpc>
              </a:pPr>
              <a:r>
                <a:rPr lang="en-gb" sz="2000" b="0" kern="0" cap="none" dirty="0">
                  <a:solidFill>
                    <a:srgbClr val="002445"/>
                  </a:solidFill>
                  <a:latin typeface="AU Passata" panose="020B0503030502030804" pitchFamily="34" charset="0"/>
                </a:rPr>
                <a:t>The climate is a factor in travel choices – for example encouraging online meetings and trail rather than air travel within Europe.</a:t>
              </a:r>
            </a:p>
          </p:txBody>
        </p:sp>
        <p:sp>
          <p:nvSpPr>
            <p:cNvPr id="25" name="Tekstfelt 24">
              <a:extLst>
                <a:ext uri="{FF2B5EF4-FFF2-40B4-BE49-F238E27FC236}">
                  <a16:creationId xmlns:a16="http://schemas.microsoft.com/office/drawing/2014/main" id="{BEDE9ADF-3289-DF40-CB48-00727354F383}"/>
                </a:ext>
              </a:extLst>
            </p:cNvPr>
            <p:cNvSpPr txBox="1"/>
            <p:nvPr/>
          </p:nvSpPr>
          <p:spPr>
            <a:xfrm>
              <a:off x="861088" y="3159860"/>
              <a:ext cx="7956332" cy="430887"/>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30000"/>
                </a:spcBef>
                <a:spcAft>
                  <a:spcPct val="0"/>
                </a:spcAft>
                <a:buClr>
                  <a:srgbClr val="172B47"/>
                </a:buClr>
                <a:buSzTx/>
                <a:buFont typeface="Arial" panose="020B0604020202020204" pitchFamily="34" charset="0"/>
                <a:buNone/>
                <a:tabLst/>
                <a:defRPr/>
              </a:pPr>
              <a:endParaRPr lang="da-DK" sz="2800" b="1" dirty="0">
                <a:latin typeface="AU Passata" panose="020B0503030502030804" pitchFamily="34" charset="77"/>
              </a:endParaRPr>
            </a:p>
          </p:txBody>
        </p:sp>
      </p:grpSp>
    </p:spTree>
    <p:extLst>
      <p:ext uri="{BB962C8B-B14F-4D97-AF65-F5344CB8AC3E}">
        <p14:creationId xmlns:p14="http://schemas.microsoft.com/office/powerpoint/2010/main" val="187648744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2" presetClass="entr" presetSubtype="4" accel="50000" decel="50000" fill="hold" nodeType="withEffect">
                                  <p:stCondLst>
                                    <p:cond delay="100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2000" fill="hold"/>
                                        <p:tgtEl>
                                          <p:spTgt spid="26"/>
                                        </p:tgtEl>
                                        <p:attrNameLst>
                                          <p:attrName>ppt_x</p:attrName>
                                        </p:attrNameLst>
                                      </p:cBhvr>
                                      <p:tavLst>
                                        <p:tav tm="0">
                                          <p:val>
                                            <p:strVal val="#ppt_x"/>
                                          </p:val>
                                        </p:tav>
                                        <p:tav tm="100000">
                                          <p:val>
                                            <p:strVal val="#ppt_x"/>
                                          </p:val>
                                        </p:tav>
                                      </p:tavLst>
                                    </p:anim>
                                    <p:anim calcmode="lin" valueType="num">
                                      <p:cBhvr additive="base">
                                        <p:cTn id="11" dur="2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20679C30-B89E-6BD8-5824-C4A6D3BC3383}"/>
              </a:ext>
            </a:extLst>
          </p:cNvPr>
          <p:cNvSpPr>
            <a:spLocks noGrp="1"/>
          </p:cNvSpPr>
          <p:nvPr>
            <p:ph type="dt" sz="half" idx="10"/>
          </p:nvPr>
        </p:nvSpPr>
        <p:spPr/>
        <p:txBody>
          <a:bodyPr rtlCol="0"/>
          <a:lstStyle/>
          <a:p>
            <a:pPr rtl="0"/>
            <a:r>
              <a:rPr lang="da-DK"/>
              <a:t>09-05-2023</a:t>
            </a:r>
            <a:r>
              <a:rPr lang="en-gb"/>
              <a:t>03-09-2019</a:t>
            </a:r>
            <a:endParaRPr lang="da-DK" dirty="0"/>
          </a:p>
        </p:txBody>
      </p:sp>
    </p:spTree>
    <p:extLst>
      <p:ext uri="{BB962C8B-B14F-4D97-AF65-F5344CB8AC3E}">
        <p14:creationId xmlns:p14="http://schemas.microsoft.com/office/powerpoint/2010/main" val="370684513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rtlCol="0"/>
          <a:lstStyle/>
          <a:p>
            <a:pPr rtl="0"/>
            <a:r>
              <a:rPr lang="en-GB"/>
              <a:t>09-05-2023</a:t>
            </a:r>
            <a:r>
              <a:rPr lang="en-gb"/>
              <a:t>03-09-2017</a:t>
            </a:r>
            <a:endParaRPr lang="en-GB" dirty="0"/>
          </a:p>
        </p:txBody>
      </p:sp>
    </p:spTree>
    <p:extLst>
      <p:ext uri="{BB962C8B-B14F-4D97-AF65-F5344CB8AC3E}">
        <p14:creationId xmlns:p14="http://schemas.microsoft.com/office/powerpoint/2010/main" val="2249108626"/>
      </p:ext>
    </p:extLst>
  </p:cSld>
  <p:clrMapOvr>
    <a:masterClrMapping/>
  </p:clrMapOvr>
  <mc:AlternateContent xmlns:mc="http://schemas.openxmlformats.org/markup-compatibility/2006" xmlns:p14="http://schemas.microsoft.com/office/powerpoint/2010/main">
    <mc:Choice Requires="p14">
      <p:transition spd="slow" p14:dur="40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29A245E9-A962-4541-A38F-ADE1A9EBB380}"/>
              </a:ext>
            </a:extLst>
          </p:cNvPr>
          <p:cNvSpPr>
            <a:spLocks noGrp="1"/>
          </p:cNvSpPr>
          <p:nvPr>
            <p:ph type="dt" sz="half" idx="10"/>
          </p:nvPr>
        </p:nvSpPr>
        <p:spPr/>
        <p:txBody>
          <a:bodyPr rtlCol="0"/>
          <a:lstStyle/>
          <a:p>
            <a:pPr rtl="0"/>
            <a:r>
              <a:rPr lang="da-DK"/>
              <a:t>09-05-2023</a:t>
            </a:r>
            <a:r>
              <a:rPr lang="en-gb"/>
              <a:t>03-09-2019</a:t>
            </a:r>
            <a:endParaRPr lang="da-DK" dirty="0"/>
          </a:p>
        </p:txBody>
      </p:sp>
      <p:sp>
        <p:nvSpPr>
          <p:cNvPr id="7" name="Titel 1">
            <a:extLst>
              <a:ext uri="{FF2B5EF4-FFF2-40B4-BE49-F238E27FC236}">
                <a16:creationId xmlns:a16="http://schemas.microsoft.com/office/drawing/2014/main" id="{23CC802D-CE7C-5A45-A128-C8C37AFF915E}"/>
              </a:ext>
            </a:extLst>
          </p:cNvPr>
          <p:cNvSpPr>
            <a:spLocks noGrp="1"/>
          </p:cNvSpPr>
          <p:nvPr>
            <p:ph type="ctrTitle"/>
          </p:nvPr>
        </p:nvSpPr>
        <p:spPr>
          <a:xfrm>
            <a:off x="985838" y="2471859"/>
            <a:ext cx="10220325" cy="1661993"/>
          </a:xfrm>
        </p:spPr>
        <p:txBody>
          <a:bodyPr rtlCol="0"/>
          <a:lstStyle/>
          <a:p>
            <a:pPr rtl="0"/>
            <a:r>
              <a:rPr lang="en-gb" cap="none">
                <a:solidFill>
                  <a:schemeClr val="bg1"/>
                </a:solidFill>
                <a:latin typeface="AU Passata" panose="020B0503030502030804" pitchFamily="34" charset="77"/>
              </a:rPr>
              <a:t>Facts about</a:t>
            </a:r>
            <a:br>
              <a:rPr lang="da-DK" cap="none" dirty="0">
                <a:solidFill>
                  <a:schemeClr val="bg1"/>
                </a:solidFill>
                <a:latin typeface="AU Passata" panose="020B0503030502030804" pitchFamily="34" charset="77"/>
              </a:rPr>
            </a:br>
            <a:r>
              <a:rPr lang="en-gb" cap="none">
                <a:solidFill>
                  <a:schemeClr val="bg1"/>
                </a:solidFill>
                <a:latin typeface="AU Passata" panose="020B0503030502030804" pitchFamily="34" charset="77"/>
              </a:rPr>
              <a:t>Aarhus University</a:t>
            </a:r>
          </a:p>
        </p:txBody>
      </p:sp>
    </p:spTree>
    <p:extLst>
      <p:ext uri="{BB962C8B-B14F-4D97-AF65-F5344CB8AC3E}">
        <p14:creationId xmlns:p14="http://schemas.microsoft.com/office/powerpoint/2010/main" val="1998791321"/>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descr="Et billede, der indeholder himmel, udendørs, træ, bygning&#10;&#10;Automatisk genereret beskrivelse">
            <a:extLst>
              <a:ext uri="{FF2B5EF4-FFF2-40B4-BE49-F238E27FC236}">
                <a16:creationId xmlns:a16="http://schemas.microsoft.com/office/drawing/2014/main" id="{0AEBF317-2D8F-7BED-F31E-F0727ECEEF5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296"/>
            <a:ext cx="12188825" cy="6862295"/>
          </a:xfrm>
          <a:prstGeom prst="rect">
            <a:avLst/>
          </a:prstGeom>
        </p:spPr>
      </p:pic>
      <p:sp>
        <p:nvSpPr>
          <p:cNvPr id="4" name="Pladsholder til dato 3"/>
          <p:cNvSpPr>
            <a:spLocks noGrp="1"/>
          </p:cNvSpPr>
          <p:nvPr>
            <p:ph type="dt" sz="half" idx="12"/>
          </p:nvPr>
        </p:nvSpPr>
        <p:spPr>
          <a:xfrm>
            <a:off x="0" y="6957654"/>
            <a:ext cx="0" cy="0"/>
          </a:xfrm>
        </p:spPr>
        <p:txBody>
          <a:bodyPr rtlCol="0"/>
          <a:lstStyle/>
          <a:p>
            <a:pPr rtl="0"/>
            <a:r>
              <a:rPr lang="da-DK"/>
              <a:t>09-05-2023</a:t>
            </a:r>
            <a:r>
              <a:rPr lang="en-gb"/>
              <a:t>03-10-2019</a:t>
            </a:r>
            <a:endParaRPr lang="da-DK" dirty="0"/>
          </a:p>
        </p:txBody>
      </p:sp>
      <p:sp>
        <p:nvSpPr>
          <p:cNvPr id="12" name="Titel 1">
            <a:extLst>
              <a:ext uri="{FF2B5EF4-FFF2-40B4-BE49-F238E27FC236}">
                <a16:creationId xmlns:a16="http://schemas.microsoft.com/office/drawing/2014/main" id="{15AE7458-391C-6FCB-CC06-E46B9AB7548E}"/>
              </a:ext>
            </a:extLst>
          </p:cNvPr>
          <p:cNvSpPr txBox="1">
            <a:spLocks/>
          </p:cNvSpPr>
          <p:nvPr/>
        </p:nvSpPr>
        <p:spPr bwMode="auto">
          <a:xfrm>
            <a:off x="285739" y="700410"/>
            <a:ext cx="11555413" cy="752475"/>
          </a:xfrm>
          <a:prstGeom prst="rect">
            <a:avLst/>
          </a:prstGeom>
          <a:noFill/>
          <a:ln w="9525">
            <a:noFill/>
            <a:miter lim="800000"/>
            <a:headEnd/>
            <a:tailEnd/>
          </a:ln>
        </p:spPr>
        <p:txBody>
          <a:bodyPr vert="horz" wrap="square" lIns="0" tIns="0" rIns="0" bIns="0" numCol="1" rtlCol="0" anchor="b" anchorCtr="0" compatLnSpc="1">
            <a:prstTxWarp prst="textNoShape">
              <a:avLst/>
            </a:prstTxWarp>
          </a:bodyPr>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buFontTx/>
            </a:pPr>
            <a:r>
              <a:rPr lang="en-gb" kern="0" cap="none">
                <a:solidFill>
                  <a:schemeClr val="bg1"/>
                </a:solidFill>
              </a:rPr>
              <a:t>Rooted in a broad palette</a:t>
            </a:r>
          </a:p>
          <a:p>
            <a:pPr rtl="0">
              <a:lnSpc>
                <a:spcPct val="85000"/>
              </a:lnSpc>
              <a:buFontTx/>
            </a:pPr>
            <a:r>
              <a:rPr lang="en-gb" kern="0" cap="none">
                <a:solidFill>
                  <a:schemeClr val="bg1"/>
                </a:solidFill>
              </a:rPr>
              <a:t>of strong disciplines</a:t>
            </a:r>
          </a:p>
        </p:txBody>
      </p:sp>
      <p:grpSp>
        <p:nvGrpSpPr>
          <p:cNvPr id="17" name="Gruppe 16">
            <a:extLst>
              <a:ext uri="{FF2B5EF4-FFF2-40B4-BE49-F238E27FC236}">
                <a16:creationId xmlns:a16="http://schemas.microsoft.com/office/drawing/2014/main" id="{9AB311F1-4B11-3C51-2DC2-9C5A33634B9E}"/>
              </a:ext>
            </a:extLst>
          </p:cNvPr>
          <p:cNvGrpSpPr/>
          <p:nvPr/>
        </p:nvGrpSpPr>
        <p:grpSpPr>
          <a:xfrm>
            <a:off x="315912" y="3657600"/>
            <a:ext cx="11557000" cy="3567259"/>
            <a:chOff x="315912" y="3657600"/>
            <a:chExt cx="11557000" cy="3567259"/>
          </a:xfrm>
        </p:grpSpPr>
        <p:sp>
          <p:nvSpPr>
            <p:cNvPr id="3" name="Rektangel 2">
              <a:extLst>
                <a:ext uri="{FF2B5EF4-FFF2-40B4-BE49-F238E27FC236}">
                  <a16:creationId xmlns:a16="http://schemas.microsoft.com/office/drawing/2014/main" id="{55160755-5D01-02AA-BD16-94C161A81565}"/>
                </a:ext>
              </a:extLst>
            </p:cNvPr>
            <p:cNvSpPr/>
            <p:nvPr/>
          </p:nvSpPr>
          <p:spPr bwMode="auto">
            <a:xfrm>
              <a:off x="315912" y="3657600"/>
              <a:ext cx="11557000" cy="3194580"/>
            </a:xfrm>
            <a:prstGeom prst="rect">
              <a:avLst/>
            </a:prstGeom>
            <a:solidFill>
              <a:schemeClr val="bg1">
                <a:alpha val="75000"/>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9" name="Titel 1">
              <a:extLst>
                <a:ext uri="{FF2B5EF4-FFF2-40B4-BE49-F238E27FC236}">
                  <a16:creationId xmlns:a16="http://schemas.microsoft.com/office/drawing/2014/main" id="{C8F7470D-FA5D-EC55-D57D-3EAF4DEF5D10}"/>
                </a:ext>
              </a:extLst>
            </p:cNvPr>
            <p:cNvSpPr txBox="1">
              <a:spLocks/>
            </p:cNvSpPr>
            <p:nvPr/>
          </p:nvSpPr>
          <p:spPr>
            <a:xfrm>
              <a:off x="6688137" y="5562866"/>
              <a:ext cx="4657725" cy="1661993"/>
            </a:xfrm>
            <a:prstGeom prst="rect">
              <a:avLst/>
            </a:prstGeom>
          </p:spPr>
          <p:txBody>
            <a:bodyPr lIns="91440" tIns="45720" rIns="91440" bIns="45720" rtlCol="0" anchor="t"/>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3000"/>
                </a:lnSpc>
                <a:buFontTx/>
              </a:pPr>
              <a:r>
                <a:rPr lang="en-gb" sz="4000" kern="0" cap="none" dirty="0">
                  <a:solidFill>
                    <a:srgbClr val="002445"/>
                  </a:solidFill>
                  <a:latin typeface="AU Passata"/>
                </a:rPr>
                <a:t>1,900</a:t>
              </a:r>
              <a:endParaRPr lang="en-gb" sz="4000" kern="0" cap="none" dirty="0">
                <a:solidFill>
                  <a:srgbClr val="002445"/>
                </a:solidFill>
                <a:latin typeface="AU Passata" panose="020B0503030502030804" pitchFamily="34" charset="77"/>
              </a:endParaRPr>
            </a:p>
            <a:p>
              <a:pPr rtl="0">
                <a:lnSpc>
                  <a:spcPts val="3000"/>
                </a:lnSpc>
                <a:buFontTx/>
              </a:pPr>
              <a:r>
                <a:rPr lang="en-gb" sz="2800" b="0" kern="0" cap="none" dirty="0">
                  <a:solidFill>
                    <a:srgbClr val="002445"/>
                  </a:solidFill>
                  <a:latin typeface="AU Passata Light"/>
                </a:rPr>
                <a:t>PhD students</a:t>
              </a:r>
            </a:p>
          </p:txBody>
        </p:sp>
        <p:sp>
          <p:nvSpPr>
            <p:cNvPr id="10" name="Titel 1">
              <a:extLst>
                <a:ext uri="{FF2B5EF4-FFF2-40B4-BE49-F238E27FC236}">
                  <a16:creationId xmlns:a16="http://schemas.microsoft.com/office/drawing/2014/main" id="{49779E79-B7D9-BC94-CF26-21F889D930EC}"/>
                </a:ext>
              </a:extLst>
            </p:cNvPr>
            <p:cNvSpPr txBox="1">
              <a:spLocks/>
            </p:cNvSpPr>
            <p:nvPr/>
          </p:nvSpPr>
          <p:spPr>
            <a:xfrm>
              <a:off x="1391693" y="5562866"/>
              <a:ext cx="4221162" cy="1661993"/>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3000"/>
                </a:lnSpc>
                <a:buFontTx/>
              </a:pPr>
              <a:r>
                <a:rPr lang="en-gb" sz="4000" kern="0" cap="none" dirty="0">
                  <a:solidFill>
                    <a:srgbClr val="002445"/>
                  </a:solidFill>
                  <a:latin typeface="AU Passata" panose="020B0503030502030804" pitchFamily="34" charset="77"/>
                </a:rPr>
                <a:t>11,500</a:t>
              </a:r>
            </a:p>
            <a:p>
              <a:pPr rtl="0">
                <a:lnSpc>
                  <a:spcPts val="3000"/>
                </a:lnSpc>
                <a:buFontTx/>
              </a:pPr>
              <a:r>
                <a:rPr lang="en-gb" sz="2800" b="0" kern="0" cap="none" dirty="0">
                  <a:solidFill>
                    <a:srgbClr val="002445"/>
                  </a:solidFill>
                  <a:latin typeface="AU Passata Light" panose="020B0303030902030804" pitchFamily="34" charset="77"/>
                </a:rPr>
                <a:t>employees</a:t>
              </a:r>
            </a:p>
          </p:txBody>
        </p:sp>
        <p:sp>
          <p:nvSpPr>
            <p:cNvPr id="5" name="Titel 1">
              <a:extLst>
                <a:ext uri="{FF2B5EF4-FFF2-40B4-BE49-F238E27FC236}">
                  <a16:creationId xmlns:a16="http://schemas.microsoft.com/office/drawing/2014/main" id="{EFC5EBAA-C759-19E1-A1DC-D194FB088C92}"/>
                </a:ext>
              </a:extLst>
            </p:cNvPr>
            <p:cNvSpPr txBox="1">
              <a:spLocks/>
            </p:cNvSpPr>
            <p:nvPr/>
          </p:nvSpPr>
          <p:spPr>
            <a:xfrm>
              <a:off x="6688138" y="4240731"/>
              <a:ext cx="4221162" cy="1661993"/>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3000"/>
                </a:lnSpc>
                <a:buFontTx/>
              </a:pPr>
              <a:r>
                <a:rPr lang="en-gb" sz="4000" kern="0" cap="none" dirty="0">
                  <a:solidFill>
                    <a:srgbClr val="002445"/>
                  </a:solidFill>
                  <a:latin typeface="AU Passata" panose="020B0503030502030804" pitchFamily="34" charset="77"/>
                </a:rPr>
                <a:t>36,500</a:t>
              </a:r>
            </a:p>
            <a:p>
              <a:pPr rtl="0">
                <a:lnSpc>
                  <a:spcPts val="3000"/>
                </a:lnSpc>
                <a:buFontTx/>
              </a:pPr>
              <a:r>
                <a:rPr lang="en-gb" sz="2800" b="0" kern="0" cap="none" dirty="0">
                  <a:solidFill>
                    <a:srgbClr val="002445"/>
                  </a:solidFill>
                  <a:latin typeface="AU Passata Light" panose="020B0303030902030804" pitchFamily="34" charset="77"/>
                </a:rPr>
                <a:t>students</a:t>
              </a:r>
            </a:p>
          </p:txBody>
        </p:sp>
        <p:sp>
          <p:nvSpPr>
            <p:cNvPr id="11" name="Titel 1">
              <a:extLst>
                <a:ext uri="{FF2B5EF4-FFF2-40B4-BE49-F238E27FC236}">
                  <a16:creationId xmlns:a16="http://schemas.microsoft.com/office/drawing/2014/main" id="{CDDD35D0-0897-6CF8-C50F-95618982A2E1}"/>
                </a:ext>
              </a:extLst>
            </p:cNvPr>
            <p:cNvSpPr txBox="1">
              <a:spLocks/>
            </p:cNvSpPr>
            <p:nvPr/>
          </p:nvSpPr>
          <p:spPr>
            <a:xfrm>
              <a:off x="1391693" y="4240731"/>
              <a:ext cx="4221162" cy="1661993"/>
            </a:xfrm>
            <a:prstGeom prst="rect">
              <a:avLst/>
            </a:prstGeom>
          </p:spPr>
          <p:txBody>
            <a:bodyPr rtlCol="0"/>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ts val="3000"/>
                </a:lnSpc>
                <a:buFontTx/>
              </a:pPr>
              <a:r>
                <a:rPr lang="en-gb" sz="4000" kern="0" cap="none">
                  <a:solidFill>
                    <a:srgbClr val="002445"/>
                  </a:solidFill>
                  <a:latin typeface="AU Passata" panose="020B0503030502030804" pitchFamily="34" charset="77"/>
                </a:rPr>
                <a:t>5</a:t>
              </a:r>
            </a:p>
            <a:p>
              <a:pPr rtl="0">
                <a:lnSpc>
                  <a:spcPts val="3000"/>
                </a:lnSpc>
                <a:buFontTx/>
              </a:pPr>
              <a:r>
                <a:rPr lang="en-gb" sz="2800" b="0" kern="0" cap="none">
                  <a:solidFill>
                    <a:srgbClr val="002445"/>
                  </a:solidFill>
                  <a:latin typeface="AU Passata Light" panose="020B0303030902030804" pitchFamily="34" charset="77"/>
                </a:rPr>
                <a:t>faculties</a:t>
              </a:r>
            </a:p>
          </p:txBody>
        </p:sp>
      </p:grpSp>
    </p:spTree>
    <p:extLst>
      <p:ext uri="{BB962C8B-B14F-4D97-AF65-F5344CB8AC3E}">
        <p14:creationId xmlns:p14="http://schemas.microsoft.com/office/powerpoint/2010/main" val="136638248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2" presetClass="entr" presetSubtype="4" accel="50000" decel="50000" fill="hold" nodeType="withEffect">
                                  <p:stCondLst>
                                    <p:cond delay="100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2000" fill="hold"/>
                                        <p:tgtEl>
                                          <p:spTgt spid="17"/>
                                        </p:tgtEl>
                                        <p:attrNameLst>
                                          <p:attrName>ppt_x</p:attrName>
                                        </p:attrNameLst>
                                      </p:cBhvr>
                                      <p:tavLst>
                                        <p:tav tm="0">
                                          <p:val>
                                            <p:strVal val="#ppt_x"/>
                                          </p:val>
                                        </p:tav>
                                        <p:tav tm="100000">
                                          <p:val>
                                            <p:strVal val="#ppt_x"/>
                                          </p:val>
                                        </p:tav>
                                      </p:tavLst>
                                    </p:anim>
                                    <p:anim calcmode="lin" valueType="num">
                                      <p:cBhvr additive="base">
                                        <p:cTn id="11" dur="2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a:xfrm>
            <a:off x="0" y="6938975"/>
            <a:ext cx="0" cy="0"/>
          </a:xfrm>
        </p:spPr>
        <p:txBody>
          <a:bodyPr rtlCol="0"/>
          <a:lstStyle/>
          <a:p>
            <a:pPr rtl="0"/>
            <a:r>
              <a:rPr lang="da-DK"/>
              <a:t>09-05-2023</a:t>
            </a:r>
            <a:r>
              <a:rPr lang="en-gb"/>
              <a:t>03-10-2019</a:t>
            </a:r>
          </a:p>
        </p:txBody>
      </p:sp>
      <p:sp>
        <p:nvSpPr>
          <p:cNvPr id="7" name="Pladsholder til tekst 2"/>
          <p:cNvSpPr txBox="1">
            <a:spLocks/>
          </p:cNvSpPr>
          <p:nvPr/>
        </p:nvSpPr>
        <p:spPr>
          <a:xfrm>
            <a:off x="221102" y="3142501"/>
            <a:ext cx="2348416" cy="2582478"/>
          </a:xfrm>
          <a:prstGeom prst="rect">
            <a:avLst/>
          </a:prstGeom>
        </p:spPr>
        <p:txBody>
          <a:bodyPr rtlCol="0"/>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rtl="0">
              <a:buNone/>
            </a:pPr>
            <a:r>
              <a:rPr lang="en-gb" sz="2500" b="1" kern="0" dirty="0">
                <a:solidFill>
                  <a:srgbClr val="002445"/>
                </a:solidFill>
                <a:latin typeface="AU Passata" panose="020B0503030502030804" pitchFamily="34" charset="77"/>
              </a:rPr>
              <a:t>Faculty of Arts</a:t>
            </a:r>
            <a:r>
              <a:rPr lang="en-gb" sz="2500" kern="0" dirty="0">
                <a:solidFill>
                  <a:srgbClr val="002445"/>
                </a:solidFill>
                <a:latin typeface="AU Passata Light" panose="020B0604020202020204" charset="0"/>
              </a:rPr>
              <a:t> </a:t>
            </a:r>
            <a:r>
              <a:rPr lang="en-gb" sz="2500" kern="0" dirty="0">
                <a:solidFill>
                  <a:srgbClr val="002445"/>
                </a:solidFill>
                <a:latin typeface="AU Passata" panose="020B0503030502030804" pitchFamily="34" charset="0"/>
              </a:rPr>
              <a:t> </a:t>
            </a:r>
            <a:endParaRPr lang="en-gb" sz="2500" b="1" kern="0" dirty="0">
              <a:solidFill>
                <a:srgbClr val="002445"/>
              </a:solidFill>
            </a:endParaRPr>
          </a:p>
        </p:txBody>
      </p:sp>
      <p:sp>
        <p:nvSpPr>
          <p:cNvPr id="11" name="Pladsholder til tekst 2"/>
          <p:cNvSpPr txBox="1">
            <a:spLocks/>
          </p:cNvSpPr>
          <p:nvPr/>
        </p:nvSpPr>
        <p:spPr>
          <a:xfrm>
            <a:off x="2605091" y="3138698"/>
            <a:ext cx="2135591" cy="2582478"/>
          </a:xfrm>
          <a:prstGeom prst="rect">
            <a:avLst/>
          </a:prstGeom>
        </p:spPr>
        <p:txBody>
          <a:bodyPr rtlCol="0"/>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rtl="0">
              <a:buNone/>
            </a:pPr>
            <a:r>
              <a:rPr lang="en-gb" sz="2500" b="1" kern="0" dirty="0">
                <a:solidFill>
                  <a:srgbClr val="002445"/>
                </a:solidFill>
                <a:latin typeface="AU Passata" panose="020B0503030502030804" pitchFamily="34" charset="77"/>
              </a:rPr>
              <a:t>Aarhus BSS</a:t>
            </a:r>
            <a:endParaRPr lang="en-gb" sz="2500" b="1" kern="0" dirty="0">
              <a:solidFill>
                <a:srgbClr val="002445"/>
              </a:solidFill>
            </a:endParaRPr>
          </a:p>
        </p:txBody>
      </p:sp>
      <p:sp>
        <p:nvSpPr>
          <p:cNvPr id="12" name="Pladsholder til tekst 2"/>
          <p:cNvSpPr txBox="1">
            <a:spLocks/>
          </p:cNvSpPr>
          <p:nvPr/>
        </p:nvSpPr>
        <p:spPr>
          <a:xfrm>
            <a:off x="5009180" y="3142501"/>
            <a:ext cx="1924574" cy="2582478"/>
          </a:xfrm>
          <a:prstGeom prst="rect">
            <a:avLst/>
          </a:prstGeom>
        </p:spPr>
        <p:txBody>
          <a:bodyPr rtlCol="0"/>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rtl="0">
              <a:buNone/>
            </a:pPr>
            <a:r>
              <a:rPr lang="en-gb" sz="2500" b="1" kern="0" dirty="0">
                <a:solidFill>
                  <a:srgbClr val="002445"/>
                </a:solidFill>
                <a:latin typeface="AU Passata" panose="020B0503030502030804" pitchFamily="34" charset="77"/>
              </a:rPr>
              <a:t>Health</a:t>
            </a:r>
            <a:endParaRPr lang="en-gb" sz="2500" b="1" kern="0" dirty="0">
              <a:solidFill>
                <a:srgbClr val="002445"/>
              </a:solidFill>
            </a:endParaRPr>
          </a:p>
        </p:txBody>
      </p:sp>
      <p:sp>
        <p:nvSpPr>
          <p:cNvPr id="13" name="Pladsholder til tekst 2"/>
          <p:cNvSpPr txBox="1">
            <a:spLocks/>
          </p:cNvSpPr>
          <p:nvPr/>
        </p:nvSpPr>
        <p:spPr>
          <a:xfrm>
            <a:off x="7333093" y="3138698"/>
            <a:ext cx="2474291" cy="2582478"/>
          </a:xfrm>
          <a:prstGeom prst="rect">
            <a:avLst/>
          </a:prstGeom>
        </p:spPr>
        <p:txBody>
          <a:bodyPr rtlCol="0"/>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rtl="0">
              <a:buNone/>
            </a:pPr>
            <a:r>
              <a:rPr lang="en-gb" sz="2500" b="1" kern="0" dirty="0">
                <a:solidFill>
                  <a:srgbClr val="002445"/>
                </a:solidFill>
                <a:latin typeface="AU Passata" panose="020B0503030502030804" pitchFamily="34" charset="77"/>
              </a:rPr>
              <a:t>Faculty of Natural Sciences</a:t>
            </a:r>
            <a:endParaRPr lang="en-gb" sz="2500" b="1" kern="0" dirty="0">
              <a:solidFill>
                <a:srgbClr val="002445"/>
              </a:solidFill>
            </a:endParaRPr>
          </a:p>
        </p:txBody>
      </p:sp>
      <p:sp>
        <p:nvSpPr>
          <p:cNvPr id="14" name="Pladsholder til tekst 2"/>
          <p:cNvSpPr txBox="1">
            <a:spLocks/>
          </p:cNvSpPr>
          <p:nvPr/>
        </p:nvSpPr>
        <p:spPr>
          <a:xfrm>
            <a:off x="9728154" y="3138698"/>
            <a:ext cx="1924574" cy="1295042"/>
          </a:xfrm>
          <a:prstGeom prst="rect">
            <a:avLst/>
          </a:prstGeom>
        </p:spPr>
        <p:txBody>
          <a:bodyPr rtlCol="0"/>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rtl="0">
              <a:buNone/>
            </a:pPr>
            <a:r>
              <a:rPr lang="en-gb" sz="2500" b="1" kern="0" dirty="0">
                <a:solidFill>
                  <a:srgbClr val="002445"/>
                </a:solidFill>
                <a:latin typeface="AU Passata" panose="020B0503030502030804" pitchFamily="34" charset="77"/>
              </a:rPr>
              <a:t>Faculty of Technical Sciences</a:t>
            </a:r>
            <a:r>
              <a:rPr lang="en-gb" sz="2500" kern="0" dirty="0">
                <a:solidFill>
                  <a:srgbClr val="002445"/>
                </a:solidFill>
                <a:latin typeface="AU Passata" panose="020B0503030502030804" pitchFamily="34" charset="0"/>
              </a:rPr>
              <a:t> </a:t>
            </a:r>
            <a:r>
              <a:rPr lang="en-gb" sz="2500" dirty="0">
                <a:solidFill>
                  <a:srgbClr val="002445"/>
                </a:solidFill>
                <a:latin typeface="AU Passata" panose="020B0503030502030804" pitchFamily="34" charset="0"/>
              </a:rPr>
              <a:t> </a:t>
            </a:r>
            <a:r>
              <a:rPr lang="en-gb" sz="2400" kern="0" dirty="0">
                <a:solidFill>
                  <a:srgbClr val="002445"/>
                </a:solidFill>
              </a:rPr>
              <a:t>			</a:t>
            </a:r>
          </a:p>
          <a:p>
            <a:pPr marL="342900" indent="-342900" rtl="0">
              <a:buFont typeface="Arial" panose="020B0604020202020204" pitchFamily="34" charset="0"/>
              <a:buChar char="•"/>
            </a:pPr>
            <a:endParaRPr lang="da-DK" sz="2400" kern="0" dirty="0">
              <a:solidFill>
                <a:srgbClr val="002445"/>
              </a:solidFill>
            </a:endParaRPr>
          </a:p>
        </p:txBody>
      </p:sp>
      <p:sp>
        <p:nvSpPr>
          <p:cNvPr id="3" name="Titel 1">
            <a:extLst>
              <a:ext uri="{FF2B5EF4-FFF2-40B4-BE49-F238E27FC236}">
                <a16:creationId xmlns:a16="http://schemas.microsoft.com/office/drawing/2014/main" id="{E8F113AE-7F13-6D09-9F7C-F7D9ADCFD8C6}"/>
              </a:ext>
            </a:extLst>
          </p:cNvPr>
          <p:cNvSpPr txBox="1">
            <a:spLocks/>
          </p:cNvSpPr>
          <p:nvPr/>
        </p:nvSpPr>
        <p:spPr bwMode="auto">
          <a:xfrm>
            <a:off x="288004" y="692613"/>
            <a:ext cx="11555413" cy="752475"/>
          </a:xfrm>
          <a:prstGeom prst="rect">
            <a:avLst/>
          </a:prstGeom>
          <a:noFill/>
          <a:ln w="9525">
            <a:noFill/>
            <a:miter lim="800000"/>
            <a:headEnd/>
            <a:tailEnd/>
          </a:ln>
        </p:spPr>
        <p:txBody>
          <a:bodyPr vert="horz" wrap="square" lIns="0" tIns="0" rIns="0" bIns="0" numCol="1" rtlCol="0" anchor="b" anchorCtr="0" compatLnSpc="1">
            <a:prstTxWarp prst="textNoShape">
              <a:avLst/>
            </a:prstTxWarp>
          </a:bodyPr>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buFontTx/>
            </a:pPr>
            <a:r>
              <a:rPr lang="en-gb" kern="0" cap="none" dirty="0">
                <a:solidFill>
                  <a:srgbClr val="002445"/>
                </a:solidFill>
                <a:latin typeface="AU Passata" panose="020B0503030502030804" pitchFamily="34" charset="77"/>
              </a:rPr>
              <a:t>Research-intensive</a:t>
            </a:r>
          </a:p>
          <a:p>
            <a:pPr rtl="0">
              <a:lnSpc>
                <a:spcPct val="85000"/>
              </a:lnSpc>
              <a:buFontTx/>
            </a:pPr>
            <a:r>
              <a:rPr lang="en-gb" kern="0" cap="none" dirty="0">
                <a:solidFill>
                  <a:srgbClr val="002445"/>
                </a:solidFill>
                <a:latin typeface="AU Passata" panose="020B0503030502030804" pitchFamily="34" charset="77"/>
              </a:rPr>
              <a:t>and a full breadth of disciplines </a:t>
            </a:r>
          </a:p>
        </p:txBody>
      </p:sp>
      <p:pic>
        <p:nvPicPr>
          <p:cNvPr id="2" name="Picture 4">
            <a:extLst>
              <a:ext uri="{FF2B5EF4-FFF2-40B4-BE49-F238E27FC236}">
                <a16:creationId xmlns:a16="http://schemas.microsoft.com/office/drawing/2014/main" id="{ADAEF099-18C7-F372-CE6F-3D9A2BFF615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07385" y="1773775"/>
            <a:ext cx="2066341" cy="1302523"/>
          </a:xfrm>
          <a:prstGeom prst="rect">
            <a:avLst/>
          </a:prstGeom>
        </p:spPr>
      </p:pic>
      <p:pic>
        <p:nvPicPr>
          <p:cNvPr id="5" name="Picture 2" descr="https://www.au.dk/uploads/tx_gridelements/VR_lab_LK_773a.jpg">
            <a:extLst>
              <a:ext uri="{FF2B5EF4-FFF2-40B4-BE49-F238E27FC236}">
                <a16:creationId xmlns:a16="http://schemas.microsoft.com/office/drawing/2014/main" id="{F1BB9174-8704-202D-8082-C9D7138C1C1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5913" y="1773775"/>
            <a:ext cx="1999044" cy="12887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www.au.dk/uploads/tx_gridelements/AarhusBSS_01.jpg">
            <a:extLst>
              <a:ext uri="{FF2B5EF4-FFF2-40B4-BE49-F238E27FC236}">
                <a16:creationId xmlns:a16="http://schemas.microsoft.com/office/drawing/2014/main" id="{8E7E9B44-2450-2920-BFAD-3D17440EFD83}"/>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4923"/>
          <a:stretch/>
        </p:blipFill>
        <p:spPr bwMode="auto">
          <a:xfrm>
            <a:off x="2710555" y="1720228"/>
            <a:ext cx="1938817" cy="13513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www.au.dk/uploads/tx_gridelements/Health_03.jpg">
            <a:extLst>
              <a:ext uri="{FF2B5EF4-FFF2-40B4-BE49-F238E27FC236}">
                <a16:creationId xmlns:a16="http://schemas.microsoft.com/office/drawing/2014/main" id="{F4F128BB-4298-8D41-0BDB-A46985C9F6F3}"/>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044971" y="1773775"/>
            <a:ext cx="2021278" cy="12887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https://www.au.dk/uploads/tx_gridelements/NAT_bannerbillede_Nat_03.jpg">
            <a:extLst>
              <a:ext uri="{FF2B5EF4-FFF2-40B4-BE49-F238E27FC236}">
                <a16:creationId xmlns:a16="http://schemas.microsoft.com/office/drawing/2014/main" id="{385A9549-2044-1623-94C5-D6A88DBCA9B7}"/>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7446720" y="1773774"/>
            <a:ext cx="2000135" cy="1300019"/>
          </a:xfrm>
          <a:prstGeom prst="rect">
            <a:avLst/>
          </a:prstGeom>
          <a:noFill/>
          <a:extLst>
            <a:ext uri="{909E8E84-426E-40DD-AFC4-6F175D3DCCD1}">
              <a14:hiddenFill xmlns:a14="http://schemas.microsoft.com/office/drawing/2010/main">
                <a:solidFill>
                  <a:srgbClr val="FFFFFF"/>
                </a:solidFill>
              </a14:hiddenFill>
            </a:ext>
          </a:extLst>
        </p:spPr>
      </p:pic>
      <p:sp>
        <p:nvSpPr>
          <p:cNvPr id="10" name="Pladsholder til tekst 2">
            <a:extLst>
              <a:ext uri="{FF2B5EF4-FFF2-40B4-BE49-F238E27FC236}">
                <a16:creationId xmlns:a16="http://schemas.microsoft.com/office/drawing/2014/main" id="{7C30A9C9-A9A4-19A6-A677-FF54B992D4E1}"/>
              </a:ext>
            </a:extLst>
          </p:cNvPr>
          <p:cNvSpPr txBox="1">
            <a:spLocks/>
          </p:cNvSpPr>
          <p:nvPr/>
        </p:nvSpPr>
        <p:spPr>
          <a:xfrm>
            <a:off x="221102" y="4346693"/>
            <a:ext cx="2253294" cy="2070168"/>
          </a:xfrm>
          <a:prstGeom prst="rect">
            <a:avLst/>
          </a:prstGeom>
        </p:spPr>
        <p:txBody>
          <a:bodyPr lIns="91440" tIns="45720" rIns="91440" bIns="45720" rtlCol="0" anchor="t"/>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rtl="0">
              <a:buNone/>
            </a:pPr>
            <a:r>
              <a:rPr lang="en-gb" kern="0" dirty="0">
                <a:solidFill>
                  <a:srgbClr val="002445"/>
                </a:solidFill>
                <a:latin typeface="AU Passata" panose="020B0503030502030804" pitchFamily="34" charset="0"/>
              </a:rPr>
              <a:t>Humanities, theology, </a:t>
            </a:r>
            <a:r>
              <a:rPr lang="en-gb" kern="0" dirty="0" err="1">
                <a:solidFill>
                  <a:srgbClr val="002445"/>
                </a:solidFill>
                <a:latin typeface="AU Passata" panose="020B0503030502030804" pitchFamily="34" charset="0"/>
              </a:rPr>
              <a:t>educa-tional</a:t>
            </a:r>
            <a:r>
              <a:rPr lang="en-gb" kern="0" dirty="0">
                <a:solidFill>
                  <a:srgbClr val="002445"/>
                </a:solidFill>
                <a:latin typeface="AU Passata" panose="020B0503030502030804" pitchFamily="34" charset="0"/>
              </a:rPr>
              <a:t> theory and </a:t>
            </a:r>
            <a:br>
              <a:rPr lang="da-DK" kern="0" dirty="0">
                <a:solidFill>
                  <a:srgbClr val="002445"/>
                </a:solidFill>
                <a:latin typeface="AU Passata" panose="020B0503030502030804" pitchFamily="34" charset="0"/>
              </a:rPr>
            </a:br>
            <a:r>
              <a:rPr lang="en-gb" kern="0" dirty="0">
                <a:solidFill>
                  <a:srgbClr val="002445"/>
                </a:solidFill>
                <a:latin typeface="AU Passata" panose="020B0503030502030804" pitchFamily="34" charset="0"/>
              </a:rPr>
              <a:t>education</a:t>
            </a:r>
            <a:endParaRPr lang="da-DK" sz="2400" kern="0" dirty="0">
              <a:solidFill>
                <a:srgbClr val="002445"/>
              </a:solidFill>
              <a:latin typeface="AU Passata" panose="020B0503030502030804" pitchFamily="34" charset="0"/>
            </a:endParaRPr>
          </a:p>
          <a:p>
            <a:pPr rtl="0">
              <a:buNone/>
            </a:pPr>
            <a:r>
              <a:rPr lang="en-gb" sz="2400" b="1" kern="0" dirty="0">
                <a:solidFill>
                  <a:srgbClr val="002445"/>
                </a:solidFill>
              </a:rPr>
              <a:t>15%</a:t>
            </a:r>
          </a:p>
        </p:txBody>
      </p:sp>
      <p:sp>
        <p:nvSpPr>
          <p:cNvPr id="15" name="Pladsholder til tekst 2">
            <a:extLst>
              <a:ext uri="{FF2B5EF4-FFF2-40B4-BE49-F238E27FC236}">
                <a16:creationId xmlns:a16="http://schemas.microsoft.com/office/drawing/2014/main" id="{3D442359-F083-29B1-A6DE-FD16F2082B78}"/>
              </a:ext>
            </a:extLst>
          </p:cNvPr>
          <p:cNvSpPr txBox="1">
            <a:spLocks/>
          </p:cNvSpPr>
          <p:nvPr/>
        </p:nvSpPr>
        <p:spPr>
          <a:xfrm>
            <a:off x="2612167" y="4346693"/>
            <a:ext cx="2135591" cy="2582478"/>
          </a:xfrm>
          <a:prstGeom prst="rect">
            <a:avLst/>
          </a:prstGeom>
        </p:spPr>
        <p:txBody>
          <a:bodyPr lIns="91440" tIns="45720" rIns="91440" bIns="45720" rtlCol="0" anchor="t"/>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rtl="0">
              <a:buNone/>
            </a:pPr>
            <a:r>
              <a:rPr lang="en-gb" kern="0" dirty="0">
                <a:solidFill>
                  <a:srgbClr val="002445"/>
                </a:solidFill>
                <a:latin typeface="AU Passata" panose="020B0503030502030804" pitchFamily="34" charset="0"/>
              </a:rPr>
              <a:t>Business and social sciences</a:t>
            </a:r>
          </a:p>
          <a:p>
            <a:pPr rtl="0">
              <a:buNone/>
            </a:pPr>
            <a:r>
              <a:rPr lang="en-gb" sz="2400" b="1" kern="0" dirty="0">
                <a:solidFill>
                  <a:srgbClr val="002445"/>
                </a:solidFill>
              </a:rPr>
              <a:t>18%</a:t>
            </a:r>
          </a:p>
        </p:txBody>
      </p:sp>
      <p:sp>
        <p:nvSpPr>
          <p:cNvPr id="16" name="Pladsholder til tekst 2">
            <a:extLst>
              <a:ext uri="{FF2B5EF4-FFF2-40B4-BE49-F238E27FC236}">
                <a16:creationId xmlns:a16="http://schemas.microsoft.com/office/drawing/2014/main" id="{E503B89D-BFD8-F734-F2D3-FE185E9F38DA}"/>
              </a:ext>
            </a:extLst>
          </p:cNvPr>
          <p:cNvSpPr txBox="1">
            <a:spLocks/>
          </p:cNvSpPr>
          <p:nvPr/>
        </p:nvSpPr>
        <p:spPr>
          <a:xfrm>
            <a:off x="5009180" y="4348912"/>
            <a:ext cx="1924574" cy="2582478"/>
          </a:xfrm>
          <a:prstGeom prst="rect">
            <a:avLst/>
          </a:prstGeom>
        </p:spPr>
        <p:txBody>
          <a:bodyPr lIns="91440" tIns="45720" rIns="91440" bIns="45720" rtlCol="0" anchor="t"/>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rtl="0">
              <a:buNone/>
            </a:pPr>
            <a:r>
              <a:rPr lang="en-gb" kern="0" dirty="0">
                <a:solidFill>
                  <a:srgbClr val="002445"/>
                </a:solidFill>
                <a:latin typeface="AU Passata" panose="020B0503030502030804" pitchFamily="34" charset="0"/>
              </a:rPr>
              <a:t>Health sciences</a:t>
            </a:r>
            <a:endParaRPr lang="da-DK" kern="0" dirty="0">
              <a:solidFill>
                <a:srgbClr val="002445"/>
              </a:solidFill>
              <a:latin typeface="AU Passata" panose="020B0503030502030804" pitchFamily="34" charset="0"/>
            </a:endParaRPr>
          </a:p>
          <a:p>
            <a:pPr rtl="0">
              <a:buNone/>
            </a:pPr>
            <a:r>
              <a:rPr lang="en-gb" sz="2400" b="1" kern="0" dirty="0">
                <a:solidFill>
                  <a:srgbClr val="002445"/>
                </a:solidFill>
              </a:rPr>
              <a:t>27%</a:t>
            </a:r>
          </a:p>
        </p:txBody>
      </p:sp>
      <p:sp>
        <p:nvSpPr>
          <p:cNvPr id="17" name="Pladsholder til tekst 2">
            <a:extLst>
              <a:ext uri="{FF2B5EF4-FFF2-40B4-BE49-F238E27FC236}">
                <a16:creationId xmlns:a16="http://schemas.microsoft.com/office/drawing/2014/main" id="{87A818AE-6CC0-327F-1687-3C8051E02AEA}"/>
              </a:ext>
            </a:extLst>
          </p:cNvPr>
          <p:cNvSpPr txBox="1">
            <a:spLocks/>
          </p:cNvSpPr>
          <p:nvPr/>
        </p:nvSpPr>
        <p:spPr>
          <a:xfrm>
            <a:off x="7368667" y="4348912"/>
            <a:ext cx="1924574" cy="2582478"/>
          </a:xfrm>
          <a:prstGeom prst="rect">
            <a:avLst/>
          </a:prstGeom>
        </p:spPr>
        <p:txBody>
          <a:bodyPr lIns="91440" tIns="45720" rIns="91440" bIns="45720" rtlCol="0" anchor="t"/>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rtl="0">
              <a:buNone/>
            </a:pPr>
            <a:r>
              <a:rPr lang="en-gb" kern="0" dirty="0">
                <a:solidFill>
                  <a:srgbClr val="002445"/>
                </a:solidFill>
                <a:latin typeface="AU Passata" panose="020B0503030502030804" pitchFamily="34" charset="0"/>
              </a:rPr>
              <a:t>Natural sciences</a:t>
            </a:r>
            <a:endParaRPr lang="da-DK" kern="0" dirty="0">
              <a:solidFill>
                <a:srgbClr val="002445"/>
              </a:solidFill>
              <a:latin typeface="AU Passata" panose="020B0503030502030804" pitchFamily="34" charset="0"/>
            </a:endParaRPr>
          </a:p>
          <a:p>
            <a:pPr rtl="0">
              <a:buNone/>
            </a:pPr>
            <a:r>
              <a:rPr lang="en-gb" sz="2400" b="1" kern="0" dirty="0">
                <a:solidFill>
                  <a:srgbClr val="002445"/>
                </a:solidFill>
              </a:rPr>
              <a:t>17%</a:t>
            </a:r>
          </a:p>
        </p:txBody>
      </p:sp>
      <p:sp>
        <p:nvSpPr>
          <p:cNvPr id="18" name="Pladsholder til tekst 2">
            <a:extLst>
              <a:ext uri="{FF2B5EF4-FFF2-40B4-BE49-F238E27FC236}">
                <a16:creationId xmlns:a16="http://schemas.microsoft.com/office/drawing/2014/main" id="{EB46FA5D-CEA7-A8BD-B9D1-76BC52F4A9CC}"/>
              </a:ext>
            </a:extLst>
          </p:cNvPr>
          <p:cNvSpPr txBox="1">
            <a:spLocks/>
          </p:cNvSpPr>
          <p:nvPr/>
        </p:nvSpPr>
        <p:spPr>
          <a:xfrm>
            <a:off x="9728154" y="4352715"/>
            <a:ext cx="2066340" cy="2582478"/>
          </a:xfrm>
          <a:prstGeom prst="rect">
            <a:avLst/>
          </a:prstGeom>
        </p:spPr>
        <p:txBody>
          <a:bodyPr lIns="91440" tIns="45720" rIns="91440" bIns="45720" rtlCol="0" anchor="t"/>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rtl="0">
              <a:buNone/>
            </a:pPr>
            <a:r>
              <a:rPr lang="en-gb" dirty="0">
                <a:solidFill>
                  <a:srgbClr val="002445"/>
                </a:solidFill>
                <a:latin typeface="AU Passata" panose="020B0503030502030804" pitchFamily="34" charset="0"/>
              </a:rPr>
              <a:t>Agricultural and environmental </a:t>
            </a:r>
            <a:br>
              <a:rPr lang="da-DK" dirty="0">
                <a:solidFill>
                  <a:srgbClr val="002445"/>
                </a:solidFill>
                <a:latin typeface="AU Passata" panose="020B0503030502030804" pitchFamily="34" charset="0"/>
              </a:rPr>
            </a:br>
            <a:r>
              <a:rPr lang="en-gb" dirty="0">
                <a:solidFill>
                  <a:srgbClr val="002445"/>
                </a:solidFill>
                <a:latin typeface="AU Passata" panose="020B0503030502030804" pitchFamily="34" charset="0"/>
              </a:rPr>
              <a:t>sciences and engineering</a:t>
            </a:r>
            <a:endParaRPr lang="da-DK" kern="0" dirty="0">
              <a:solidFill>
                <a:srgbClr val="002445"/>
              </a:solidFill>
              <a:latin typeface="AU Passata" panose="020B0503030502030804" pitchFamily="34" charset="0"/>
            </a:endParaRPr>
          </a:p>
          <a:p>
            <a:pPr rtl="0">
              <a:buNone/>
            </a:pPr>
            <a:r>
              <a:rPr lang="en-gb" b="1" kern="0" dirty="0">
                <a:solidFill>
                  <a:srgbClr val="002445"/>
                </a:solidFill>
              </a:rPr>
              <a:t>23%</a:t>
            </a:r>
            <a:r>
              <a:rPr lang="en-gb" sz="2400" kern="0" dirty="0">
                <a:solidFill>
                  <a:srgbClr val="002445"/>
                </a:solidFill>
              </a:rPr>
              <a:t>			</a:t>
            </a:r>
          </a:p>
          <a:p>
            <a:pPr marL="342900" indent="-342900" rtl="0">
              <a:buFont typeface="Arial" panose="020B0604020202020204" pitchFamily="34" charset="0"/>
              <a:buChar char="•"/>
            </a:pPr>
            <a:endParaRPr lang="da-DK" sz="2400" kern="0" dirty="0">
              <a:solidFill>
                <a:srgbClr val="002445"/>
              </a:solidFill>
            </a:endParaRPr>
          </a:p>
        </p:txBody>
      </p:sp>
    </p:spTree>
    <p:extLst>
      <p:ext uri="{BB962C8B-B14F-4D97-AF65-F5344CB8AC3E}">
        <p14:creationId xmlns:p14="http://schemas.microsoft.com/office/powerpoint/2010/main" val="183360204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par>
                                <p:cTn id="11" presetID="10" presetClass="entr" presetSubtype="0" fill="hold"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par>
                                <p:cTn id="20" presetID="10" presetClass="entr" presetSubtype="0" fill="hold" grpId="0" nodeType="withEffect">
                                  <p:stCondLst>
                                    <p:cond delay="20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childTnLst>
                                </p:cTn>
                              </p:par>
                              <p:par>
                                <p:cTn id="23" presetID="10" presetClass="entr" presetSubtype="0" fill="hold" nodeType="withEffect">
                                  <p:stCondLst>
                                    <p:cond delay="200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childTnLst>
                                </p:cTn>
                              </p:par>
                              <p:par>
                                <p:cTn id="26" presetID="10" presetClass="entr" presetSubtype="0" fill="hold" grpId="0" nodeType="withEffect">
                                  <p:stCondLst>
                                    <p:cond delay="25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childTnLst>
                                </p:cTn>
                              </p:par>
                              <p:par>
                                <p:cTn id="29" presetID="10" presetClass="entr" presetSubtype="0" fill="hold" nodeType="withEffect">
                                  <p:stCondLst>
                                    <p:cond delay="250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childTnLst>
                                </p:cTn>
                              </p:par>
                              <p:par>
                                <p:cTn id="35" presetID="10" presetClass="entr" presetSubtype="0" fill="hold" nodeType="withEffect">
                                  <p:stCondLst>
                                    <p:cond delay="300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childTnLst>
                                </p:cTn>
                              </p:par>
                              <p:par>
                                <p:cTn id="38" presetID="10" presetClass="entr" presetSubtype="0" fill="hold" grpId="0" nodeType="withEffect">
                                  <p:stCondLst>
                                    <p:cond delay="100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childTnLst>
                                </p:cTn>
                              </p:par>
                              <p:par>
                                <p:cTn id="44" presetID="10" presetClass="entr" presetSubtype="0" fill="hold" grpId="0" nodeType="withEffect">
                                  <p:stCondLst>
                                    <p:cond delay="200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childTnLst>
                                </p:cTn>
                              </p:par>
                              <p:par>
                                <p:cTn id="47" presetID="10" presetClass="entr" presetSubtype="0" fill="hold" grpId="0" nodeType="withEffect">
                                  <p:stCondLst>
                                    <p:cond delay="250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childTnLst>
                                </p:cTn>
                              </p:par>
                              <p:par>
                                <p:cTn id="50" presetID="10" presetClass="entr" presetSubtype="0" fill="hold" grpId="0" nodeType="withEffect">
                                  <p:stCondLst>
                                    <p:cond delay="300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P spid="14" grpId="0"/>
      <p:bldP spid="3" grpId="0"/>
      <p:bldP spid="10" grpId="0"/>
      <p:bldP spid="15" grpId="0"/>
      <p:bldP spid="16" grpId="0"/>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a:extLst>
              <a:ext uri="{FF2B5EF4-FFF2-40B4-BE49-F238E27FC236}">
                <a16:creationId xmlns:a16="http://schemas.microsoft.com/office/drawing/2014/main" id="{3147D2EB-2675-FAB3-2493-4EDB57B226CC}"/>
              </a:ext>
            </a:extLst>
          </p:cNvPr>
          <p:cNvSpPr>
            <a:spLocks noGrp="1"/>
          </p:cNvSpPr>
          <p:nvPr>
            <p:ph type="dt" sz="half" idx="12"/>
          </p:nvPr>
        </p:nvSpPr>
        <p:spPr/>
        <p:txBody>
          <a:bodyPr/>
          <a:lstStyle/>
          <a:p>
            <a:pPr rtl="0"/>
            <a:fld id="{A3B67DD4-129F-440F-9948-640804AE9A07}" type="datetime1">
              <a:rPr lang="da-DK" smtClean="0"/>
              <a:t>12-09-2024</a:t>
            </a:fld>
            <a:r>
              <a:rPr lang="en-gb"/>
              <a:t>03-09-2019</a:t>
            </a:r>
          </a:p>
        </p:txBody>
      </p:sp>
      <p:pic>
        <p:nvPicPr>
          <p:cNvPr id="9" name="Billede 8">
            <a:extLst>
              <a:ext uri="{FF2B5EF4-FFF2-40B4-BE49-F238E27FC236}">
                <a16:creationId xmlns:a16="http://schemas.microsoft.com/office/drawing/2014/main" id="{FF7075E1-0181-9EF1-18D4-4A33E43E89D8}"/>
              </a:ext>
            </a:extLst>
          </p:cNvPr>
          <p:cNvPicPr>
            <a:picLocks noChangeAspect="1"/>
          </p:cNvPicPr>
          <p:nvPr/>
        </p:nvPicPr>
        <p:blipFill>
          <a:blip r:embed="rId3"/>
          <a:stretch>
            <a:fillRect/>
          </a:stretch>
        </p:blipFill>
        <p:spPr>
          <a:xfrm>
            <a:off x="-23148" y="-15789"/>
            <a:ext cx="12211290" cy="6876157"/>
          </a:xfrm>
          <a:prstGeom prst="rect">
            <a:avLst/>
          </a:prstGeom>
        </p:spPr>
      </p:pic>
    </p:spTree>
    <p:extLst>
      <p:ext uri="{BB962C8B-B14F-4D97-AF65-F5344CB8AC3E}">
        <p14:creationId xmlns:p14="http://schemas.microsoft.com/office/powerpoint/2010/main" val="954641381"/>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2"/>
          </p:nvPr>
        </p:nvSpPr>
        <p:spPr>
          <a:xfrm>
            <a:off x="0" y="6957654"/>
            <a:ext cx="0" cy="0"/>
          </a:xfrm>
        </p:spPr>
        <p:txBody>
          <a:bodyPr rtlCol="0"/>
          <a:lstStyle/>
          <a:p>
            <a:pPr rtl="0"/>
            <a:r>
              <a:rPr lang="da-DK"/>
              <a:t>09-05-2023</a:t>
            </a:r>
            <a:r>
              <a:rPr lang="en-gb"/>
              <a:t>03-10-2019</a:t>
            </a:r>
            <a:endParaRPr lang="da-DK" dirty="0"/>
          </a:p>
        </p:txBody>
      </p:sp>
      <p:sp>
        <p:nvSpPr>
          <p:cNvPr id="12" name="Titel 1">
            <a:extLst>
              <a:ext uri="{FF2B5EF4-FFF2-40B4-BE49-F238E27FC236}">
                <a16:creationId xmlns:a16="http://schemas.microsoft.com/office/drawing/2014/main" id="{15AE7458-391C-6FCB-CC06-E46B9AB7548E}"/>
              </a:ext>
            </a:extLst>
          </p:cNvPr>
          <p:cNvSpPr txBox="1">
            <a:spLocks/>
          </p:cNvSpPr>
          <p:nvPr/>
        </p:nvSpPr>
        <p:spPr bwMode="auto">
          <a:xfrm>
            <a:off x="355600" y="761780"/>
            <a:ext cx="11555413" cy="752475"/>
          </a:xfrm>
          <a:prstGeom prst="rect">
            <a:avLst/>
          </a:prstGeom>
          <a:noFill/>
          <a:ln w="9525">
            <a:noFill/>
            <a:miter lim="800000"/>
            <a:headEnd/>
            <a:tailEnd/>
          </a:ln>
        </p:spPr>
        <p:txBody>
          <a:bodyPr vert="horz" wrap="square" lIns="0" tIns="0" rIns="0" bIns="0" numCol="1" rtlCol="0" anchor="b" anchorCtr="0" compatLnSpc="1">
            <a:prstTxWarp prst="textNoShape">
              <a:avLst/>
            </a:prstTxWarp>
          </a:bodyPr>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buFontTx/>
            </a:pPr>
            <a:r>
              <a:rPr lang="en-gb" kern="0" cap="none">
                <a:solidFill>
                  <a:srgbClr val="002445"/>
                </a:solidFill>
              </a:rPr>
              <a:t>One university – </a:t>
            </a:r>
            <a:br>
              <a:rPr lang="da-DK" kern="0" cap="none" dirty="0">
                <a:solidFill>
                  <a:srgbClr val="002445"/>
                </a:solidFill>
              </a:rPr>
            </a:br>
            <a:r>
              <a:rPr lang="en-gb" kern="0" cap="none">
                <a:solidFill>
                  <a:srgbClr val="002445"/>
                </a:solidFill>
              </a:rPr>
              <a:t>four campuses</a:t>
            </a:r>
          </a:p>
        </p:txBody>
      </p:sp>
      <p:pic>
        <p:nvPicPr>
          <p:cNvPr id="3" name="Billede 2">
            <a:extLst>
              <a:ext uri="{FF2B5EF4-FFF2-40B4-BE49-F238E27FC236}">
                <a16:creationId xmlns:a16="http://schemas.microsoft.com/office/drawing/2014/main" id="{B8358624-AC8A-8485-A941-0E4EC2EAA7E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12286" y="3424905"/>
            <a:ext cx="6076540" cy="3440847"/>
          </a:xfrm>
          <a:prstGeom prst="rect">
            <a:avLst/>
          </a:prstGeom>
        </p:spPr>
      </p:pic>
      <p:pic>
        <p:nvPicPr>
          <p:cNvPr id="6" name="Picture 2" descr="Image result for campus herning au">
            <a:extLst>
              <a:ext uri="{FF2B5EF4-FFF2-40B4-BE49-F238E27FC236}">
                <a16:creationId xmlns:a16="http://schemas.microsoft.com/office/drawing/2014/main" id="{6B16E128-8164-AE1A-4C52-6620A4D79A6A}"/>
              </a:ext>
            </a:extLst>
          </p:cNvPr>
          <p:cNvPicPr>
            <a:picLocks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0" y="3414857"/>
            <a:ext cx="6118722" cy="3443143"/>
          </a:xfrm>
          <a:prstGeom prst="rect">
            <a:avLst/>
          </a:prstGeom>
          <a:noFill/>
          <a:extLst>
            <a:ext uri="{909E8E84-426E-40DD-AFC4-6F175D3DCCD1}">
              <a14:hiddenFill xmlns:a14="http://schemas.microsoft.com/office/drawing/2010/main">
                <a:solidFill>
                  <a:srgbClr val="FFFFFF"/>
                </a:solidFill>
              </a14:hiddenFill>
            </a:ext>
          </a:extLst>
        </p:spPr>
      </p:pic>
      <p:pic>
        <p:nvPicPr>
          <p:cNvPr id="7" name="Billede 6">
            <a:extLst>
              <a:ext uri="{FF2B5EF4-FFF2-40B4-BE49-F238E27FC236}">
                <a16:creationId xmlns:a16="http://schemas.microsoft.com/office/drawing/2014/main" id="{124907C1-5B2F-58BE-C081-12897FDA5E66}"/>
              </a:ext>
            </a:extLst>
          </p:cNvPr>
          <p:cNvPicPr>
            <a:picLocks noChangeAspect="1"/>
          </p:cNvPicPr>
          <p:nvPr>
            <p:custDataLst>
              <p:tags r:id="rId1"/>
            </p:custDataLst>
          </p:nvPr>
        </p:nvPicPr>
        <p:blipFill rotWithShape="1">
          <a:blip r:embed="rId6" cstate="email">
            <a:extLst>
              <a:ext uri="{28A0092B-C50C-407E-A947-70E740481C1C}">
                <a14:useLocalDpi xmlns:a14="http://schemas.microsoft.com/office/drawing/2010/main"/>
              </a:ext>
            </a:extLst>
          </a:blip>
          <a:srcRect/>
          <a:stretch/>
        </p:blipFill>
        <p:spPr>
          <a:xfrm>
            <a:off x="6113362" y="0"/>
            <a:ext cx="6075463" cy="3414857"/>
          </a:xfrm>
          <a:prstGeom prst="rect">
            <a:avLst/>
          </a:prstGeom>
        </p:spPr>
      </p:pic>
      <p:pic>
        <p:nvPicPr>
          <p:cNvPr id="8" name="Billede 7">
            <a:extLst>
              <a:ext uri="{FF2B5EF4-FFF2-40B4-BE49-F238E27FC236}">
                <a16:creationId xmlns:a16="http://schemas.microsoft.com/office/drawing/2014/main" id="{B25DCD27-C901-D57A-805D-8B9D3978390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0"/>
            <a:ext cx="6113362" cy="3414857"/>
          </a:xfrm>
          <a:prstGeom prst="rect">
            <a:avLst/>
          </a:prstGeom>
        </p:spPr>
      </p:pic>
      <p:grpSp>
        <p:nvGrpSpPr>
          <p:cNvPr id="14" name="Gruppe 13">
            <a:extLst>
              <a:ext uri="{FF2B5EF4-FFF2-40B4-BE49-F238E27FC236}">
                <a16:creationId xmlns:a16="http://schemas.microsoft.com/office/drawing/2014/main" id="{F85E9E7E-A500-FAE4-0C4E-8F3844980978}"/>
              </a:ext>
            </a:extLst>
          </p:cNvPr>
          <p:cNvGrpSpPr/>
          <p:nvPr/>
        </p:nvGrpSpPr>
        <p:grpSpPr>
          <a:xfrm>
            <a:off x="320606" y="6171629"/>
            <a:ext cx="2254774" cy="381396"/>
            <a:chOff x="310096" y="6203159"/>
            <a:chExt cx="2254774" cy="381396"/>
          </a:xfrm>
        </p:grpSpPr>
        <p:sp>
          <p:nvSpPr>
            <p:cNvPr id="15" name="Rektangel 14">
              <a:extLst>
                <a:ext uri="{FF2B5EF4-FFF2-40B4-BE49-F238E27FC236}">
                  <a16:creationId xmlns:a16="http://schemas.microsoft.com/office/drawing/2014/main" id="{C260A331-9EFC-AB8E-DC64-94B2D64AE3BD}"/>
                </a:ext>
              </a:extLst>
            </p:cNvPr>
            <p:cNvSpPr/>
            <p:nvPr/>
          </p:nvSpPr>
          <p:spPr bwMode="auto">
            <a:xfrm>
              <a:off x="310096" y="6203159"/>
              <a:ext cx="1628771" cy="381396"/>
            </a:xfrm>
            <a:prstGeom prst="rect">
              <a:avLst/>
            </a:prstGeom>
            <a:solidFill>
              <a:schemeClr val="bg1">
                <a:alpha val="75467"/>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16" name="Tekstfelt 15">
              <a:extLst>
                <a:ext uri="{FF2B5EF4-FFF2-40B4-BE49-F238E27FC236}">
                  <a16:creationId xmlns:a16="http://schemas.microsoft.com/office/drawing/2014/main" id="{28DA53D9-BB86-9061-1A6A-194942861034}"/>
                </a:ext>
              </a:extLst>
            </p:cNvPr>
            <p:cNvSpPr txBox="1"/>
            <p:nvPr/>
          </p:nvSpPr>
          <p:spPr>
            <a:xfrm>
              <a:off x="426016" y="6249241"/>
              <a:ext cx="2138854" cy="292388"/>
            </a:xfrm>
            <a:prstGeom prst="rect">
              <a:avLst/>
            </a:prstGeom>
            <a:noFill/>
          </p:spPr>
          <p:txBody>
            <a:bodyPr wrap="square" lIns="0" tIns="0" rIns="0" bIns="0" rtlCol="0">
              <a:spAutoFit/>
            </a:bodyPr>
            <a:lstStyle/>
            <a:p>
              <a:pPr rtl="0">
                <a:lnSpc>
                  <a:spcPct val="95000"/>
                </a:lnSpc>
              </a:pPr>
              <a:r>
                <a:rPr lang="en-gb" sz="2000" b="1">
                  <a:solidFill>
                    <a:srgbClr val="002445"/>
                  </a:solidFill>
                  <a:latin typeface="+mn-lt"/>
                </a:rPr>
                <a:t>Herning</a:t>
              </a:r>
            </a:p>
          </p:txBody>
        </p:sp>
      </p:grpSp>
      <p:grpSp>
        <p:nvGrpSpPr>
          <p:cNvPr id="18" name="Gruppe 17">
            <a:extLst>
              <a:ext uri="{FF2B5EF4-FFF2-40B4-BE49-F238E27FC236}">
                <a16:creationId xmlns:a16="http://schemas.microsoft.com/office/drawing/2014/main" id="{17218177-6E2B-65E4-E110-D163BA9F3421}"/>
              </a:ext>
            </a:extLst>
          </p:cNvPr>
          <p:cNvGrpSpPr/>
          <p:nvPr/>
        </p:nvGrpSpPr>
        <p:grpSpPr>
          <a:xfrm>
            <a:off x="315668" y="2868597"/>
            <a:ext cx="1704051" cy="381396"/>
            <a:chOff x="315668" y="2868597"/>
            <a:chExt cx="2254775" cy="381396"/>
          </a:xfrm>
        </p:grpSpPr>
        <p:sp>
          <p:nvSpPr>
            <p:cNvPr id="19" name="Rektangel 18">
              <a:extLst>
                <a:ext uri="{FF2B5EF4-FFF2-40B4-BE49-F238E27FC236}">
                  <a16:creationId xmlns:a16="http://schemas.microsoft.com/office/drawing/2014/main" id="{7E4BB19A-A72A-4CDB-5EF0-409BF99D48D3}"/>
                </a:ext>
              </a:extLst>
            </p:cNvPr>
            <p:cNvSpPr/>
            <p:nvPr/>
          </p:nvSpPr>
          <p:spPr bwMode="auto">
            <a:xfrm>
              <a:off x="315668" y="2868597"/>
              <a:ext cx="2198931" cy="381396"/>
            </a:xfrm>
            <a:prstGeom prst="rect">
              <a:avLst/>
            </a:prstGeom>
            <a:solidFill>
              <a:schemeClr val="bg1">
                <a:alpha val="75467"/>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20" name="Tekstfelt 19">
              <a:extLst>
                <a:ext uri="{FF2B5EF4-FFF2-40B4-BE49-F238E27FC236}">
                  <a16:creationId xmlns:a16="http://schemas.microsoft.com/office/drawing/2014/main" id="{A2208FE6-D808-149F-10D0-486DEBDFCDE4}"/>
                </a:ext>
              </a:extLst>
            </p:cNvPr>
            <p:cNvSpPr txBox="1"/>
            <p:nvPr/>
          </p:nvSpPr>
          <p:spPr>
            <a:xfrm>
              <a:off x="431589" y="2914679"/>
              <a:ext cx="2138854" cy="292388"/>
            </a:xfrm>
            <a:prstGeom prst="rect">
              <a:avLst/>
            </a:prstGeom>
            <a:noFill/>
          </p:spPr>
          <p:txBody>
            <a:bodyPr wrap="square" lIns="0" tIns="0" rIns="0" bIns="0" rtlCol="0">
              <a:spAutoFit/>
            </a:bodyPr>
            <a:lstStyle/>
            <a:p>
              <a:pPr rtl="0">
                <a:lnSpc>
                  <a:spcPct val="95000"/>
                </a:lnSpc>
              </a:pPr>
              <a:r>
                <a:rPr lang="en-gb" sz="2000" b="1">
                  <a:solidFill>
                    <a:srgbClr val="002445"/>
                  </a:solidFill>
                  <a:latin typeface="+mn-lt"/>
                </a:rPr>
                <a:t>Emdrup</a:t>
              </a:r>
            </a:p>
          </p:txBody>
        </p:sp>
      </p:grpSp>
      <p:grpSp>
        <p:nvGrpSpPr>
          <p:cNvPr id="2" name="Gruppe 1">
            <a:extLst>
              <a:ext uri="{FF2B5EF4-FFF2-40B4-BE49-F238E27FC236}">
                <a16:creationId xmlns:a16="http://schemas.microsoft.com/office/drawing/2014/main" id="{4105750F-14FE-82FB-D889-ADAF41DAF5BC}"/>
              </a:ext>
            </a:extLst>
          </p:cNvPr>
          <p:cNvGrpSpPr/>
          <p:nvPr/>
        </p:nvGrpSpPr>
        <p:grpSpPr>
          <a:xfrm>
            <a:off x="6348597" y="2868597"/>
            <a:ext cx="1704051" cy="381396"/>
            <a:chOff x="315668" y="2868597"/>
            <a:chExt cx="2254775" cy="381396"/>
          </a:xfrm>
        </p:grpSpPr>
        <p:sp>
          <p:nvSpPr>
            <p:cNvPr id="5" name="Rektangel 4">
              <a:extLst>
                <a:ext uri="{FF2B5EF4-FFF2-40B4-BE49-F238E27FC236}">
                  <a16:creationId xmlns:a16="http://schemas.microsoft.com/office/drawing/2014/main" id="{968133C1-14CA-B364-BC57-7BC939895048}"/>
                </a:ext>
              </a:extLst>
            </p:cNvPr>
            <p:cNvSpPr/>
            <p:nvPr/>
          </p:nvSpPr>
          <p:spPr bwMode="auto">
            <a:xfrm>
              <a:off x="315668" y="2868597"/>
              <a:ext cx="2198931" cy="381396"/>
            </a:xfrm>
            <a:prstGeom prst="rect">
              <a:avLst/>
            </a:prstGeom>
            <a:solidFill>
              <a:schemeClr val="bg1">
                <a:alpha val="75467"/>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9" name="Tekstfelt 8">
              <a:extLst>
                <a:ext uri="{FF2B5EF4-FFF2-40B4-BE49-F238E27FC236}">
                  <a16:creationId xmlns:a16="http://schemas.microsoft.com/office/drawing/2014/main" id="{1898C3BA-A256-BB0A-41F8-998B0B442791}"/>
                </a:ext>
              </a:extLst>
            </p:cNvPr>
            <p:cNvSpPr txBox="1"/>
            <p:nvPr/>
          </p:nvSpPr>
          <p:spPr>
            <a:xfrm>
              <a:off x="431589" y="2914679"/>
              <a:ext cx="2138854" cy="292388"/>
            </a:xfrm>
            <a:prstGeom prst="rect">
              <a:avLst/>
            </a:prstGeom>
            <a:noFill/>
          </p:spPr>
          <p:txBody>
            <a:bodyPr wrap="square" lIns="0" tIns="0" rIns="0" bIns="0" rtlCol="0">
              <a:spAutoFit/>
            </a:bodyPr>
            <a:lstStyle/>
            <a:p>
              <a:pPr rtl="0">
                <a:lnSpc>
                  <a:spcPct val="95000"/>
                </a:lnSpc>
              </a:pPr>
              <a:r>
                <a:rPr lang="en-gb" sz="2000" b="1">
                  <a:solidFill>
                    <a:srgbClr val="002445"/>
                  </a:solidFill>
                  <a:latin typeface="+mn-lt"/>
                </a:rPr>
                <a:t>Viborg</a:t>
              </a:r>
            </a:p>
          </p:txBody>
        </p:sp>
      </p:grpSp>
      <p:grpSp>
        <p:nvGrpSpPr>
          <p:cNvPr id="17" name="Gruppe 16">
            <a:extLst>
              <a:ext uri="{FF2B5EF4-FFF2-40B4-BE49-F238E27FC236}">
                <a16:creationId xmlns:a16="http://schemas.microsoft.com/office/drawing/2014/main" id="{33FECCEA-7569-9CB0-F1D1-352E01E2ABBE}"/>
              </a:ext>
            </a:extLst>
          </p:cNvPr>
          <p:cNvGrpSpPr/>
          <p:nvPr/>
        </p:nvGrpSpPr>
        <p:grpSpPr>
          <a:xfrm>
            <a:off x="6346587" y="6243918"/>
            <a:ext cx="1661848" cy="381396"/>
            <a:chOff x="315668" y="2868597"/>
            <a:chExt cx="2198932" cy="381396"/>
          </a:xfrm>
        </p:grpSpPr>
        <p:sp>
          <p:nvSpPr>
            <p:cNvPr id="25" name="Rektangel 24">
              <a:extLst>
                <a:ext uri="{FF2B5EF4-FFF2-40B4-BE49-F238E27FC236}">
                  <a16:creationId xmlns:a16="http://schemas.microsoft.com/office/drawing/2014/main" id="{78044274-4530-FFA7-8587-87900F05F546}"/>
                </a:ext>
              </a:extLst>
            </p:cNvPr>
            <p:cNvSpPr/>
            <p:nvPr/>
          </p:nvSpPr>
          <p:spPr bwMode="auto">
            <a:xfrm>
              <a:off x="315668" y="2868597"/>
              <a:ext cx="2198931" cy="381396"/>
            </a:xfrm>
            <a:prstGeom prst="rect">
              <a:avLst/>
            </a:prstGeom>
            <a:solidFill>
              <a:schemeClr val="bg1">
                <a:alpha val="75467"/>
              </a:schemeClr>
            </a:solidFill>
            <a:ln w="1778"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95000"/>
                </a:lnSpc>
                <a:spcBef>
                  <a:spcPct val="0"/>
                </a:spcBef>
                <a:spcAft>
                  <a:spcPct val="0"/>
                </a:spcAft>
                <a:buClrTx/>
                <a:buSzTx/>
                <a:buFont typeface="AU Passata" pitchFamily="34" charset="0"/>
                <a:buNone/>
                <a:tabLst/>
              </a:pPr>
              <a:endParaRPr kumimoji="0" lang="da-DK" sz="1600" b="0" i="0" u="none" strike="noStrike" cap="none" normalizeH="0" baseline="0" dirty="0" err="1">
                <a:ln>
                  <a:noFill/>
                </a:ln>
                <a:solidFill>
                  <a:schemeClr val="bg1"/>
                </a:solidFill>
                <a:effectLst/>
                <a:latin typeface="AU Passata" pitchFamily="34" charset="0"/>
              </a:endParaRPr>
            </a:p>
          </p:txBody>
        </p:sp>
        <p:sp>
          <p:nvSpPr>
            <p:cNvPr id="26" name="Tekstfelt 25">
              <a:extLst>
                <a:ext uri="{FF2B5EF4-FFF2-40B4-BE49-F238E27FC236}">
                  <a16:creationId xmlns:a16="http://schemas.microsoft.com/office/drawing/2014/main" id="{37068CBF-AE20-035A-C870-0607DFE08E6B}"/>
                </a:ext>
              </a:extLst>
            </p:cNvPr>
            <p:cNvSpPr txBox="1"/>
            <p:nvPr/>
          </p:nvSpPr>
          <p:spPr>
            <a:xfrm>
              <a:off x="431590" y="2914679"/>
              <a:ext cx="2083010" cy="292388"/>
            </a:xfrm>
            <a:prstGeom prst="rect">
              <a:avLst/>
            </a:prstGeom>
            <a:noFill/>
          </p:spPr>
          <p:txBody>
            <a:bodyPr wrap="square" lIns="0" tIns="0" rIns="0" bIns="0" rtlCol="0">
              <a:spAutoFit/>
            </a:bodyPr>
            <a:lstStyle/>
            <a:p>
              <a:pPr rtl="0">
                <a:lnSpc>
                  <a:spcPct val="95000"/>
                </a:lnSpc>
              </a:pPr>
              <a:r>
                <a:rPr lang="en-gb" sz="2000" b="1">
                  <a:solidFill>
                    <a:srgbClr val="002445"/>
                  </a:solidFill>
                  <a:latin typeface="+mn-lt"/>
                </a:rPr>
                <a:t>Aarhus</a:t>
              </a:r>
            </a:p>
          </p:txBody>
        </p:sp>
      </p:grpSp>
    </p:spTree>
    <p:extLst>
      <p:ext uri="{BB962C8B-B14F-4D97-AF65-F5344CB8AC3E}">
        <p14:creationId xmlns:p14="http://schemas.microsoft.com/office/powerpoint/2010/main" val="2228695264"/>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1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2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2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30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35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45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350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0" presetClass="entr" presetSubtype="0" fill="hold" nodeType="withEffect">
                                  <p:stCondLst>
                                    <p:cond delay="35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rtlCol="0"/>
          <a:lstStyle/>
          <a:p>
            <a:pPr rtl="0"/>
            <a:r>
              <a:rPr lang="da-DK"/>
              <a:t>09-05-2023</a:t>
            </a:r>
            <a:r>
              <a:rPr lang="en-gb"/>
              <a:t>03-10-2019</a:t>
            </a:r>
            <a:endParaRPr lang="da-DK" dirty="0"/>
          </a:p>
        </p:txBody>
      </p:sp>
      <p:sp>
        <p:nvSpPr>
          <p:cNvPr id="12" name="Titel 1">
            <a:extLst>
              <a:ext uri="{FF2B5EF4-FFF2-40B4-BE49-F238E27FC236}">
                <a16:creationId xmlns:a16="http://schemas.microsoft.com/office/drawing/2014/main" id="{15AE7458-391C-6FCB-CC06-E46B9AB7548E}"/>
              </a:ext>
            </a:extLst>
          </p:cNvPr>
          <p:cNvSpPr txBox="1">
            <a:spLocks/>
          </p:cNvSpPr>
          <p:nvPr/>
        </p:nvSpPr>
        <p:spPr bwMode="auto">
          <a:xfrm>
            <a:off x="286417" y="621596"/>
            <a:ext cx="11555413" cy="752475"/>
          </a:xfrm>
          <a:prstGeom prst="rect">
            <a:avLst/>
          </a:prstGeom>
          <a:noFill/>
          <a:ln w="9525">
            <a:noFill/>
            <a:miter lim="800000"/>
            <a:headEnd/>
            <a:tailEnd/>
          </a:ln>
        </p:spPr>
        <p:txBody>
          <a:bodyPr vert="horz" wrap="square" lIns="0" tIns="0" rIns="0" bIns="0" numCol="1" rtlCol="0" anchor="b" anchorCtr="0" compatLnSpc="1">
            <a:prstTxWarp prst="textNoShape">
              <a:avLst/>
            </a:prstTxWarp>
          </a:bodyPr>
          <a:lstStyle>
            <a:lvl1pPr algn="l" rtl="0" eaLnBrk="1" fontAlgn="base" hangingPunct="1">
              <a:lnSpc>
                <a:spcPct val="89000"/>
              </a:lnSpc>
              <a:spcBef>
                <a:spcPct val="0"/>
              </a:spcBef>
              <a:spcAft>
                <a:spcPct val="0"/>
              </a:spcAft>
              <a:defRPr sz="4500" b="1" cap="all" baseline="0">
                <a:solidFill>
                  <a:schemeClr val="tx1"/>
                </a:solidFill>
                <a:latin typeface="+mj-lt"/>
                <a:ea typeface="+mj-ea"/>
                <a:cs typeface="+mj-cs"/>
              </a:defRPr>
            </a:lvl1pPr>
            <a:lvl2pPr algn="l" rtl="0" eaLnBrk="1" fontAlgn="base" hangingPunct="1">
              <a:lnSpc>
                <a:spcPct val="83000"/>
              </a:lnSpc>
              <a:spcBef>
                <a:spcPct val="0"/>
              </a:spcBef>
              <a:spcAft>
                <a:spcPct val="0"/>
              </a:spcAft>
              <a:defRPr sz="4000">
                <a:solidFill>
                  <a:schemeClr val="bg2"/>
                </a:solidFill>
                <a:latin typeface="AU Passata" pitchFamily="34" charset="0"/>
              </a:defRPr>
            </a:lvl2pPr>
            <a:lvl3pPr algn="l" rtl="0" eaLnBrk="1" fontAlgn="base" hangingPunct="1">
              <a:lnSpc>
                <a:spcPct val="83000"/>
              </a:lnSpc>
              <a:spcBef>
                <a:spcPct val="0"/>
              </a:spcBef>
              <a:spcAft>
                <a:spcPct val="0"/>
              </a:spcAft>
              <a:defRPr sz="4000">
                <a:solidFill>
                  <a:schemeClr val="bg2"/>
                </a:solidFill>
                <a:latin typeface="AU Passata" pitchFamily="34" charset="0"/>
              </a:defRPr>
            </a:lvl3pPr>
            <a:lvl4pPr algn="l" rtl="0" eaLnBrk="1" fontAlgn="base" hangingPunct="1">
              <a:lnSpc>
                <a:spcPct val="83000"/>
              </a:lnSpc>
              <a:spcBef>
                <a:spcPct val="0"/>
              </a:spcBef>
              <a:spcAft>
                <a:spcPct val="0"/>
              </a:spcAft>
              <a:defRPr sz="4000">
                <a:solidFill>
                  <a:schemeClr val="bg2"/>
                </a:solidFill>
                <a:latin typeface="AU Passata" pitchFamily="34" charset="0"/>
              </a:defRPr>
            </a:lvl4pPr>
            <a:lvl5pPr algn="l" rtl="0" eaLnBrk="1" fontAlgn="base" hangingPunct="1">
              <a:lnSpc>
                <a:spcPct val="83000"/>
              </a:lnSpc>
              <a:spcBef>
                <a:spcPct val="0"/>
              </a:spcBef>
              <a:spcAft>
                <a:spcPct val="0"/>
              </a:spcAft>
              <a:defRPr sz="4000">
                <a:solidFill>
                  <a:schemeClr val="bg2"/>
                </a:solidFill>
                <a:latin typeface="AU Passata" pitchFamily="34" charset="0"/>
              </a:defRPr>
            </a:lvl5pPr>
            <a:lvl6pPr marL="457200" algn="l" rtl="0" eaLnBrk="1" fontAlgn="base" hangingPunct="1">
              <a:lnSpc>
                <a:spcPct val="83000"/>
              </a:lnSpc>
              <a:spcBef>
                <a:spcPct val="0"/>
              </a:spcBef>
              <a:spcAft>
                <a:spcPct val="0"/>
              </a:spcAft>
              <a:defRPr sz="4000">
                <a:solidFill>
                  <a:schemeClr val="bg2"/>
                </a:solidFill>
                <a:latin typeface="AU Passata" pitchFamily="34" charset="0"/>
              </a:defRPr>
            </a:lvl6pPr>
            <a:lvl7pPr marL="914400" algn="l" rtl="0" eaLnBrk="1" fontAlgn="base" hangingPunct="1">
              <a:lnSpc>
                <a:spcPct val="83000"/>
              </a:lnSpc>
              <a:spcBef>
                <a:spcPct val="0"/>
              </a:spcBef>
              <a:spcAft>
                <a:spcPct val="0"/>
              </a:spcAft>
              <a:defRPr sz="4000">
                <a:solidFill>
                  <a:schemeClr val="bg2"/>
                </a:solidFill>
                <a:latin typeface="AU Passata" pitchFamily="34" charset="0"/>
              </a:defRPr>
            </a:lvl7pPr>
            <a:lvl8pPr marL="1371600" algn="l" rtl="0" eaLnBrk="1" fontAlgn="base" hangingPunct="1">
              <a:lnSpc>
                <a:spcPct val="83000"/>
              </a:lnSpc>
              <a:spcBef>
                <a:spcPct val="0"/>
              </a:spcBef>
              <a:spcAft>
                <a:spcPct val="0"/>
              </a:spcAft>
              <a:defRPr sz="4000">
                <a:solidFill>
                  <a:schemeClr val="bg2"/>
                </a:solidFill>
                <a:latin typeface="AU Passata" pitchFamily="34" charset="0"/>
              </a:defRPr>
            </a:lvl8pPr>
            <a:lvl9pPr marL="1828800" algn="l" rtl="0" eaLnBrk="1" fontAlgn="base" hangingPunct="1">
              <a:lnSpc>
                <a:spcPct val="83000"/>
              </a:lnSpc>
              <a:spcBef>
                <a:spcPct val="0"/>
              </a:spcBef>
              <a:spcAft>
                <a:spcPct val="0"/>
              </a:spcAft>
              <a:defRPr sz="4000">
                <a:solidFill>
                  <a:schemeClr val="bg2"/>
                </a:solidFill>
                <a:latin typeface="AU Passata" pitchFamily="34" charset="0"/>
              </a:defRPr>
            </a:lvl9pPr>
          </a:lstStyle>
          <a:p>
            <a:pPr rtl="0">
              <a:lnSpc>
                <a:spcPct val="85000"/>
              </a:lnSpc>
              <a:buFontTx/>
            </a:pPr>
            <a:r>
              <a:rPr lang="en-gb" kern="0" cap="none">
                <a:solidFill>
                  <a:srgbClr val="002445"/>
                </a:solidFill>
              </a:rPr>
              <a:t>International collaborations</a:t>
            </a:r>
          </a:p>
          <a:p>
            <a:pPr rtl="0">
              <a:lnSpc>
                <a:spcPct val="85000"/>
              </a:lnSpc>
              <a:buFontTx/>
            </a:pPr>
            <a:endParaRPr lang="da-DK" sz="4000" kern="0" cap="none" dirty="0">
              <a:solidFill>
                <a:srgbClr val="002445"/>
              </a:solidFill>
            </a:endParaRPr>
          </a:p>
        </p:txBody>
      </p:sp>
      <p:pic>
        <p:nvPicPr>
          <p:cNvPr id="15" name="Picture 4" descr="Coimbra Group Scholarship Programme 2019 for Young Researchers from the  European Neighbourhood, Europe">
            <a:extLst>
              <a:ext uri="{FF2B5EF4-FFF2-40B4-BE49-F238E27FC236}">
                <a16:creationId xmlns:a16="http://schemas.microsoft.com/office/drawing/2014/main" id="{3C95A4B6-7E8F-374B-8CD7-FA0C26AB90A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591525" y="3987993"/>
            <a:ext cx="1815071" cy="131708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8">
            <a:extLst>
              <a:ext uri="{FF2B5EF4-FFF2-40B4-BE49-F238E27FC236}">
                <a16:creationId xmlns:a16="http://schemas.microsoft.com/office/drawing/2014/main" id="{5263A791-2804-98A7-2A1A-7CE59E9BF90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805" t="-4592" r="-1817" b="-3503"/>
          <a:stretch/>
        </p:blipFill>
        <p:spPr bwMode="auto">
          <a:xfrm>
            <a:off x="3629332" y="2333524"/>
            <a:ext cx="4928574" cy="1542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 name="Picture 6">
            <a:extLst>
              <a:ext uri="{FF2B5EF4-FFF2-40B4-BE49-F238E27FC236}">
                <a16:creationId xmlns:a16="http://schemas.microsoft.com/office/drawing/2014/main" id="{841DF900-98E5-7FEA-4E98-2E392F04C28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p:blipFill>
        <p:spPr bwMode="auto">
          <a:xfrm>
            <a:off x="803249" y="3875531"/>
            <a:ext cx="2848243" cy="1542007"/>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indhold 3">
            <a:extLst>
              <a:ext uri="{FF2B5EF4-FFF2-40B4-BE49-F238E27FC236}">
                <a16:creationId xmlns:a16="http://schemas.microsoft.com/office/drawing/2014/main" id="{532B2649-DF1F-E463-6AF1-EA0BFD24DAB9}"/>
              </a:ext>
            </a:extLst>
          </p:cNvPr>
          <p:cNvSpPr txBox="1">
            <a:spLocks/>
          </p:cNvSpPr>
          <p:nvPr/>
        </p:nvSpPr>
        <p:spPr bwMode="auto">
          <a:xfrm>
            <a:off x="286417" y="835815"/>
            <a:ext cx="10220325" cy="678336"/>
          </a:xfrm>
          <a:prstGeom prst="rect">
            <a:avLst/>
          </a:prstGeom>
          <a:noFill/>
          <a:ln w="9525">
            <a:noFill/>
            <a:miter lim="800000"/>
            <a:headEnd/>
            <a:tailEnd/>
          </a:ln>
        </p:spPr>
        <p:txBody>
          <a:bodyPr vert="horz" wrap="square" lIns="0" tIns="0" rIns="0" bIns="0" numCol="1" rtlCol="0" anchor="t" anchorCtr="0" compatLnSpc="1">
            <a:prstTxWarp prst="textNoShape">
              <a:avLst/>
            </a:prstTxWarp>
          </a:bodyPr>
          <a:lstStyle>
            <a:lvl1pPr marL="0" indent="0" algn="l" rtl="0" eaLnBrk="1" fontAlgn="base" hangingPunct="1">
              <a:lnSpc>
                <a:spcPct val="99000"/>
              </a:lnSpc>
              <a:spcBef>
                <a:spcPts val="600"/>
              </a:spcBef>
              <a:spcAft>
                <a:spcPct val="0"/>
              </a:spcAft>
              <a:buClr>
                <a:schemeClr val="tx1"/>
              </a:buClr>
              <a:buSzPct val="100000"/>
              <a:buFont typeface="Calibri" panose="020F0502020204030204" pitchFamily="34" charset="0"/>
              <a:buChar char="​"/>
              <a:defRPr sz="2000" b="0">
                <a:solidFill>
                  <a:schemeClr val="tx1"/>
                </a:solidFill>
                <a:latin typeface="+mn-lt"/>
                <a:ea typeface="+mn-ea"/>
                <a:cs typeface="+mn-cs"/>
              </a:defRPr>
            </a:lvl1pPr>
            <a:lvl2pPr marL="43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2pPr>
            <a:lvl3pPr marL="756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3pPr>
            <a:lvl4pPr marL="115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4pPr>
            <a:lvl5pPr marL="1512000" indent="-180000" algn="l" rtl="0" eaLnBrk="1" fontAlgn="base" hangingPunct="1">
              <a:lnSpc>
                <a:spcPct val="99000"/>
              </a:lnSpc>
              <a:spcBef>
                <a:spcPts val="600"/>
              </a:spcBef>
              <a:spcAft>
                <a:spcPct val="0"/>
              </a:spcAft>
              <a:buClr>
                <a:schemeClr val="tx1"/>
              </a:buClr>
              <a:buSzPct val="100000"/>
              <a:buFont typeface="Arial" panose="020B0604020202020204" pitchFamily="34" charset="0"/>
              <a:buChar char="•"/>
              <a:defRPr sz="2000">
                <a:solidFill>
                  <a:schemeClr val="tx1"/>
                </a:solidFill>
                <a:latin typeface="+mn-lt"/>
              </a:defRPr>
            </a:lvl5pPr>
            <a:lvl6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6pPr>
            <a:lvl7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7pPr>
            <a:lvl8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8pPr>
            <a:lvl9pPr marL="1836000" indent="-180000" algn="l" rtl="0" eaLnBrk="1" fontAlgn="base" hangingPunct="1">
              <a:lnSpc>
                <a:spcPct val="99000"/>
              </a:lnSpc>
              <a:spcBef>
                <a:spcPts val="600"/>
              </a:spcBef>
              <a:spcAft>
                <a:spcPct val="0"/>
              </a:spcAft>
              <a:buClr>
                <a:schemeClr val="tx1"/>
              </a:buClr>
              <a:buFont typeface="Arial" panose="020B0604020202020204" pitchFamily="34" charset="0"/>
              <a:buChar char="•"/>
              <a:defRPr sz="2000">
                <a:solidFill>
                  <a:schemeClr val="tx1"/>
                </a:solidFill>
                <a:latin typeface="+mn-lt"/>
              </a:defRPr>
            </a:lvl9pPr>
          </a:lstStyle>
          <a:p>
            <a:pPr rtl="0"/>
            <a:r>
              <a:rPr lang="en-gb" sz="2800" spc="100">
                <a:solidFill>
                  <a:srgbClr val="002445"/>
                </a:solidFill>
                <a:latin typeface="AU Passata Light" panose="020B0303030902030804" pitchFamily="34" charset="77"/>
              </a:rPr>
              <a:t>As a member of international alliances and networks, </a:t>
            </a:r>
            <a:br>
              <a:rPr lang="da-DK" sz="2800" spc="100" dirty="0">
                <a:solidFill>
                  <a:srgbClr val="002445"/>
                </a:solidFill>
                <a:latin typeface="AU Passata Light" panose="020B0303030902030804" pitchFamily="34" charset="77"/>
              </a:rPr>
            </a:br>
            <a:r>
              <a:rPr lang="en-gb" sz="2800" spc="100">
                <a:solidFill>
                  <a:srgbClr val="002445"/>
                </a:solidFill>
                <a:latin typeface="AU Passata Light" panose="020B0303030902030804" pitchFamily="34" charset="77"/>
              </a:rPr>
              <a:t>AU contributes to the global exchange of knowledge and talents.</a:t>
            </a:r>
          </a:p>
        </p:txBody>
      </p:sp>
    </p:spTree>
    <p:extLst>
      <p:ext uri="{BB962C8B-B14F-4D97-AF65-F5344CB8AC3E}">
        <p14:creationId xmlns:p14="http://schemas.microsoft.com/office/powerpoint/2010/main" val="232566402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nodeType="withEffect">
                                  <p:stCondLst>
                                    <p:cond delay="150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childTnLst>
                                </p:cTn>
                              </p:par>
                              <p:par>
                                <p:cTn id="11" presetID="10" presetClass="entr" presetSubtype="0" fill="hold" nodeType="withEffect">
                                  <p:stCondLst>
                                    <p:cond delay="200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childTnLst>
                                </p:cTn>
                              </p:par>
                              <p:par>
                                <p:cTn id="14" presetID="10" presetClass="entr" presetSubtype="0" fill="hold" nodeType="withEffect">
                                  <p:stCondLst>
                                    <p:cond delay="25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childTnLst>
                                </p:cTn>
                              </p:par>
                              <p:par>
                                <p:cTn id="17" presetID="10" presetClass="entr" presetSubtype="0" fill="hold" grpId="0" nodeType="withEffect">
                                  <p:stCondLst>
                                    <p:cond delay="30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au205091\AppData\Local\Temp\Templafy\PowerPointVsto\Assets\Foulum_luftfoto_2013_24_PPT_.jpg"/>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au205091\AppData\Local\Temp\Templafy\PowerPointVsto\Assets\Foulum_luftfoto_2013_24_PPT_.jpg"/>
</p:tagLst>
</file>

<file path=ppt/tags/tag3.xml><?xml version="1.0" encoding="utf-8"?>
<p:tagLst xmlns:a="http://schemas.openxmlformats.org/drawingml/2006/main" xmlns:r="http://schemas.openxmlformats.org/officeDocument/2006/relationships" xmlns:p="http://schemas.openxmlformats.org/presentationml/2006/main">
  <p:tag name="TEMPLAFYSLIDEID" val="637847573323435313"/>
</p:tagLst>
</file>

<file path=ppt/theme/theme1.xml><?xml version="1.0" encoding="utf-8"?>
<a:theme xmlns:a="http://schemas.openxmlformats.org/drawingml/2006/main" name="AU 16:9">
  <a:themeElements>
    <a:clrScheme name="AU_Blue">
      <a:dk1>
        <a:srgbClr val="000000"/>
      </a:dk1>
      <a:lt1>
        <a:srgbClr val="FFFFFF"/>
      </a:lt1>
      <a:dk2>
        <a:srgbClr val="002546"/>
      </a:dk2>
      <a:lt2>
        <a:srgbClr val="002546"/>
      </a:lt2>
      <a:accent1>
        <a:srgbClr val="0A1439"/>
      </a:accent1>
      <a:accent2>
        <a:srgbClr val="183D83"/>
      </a:accent2>
      <a:accent3>
        <a:srgbClr val="87D1F4"/>
      </a:accent3>
      <a:accent4>
        <a:srgbClr val="33525F"/>
      </a:accent4>
      <a:accent5>
        <a:srgbClr val="548195"/>
      </a:accent5>
      <a:accent6>
        <a:srgbClr val="C6C6C6"/>
      </a:accent6>
      <a:hlink>
        <a:srgbClr val="03428E"/>
      </a:hlink>
      <a:folHlink>
        <a:srgbClr val="03428E"/>
      </a:folHlink>
    </a:clrScheme>
    <a:fontScheme name="AU Passata">
      <a:majorFont>
        <a:latin typeface="AU Passata"/>
        <a:ea typeface=""/>
        <a:cs typeface=""/>
      </a:majorFont>
      <a:minorFont>
        <a:latin typeface="AU Passat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778" cap="flat" cmpd="sng" algn="ctr">
          <a:solidFill>
            <a:schemeClr val="accent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l" defTabSz="914400" rtl="0" eaLnBrk="1" fontAlgn="base" latinLnBrk="0" hangingPunct="1">
          <a:lnSpc>
            <a:spcPct val="95000"/>
          </a:lnSpc>
          <a:spcBef>
            <a:spcPct val="0"/>
          </a:spcBef>
          <a:spcAft>
            <a:spcPct val="0"/>
          </a:spcAft>
          <a:buClrTx/>
          <a:buSzTx/>
          <a:buFont typeface="AU Passata" pitchFamily="34" charset="0"/>
          <a:buNone/>
          <a:tabLst/>
          <a:defRPr kumimoji="0" sz="1600" b="0" i="0" u="none" strike="noStrike" cap="none" normalizeH="0" baseline="0" dirty="0" err="1">
            <a:ln>
              <a:noFill/>
            </a:ln>
            <a:solidFill>
              <a:schemeClr val="bg1"/>
            </a:solidFill>
            <a:effectLst/>
            <a:latin typeface="AU Passata" pitchFamily="34" charset="0"/>
          </a:defRPr>
        </a:defPPr>
      </a:lstStyle>
    </a:spDef>
    <a:lnDef>
      <a:spPr bwMode="auto">
        <a:xfrm>
          <a:off x="0" y="0"/>
          <a:ext cx="1" cy="1"/>
        </a:xfrm>
        <a:custGeom>
          <a:avLst/>
          <a:gdLst/>
          <a:ahLst/>
          <a:cxnLst/>
          <a:rect l="0" t="0" r="0" b="0"/>
          <a:pathLst/>
        </a:custGeom>
        <a:solidFill>
          <a:schemeClr val="accent2"/>
        </a:solidFill>
        <a:ln w="1778" cap="flat" cmpd="sng" algn="ctr">
          <a:solidFill>
            <a:schemeClr val="accent2"/>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ts val="3600"/>
          </a:lnSpc>
          <a:spcBef>
            <a:spcPct val="0"/>
          </a:spcBef>
          <a:spcAft>
            <a:spcPct val="0"/>
          </a:spcAft>
          <a:buClrTx/>
          <a:buSzTx/>
          <a:buFont typeface="AU Passata" pitchFamily="34" charset="0"/>
          <a:buNone/>
          <a:tabLst/>
          <a:defRPr kumimoji="0" lang="en-US" sz="3600" b="0" i="0" u="none" strike="noStrike" cap="none" normalizeH="0" baseline="0">
            <a:ln>
              <a:noFill/>
            </a:ln>
            <a:solidFill>
              <a:schemeClr val="tx1"/>
            </a:solidFill>
            <a:effectLst/>
            <a:latin typeface="AU Passata" pitchFamily="34" charset="0"/>
          </a:defRPr>
        </a:defPPr>
      </a:lstStyle>
    </a:lnDef>
    <a:txDef>
      <a:spPr>
        <a:noFill/>
      </a:spPr>
      <a:bodyPr wrap="square" lIns="0" tIns="0" rIns="0" bIns="0" rtlCol="0">
        <a:spAutoFit/>
      </a:bodyPr>
      <a:lstStyle>
        <a:defPPr>
          <a:lnSpc>
            <a:spcPct val="95000"/>
          </a:lnSpc>
          <a:defRPr sz="1600" dirty="0">
            <a:latin typeface="+mn-lt"/>
          </a:defRPr>
        </a:defPPr>
      </a:lstStyle>
    </a:txDef>
  </a:objectDefaults>
  <a:extraClrSchemeLst/>
  <a:extLst>
    <a:ext uri="{05A4C25C-085E-4340-85A3-A5531E510DB2}">
      <thm15:themeFamily xmlns:thm15="http://schemas.microsoft.com/office/thememl/2012/main" name="AU PowerPoint Template 16-9.potx" id="{7A6F7BDC-B87C-43B1-A03F-8FC29EB8E4AA}" vid="{0342C178-0357-4DD1-B9D7-A15D067ACA9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3935</Words>
  <Application>Microsoft Office PowerPoint</Application>
  <PresentationFormat>Brugerdefineret</PresentationFormat>
  <Paragraphs>469</Paragraphs>
  <Slides>38</Slides>
  <Notes>38</Notes>
  <HiddenSlides>0</HiddenSlides>
  <MMClips>1</MMClips>
  <ScaleCrop>false</ScaleCrop>
  <HeadingPairs>
    <vt:vector size="6" baseType="variant">
      <vt:variant>
        <vt:lpstr>Benyttede skrifttyper</vt:lpstr>
      </vt:variant>
      <vt:variant>
        <vt:i4>12</vt:i4>
      </vt:variant>
      <vt:variant>
        <vt:lpstr>Tema</vt:lpstr>
      </vt:variant>
      <vt:variant>
        <vt:i4>1</vt:i4>
      </vt:variant>
      <vt:variant>
        <vt:lpstr>Slidetitler</vt:lpstr>
      </vt:variant>
      <vt:variant>
        <vt:i4>38</vt:i4>
      </vt:variant>
    </vt:vector>
  </HeadingPairs>
  <TitlesOfParts>
    <vt:vector size="51" baseType="lpstr">
      <vt:lpstr>Ubuntu</vt:lpstr>
      <vt:lpstr>Arial</vt:lpstr>
      <vt:lpstr>Arial</vt:lpstr>
      <vt:lpstr>Times New Roman</vt:lpstr>
      <vt:lpstr>Symbol</vt:lpstr>
      <vt:lpstr>Calibri</vt:lpstr>
      <vt:lpstr>Open Sans</vt:lpstr>
      <vt:lpstr>AU Peto</vt:lpstr>
      <vt:lpstr>AUPassata-Regular</vt:lpstr>
      <vt:lpstr>AU Passata Light</vt:lpstr>
      <vt:lpstr>Georgia</vt:lpstr>
      <vt:lpstr>AU Passata</vt:lpstr>
      <vt:lpstr>AU 16:9</vt:lpstr>
      <vt:lpstr>PowerPoint-præsentation</vt:lpstr>
      <vt:lpstr>PowerPoint-præsentation</vt:lpstr>
      <vt:lpstr>PowerPoint-præsentation</vt:lpstr>
      <vt:lpstr>Facts about Aarhus University</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Strategy 2020-2025 Aarhus University</vt:lpstr>
      <vt:lpstr>PowerPoint-præsentation</vt:lpstr>
      <vt:lpstr>PowerPoint-præsentation</vt:lpstr>
      <vt:lpstr>PowerPoint-præsentation</vt:lpstr>
      <vt:lpstr>Research at Aarhus University</vt:lpstr>
      <vt:lpstr>PowerPoint-præsentation</vt:lpstr>
      <vt:lpstr>PowerPoint-præsentation</vt:lpstr>
      <vt:lpstr>PowerPoint-præsentation</vt:lpstr>
      <vt:lpstr>Education at Aarhus University</vt:lpstr>
      <vt:lpstr>PowerPoint-præsentation</vt:lpstr>
      <vt:lpstr>PowerPoint-præsentation</vt:lpstr>
      <vt:lpstr>Student life at Aarhus University</vt:lpstr>
      <vt:lpstr>PowerPoint-præsentation</vt:lpstr>
      <vt:lpstr>Collaboration with Aarhus University</vt:lpstr>
      <vt:lpstr>PowerPoint-præsentation</vt:lpstr>
      <vt:lpstr>PowerPoint-præsentation</vt:lpstr>
      <vt:lpstr>PowerPoint-præsentation</vt:lpstr>
      <vt:lpstr>Aarhus Campus</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11</cp:revision>
  <dcterms:modified xsi:type="dcterms:W3CDTF">2024-09-12T07:20:30Z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luginDependencies_0">
    <vt:lpwstr>{"635926855539746206:636045261152541358":[{"dependencyType":"DataSource","dependencyId":":","dependencyVersion":null},{"dependencyType":"DataSource","dependencyId":":","dependencyVersion":null},{"dependencyType":"DataSource","dependencyId":":","dependency</vt:lpwstr>
  </property>
  <property fmtid="{D5CDD505-2E9C-101B-9397-08002B2CF9AE}" pid="3" name="PluginDependencies_1">
    <vt:lpwstr>Version":null},{"dependencyType":"DataSource","dependencyId":":","dependencyVersion":null},{"dependencyType":"DataSource","dependencyId":":","dependencyVersion":null},{"dependencyType":"DataSource","dependencyId":":","dependencyVersion":null},{"dependency</vt:lpwstr>
  </property>
  <property fmtid="{D5CDD505-2E9C-101B-9397-08002B2CF9AE}" pid="4" name="PluginDependencies_2">
    <vt:lpwstr>Type":"DataSource","dependencyId":":","dependencyVersion":null},{"dependencyType":"DataSource","dependencyId":":","dependencyVersion":null},{"dependencyType":"DataSource","dependencyId":":","dependencyVersion":null},{"dependencyType":"DataSource","depende</vt:lpwstr>
  </property>
  <property fmtid="{D5CDD505-2E9C-101B-9397-08002B2CF9AE}" pid="5" name="PluginDependencies_3">
    <vt:lpwstr>ncyId":":","dependencyVersion":null},{"dependencyType":"DataSource","dependencyId":":","dependencyVersion":null},{"dependencyType":"DataSource","dependencyId":":","dependencyVersion":null},{"dependencyType":"DataSource","dependencyId":":","dependencyVersi</vt:lpwstr>
  </property>
  <property fmtid="{D5CDD505-2E9C-101B-9397-08002B2CF9AE}" pid="6" name="PluginDependencies_4">
    <vt:lpwstr>on":null},{"dependencyType":"DataSource","dependencyId":":","dependencyVersion":null},{"dependencyType":"DataSource","dependencyId":":","dependencyVersion":null},{"dependencyType":"DataSource","dependencyId":":","dependencyVersion":null},{"dependencyType"</vt:lpwstr>
  </property>
  <property fmtid="{D5CDD505-2E9C-101B-9397-08002B2CF9AE}" pid="7" name="PluginDependencies_5">
    <vt:lpwstr>:"DataSource","dependencyId":":","dependencyVersion":null},{"dependencyType":"DataSource","dependencyId":":","dependencyVersion":null},{"dependencyType":"DataSource","dependencyId":":","dependencyVersion":null},{"dependencyType":"DataSource","dependencyId</vt:lpwstr>
  </property>
  <property fmtid="{D5CDD505-2E9C-101B-9397-08002B2CF9AE}" pid="8" name="PluginDependencies_6">
    <vt:lpwstr>":":","dependencyVersion":null},{"dependencyType":"DataSource","dependencyId":":","dependencyVersion":null},{"dependencyType":"DataSource","dependencyId":":","dependencyVersion":null},{"dependencyType":"DataSource","dependencyId":":","dependencyVersion":n</vt:lpwstr>
  </property>
  <property fmtid="{D5CDD505-2E9C-101B-9397-08002B2CF9AE}" pid="9" name="PluginDependencies_7">
    <vt:lpwstr>ull},{"dependencyType":"DataSource","dependencyId":":","dependencyVersion":null},{"dependencyType":"DataSource","dependencyId":":","dependencyVersion":null},{"dependencyType":"DataSource","dependencyId":":","dependencyVersion":null},{"dependencyType":"Dat</vt:lpwstr>
  </property>
  <property fmtid="{D5CDD505-2E9C-101B-9397-08002B2CF9AE}" pid="10" name="PluginDependencies_8">
    <vt:lpwstr>aSource","dependencyId":":","dependencyVersion":null},{"dependencyType":"DataSource","dependencyId":":","dependencyVersion":null},{"dependencyType":"DataSource","dependencyId":":","dependencyVersion":null},{"dependencyType":"DataSource","dependencyId":":"</vt:lpwstr>
  </property>
  <property fmtid="{D5CDD505-2E9C-101B-9397-08002B2CF9AE}" pid="11" name="PluginDependencies_9">
    <vt:lpwstr>,"dependencyVersion":null},{"dependencyType":"DataSource","dependencyId":":","dependencyVersion":null},{"dependencyType":"DataSource","dependencyId":":","dependencyVersion":null},{"dependencyType":"DataSource","dependencyId":":","dependencyVersion":null},</vt:lpwstr>
  </property>
  <property fmtid="{D5CDD505-2E9C-101B-9397-08002B2CF9AE}" pid="12" name="PluginDependencies_10">
    <vt:lpwstr>{"dependencyType":"DataSource","dependencyId":":","dependencyVersion":null},{"dependencyType":"DataSource","dependencyId":":","dependencyVersion":null},{"dependencyType":"DataSource","dependencyId":":","dependencyVersion":null},{"dependencyType":"DataSour</vt:lpwstr>
  </property>
  <property fmtid="{D5CDD505-2E9C-101B-9397-08002B2CF9AE}" pid="13" name="PluginDependencies_11">
    <vt:lpwstr>ce","dependencyId":":","dependencyVersion":null},{"dependencyType":"DataSource","dependencyId":":","dependencyVersion":null},{"dependencyType":"DataSource","dependencyId":":","dependencyVersion":null},{"dependencyType":"DataSource","dependencyId":":","dep</vt:lpwstr>
  </property>
  <property fmtid="{D5CDD505-2E9C-101B-9397-08002B2CF9AE}" pid="14" name="PluginDependencies_12">
    <vt:lpwstr>endencyVersion":null},{"dependencyType":"DataSource","dependencyId":":","dependencyVersion":null},{"dependencyType":"DataSource","dependencyId":":","dependencyVersion":null},{"dependencyType":"DataSource","dependencyId":":","dependencyVersion":null},{"dep</vt:lpwstr>
  </property>
  <property fmtid="{D5CDD505-2E9C-101B-9397-08002B2CF9AE}" pid="15" name="PluginDependencies_13">
    <vt:lpwstr>endencyType":"DataSource","dependencyId":":","dependencyVersion":null},{"dependencyType":"DataSource","dependencyId":":","dependencyVersion":null},{"dependencyType":"DataSource","dependencyId":":","dependencyVersion":null},{"dependencyType":"DataSource","</vt:lpwstr>
  </property>
  <property fmtid="{D5CDD505-2E9C-101B-9397-08002B2CF9AE}" pid="16" name="PluginDependencies_14">
    <vt:lpwstr>dependencyId":":","dependencyVersion":null},{"dependencyType":"DataSource","dependencyId":":","dependencyVersion":null},{"dependencyType":"DataSource","dependencyId":":","dependencyVersion":null},{"dependencyType":"DataSource","dependencyId":":","dependen</vt:lpwstr>
  </property>
  <property fmtid="{D5CDD505-2E9C-101B-9397-08002B2CF9AE}" pid="17" name="PluginDependencies_15">
    <vt:lpwstr>cyVersion":null},{"dependencyType":"DataSource","dependencyId":":","dependencyVersion":null},{"dependencyType":"DataSource","dependencyId":":","dependencyVersion":null},{"dependencyType":"DataSource","dependencyId":":","dependencyVersion":null},{"dependen</vt:lpwstr>
  </property>
  <property fmtid="{D5CDD505-2E9C-101B-9397-08002B2CF9AE}" pid="18" name="PluginDependencies_16">
    <vt:lpwstr>cyType":"DataSource","dependencyId":":","dependencyVersion":null},{"dependencyType":"DataSource","dependencyId":":","dependencyVersion":null},{"dependencyType":"DataSource","dependencyId":":","dependencyVersion":null},{"dependencyType":"DataSource","depen</vt:lpwstr>
  </property>
  <property fmtid="{D5CDD505-2E9C-101B-9397-08002B2CF9AE}" pid="19" name="PluginDependencies_17">
    <vt:lpwstr>dencyId":":","dependencyVersion":null},{"dependencyType":"DataSource","dependencyId":":","dependencyVersion":null},{"dependencyType":"DataSource","dependencyId":":","dependencyVersion":null},{"dependencyType":"DataSource","dependencyId":":","dependencyVer</vt:lpwstr>
  </property>
  <property fmtid="{D5CDD505-2E9C-101B-9397-08002B2CF9AE}" pid="20" name="PluginDependencies_18">
    <vt:lpwstr>sion":null},{"dependencyType":"DataSource","dependencyId":":","dependencyVersion":null},{"dependencyType":"DataSource","dependencyId":":","dependencyVersion":null},{"dependencyType":"DataSource","dependencyId":":","dependencyVersion":null},{"dependencyTyp</vt:lpwstr>
  </property>
  <property fmtid="{D5CDD505-2E9C-101B-9397-08002B2CF9AE}" pid="21" name="PluginDependencies_19">
    <vt:lpwstr>e":"DataSource","dependencyId":":","dependencyVersion":null},{"dependencyType":"DataSource","dependencyId":":","dependencyVersion":null},{"dependencyType":"DataSource","dependencyId":":","dependencyVersion":null},{"dependencyType":"DataSource","dependency</vt:lpwstr>
  </property>
  <property fmtid="{D5CDD505-2E9C-101B-9397-08002B2CF9AE}" pid="22" name="PluginDependencies_20">
    <vt:lpwstr>Id":":","dependencyVersion":null},{"dependencyType":"DataSource","dependencyId":":","dependencyVersion":null},{"dependencyType":"DataSource","dependencyId":":","dependencyVersion":null},{"dependencyType":"DataSource","dependencyId":":","dependencyVersion"</vt:lpwstr>
  </property>
  <property fmtid="{D5CDD505-2E9C-101B-9397-08002B2CF9AE}" pid="23" name="PluginDependencies_21">
    <vt:lpwstr>:null},{"dependencyType":"DataSource","dependencyId":":","dependencyVersion":null},{"dependencyType":"DataSource","dependencyId":":","dependencyVersion":null},{"dependencyType":"DataSource","dependencyId":":","dependencyVersion":null},{"dependencyType":"D</vt:lpwstr>
  </property>
  <property fmtid="{D5CDD505-2E9C-101B-9397-08002B2CF9AE}" pid="24" name="PluginDependencies_22">
    <vt:lpwstr>ataSource","dependencyId":":","dependencyVersion":null},{"dependencyType":"DataSource","dependencyId":":","dependencyVersion":null},{"dependencyType":"DataSource","dependencyId":":","dependencyVersion":null},{"dependencyType":"DataSource","dependencyId":"</vt:lpwstr>
  </property>
  <property fmtid="{D5CDD505-2E9C-101B-9397-08002B2CF9AE}" pid="25" name="PluginDependencies_23">
    <vt:lpwstr>:","dependencyVersion":null},{"dependencyType":"DataSource","dependencyId":":","dependencyVersion":null},{"dependencyType":"DataSource","dependencyId":":","dependencyVersion":null},{"dependencyType":"DataSource","dependencyId":":","dependencyVersion":null</vt:lpwstr>
  </property>
  <property fmtid="{D5CDD505-2E9C-101B-9397-08002B2CF9AE}" pid="26" name="PluginDependencies_24">
    <vt:lpwstr>},{"dependencyType":"DataSource","dependencyId":":","dependencyVersion":null},{"dependencyType":"DataSource","dependencyId":":","dependencyVersion":null},{"dependencyType":"DataSource","dependencyId":":","dependencyVersion":null},{"dependencyType":"DataSo</vt:lpwstr>
  </property>
  <property fmtid="{D5CDD505-2E9C-101B-9397-08002B2CF9AE}" pid="27" name="PluginDependencies_25">
    <vt:lpwstr>urce","dependencyId":":","dependencyVersion":null},{"dependencyType":"DataSource","dependencyId":":","dependencyVersion":null},{"dependencyType":"DataSource","dependencyId":":","dependencyVersion":null},{"dependencyType":"DataSource","dependencyId":":","d</vt:lpwstr>
  </property>
  <property fmtid="{D5CDD505-2E9C-101B-9397-08002B2CF9AE}" pid="28" name="PluginDependencies_26">
    <vt:lpwstr>ependencyVersion":null},{"dependencyType":"DataSource","dependencyId":":","dependencyVersion":null},{"dependencyType":"DataSource","dependencyId":":","dependencyVersion":null},{"dependencyType":"DataSource","dependencyId":":","dependencyVersion":null},{"d</vt:lpwstr>
  </property>
  <property fmtid="{D5CDD505-2E9C-101B-9397-08002B2CF9AE}" pid="29" name="PluginDependencies_27">
    <vt:lpwstr>ependencyType":"DataSource","dependencyId":":","dependencyVersion":null},{"dependencyType":"DataSource","dependencyId":":","dependencyVersion":null},{"dependencyType":"DataSource","dependencyId":":","dependencyVersion":null},{"dependencyType":"DataSource"</vt:lpwstr>
  </property>
  <property fmtid="{D5CDD505-2E9C-101B-9397-08002B2CF9AE}" pid="30" name="PluginDependencies_28">
    <vt:lpwstr>,"dependencyId":":","dependencyVersion":null},{"dependencyType":"DataSource","dependencyId":":","dependencyVersion":null},{"dependencyType":"DataSource","dependencyId":":","dependencyVersion":null},{"dependencyType":"DataSource","dependencyId":":","depend</vt:lpwstr>
  </property>
  <property fmtid="{D5CDD505-2E9C-101B-9397-08002B2CF9AE}" pid="31" name="PluginDependencies_29">
    <vt:lpwstr>encyVersion":null},{"dependencyType":"DataSource","dependencyId":":","dependencyVersion":null},{"dependencyType":"DataSource","dependencyId":":","dependencyVersion":null},{"dependencyType":"DataSource","dependencyId":":","dependencyVersion":null},{"depend</vt:lpwstr>
  </property>
  <property fmtid="{D5CDD505-2E9C-101B-9397-08002B2CF9AE}" pid="32" name="PluginDependencies_30">
    <vt:lpwstr>encyType":"DataSource","dependencyId":":","dependencyVersion":null},{"dependencyType":"DataSource","dependencyId":":","dependencyVersion":null},{"dependencyType":"DataSource","dependencyId":":","dependencyVersion":null},{"dependencyType":"DataSource","dep</vt:lpwstr>
  </property>
  <property fmtid="{D5CDD505-2E9C-101B-9397-08002B2CF9AE}" pid="33" name="PluginDependencies_31">
    <vt:lpwstr>endencyId":":","dependencyVersion":null},{"dependencyType":"DataSource","dependencyId":":","dependencyVersion":null},{"dependencyType":"DataSource","dependencyId":":","dependencyVersion":null},{"dependencyType":"DataSource","dependencyId":":","dependencyV</vt:lpwstr>
  </property>
  <property fmtid="{D5CDD505-2E9C-101B-9397-08002B2CF9AE}" pid="34" name="PluginDependencies_32">
    <vt:lpwstr>ersion":null},{"dependencyType":"DataSource","dependencyId":":","dependencyVersion":null},{"dependencyType":"DataSource","dependencyId":":","dependencyVersion":null},{"dependencyType":"DataSource","dependencyId":":","dependencyVersion":null},{"dependencyT</vt:lpwstr>
  </property>
  <property fmtid="{D5CDD505-2E9C-101B-9397-08002B2CF9AE}" pid="35" name="PluginDependencies_33">
    <vt:lpwstr>ype":"DataSource","dependencyId":":","dependencyVersion":null},{"dependencyType":"DataSource","dependencyId":":","dependencyVersion":null},{"dependencyType":"DataSource","dependencyId":":","dependencyVersion":null},{"dependencyType":"DataSource","dependen</vt:lpwstr>
  </property>
  <property fmtid="{D5CDD505-2E9C-101B-9397-08002B2CF9AE}" pid="36" name="PluginDependencies_34">
    <vt:lpwstr>cyId":":","dependencyVersion":null},{"dependencyType":"DataSource","dependencyId":":","dependencyVersion":null},{"dependencyType":"DataSource","dependencyId":":","dependencyVersion":null},{"dependencyType":"DataSource","dependencyId":":","dependencyVersio</vt:lpwstr>
  </property>
  <property fmtid="{D5CDD505-2E9C-101B-9397-08002B2CF9AE}" pid="37" name="PluginDependencies_35">
    <vt:lpwstr>n":null},{"dependencyType":"DataSource","dependencyId":":","dependencyVersion":null},{"dependencyType":"DataSource","dependencyId":":","dependencyVersion":null},{"dependencyType":"DataSource","dependencyId":":","dependencyVersion":null},{"dependencyType":</vt:lpwstr>
  </property>
  <property fmtid="{D5CDD505-2E9C-101B-9397-08002B2CF9AE}" pid="38" name="PluginDependencies_36">
    <vt:lpwstr>"DataSource","dependencyId":":","dependencyVersion":null},{"dependencyType":"DataSource","dependencyId":":","dependencyVersion":null},{"dependencyType":"DataSource","dependencyId":":","dependencyVersion":null},{"dependencyType":"DataSource","dependencyId"</vt:lpwstr>
  </property>
  <property fmtid="{D5CDD505-2E9C-101B-9397-08002B2CF9AE}" pid="39" name="PluginDependencies_37">
    <vt:lpwstr>:":","dependencyVersion":null},{"dependencyType":"DataSource","dependencyId":":","dependencyVersion":null},{"dependencyType":"DataSource","dependencyId":":","dependencyVersion":null},{"dependencyType":"DataSource","dependencyId":":","dependencyVersion":nu</vt:lpwstr>
  </property>
  <property fmtid="{D5CDD505-2E9C-101B-9397-08002B2CF9AE}" pid="40" name="PluginDependencies_38">
    <vt:lpwstr>ll},{"dependencyType":"DataSource","dependencyId":":","dependencyVersion":null},{"dependencyType":"DataSource","dependencyId":":","dependencyVersion":null},{"dependencyType":"DataSource","dependencyId":":","dependencyVersion":null},{"dependencyType":"Data</vt:lpwstr>
  </property>
  <property fmtid="{D5CDD505-2E9C-101B-9397-08002B2CF9AE}" pid="41" name="PluginDependencies_39">
    <vt:lpwstr>Source","dependencyId":":","dependencyVersion":null},{"dependencyType":"DataSource","dependencyId":":","dependencyVersion":null},{"dependencyType":"DataSource","dependencyId":":","dependencyVersion":null},{"dependencyType":"DataSource","dependencyId":":",</vt:lpwstr>
  </property>
  <property fmtid="{D5CDD505-2E9C-101B-9397-08002B2CF9AE}" pid="42" name="PluginDependencies_40">
    <vt:lpwstr>"dependencyVersion":null},{"dependencyType":"DataSource","dependencyId":":","dependencyVersion":null},{"dependencyType":"DataSource","dependencyId":":","dependencyVersion":null},{"dependencyType":"DataSource","dependencyId":":","dependencyVersion":null},{</vt:lpwstr>
  </property>
  <property fmtid="{D5CDD505-2E9C-101B-9397-08002B2CF9AE}" pid="43" name="PluginDependencies_41">
    <vt:lpwstr>"dependencyType":"DataSource","dependencyId":":","dependencyVersion":null},{"dependencyType":"DataSource","dependencyId":":","dependencyVersion":null},{"dependencyType":"DataSource","dependencyId":":","dependencyVersion":null},{"dependencyType":"DataSourc</vt:lpwstr>
  </property>
  <property fmtid="{D5CDD505-2E9C-101B-9397-08002B2CF9AE}" pid="44" name="PluginDependencies_42">
    <vt:lpwstr>e","dependencyId":":","dependencyVersion":null},{"dependencyType":"DataSource","dependencyId":":","dependencyVersion":null},{"dependencyType":"DataSource","dependencyId":":","dependencyVersion":null},{"dependencyType":"DataSource","dependencyId":":","depe</vt:lpwstr>
  </property>
  <property fmtid="{D5CDD505-2E9C-101B-9397-08002B2CF9AE}" pid="45" name="PluginDependencies_43">
    <vt:lpwstr>ndencyVersion":null},{"dependencyType":"DataSource","dependencyId":":","dependencyVersion":null},{"dependencyType":"DataSource","dependencyId":":","dependencyVersion":null},{"dependencyType":"DataSource","dependencyId":":","dependencyVersion":null},{"depe</vt:lpwstr>
  </property>
  <property fmtid="{D5CDD505-2E9C-101B-9397-08002B2CF9AE}" pid="46" name="PluginDependencies_44">
    <vt:lpwstr>ndencyType":"DataSource","dependencyId":":","dependencyVersion":null},{"dependencyType":"DataSource","dependencyId":":","dependencyVersion":null},{"dependencyType":"DataSource","dependencyId":":","dependencyVersion":null},{"dependencyType":"DataSource","d</vt:lpwstr>
  </property>
  <property fmtid="{D5CDD505-2E9C-101B-9397-08002B2CF9AE}" pid="47" name="PluginDependencies_45">
    <vt:lpwstr>ependencyId":":","dependencyVersion":null},{"dependencyType":"DataSource","dependencyId":":","dependencyVersion":null},{"dependencyType":"DataSource","dependencyId":":","dependencyVersion":null},{"dependencyType":"DataSource","dependencyId":":","dependenc</vt:lpwstr>
  </property>
  <property fmtid="{D5CDD505-2E9C-101B-9397-08002B2CF9AE}" pid="48" name="PluginDependencies_46">
    <vt:lpwstr>yVersion":null},{"dependencyType":"DataSource","dependencyId":":","dependencyVersion":null},{"dependencyType":"DataSource","dependencyId":":","dependencyVersion":null},{"dependencyType":"DataSource","dependencyId":":","dependencyVersion":null},{"dependenc</vt:lpwstr>
  </property>
  <property fmtid="{D5CDD505-2E9C-101B-9397-08002B2CF9AE}" pid="49" name="PluginDependencies_47">
    <vt:lpwstr>yType":"DataSource","dependencyId":":","dependencyVersion":null},{"dependencyType":"DataSource","dependencyId":":","dependencyVersion":null},{"dependencyType":"DataSource","dependencyId":":","dependencyVersion":null},{"dependencyType":"DataSource","depend</vt:lpwstr>
  </property>
  <property fmtid="{D5CDD505-2E9C-101B-9397-08002B2CF9AE}" pid="50" name="PluginDependencies_48">
    <vt:lpwstr>encyId":":","dependencyVersion":null},{"dependencyType":"DataSource","dependencyId":":","dependencyVersion":null},{"dependencyType":"DataSource","dependencyId":":","dependencyVersion":null},{"dependencyType":"DataSource","dependencyId":":","dependencyVers</vt:lpwstr>
  </property>
  <property fmtid="{D5CDD505-2E9C-101B-9397-08002B2CF9AE}" pid="51" name="PluginDependencies_49">
    <vt:lpwstr>ion":null},{"dependencyType":"DataSource","dependencyId":":","dependencyVersion":null},{"dependencyType":"DataSource","dependencyId":":","dependencyVersion":null},{"dependencyType":"DataSource","dependencyId":":","dependencyVersion":null},{"dependencyType</vt:lpwstr>
  </property>
  <property fmtid="{D5CDD505-2E9C-101B-9397-08002B2CF9AE}" pid="52" name="PluginDependencies_50">
    <vt:lpwstr>":"DataSource","dependencyId":":","dependencyVersion":null},{"dependencyType":"DataSource","dependencyId":":","dependencyVersion":null},{"dependencyType":"DataSource","dependencyId":":","dependencyVersion":null},{"dependencyType":"DataSource","dependencyI</vt:lpwstr>
  </property>
  <property fmtid="{D5CDD505-2E9C-101B-9397-08002B2CF9AE}" pid="53" name="PluginDependencies_51">
    <vt:lpwstr>d":":","dependencyVersion":null},{"dependencyType":"DataSource","dependencyId":":","dependencyVersion":null},{"dependencyType":"DataSource","dependencyId":":","dependencyVersion":null},{"dependencyType":"DataSource","dependencyId":":","dependencyVersion":</vt:lpwstr>
  </property>
  <property fmtid="{D5CDD505-2E9C-101B-9397-08002B2CF9AE}" pid="54" name="PluginDependencies_52">
    <vt:lpwstr>null},{"dependencyType":"DataSource","dependencyId":":","dependencyVersion":null},{"dependencyType":"DataSource","dependencyId":":","dependencyVersion":null},{"dependencyType":"DataSource","dependencyId":":","dependencyVersion":null},{"dependencyType":"Da</vt:lpwstr>
  </property>
  <property fmtid="{D5CDD505-2E9C-101B-9397-08002B2CF9AE}" pid="55" name="PluginDependencies_53">
    <vt:lpwstr>taSource","dependencyId":":","dependencyVersion":null}],"635926855539746206:636045261152541359":[],"635926855539746206:636045261152541360":[],"635926855539746206:636045261152541361":[],"635926855539746206:636045261152541362":[],"635690283596553901:6357565</vt:lpwstr>
  </property>
  <property fmtid="{D5CDD505-2E9C-101B-9397-08002B2CF9AE}" pid="56" name="PluginDependencies_54">
    <vt:lpwstr>74568773657":[]}</vt:lpwstr>
  </property>
  <property fmtid="{D5CDD505-2E9C-101B-9397-08002B2CF9AE}" pid="57" name="CustomerId">
    <vt:lpwstr>auoffice</vt:lpwstr>
  </property>
  <property fmtid="{D5CDD505-2E9C-101B-9397-08002B2CF9AE}" pid="58" name="TemplateId">
    <vt:lpwstr>636196524199658508</vt:lpwstr>
  </property>
  <property fmtid="{D5CDD505-2E9C-101B-9397-08002B2CF9AE}" pid="59" name="UserProfileId">
    <vt:lpwstr>636227543936236380</vt:lpwstr>
  </property>
  <property fmtid="{D5CDD505-2E9C-101B-9397-08002B2CF9AE}" pid="60" name="TemplafyTimeStamp">
    <vt:lpwstr>2017-02-24T14:35:30.3621506Z</vt:lpwstr>
  </property>
  <property fmtid="{D5CDD505-2E9C-101B-9397-08002B2CF9AE}" pid="61" name="OfficeID">
    <vt:lpwstr>2561</vt:lpwstr>
  </property>
  <property fmtid="{D5CDD505-2E9C-101B-9397-08002B2CF9AE}" pid="62" name="colorthemechange">
    <vt:lpwstr>True</vt:lpwstr>
  </property>
</Properties>
</file>