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2.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3.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4.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71"/>
  </p:notesMasterIdLst>
  <p:handoutMasterIdLst>
    <p:handoutMasterId r:id="rId72"/>
  </p:handoutMasterIdLst>
  <p:sldIdLst>
    <p:sldId id="261" r:id="rId2"/>
    <p:sldId id="334" r:id="rId3"/>
    <p:sldId id="436" r:id="rId4"/>
    <p:sldId id="433" r:id="rId5"/>
    <p:sldId id="357" r:id="rId6"/>
    <p:sldId id="336" r:id="rId7"/>
    <p:sldId id="337" r:id="rId8"/>
    <p:sldId id="338" r:id="rId9"/>
    <p:sldId id="422" r:id="rId10"/>
    <p:sldId id="339" r:id="rId11"/>
    <p:sldId id="408" r:id="rId12"/>
    <p:sldId id="341" r:id="rId13"/>
    <p:sldId id="403" r:id="rId14"/>
    <p:sldId id="409" r:id="rId15"/>
    <p:sldId id="419" r:id="rId16"/>
    <p:sldId id="404" r:id="rId17"/>
    <p:sldId id="420" r:id="rId18"/>
    <p:sldId id="415" r:id="rId19"/>
    <p:sldId id="416" r:id="rId20"/>
    <p:sldId id="358" r:id="rId21"/>
    <p:sldId id="348" r:id="rId22"/>
    <p:sldId id="347" r:id="rId23"/>
    <p:sldId id="349" r:id="rId24"/>
    <p:sldId id="350" r:id="rId25"/>
    <p:sldId id="351" r:id="rId26"/>
    <p:sldId id="352" r:id="rId27"/>
    <p:sldId id="354" r:id="rId28"/>
    <p:sldId id="356" r:id="rId29"/>
    <p:sldId id="371" r:id="rId30"/>
    <p:sldId id="355" r:id="rId31"/>
    <p:sldId id="359" r:id="rId32"/>
    <p:sldId id="360" r:id="rId33"/>
    <p:sldId id="362" r:id="rId34"/>
    <p:sldId id="363" r:id="rId35"/>
    <p:sldId id="364" r:id="rId36"/>
    <p:sldId id="365" r:id="rId37"/>
    <p:sldId id="366" r:id="rId38"/>
    <p:sldId id="377" r:id="rId39"/>
    <p:sldId id="401" r:id="rId40"/>
    <p:sldId id="376" r:id="rId41"/>
    <p:sldId id="427" r:id="rId42"/>
    <p:sldId id="414" r:id="rId43"/>
    <p:sldId id="426" r:id="rId44"/>
    <p:sldId id="367" r:id="rId45"/>
    <p:sldId id="368" r:id="rId46"/>
    <p:sldId id="438" r:id="rId47"/>
    <p:sldId id="381" r:id="rId48"/>
    <p:sldId id="369" r:id="rId49"/>
    <p:sldId id="425" r:id="rId50"/>
    <p:sldId id="412" r:id="rId51"/>
    <p:sldId id="411" r:id="rId52"/>
    <p:sldId id="374" r:id="rId53"/>
    <p:sldId id="375" r:id="rId54"/>
    <p:sldId id="382" r:id="rId55"/>
    <p:sldId id="383" r:id="rId56"/>
    <p:sldId id="384" r:id="rId57"/>
    <p:sldId id="391" r:id="rId58"/>
    <p:sldId id="432" r:id="rId59"/>
    <p:sldId id="388" r:id="rId60"/>
    <p:sldId id="393" r:id="rId61"/>
    <p:sldId id="394" r:id="rId62"/>
    <p:sldId id="387" r:id="rId63"/>
    <p:sldId id="437" r:id="rId64"/>
    <p:sldId id="390" r:id="rId65"/>
    <p:sldId id="392" r:id="rId66"/>
    <p:sldId id="395" r:id="rId67"/>
    <p:sldId id="402" r:id="rId68"/>
    <p:sldId id="260" r:id="rId69"/>
    <p:sldId id="330" r:id="rId70"/>
  </p:sldIdLst>
  <p:sldSz cx="12188825" cy="6858000"/>
  <p:notesSz cx="6797675" cy="9926638"/>
  <p:embeddedFontLst>
    <p:embeddedFont>
      <p:font typeface="Georgia" panose="02040502050405020303" pitchFamily="18" charset="0"/>
      <p:regular r:id="rId73"/>
      <p:bold r:id="rId73"/>
      <p:italic r:id="rId73"/>
      <p:boldItalic r:id="rId73"/>
    </p:embeddedFont>
    <p:embeddedFont>
      <p:font typeface="Wingdings 3" panose="05040102010807070707" pitchFamily="18" charset="2"/>
      <p:regular r:id="rId73"/>
    </p:embeddedFont>
    <p:embeddedFont>
      <p:font typeface="AU Peto" panose="040C0B07020602020301" pitchFamily="82" charset="0"/>
      <p:regular r:id="rId73"/>
      <p:bold r:id="rId73"/>
    </p:embeddedFont>
    <p:embeddedFont>
      <p:font typeface="Calibri" panose="020F0502020204030204" pitchFamily="34" charset="0"/>
      <p:regular r:id="rId73"/>
      <p:bold r:id="rId73"/>
      <p:italic r:id="rId73"/>
      <p:boldItalic r:id="rId73"/>
    </p:embeddedFont>
    <p:embeddedFont>
      <p:font typeface="AU Passata" panose="020B0503030502030804" pitchFamily="34" charset="0"/>
      <p:regular r:id="rId73"/>
      <p:bold r:id="rId73"/>
    </p:embeddedFont>
    <p:embeddedFont>
      <p:font typeface="AU Passata Light" panose="020B0303030902030804" pitchFamily="34" charset="0"/>
      <p:regular r:id="rId73"/>
      <p:bold r:id="rId73"/>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45"/>
    <a:srgbClr val="002546"/>
    <a:srgbClr val="173C84"/>
    <a:srgbClr val="C3DDEF"/>
    <a:srgbClr val="72D6F7"/>
    <a:srgbClr val="172B47"/>
    <a:srgbClr val="86D2F4"/>
    <a:srgbClr val="112B49"/>
    <a:srgbClr val="548194"/>
    <a:srgbClr val="33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19" autoAdjust="0"/>
    <p:restoredTop sz="70522" autoAdjust="0"/>
  </p:normalViewPr>
  <p:slideViewPr>
    <p:cSldViewPr snapToGrid="0" snapToObjects="1" showGuides="1">
      <p:cViewPr varScale="1">
        <p:scale>
          <a:sx n="72" d="100"/>
          <a:sy n="72" d="100"/>
        </p:scale>
        <p:origin x="1350" y="66"/>
      </p:cViewPr>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NUL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Lbls>
            <c:dLbl>
              <c:idx val="0"/>
              <c:layout>
                <c:manualLayout>
                  <c:x val="-0.13409960601715154"/>
                  <c:y val="9.9373089872232478E-2"/>
                </c:manualLayout>
              </c:layout>
              <c:tx>
                <c:rich>
                  <a:bodyPr/>
                  <a:lstStyle/>
                  <a:p>
                    <a:r>
                      <a:rPr lang="en-US" sz="1300" dirty="0">
                        <a:solidFill>
                          <a:schemeClr val="bg1"/>
                        </a:solidFill>
                      </a:rPr>
                      <a:t>1,88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481-F542-954C-791185ACD75E}"/>
                </c:ext>
              </c:extLst>
            </c:dLbl>
            <c:dLbl>
              <c:idx val="1"/>
              <c:layout>
                <c:manualLayout>
                  <c:x val="-9.137436746002732E-2"/>
                  <c:y val="-0.1554816165281013"/>
                </c:manualLayout>
              </c:layout>
              <c:tx>
                <c:rich>
                  <a:bodyPr/>
                  <a:lstStyle/>
                  <a:p>
                    <a:pPr>
                      <a:defRPr sz="1400" b="1" baseline="0">
                        <a:latin typeface="+mn-lt"/>
                      </a:defRPr>
                    </a:pPr>
                    <a:r>
                      <a:rPr lang="en-US" sz="1400" b="1" dirty="0">
                        <a:solidFill>
                          <a:schemeClr val="bg1"/>
                        </a:solidFill>
                      </a:rPr>
                      <a:t>1,90</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481-F542-954C-791185ACD75E}"/>
                </c:ext>
              </c:extLst>
            </c:dLbl>
            <c:dLbl>
              <c:idx val="2"/>
              <c:layout>
                <c:manualLayout>
                  <c:x val="0.19527503534074817"/>
                  <c:y val="-3.5962014225906336E-2"/>
                </c:manualLayout>
              </c:layout>
              <c:tx>
                <c:rich>
                  <a:bodyPr/>
                  <a:lstStyle/>
                  <a:p>
                    <a:pPr>
                      <a:defRPr sz="1400" b="1" baseline="0">
                        <a:latin typeface="+mn-lt"/>
                      </a:defRPr>
                    </a:pPr>
                    <a:r>
                      <a:rPr lang="en-US" sz="1400" b="1" dirty="0"/>
                      <a:t>2,19</a:t>
                    </a:r>
                    <a:endParaRPr lang="en-US" sz="1400"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1503974725941786"/>
                      <c:h val="6.5955271034753821E-2"/>
                    </c:manualLayout>
                  </c15:layout>
                </c:ext>
                <c:ext xmlns:c16="http://schemas.microsoft.com/office/drawing/2014/chart" uri="{C3380CC4-5D6E-409C-BE32-E72D297353CC}">
                  <c16:uniqueId val="{00000002-2481-F542-954C-791185ACD75E}"/>
                </c:ext>
              </c:extLst>
            </c:dLbl>
            <c:dLbl>
              <c:idx val="3"/>
              <c:layout>
                <c:manualLayout>
                  <c:x val="7.9705978556739304E-2"/>
                  <c:y val="9.8754947297376716E-2"/>
                </c:manualLayout>
              </c:layout>
              <c:tx>
                <c:rich>
                  <a:bodyPr/>
                  <a:lstStyle/>
                  <a:p>
                    <a:pPr>
                      <a:defRPr sz="1400" b="1" baseline="0">
                        <a:solidFill>
                          <a:schemeClr val="bg1"/>
                        </a:solidFill>
                        <a:latin typeface="+mn-lt"/>
                      </a:defRPr>
                    </a:pPr>
                    <a:r>
                      <a:rPr lang="en-US" sz="1400" b="1" baseline="0" dirty="0">
                        <a:solidFill>
                          <a:schemeClr val="bg1"/>
                        </a:solidFill>
                        <a:latin typeface="+mn-lt"/>
                      </a:rPr>
                      <a:t>0,43</a:t>
                    </a:r>
                    <a:endParaRPr lang="en-US" sz="1400" baseline="0" dirty="0">
                      <a:solidFill>
                        <a:schemeClr val="bg1"/>
                      </a:solidFill>
                      <a:latin typeface="+mn-lt"/>
                    </a:endParaRP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481-F542-954C-791185ACD75E}"/>
                </c:ext>
              </c:extLst>
            </c:dLbl>
            <c:dLbl>
              <c:idx val="4"/>
              <c:layout>
                <c:manualLayout>
                  <c:x val="3.2008701350588059E-2"/>
                  <c:y val="0.10793299021504982"/>
                </c:manualLayout>
              </c:layout>
              <c:tx>
                <c:rich>
                  <a:bodyPr/>
                  <a:lstStyle/>
                  <a:p>
                    <a:pPr>
                      <a:defRPr sz="1400" b="1" baseline="0">
                        <a:solidFill>
                          <a:schemeClr val="bg1"/>
                        </a:solidFill>
                        <a:latin typeface="+mn-lt"/>
                      </a:defRPr>
                    </a:pPr>
                    <a:r>
                      <a:rPr lang="en-US" sz="1400" dirty="0">
                        <a:solidFill>
                          <a:schemeClr val="bg1"/>
                        </a:solidFill>
                      </a:rPr>
                      <a:t>0,38</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481-F542-954C-791185ACD75E}"/>
                </c:ext>
              </c:extLst>
            </c:dLbl>
            <c:spPr>
              <a:noFill/>
              <a:ln>
                <a:noFill/>
              </a:ln>
              <a:effectLst/>
            </c:spPr>
            <c:txPr>
              <a:bodyPr/>
              <a:lstStyle/>
              <a:p>
                <a:pPr>
                  <a:defRPr sz="1100" b="1" baseline="0">
                    <a:latin typeface="+mn-lt"/>
                  </a:defRPr>
                </a:pPr>
                <a:endParaRPr lang="da-DK"/>
              </a:p>
            </c:txPr>
            <c:showLegendKey val="0"/>
            <c:showVal val="1"/>
            <c:showCatName val="0"/>
            <c:showSerName val="0"/>
            <c:showPercent val="0"/>
            <c:showBubbleSize val="0"/>
            <c:showLeaderLines val="0"/>
            <c:extLst>
              <c:ext xmlns:c15="http://schemas.microsoft.com/office/drawing/2012/chart" uri="{CE6537A1-D6FC-4f65-9D91-7224C49458BB}"/>
            </c:extLst>
          </c:dLbls>
          <c:cat>
            <c:strRef>
              <c:f>'Ark1'!$A$2:$A$6</c:f>
              <c:strCache>
                <c:ptCount val="5"/>
                <c:pt idx="0">
                  <c:v>Uddannelse</c:v>
                </c:pt>
                <c:pt idx="1">
                  <c:v>Basisforskning</c:v>
                </c:pt>
                <c:pt idx="2">
                  <c:v>Eksterne midler</c:v>
                </c:pt>
                <c:pt idx="3">
                  <c:v>Myndighedsopgaver</c:v>
                </c:pt>
                <c:pt idx="4">
                  <c:v>Andet</c:v>
                </c:pt>
              </c:strCache>
            </c:strRef>
          </c:cat>
          <c:val>
            <c:numRef>
              <c:f>'Ark1'!$B$2:$B$6</c:f>
              <c:numCache>
                <c:formatCode>0.0</c:formatCode>
                <c:ptCount val="5"/>
                <c:pt idx="0" formatCode="#,##0.0">
                  <c:v>1.95</c:v>
                </c:pt>
                <c:pt idx="1">
                  <c:v>1.84</c:v>
                </c:pt>
                <c:pt idx="2" formatCode="#,##0.0">
                  <c:v>2.0499999999999998</c:v>
                </c:pt>
                <c:pt idx="3" formatCode="#,##0.0">
                  <c:v>0.43</c:v>
                </c:pt>
                <c:pt idx="4" formatCode="#,##0.0">
                  <c:v>0.31</c:v>
                </c:pt>
              </c:numCache>
            </c:numRef>
          </c:val>
          <c:extLst>
            <c:ext xmlns:c16="http://schemas.microsoft.com/office/drawing/2014/chart" uri="{C3380CC4-5D6E-409C-BE32-E72D297353CC}">
              <c16:uniqueId val="{00000005-2481-F542-954C-791185ACD75E}"/>
            </c:ext>
          </c:extLst>
        </c:ser>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Lbls>
            <c:dLbl>
              <c:idx val="0"/>
              <c:layout>
                <c:manualLayout>
                  <c:x val="-0.154132267031973"/>
                  <c:y val="4.6934792865005997E-3"/>
                </c:manualLayout>
              </c:layout>
              <c:tx>
                <c:rich>
                  <a:bodyPr/>
                  <a:lstStyle/>
                  <a:p>
                    <a:pPr>
                      <a:defRPr sz="1400" b="1"/>
                    </a:pPr>
                    <a:r>
                      <a:rPr lang="en-US" sz="1400" b="1" dirty="0">
                        <a:solidFill>
                          <a:schemeClr val="bg1"/>
                        </a:solidFill>
                      </a:rPr>
                      <a:t>19.220</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CF-424B-9334-382585A71950}"/>
                </c:ext>
              </c:extLst>
            </c:dLbl>
            <c:dLbl>
              <c:idx val="1"/>
              <c:layout>
                <c:manualLayout>
                  <c:x val="0.14856980629232372"/>
                  <c:y val="-7.086630478628328E-2"/>
                </c:manualLayout>
              </c:layout>
              <c:tx>
                <c:rich>
                  <a:bodyPr/>
                  <a:lstStyle/>
                  <a:p>
                    <a:pPr>
                      <a:defRPr sz="1400" b="1"/>
                    </a:pPr>
                    <a:r>
                      <a:rPr lang="en-US" sz="1400" b="1" dirty="0">
                        <a:solidFill>
                          <a:schemeClr val="bg1"/>
                        </a:solidFill>
                      </a:rPr>
                      <a:t>13.764</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CF-424B-9334-382585A71950}"/>
                </c:ext>
              </c:extLst>
            </c:dLbl>
            <c:dLbl>
              <c:idx val="2"/>
              <c:layout>
                <c:manualLayout>
                  <c:x val="9.1175349736945979E-2"/>
                  <c:y val="9.3389269906432176E-2"/>
                </c:manualLayout>
              </c:layout>
              <c:tx>
                <c:rich>
                  <a:bodyPr/>
                  <a:lstStyle/>
                  <a:p>
                    <a:pPr>
                      <a:defRPr sz="1400" b="1">
                        <a:solidFill>
                          <a:schemeClr val="bg1"/>
                        </a:solidFill>
                      </a:defRPr>
                    </a:pPr>
                    <a:r>
                      <a:rPr lang="en-US" sz="1400" b="1" dirty="0">
                        <a:solidFill>
                          <a:schemeClr val="bg1"/>
                        </a:solidFill>
                      </a:rPr>
                      <a:t>1.798</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CF-424B-9334-382585A71950}"/>
                </c:ext>
              </c:extLst>
            </c:dLbl>
            <c:dLbl>
              <c:idx val="3"/>
              <c:layout>
                <c:manualLayout>
                  <c:x val="6.7497504162570873E-2"/>
                  <c:y val="0.12806204243293662"/>
                </c:manualLayout>
              </c:layout>
              <c:tx>
                <c:rich>
                  <a:bodyPr/>
                  <a:lstStyle/>
                  <a:p>
                    <a:pPr>
                      <a:defRPr sz="1400" b="1">
                        <a:solidFill>
                          <a:schemeClr val="bg1"/>
                        </a:solidFill>
                      </a:defRPr>
                    </a:pPr>
                    <a:r>
                      <a:rPr lang="en-US" sz="1400" b="1" dirty="0">
                        <a:solidFill>
                          <a:schemeClr val="bg1"/>
                        </a:solidFill>
                      </a:rPr>
                      <a:t>3.318</a:t>
                    </a:r>
                    <a:endParaRPr lang="en-US" sz="1400" dirty="0">
                      <a:solidFill>
                        <a:schemeClr val="bg1"/>
                      </a:solidFill>
                    </a:endParaRP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CF-424B-9334-382585A71950}"/>
                </c:ext>
              </c:extLst>
            </c:dLbl>
            <c:spPr>
              <a:noFill/>
              <a:ln>
                <a:noFill/>
              </a:ln>
              <a:effectLst/>
            </c:spPr>
            <c:txPr>
              <a:bodyPr/>
              <a:lstStyle/>
              <a:p>
                <a:pPr>
                  <a:defRPr sz="1100" b="1"/>
                </a:pPr>
                <a:endParaRPr lang="da-DK"/>
              </a:p>
            </c:txPr>
            <c:showLegendKey val="0"/>
            <c:showVal val="1"/>
            <c:showCatName val="0"/>
            <c:showSerName val="0"/>
            <c:showPercent val="0"/>
            <c:showBubbleSize val="0"/>
            <c:showLeaderLines val="0"/>
            <c:extLst>
              <c:ext xmlns:c15="http://schemas.microsoft.com/office/drawing/2012/chart" uri="{CE6537A1-D6FC-4f65-9D91-7224C49458BB}"/>
            </c:extLst>
          </c:dLbls>
          <c:cat>
            <c:strRef>
              <c:f>'Ark1'!$A$2:$A$5</c:f>
              <c:strCache>
                <c:ptCount val="4"/>
                <c:pt idx="0">
                  <c:v>Bachelor</c:v>
                </c:pt>
                <c:pt idx="1">
                  <c:v>Kandidat</c:v>
                </c:pt>
                <c:pt idx="2">
                  <c:v>Ph.d.</c:v>
                </c:pt>
                <c:pt idx="3">
                  <c:v>Deltid</c:v>
                </c:pt>
              </c:strCache>
            </c:strRef>
          </c:cat>
          <c:val>
            <c:numRef>
              <c:f>'Ark1'!$B$2:$B$5</c:f>
              <c:numCache>
                <c:formatCode>#,##0</c:formatCode>
                <c:ptCount val="4"/>
                <c:pt idx="0">
                  <c:v>19456</c:v>
                </c:pt>
                <c:pt idx="1">
                  <c:v>13640</c:v>
                </c:pt>
                <c:pt idx="2">
                  <c:v>1798</c:v>
                </c:pt>
                <c:pt idx="3">
                  <c:v>3738</c:v>
                </c:pt>
              </c:numCache>
            </c:numRef>
          </c:val>
          <c:extLst>
            <c:ext xmlns:c16="http://schemas.microsoft.com/office/drawing/2014/chart" uri="{C3380CC4-5D6E-409C-BE32-E72D297353CC}">
              <c16:uniqueId val="{00000004-4BCF-424B-9334-382585A71950}"/>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Salg</c:v>
                </c:pt>
              </c:strCache>
            </c:strRef>
          </c:tx>
          <c:dLbls>
            <c:dLbl>
              <c:idx val="0"/>
              <c:layout>
                <c:manualLayout>
                  <c:x val="-0.16692866238625589"/>
                  <c:y val="3.1520318106507274E-2"/>
                </c:manualLayout>
              </c:layout>
              <c:tx>
                <c:rich>
                  <a:bodyPr/>
                  <a:lstStyle/>
                  <a:p>
                    <a:pPr>
                      <a:defRPr sz="1400" b="1"/>
                    </a:pPr>
                    <a:r>
                      <a:rPr lang="en-US" sz="1400" b="1" dirty="0">
                        <a:solidFill>
                          <a:schemeClr val="bg1"/>
                        </a:solidFill>
                      </a:rPr>
                      <a:t>4.625</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63-7344-82A5-F6BC368A5D40}"/>
                </c:ext>
              </c:extLst>
            </c:dLbl>
            <c:dLbl>
              <c:idx val="1"/>
              <c:layout>
                <c:manualLayout>
                  <c:x val="0.13797934531676601"/>
                  <c:y val="-0.13393018451335373"/>
                </c:manualLayout>
              </c:layout>
              <c:tx>
                <c:rich>
                  <a:bodyPr/>
                  <a:lstStyle/>
                  <a:p>
                    <a:pPr>
                      <a:defRPr sz="1400" b="1"/>
                    </a:pPr>
                    <a:r>
                      <a:rPr lang="en-US" sz="1400" b="1" dirty="0">
                        <a:solidFill>
                          <a:schemeClr val="bg1"/>
                        </a:solidFill>
                      </a:rPr>
                      <a:t>5.045</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3-7344-82A5-F6BC368A5D40}"/>
                </c:ext>
              </c:extLst>
            </c:dLbl>
            <c:dLbl>
              <c:idx val="2"/>
              <c:layout>
                <c:manualLayout>
                  <c:x val="7.9134704518112262E-2"/>
                  <c:y val="9.8344153189126343E-2"/>
                </c:manualLayout>
              </c:layout>
              <c:tx>
                <c:rich>
                  <a:bodyPr/>
                  <a:lstStyle/>
                  <a:p>
                    <a:pPr>
                      <a:defRPr sz="1400" b="1">
                        <a:solidFill>
                          <a:schemeClr val="bg1"/>
                        </a:solidFill>
                      </a:defRPr>
                    </a:pPr>
                    <a:r>
                      <a:rPr lang="en-US" sz="1400" b="1" dirty="0">
                        <a:solidFill>
                          <a:schemeClr val="bg1"/>
                        </a:solidFill>
                      </a:rPr>
                      <a:t>455</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63-7344-82A5-F6BC368A5D40}"/>
                </c:ext>
              </c:extLst>
            </c:dLbl>
            <c:dLbl>
              <c:idx val="3"/>
              <c:layout>
                <c:manualLayout>
                  <c:x val="4.2737578856894255E-2"/>
                  <c:y val="9.7576483311262563E-2"/>
                </c:manualLayout>
              </c:layout>
              <c:tx>
                <c:rich>
                  <a:bodyPr/>
                  <a:lstStyle/>
                  <a:p>
                    <a:pPr>
                      <a:defRPr sz="1400" b="1">
                        <a:solidFill>
                          <a:schemeClr val="bg1"/>
                        </a:solidFill>
                      </a:defRPr>
                    </a:pPr>
                    <a:r>
                      <a:rPr lang="en-US" sz="1400" b="1" dirty="0">
                        <a:solidFill>
                          <a:schemeClr val="bg1"/>
                        </a:solidFill>
                      </a:rPr>
                      <a:t>594</a:t>
                    </a:r>
                    <a:endParaRPr lang="en-US" sz="1400" dirty="0">
                      <a:solidFill>
                        <a:schemeClr val="bg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9.8534793965434561E-2"/>
                      <c:h val="5.0679312828750454E-2"/>
                    </c:manualLayout>
                  </c15:layout>
                </c:ext>
                <c:ext xmlns:c16="http://schemas.microsoft.com/office/drawing/2014/chart" uri="{C3380CC4-5D6E-409C-BE32-E72D297353CC}">
                  <c16:uniqueId val="{00000003-4D63-7344-82A5-F6BC368A5D40}"/>
                </c:ext>
              </c:extLst>
            </c:dLbl>
            <c:spPr>
              <a:noFill/>
              <a:ln>
                <a:noFill/>
              </a:ln>
              <a:effectLst/>
            </c:spPr>
            <c:txPr>
              <a:bodyPr/>
              <a:lstStyle/>
              <a:p>
                <a:pPr>
                  <a:defRPr sz="1100" b="1"/>
                </a:pPr>
                <a:endParaRPr lang="da-DK"/>
              </a:p>
            </c:txPr>
            <c:showLegendKey val="0"/>
            <c:showVal val="1"/>
            <c:showCatName val="0"/>
            <c:showSerName val="0"/>
            <c:showPercent val="0"/>
            <c:showBubbleSize val="0"/>
            <c:showLeaderLines val="1"/>
            <c:extLst>
              <c:ext xmlns:c15="http://schemas.microsoft.com/office/drawing/2012/chart" uri="{CE6537A1-D6FC-4f65-9D91-7224C49458BB}"/>
            </c:extLst>
          </c:dLbls>
          <c:cat>
            <c:strRef>
              <c:f>'Ark1'!$A$2:$A$5</c:f>
              <c:strCache>
                <c:ptCount val="4"/>
                <c:pt idx="0">
                  <c:v>Bachelor</c:v>
                </c:pt>
                <c:pt idx="1">
                  <c:v>Kandidat</c:v>
                </c:pt>
                <c:pt idx="2">
                  <c:v>Phd</c:v>
                </c:pt>
                <c:pt idx="3">
                  <c:v>Deltid</c:v>
                </c:pt>
              </c:strCache>
            </c:strRef>
          </c:cat>
          <c:val>
            <c:numRef>
              <c:f>'Ark1'!$B$2:$B$5</c:f>
              <c:numCache>
                <c:formatCode>#,##0</c:formatCode>
                <c:ptCount val="4"/>
                <c:pt idx="0">
                  <c:v>4368</c:v>
                </c:pt>
                <c:pt idx="1">
                  <c:v>5917</c:v>
                </c:pt>
                <c:pt idx="2" formatCode="General">
                  <c:v>452</c:v>
                </c:pt>
                <c:pt idx="3" formatCode="General">
                  <c:v>713</c:v>
                </c:pt>
              </c:numCache>
            </c:numRef>
          </c:val>
          <c:extLst>
            <c:ext xmlns:c16="http://schemas.microsoft.com/office/drawing/2014/chart" uri="{C3380CC4-5D6E-409C-BE32-E72D297353CC}">
              <c16:uniqueId val="{00000004-4D63-7344-82A5-F6BC368A5D4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497341208944504E-2"/>
          <c:y val="3.7209926224010703E-2"/>
          <c:w val="0.78741959827603303"/>
          <c:h val="0.90242790073776002"/>
        </c:manualLayout>
      </c:layout>
      <c:barChart>
        <c:barDir val="col"/>
        <c:grouping val="clustered"/>
        <c:varyColors val="0"/>
        <c:ser>
          <c:idx val="0"/>
          <c:order val="0"/>
          <c:tx>
            <c:strRef>
              <c:f>'Ark1'!$B$1</c:f>
              <c:strCache>
                <c:ptCount val="1"/>
                <c:pt idx="0">
                  <c:v>Internationale bachelorstuderende</c:v>
                </c:pt>
              </c:strCache>
            </c:strRef>
          </c:tx>
          <c:spPr>
            <a:solidFill>
              <a:srgbClr val="002546"/>
            </a:solidFill>
            <a:ln>
              <a:noFill/>
            </a:ln>
          </c:spPr>
          <c:invertIfNegative val="0"/>
          <c:dLbls>
            <c:dLbl>
              <c:idx val="0"/>
              <c:tx>
                <c:rich>
                  <a:bodyPr/>
                  <a:lstStyle/>
                  <a:p>
                    <a:r>
                      <a:rPr lang="en-US"/>
                      <a:t>179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04-44F0-84D3-92BF27E33933}"/>
                </c:ext>
              </c:extLst>
            </c:dLbl>
            <c:dLbl>
              <c:idx val="1"/>
              <c:tx>
                <c:rich>
                  <a:bodyPr/>
                  <a:lstStyle/>
                  <a:p>
                    <a:r>
                      <a:rPr lang="en-US"/>
                      <a:t>502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04-44F0-84D3-92BF27E33933}"/>
                </c:ext>
              </c:extLst>
            </c:dLbl>
            <c:dLbl>
              <c:idx val="2"/>
              <c:tx>
                <c:rich>
                  <a:bodyPr/>
                  <a:lstStyle/>
                  <a:p>
                    <a:r>
                      <a:rPr lang="en-US"/>
                      <a:t>166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04-44F0-84D3-92BF27E33933}"/>
                </c:ext>
              </c:extLst>
            </c:dLbl>
            <c:dLbl>
              <c:idx val="3"/>
              <c:tx>
                <c:rich>
                  <a:bodyPr/>
                  <a:lstStyle/>
                  <a:p>
                    <a:r>
                      <a:rPr lang="en-US"/>
                      <a:t>190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04-44F0-84D3-92BF27E33933}"/>
                </c:ext>
              </c:extLst>
            </c:dLbl>
            <c:spPr>
              <a:noFill/>
              <a:ln>
                <a:noFill/>
              </a:ln>
              <a:effectLst/>
            </c:spPr>
            <c:txPr>
              <a:bodyPr/>
              <a:lstStyle/>
              <a:p>
                <a:pPr>
                  <a:defRPr sz="1200"/>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ARTS </c:v>
                </c:pt>
                <c:pt idx="1">
                  <c:v>Aarhus BSS</c:v>
                </c:pt>
                <c:pt idx="2">
                  <c:v>Health</c:v>
                </c:pt>
                <c:pt idx="3">
                  <c:v>Science and Technology</c:v>
                </c:pt>
              </c:strCache>
            </c:strRef>
          </c:cat>
          <c:val>
            <c:numRef>
              <c:f>'Ark1'!$B$2:$B$5</c:f>
              <c:numCache>
                <c:formatCode>General</c:formatCode>
                <c:ptCount val="4"/>
                <c:pt idx="0">
                  <c:v>164</c:v>
                </c:pt>
                <c:pt idx="1">
                  <c:v>534</c:v>
                </c:pt>
                <c:pt idx="2">
                  <c:v>161</c:v>
                </c:pt>
                <c:pt idx="3">
                  <c:v>216</c:v>
                </c:pt>
              </c:numCache>
            </c:numRef>
          </c:val>
          <c:extLst>
            <c:ext xmlns:c16="http://schemas.microsoft.com/office/drawing/2014/chart" uri="{C3380CC4-5D6E-409C-BE32-E72D297353CC}">
              <c16:uniqueId val="{00000000-010B-624A-B479-CAB1098944ED}"/>
            </c:ext>
          </c:extLst>
        </c:ser>
        <c:ser>
          <c:idx val="1"/>
          <c:order val="1"/>
          <c:tx>
            <c:strRef>
              <c:f>'Ark1'!$C$1</c:f>
              <c:strCache>
                <c:ptCount val="1"/>
                <c:pt idx="0">
                  <c:v>Internationale kandidatstuderende</c:v>
                </c:pt>
              </c:strCache>
            </c:strRef>
          </c:tx>
          <c:spPr>
            <a:solidFill>
              <a:schemeClr val="accent3"/>
            </a:solidFill>
            <a:ln>
              <a:noFill/>
            </a:ln>
          </c:spPr>
          <c:invertIfNegative val="0"/>
          <c:dLbls>
            <c:dLbl>
              <c:idx val="0"/>
              <c:tx>
                <c:rich>
                  <a:bodyPr/>
                  <a:lstStyle/>
                  <a:p>
                    <a:r>
                      <a:rPr lang="en-US"/>
                      <a:t>587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04-44F0-84D3-92BF27E33933}"/>
                </c:ext>
              </c:extLst>
            </c:dLbl>
            <c:dLbl>
              <c:idx val="1"/>
              <c:tx>
                <c:rich>
                  <a:bodyPr/>
                  <a:lstStyle/>
                  <a:p>
                    <a:r>
                      <a:rPr lang="en-US"/>
                      <a:t>799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04-44F0-84D3-92BF27E33933}"/>
                </c:ext>
              </c:extLst>
            </c:dLbl>
            <c:dLbl>
              <c:idx val="2"/>
              <c:tx>
                <c:rich>
                  <a:bodyPr/>
                  <a:lstStyle/>
                  <a:p>
                    <a:r>
                      <a:rPr lang="en-US"/>
                      <a:t>114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04-44F0-84D3-92BF27E33933}"/>
                </c:ext>
              </c:extLst>
            </c:dLbl>
            <c:spPr>
              <a:noFill/>
              <a:ln>
                <a:noFill/>
              </a:ln>
              <a:effectLst/>
            </c:spPr>
            <c:txPr>
              <a:bodyPr/>
              <a:lstStyle/>
              <a:p>
                <a:pPr>
                  <a:defRPr sz="1200"/>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ARTS </c:v>
                </c:pt>
                <c:pt idx="1">
                  <c:v>Aarhus BSS</c:v>
                </c:pt>
                <c:pt idx="2">
                  <c:v>Health</c:v>
                </c:pt>
                <c:pt idx="3">
                  <c:v>Science and Technology</c:v>
                </c:pt>
              </c:strCache>
            </c:strRef>
          </c:cat>
          <c:val>
            <c:numRef>
              <c:f>'Ark1'!$C$2:$C$5</c:f>
              <c:numCache>
                <c:formatCode>General</c:formatCode>
                <c:ptCount val="4"/>
                <c:pt idx="0">
                  <c:v>681</c:v>
                </c:pt>
                <c:pt idx="1">
                  <c:v>760</c:v>
                </c:pt>
                <c:pt idx="2">
                  <c:v>136</c:v>
                </c:pt>
                <c:pt idx="3">
                  <c:v>249</c:v>
                </c:pt>
              </c:numCache>
            </c:numRef>
          </c:val>
          <c:extLst>
            <c:ext xmlns:c16="http://schemas.microsoft.com/office/drawing/2014/chart" uri="{C3380CC4-5D6E-409C-BE32-E72D297353CC}">
              <c16:uniqueId val="{00000001-010B-624A-B479-CAB1098944ED}"/>
            </c:ext>
          </c:extLst>
        </c:ser>
        <c:dLbls>
          <c:showLegendKey val="0"/>
          <c:showVal val="1"/>
          <c:showCatName val="0"/>
          <c:showSerName val="0"/>
          <c:showPercent val="0"/>
          <c:showBubbleSize val="0"/>
        </c:dLbls>
        <c:gapWidth val="75"/>
        <c:axId val="1103525840"/>
        <c:axId val="1005448128"/>
      </c:barChart>
      <c:catAx>
        <c:axId val="1103525840"/>
        <c:scaling>
          <c:orientation val="minMax"/>
        </c:scaling>
        <c:delete val="1"/>
        <c:axPos val="b"/>
        <c:numFmt formatCode="General" sourceLinked="0"/>
        <c:majorTickMark val="none"/>
        <c:minorTickMark val="none"/>
        <c:tickLblPos val="nextTo"/>
        <c:crossAx val="1005448128"/>
        <c:crosses val="autoZero"/>
        <c:auto val="1"/>
        <c:lblAlgn val="ctr"/>
        <c:lblOffset val="100"/>
        <c:noMultiLvlLbl val="0"/>
      </c:catAx>
      <c:valAx>
        <c:axId val="1005448128"/>
        <c:scaling>
          <c:orientation val="minMax"/>
        </c:scaling>
        <c:delete val="0"/>
        <c:axPos val="l"/>
        <c:numFmt formatCode="General" sourceLinked="1"/>
        <c:majorTickMark val="none"/>
        <c:minorTickMark val="none"/>
        <c:tickLblPos val="nextTo"/>
        <c:txPr>
          <a:bodyPr/>
          <a:lstStyle/>
          <a:p>
            <a:pPr>
              <a:defRPr sz="1200"/>
            </a:pPr>
            <a:endParaRPr lang="da-DK"/>
          </a:p>
        </c:txPr>
        <c:crossAx val="1103525840"/>
        <c:crosses val="autoZero"/>
        <c:crossBetween val="between"/>
        <c:majorUnit val="1000"/>
      </c:valAx>
    </c:plotArea>
    <c:legend>
      <c:legendPos val="b"/>
      <c:layout>
        <c:manualLayout>
          <c:xMode val="edge"/>
          <c:yMode val="edge"/>
          <c:x val="0.54014295953382796"/>
          <c:y val="1.6826007427746124E-2"/>
          <c:w val="0.35541112432258798"/>
          <c:h val="0.19648346773554701"/>
        </c:manualLayout>
      </c:layout>
      <c:overlay val="1"/>
      <c:spPr>
        <a:ln w="3175"/>
      </c:spPr>
      <c:txPr>
        <a:bodyPr/>
        <a:lstStyle/>
        <a:p>
          <a:pPr>
            <a:defRPr sz="1400"/>
          </a:pPr>
          <a:endParaRPr lang="da-DK"/>
        </a:p>
      </c:txPr>
    </c:legend>
    <c:plotVisOnly val="1"/>
    <c:dispBlanksAs val="gap"/>
    <c:showDLblsOverMax val="0"/>
  </c:chart>
  <c:txPr>
    <a:bodyPr/>
    <a:lstStyle/>
    <a:p>
      <a:pPr>
        <a:defRPr sz="1800"/>
      </a:pPr>
      <a:endParaRPr lang="da-DK"/>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20-09-25T12:27:03.017" idx="1">
    <p:pos x="10" y="10"/>
    <p:text>Bruger vi altid netto - det er et meget underligt tal og ikke særligt retvisende...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9-25T12:44:06.239" idx="3">
    <p:pos x="10" y="10"/>
    <p:text>Vi har jo The Kitchen i Universitetsbyen, samt Nat siddende i det gamle Patalogibygning</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9-25T12:41:27.425" idx="2">
    <p:pos x="10" y="10"/>
    <p:text>Årslev er jo flyttet til Agro Food Park, så jeg er i tvivl om der stadig er 40 ansatte på stedet</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9-25T12:48:05.938" idx="4">
    <p:pos x="10" y="10"/>
    <p:text>Skal AUIT nævnes i forbindelse med indflytninger i 2022</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a:t>
            </a:fld>
            <a:endParaRPr lang="en-GB" dirty="0"/>
          </a:p>
        </p:txBody>
      </p:sp>
    </p:spTree>
    <p:extLst>
      <p:ext uri="{BB962C8B-B14F-4D97-AF65-F5344CB8AC3E}">
        <p14:creationId xmlns:p14="http://schemas.microsoft.com/office/powerpoint/2010/main" val="265235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10</a:t>
            </a:fld>
            <a:endParaRPr lang="da-DK" dirty="0"/>
          </a:p>
        </p:txBody>
      </p:sp>
    </p:spTree>
    <p:extLst>
      <p:ext uri="{BB962C8B-B14F-4D97-AF65-F5344CB8AC3E}">
        <p14:creationId xmlns:p14="http://schemas.microsoft.com/office/powerpoint/2010/main" val="305290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1" dirty="0"/>
          </a:p>
          <a:p>
            <a:endParaRPr lang="da-DK" b="1" dirty="0"/>
          </a:p>
          <a:p>
            <a:r>
              <a:rPr lang="da-DK" b="1" dirty="0" err="1"/>
              <a:t>Faculty</a:t>
            </a:r>
            <a:r>
              <a:rPr lang="da-DK" b="1" dirty="0"/>
              <a:t> of Arts </a:t>
            </a:r>
            <a:r>
              <a:rPr lang="da-DK" dirty="0"/>
              <a:t>er et af Nordeuropas største fakulteter inden for forskning og uddannelse i kulturelle og samfundsmæssige forhold. Fakultetet udbyder uddannelser indenfor bl.a. </a:t>
            </a:r>
          </a:p>
          <a:p>
            <a:r>
              <a:rPr lang="da-DK" dirty="0"/>
              <a:t>-	Teologi</a:t>
            </a:r>
          </a:p>
          <a:p>
            <a:r>
              <a:rPr lang="da-DK" dirty="0"/>
              <a:t>-	Arkæologi</a:t>
            </a:r>
          </a:p>
          <a:p>
            <a:r>
              <a:rPr lang="da-DK" dirty="0"/>
              <a:t>-	Filosofi</a:t>
            </a:r>
          </a:p>
          <a:p>
            <a:r>
              <a:rPr lang="da-DK" dirty="0"/>
              <a:t>-	Historie</a:t>
            </a:r>
          </a:p>
          <a:p>
            <a:r>
              <a:rPr lang="da-DK" dirty="0"/>
              <a:t>-	Sprogfag</a:t>
            </a:r>
          </a:p>
          <a:p>
            <a:r>
              <a:rPr lang="da-DK" dirty="0"/>
              <a:t>-	Litteraturhistorie</a:t>
            </a:r>
          </a:p>
          <a:p>
            <a:r>
              <a:rPr lang="da-DK" dirty="0"/>
              <a:t>-	Medievidenskab</a:t>
            </a:r>
          </a:p>
          <a:p>
            <a:r>
              <a:rPr lang="da-DK" dirty="0"/>
              <a:t>-	Informationsvidenskab</a:t>
            </a:r>
          </a:p>
          <a:p>
            <a:endParaRPr lang="da-DK" dirty="0"/>
          </a:p>
          <a:p>
            <a:r>
              <a:rPr lang="da-DK" b="1" dirty="0"/>
              <a:t>Aarhus BSS </a:t>
            </a:r>
            <a:r>
              <a:rPr lang="da-DK" dirty="0"/>
              <a:t>er en af Europas største business </a:t>
            </a:r>
            <a:r>
              <a:rPr lang="da-DK" dirty="0" err="1"/>
              <a:t>schools</a:t>
            </a:r>
            <a:r>
              <a:rPr lang="da-DK" dirty="0"/>
              <a:t> og Danmarks største universitære enhed inden for erhvervs- og samfundsvidenskabelige discipliner. Fakultetet udbyder uddannelser indenfor bl.a. </a:t>
            </a:r>
          </a:p>
          <a:p>
            <a:r>
              <a:rPr lang="da-DK" dirty="0"/>
              <a:t>-	Økonomi</a:t>
            </a:r>
          </a:p>
          <a:p>
            <a:r>
              <a:rPr lang="da-DK" dirty="0"/>
              <a:t>-	Erhvervsøkonomi</a:t>
            </a:r>
          </a:p>
          <a:p>
            <a:r>
              <a:rPr lang="da-DK" dirty="0"/>
              <a:t>-	Virksomhedsledelse</a:t>
            </a:r>
          </a:p>
          <a:p>
            <a:r>
              <a:rPr lang="da-DK" dirty="0"/>
              <a:t>-	Marketing</a:t>
            </a:r>
          </a:p>
          <a:p>
            <a:r>
              <a:rPr lang="da-DK" dirty="0"/>
              <a:t>-	Forretningsudvikling og teknologi Statskundskab</a:t>
            </a:r>
          </a:p>
          <a:p>
            <a:r>
              <a:rPr lang="da-DK" dirty="0"/>
              <a:t>-	Jura</a:t>
            </a:r>
          </a:p>
          <a:p>
            <a:r>
              <a:rPr lang="da-DK" dirty="0"/>
              <a:t>-	Psykologi</a:t>
            </a:r>
          </a:p>
          <a:p>
            <a:endParaRPr lang="da-DK" dirty="0"/>
          </a:p>
          <a:p>
            <a:r>
              <a:rPr lang="da-DK" b="1" dirty="0"/>
              <a:t>Health </a:t>
            </a:r>
            <a:r>
              <a:rPr lang="da-DK" dirty="0"/>
              <a:t>er et forskningsintensivt fakultet, som udbyder uddannelser inden for hele det sundhedsvidenskabelige felt. Fakultetet udbyder uddannelser indenfor bl.a. </a:t>
            </a:r>
          </a:p>
          <a:p>
            <a:r>
              <a:rPr lang="da-DK" dirty="0"/>
              <a:t>-	Klinisk medicin</a:t>
            </a:r>
          </a:p>
          <a:p>
            <a:r>
              <a:rPr lang="da-DK" dirty="0"/>
              <a:t>-	Biomedicin</a:t>
            </a:r>
          </a:p>
          <a:p>
            <a:r>
              <a:rPr lang="da-DK" dirty="0"/>
              <a:t>-	Odontologi og Oral sundhed</a:t>
            </a:r>
          </a:p>
          <a:p>
            <a:r>
              <a:rPr lang="da-DK" dirty="0"/>
              <a:t>-	Folkesundhed</a:t>
            </a:r>
          </a:p>
          <a:p>
            <a:r>
              <a:rPr lang="da-DK" dirty="0"/>
              <a:t>-	Retsmedicin</a:t>
            </a:r>
          </a:p>
          <a:p>
            <a:endParaRPr lang="da-DK" dirty="0"/>
          </a:p>
          <a:p>
            <a:r>
              <a:rPr lang="da-DK" b="1" dirty="0" err="1"/>
              <a:t>Faculty</a:t>
            </a:r>
            <a:r>
              <a:rPr lang="da-DK" b="1" dirty="0"/>
              <a:t> of Natural Sciences </a:t>
            </a:r>
            <a:r>
              <a:rPr lang="da-DK" b="0" dirty="0"/>
              <a:t>udbyder uddannelser indenfor bl.a.</a:t>
            </a:r>
          </a:p>
          <a:p>
            <a:pPr marL="285750" indent="-285750">
              <a:buFontTx/>
              <a:buChar char="-"/>
            </a:pPr>
            <a:r>
              <a:rPr lang="da-DK" b="0" dirty="0"/>
              <a:t>Biologi</a:t>
            </a:r>
          </a:p>
          <a:p>
            <a:pPr marL="285750" indent="-285750">
              <a:buFontTx/>
              <a:buChar char="-"/>
            </a:pPr>
            <a:r>
              <a:rPr lang="da-DK" b="0" dirty="0"/>
              <a:t>Datalogi</a:t>
            </a:r>
          </a:p>
          <a:p>
            <a:pPr marL="285750" indent="-285750">
              <a:buFontTx/>
              <a:buChar char="-"/>
            </a:pPr>
            <a:r>
              <a:rPr lang="da-DK" b="0" dirty="0"/>
              <a:t>Datavidenskab </a:t>
            </a:r>
          </a:p>
          <a:p>
            <a:pPr marL="285750" indent="-285750">
              <a:buFontTx/>
              <a:buChar char="-"/>
            </a:pPr>
            <a:r>
              <a:rPr lang="da-DK" b="0" dirty="0"/>
              <a:t>Fysik </a:t>
            </a:r>
          </a:p>
          <a:p>
            <a:pPr marL="285750" indent="-285750">
              <a:buFontTx/>
              <a:buChar char="-"/>
            </a:pPr>
            <a:r>
              <a:rPr lang="da-DK" b="0" dirty="0"/>
              <a:t>Geoscience</a:t>
            </a:r>
          </a:p>
          <a:p>
            <a:pPr marL="285750" indent="-285750">
              <a:buFontTx/>
              <a:buChar char="-"/>
            </a:pPr>
            <a:r>
              <a:rPr lang="da-DK" b="0" dirty="0"/>
              <a:t>IT Produktudvikling</a:t>
            </a:r>
          </a:p>
          <a:p>
            <a:pPr marL="285750" indent="-285750">
              <a:buFontTx/>
              <a:buChar char="-"/>
            </a:pPr>
            <a:r>
              <a:rPr lang="da-DK" b="0" dirty="0"/>
              <a:t>Kemi</a:t>
            </a:r>
          </a:p>
          <a:p>
            <a:pPr marL="285750" indent="-285750">
              <a:buFontTx/>
              <a:buChar char="-"/>
            </a:pPr>
            <a:r>
              <a:rPr lang="da-DK" b="0" dirty="0"/>
              <a:t>Matematik</a:t>
            </a:r>
          </a:p>
          <a:p>
            <a:pPr marL="285750" indent="-285750">
              <a:buFontTx/>
              <a:buChar char="-"/>
            </a:pPr>
            <a:r>
              <a:rPr lang="da-DK" b="0" dirty="0"/>
              <a:t>Matematik-økonomi</a:t>
            </a:r>
          </a:p>
          <a:p>
            <a:pPr marL="285750" indent="-285750">
              <a:buFontTx/>
              <a:buChar char="-"/>
            </a:pPr>
            <a:r>
              <a:rPr lang="da-DK" b="0" dirty="0"/>
              <a:t>Medicinalkemi</a:t>
            </a:r>
          </a:p>
          <a:p>
            <a:pPr marL="285750" indent="-285750">
              <a:buFontTx/>
              <a:buChar char="-"/>
            </a:pPr>
            <a:r>
              <a:rPr lang="da-DK" b="0" dirty="0"/>
              <a:t>Molekylær medicin</a:t>
            </a:r>
          </a:p>
          <a:p>
            <a:pPr marL="285750" indent="-285750">
              <a:buFontTx/>
              <a:buChar char="-"/>
            </a:pPr>
            <a:r>
              <a:rPr lang="da-DK" b="0" dirty="0"/>
              <a:t>Molekylærbiologi</a:t>
            </a:r>
          </a:p>
          <a:p>
            <a:pPr marL="285750" indent="-285750">
              <a:buFontTx/>
              <a:buChar char="-"/>
            </a:pPr>
            <a:r>
              <a:rPr lang="da-DK" b="0" dirty="0" err="1"/>
              <a:t>Nanoscience</a:t>
            </a:r>
            <a:endParaRPr lang="da-DK" b="0" dirty="0"/>
          </a:p>
          <a:p>
            <a:endParaRPr lang="da-DK" b="1" dirty="0"/>
          </a:p>
          <a:p>
            <a:r>
              <a:rPr lang="da-DK" b="1" dirty="0" err="1"/>
              <a:t>Faculty</a:t>
            </a:r>
            <a:r>
              <a:rPr lang="da-DK" b="1" dirty="0"/>
              <a:t> of Technical Sciences </a:t>
            </a:r>
            <a:r>
              <a:rPr lang="da-DK" b="0" dirty="0"/>
              <a:t>udbyder uddannelser indenfor bl.a.</a:t>
            </a:r>
          </a:p>
          <a:p>
            <a:pPr marL="285750" indent="-285750">
              <a:buFontTx/>
              <a:buChar char="-"/>
            </a:pPr>
            <a:r>
              <a:rPr lang="da-DK" dirty="0"/>
              <a:t>Ingeniørvidenskab</a:t>
            </a:r>
          </a:p>
          <a:p>
            <a:pPr marL="285750" indent="-285750">
              <a:buFontTx/>
              <a:buChar char="-"/>
            </a:pPr>
            <a:r>
              <a:rPr lang="da-DK" dirty="0" err="1"/>
              <a:t>Agrobiologi</a:t>
            </a:r>
            <a:endParaRPr lang="da-DK" dirty="0"/>
          </a:p>
          <a:p>
            <a:pPr marL="285750" indent="-285750">
              <a:buFontTx/>
              <a:buChar char="-"/>
            </a:pPr>
            <a:r>
              <a:rPr lang="da-DK" dirty="0"/>
              <a:t>Biologi</a:t>
            </a:r>
          </a:p>
          <a:p>
            <a:pPr marL="285750" indent="-285750">
              <a:buFontTx/>
              <a:buChar char="-"/>
            </a:pPr>
            <a:r>
              <a:rPr lang="da-DK" dirty="0"/>
              <a:t>Fødevarer</a:t>
            </a:r>
          </a:p>
          <a:p>
            <a:pPr marL="285750" indent="-285750">
              <a:buFontTx/>
              <a:buChar char="-"/>
            </a:pPr>
            <a:r>
              <a:rPr lang="da-DK" dirty="0"/>
              <a:t>Husdyrvidenskab</a:t>
            </a:r>
          </a:p>
          <a:p>
            <a:pPr marL="285750" indent="-285750">
              <a:buFontTx/>
              <a:buChar char="-"/>
            </a:pPr>
            <a:r>
              <a:rPr lang="da-DK" dirty="0"/>
              <a:t>Miljøvidenskab</a:t>
            </a:r>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11</a:t>
            </a:fld>
            <a:endParaRPr lang="da-DK" dirty="0"/>
          </a:p>
        </p:txBody>
      </p:sp>
    </p:spTree>
    <p:extLst>
      <p:ext uri="{BB962C8B-B14F-4D97-AF65-F5344CB8AC3E}">
        <p14:creationId xmlns:p14="http://schemas.microsoft.com/office/powerpoint/2010/main" val="216176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1" dirty="0">
                <a:solidFill>
                  <a:srgbClr val="FF0000"/>
                </a:solidFill>
              </a:rPr>
              <a:t>!Bemærk vi har ikke tal for henholdsvis NAT og TECH før i 2020!</a:t>
            </a:r>
          </a:p>
          <a:p>
            <a:endParaRPr lang="da-DK" b="1" dirty="0"/>
          </a:p>
          <a:p>
            <a:r>
              <a:rPr lang="da-DK" b="1" dirty="0" err="1"/>
              <a:t>Faculty</a:t>
            </a:r>
            <a:r>
              <a:rPr lang="da-DK" b="1" dirty="0"/>
              <a:t> of Arts </a:t>
            </a:r>
            <a:r>
              <a:rPr lang="da-DK" dirty="0"/>
              <a:t>er et af Nordeuropas største fakulteter inden for forskning og uddannelse i kulturelle og samfundsmæssige forhold. Fakultetet udbyder uddannelser indenfor bl.a. </a:t>
            </a:r>
          </a:p>
          <a:p>
            <a:r>
              <a:rPr lang="da-DK" dirty="0"/>
              <a:t>-	Teologi</a:t>
            </a:r>
          </a:p>
          <a:p>
            <a:r>
              <a:rPr lang="da-DK" dirty="0"/>
              <a:t>-	Arkæologi</a:t>
            </a:r>
          </a:p>
          <a:p>
            <a:r>
              <a:rPr lang="da-DK" dirty="0"/>
              <a:t>-	Filosofi</a:t>
            </a:r>
          </a:p>
          <a:p>
            <a:r>
              <a:rPr lang="da-DK" dirty="0"/>
              <a:t>-	Historie</a:t>
            </a:r>
          </a:p>
          <a:p>
            <a:r>
              <a:rPr lang="da-DK" dirty="0"/>
              <a:t>-	Sprogfag</a:t>
            </a:r>
          </a:p>
          <a:p>
            <a:r>
              <a:rPr lang="da-DK" dirty="0"/>
              <a:t>-	Litteraturhistorie</a:t>
            </a:r>
          </a:p>
          <a:p>
            <a:r>
              <a:rPr lang="da-DK" dirty="0"/>
              <a:t>-	Medievidenskab</a:t>
            </a:r>
          </a:p>
          <a:p>
            <a:r>
              <a:rPr lang="da-DK" dirty="0"/>
              <a:t>-	Informationsvidenskab</a:t>
            </a:r>
          </a:p>
          <a:p>
            <a:endParaRPr lang="da-DK" dirty="0"/>
          </a:p>
          <a:p>
            <a:r>
              <a:rPr lang="da-DK" b="1" dirty="0"/>
              <a:t>Aarhus BSS </a:t>
            </a:r>
            <a:r>
              <a:rPr lang="da-DK" dirty="0"/>
              <a:t>er en af Europas største business </a:t>
            </a:r>
            <a:r>
              <a:rPr lang="da-DK" dirty="0" err="1"/>
              <a:t>schools</a:t>
            </a:r>
            <a:r>
              <a:rPr lang="da-DK" dirty="0"/>
              <a:t> og Danmarks største universitære enhed inden for erhvervs- og samfundsvidenskabelige discipliner. Fakultetet udbyder uddannelser indenfor bl.a. </a:t>
            </a:r>
          </a:p>
          <a:p>
            <a:r>
              <a:rPr lang="da-DK" dirty="0"/>
              <a:t>-	Økonomi</a:t>
            </a:r>
          </a:p>
          <a:p>
            <a:r>
              <a:rPr lang="da-DK" dirty="0"/>
              <a:t>-	Erhvervsøkonomi</a:t>
            </a:r>
          </a:p>
          <a:p>
            <a:r>
              <a:rPr lang="da-DK" dirty="0"/>
              <a:t>-	Virksomhedsledelse</a:t>
            </a:r>
          </a:p>
          <a:p>
            <a:r>
              <a:rPr lang="da-DK" dirty="0"/>
              <a:t>-	Marketing</a:t>
            </a:r>
          </a:p>
          <a:p>
            <a:r>
              <a:rPr lang="da-DK" dirty="0"/>
              <a:t>-	Forretningsudvikling og teknologi Statskundskab</a:t>
            </a:r>
          </a:p>
          <a:p>
            <a:r>
              <a:rPr lang="da-DK" dirty="0"/>
              <a:t>-	Jura</a:t>
            </a:r>
          </a:p>
          <a:p>
            <a:r>
              <a:rPr lang="da-DK" dirty="0"/>
              <a:t>-	Psykologi</a:t>
            </a:r>
          </a:p>
          <a:p>
            <a:endParaRPr lang="da-DK" dirty="0"/>
          </a:p>
          <a:p>
            <a:r>
              <a:rPr lang="da-DK" b="1" dirty="0"/>
              <a:t>Health </a:t>
            </a:r>
            <a:r>
              <a:rPr lang="da-DK" dirty="0"/>
              <a:t>er et forskningsintensivt fakultet, som udbyder uddannelser inden for hele det sundhedsvidenskabelige felt. Fakultetet udbyder uddannelser indenfor bl.a. </a:t>
            </a:r>
          </a:p>
          <a:p>
            <a:r>
              <a:rPr lang="da-DK" dirty="0"/>
              <a:t>-	Klinisk medicin</a:t>
            </a:r>
          </a:p>
          <a:p>
            <a:r>
              <a:rPr lang="da-DK" dirty="0"/>
              <a:t>-	Biomedicin</a:t>
            </a:r>
          </a:p>
          <a:p>
            <a:r>
              <a:rPr lang="da-DK" dirty="0"/>
              <a:t>-	Odontologi og Oral sundhed</a:t>
            </a:r>
          </a:p>
          <a:p>
            <a:r>
              <a:rPr lang="da-DK" dirty="0"/>
              <a:t>-	Folkesundhed</a:t>
            </a:r>
          </a:p>
          <a:p>
            <a:r>
              <a:rPr lang="da-DK" dirty="0"/>
              <a:t>-	Retsmedicin</a:t>
            </a:r>
          </a:p>
          <a:p>
            <a:endParaRPr lang="da-DK" dirty="0"/>
          </a:p>
          <a:p>
            <a:r>
              <a:rPr lang="da-DK" b="1" dirty="0" err="1"/>
              <a:t>Faculty</a:t>
            </a:r>
            <a:r>
              <a:rPr lang="da-DK" b="1" dirty="0"/>
              <a:t> of Natural Sciences </a:t>
            </a:r>
            <a:r>
              <a:rPr lang="da-DK" b="0" dirty="0"/>
              <a:t>udbyder uddannelser indenfor bl.a.</a:t>
            </a:r>
          </a:p>
          <a:p>
            <a:pPr marL="285750" indent="-285750">
              <a:buFontTx/>
              <a:buChar char="-"/>
            </a:pPr>
            <a:r>
              <a:rPr lang="da-DK" b="0" dirty="0"/>
              <a:t>Biologi</a:t>
            </a:r>
          </a:p>
          <a:p>
            <a:pPr marL="285750" indent="-285750">
              <a:buFontTx/>
              <a:buChar char="-"/>
            </a:pPr>
            <a:r>
              <a:rPr lang="da-DK" b="0" dirty="0"/>
              <a:t>Datalogi</a:t>
            </a:r>
          </a:p>
          <a:p>
            <a:pPr marL="285750" indent="-285750">
              <a:buFontTx/>
              <a:buChar char="-"/>
            </a:pPr>
            <a:r>
              <a:rPr lang="da-DK" b="0" dirty="0"/>
              <a:t>Datavidenskab </a:t>
            </a:r>
          </a:p>
          <a:p>
            <a:pPr marL="285750" indent="-285750">
              <a:buFontTx/>
              <a:buChar char="-"/>
            </a:pPr>
            <a:r>
              <a:rPr lang="da-DK" b="0" dirty="0"/>
              <a:t>Fysik </a:t>
            </a:r>
          </a:p>
          <a:p>
            <a:pPr marL="285750" indent="-285750">
              <a:buFontTx/>
              <a:buChar char="-"/>
            </a:pPr>
            <a:r>
              <a:rPr lang="da-DK" b="0" dirty="0"/>
              <a:t>Geoscience</a:t>
            </a:r>
          </a:p>
          <a:p>
            <a:pPr marL="285750" indent="-285750">
              <a:buFontTx/>
              <a:buChar char="-"/>
            </a:pPr>
            <a:r>
              <a:rPr lang="da-DK" b="0" dirty="0"/>
              <a:t>IT Produktudvikling</a:t>
            </a:r>
          </a:p>
          <a:p>
            <a:pPr marL="285750" indent="-285750">
              <a:buFontTx/>
              <a:buChar char="-"/>
            </a:pPr>
            <a:r>
              <a:rPr lang="da-DK" b="0" dirty="0"/>
              <a:t>Kemi</a:t>
            </a:r>
          </a:p>
          <a:p>
            <a:pPr marL="285750" indent="-285750">
              <a:buFontTx/>
              <a:buChar char="-"/>
            </a:pPr>
            <a:r>
              <a:rPr lang="da-DK" b="0" dirty="0"/>
              <a:t>Matematik</a:t>
            </a:r>
          </a:p>
          <a:p>
            <a:pPr marL="285750" indent="-285750">
              <a:buFontTx/>
              <a:buChar char="-"/>
            </a:pPr>
            <a:r>
              <a:rPr lang="da-DK" b="0" dirty="0"/>
              <a:t>Matematik-økonomi</a:t>
            </a:r>
          </a:p>
          <a:p>
            <a:pPr marL="285750" indent="-285750">
              <a:buFontTx/>
              <a:buChar char="-"/>
            </a:pPr>
            <a:r>
              <a:rPr lang="da-DK" b="0" dirty="0"/>
              <a:t>Medicinalkemi</a:t>
            </a:r>
          </a:p>
          <a:p>
            <a:pPr marL="285750" indent="-285750">
              <a:buFontTx/>
              <a:buChar char="-"/>
            </a:pPr>
            <a:r>
              <a:rPr lang="da-DK" b="0" dirty="0"/>
              <a:t>Molekylær medicin</a:t>
            </a:r>
          </a:p>
          <a:p>
            <a:pPr marL="285750" indent="-285750">
              <a:buFontTx/>
              <a:buChar char="-"/>
            </a:pPr>
            <a:r>
              <a:rPr lang="da-DK" b="0" dirty="0"/>
              <a:t>Molekylærbiologi</a:t>
            </a:r>
          </a:p>
          <a:p>
            <a:pPr marL="285750" indent="-285750">
              <a:buFontTx/>
              <a:buChar char="-"/>
            </a:pPr>
            <a:r>
              <a:rPr lang="da-DK" b="0" dirty="0" err="1"/>
              <a:t>Nanoscience</a:t>
            </a:r>
            <a:endParaRPr lang="da-DK" b="0" dirty="0"/>
          </a:p>
          <a:p>
            <a:endParaRPr lang="da-DK" b="1" dirty="0"/>
          </a:p>
          <a:p>
            <a:r>
              <a:rPr lang="da-DK" b="1" dirty="0" err="1"/>
              <a:t>Faculty</a:t>
            </a:r>
            <a:r>
              <a:rPr lang="da-DK" b="1" dirty="0"/>
              <a:t> of Technical Sciences </a:t>
            </a:r>
            <a:r>
              <a:rPr lang="da-DK" b="0" dirty="0"/>
              <a:t>udbyder uddannelser indenfor bl.a.</a:t>
            </a:r>
          </a:p>
          <a:p>
            <a:pPr marL="285750" indent="-285750">
              <a:buFontTx/>
              <a:buChar char="-"/>
            </a:pPr>
            <a:r>
              <a:rPr lang="da-DK" dirty="0"/>
              <a:t>Ingeniørvidenskab</a:t>
            </a:r>
          </a:p>
          <a:p>
            <a:pPr marL="285750" indent="-285750">
              <a:buFontTx/>
              <a:buChar char="-"/>
            </a:pPr>
            <a:r>
              <a:rPr lang="da-DK" dirty="0" err="1"/>
              <a:t>Agrobiologi</a:t>
            </a:r>
            <a:endParaRPr lang="da-DK" dirty="0"/>
          </a:p>
          <a:p>
            <a:pPr marL="285750" indent="-285750">
              <a:buFontTx/>
              <a:buChar char="-"/>
            </a:pPr>
            <a:r>
              <a:rPr lang="da-DK" dirty="0"/>
              <a:t>Biologi</a:t>
            </a:r>
          </a:p>
          <a:p>
            <a:pPr marL="285750" indent="-285750">
              <a:buFontTx/>
              <a:buChar char="-"/>
            </a:pPr>
            <a:r>
              <a:rPr lang="da-DK" dirty="0"/>
              <a:t>Fødevarer</a:t>
            </a:r>
          </a:p>
          <a:p>
            <a:pPr marL="285750" indent="-285750">
              <a:buFontTx/>
              <a:buChar char="-"/>
            </a:pPr>
            <a:r>
              <a:rPr lang="da-DK" dirty="0"/>
              <a:t>Husdyrvidenskab</a:t>
            </a:r>
          </a:p>
          <a:p>
            <a:pPr marL="285750" indent="-285750">
              <a:buFontTx/>
              <a:buChar char="-"/>
            </a:pPr>
            <a:r>
              <a:rPr lang="da-DK" dirty="0"/>
              <a:t>Miljøvidenskab</a:t>
            </a:r>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12</a:t>
            </a:fld>
            <a:endParaRPr lang="da-DK" dirty="0"/>
          </a:p>
        </p:txBody>
      </p:sp>
    </p:spTree>
    <p:extLst>
      <p:ext uri="{BB962C8B-B14F-4D97-AF65-F5344CB8AC3E}">
        <p14:creationId xmlns:p14="http://schemas.microsoft.com/office/powerpoint/2010/main" val="26302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13</a:t>
            </a:fld>
            <a:endParaRPr lang="en-GB" dirty="0"/>
          </a:p>
        </p:txBody>
      </p:sp>
    </p:spTree>
    <p:extLst>
      <p:ext uri="{BB962C8B-B14F-4D97-AF65-F5344CB8AC3E}">
        <p14:creationId xmlns:p14="http://schemas.microsoft.com/office/powerpoint/2010/main" val="4697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14</a:t>
            </a:fld>
            <a:endParaRPr lang="en-GB" dirty="0"/>
          </a:p>
        </p:txBody>
      </p:sp>
    </p:spTree>
    <p:extLst>
      <p:ext uri="{BB962C8B-B14F-4D97-AF65-F5344CB8AC3E}">
        <p14:creationId xmlns:p14="http://schemas.microsoft.com/office/powerpoint/2010/main" val="202802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15</a:t>
            </a:fld>
            <a:endParaRPr lang="en-GB" dirty="0"/>
          </a:p>
        </p:txBody>
      </p:sp>
    </p:spTree>
    <p:extLst>
      <p:ext uri="{BB962C8B-B14F-4D97-AF65-F5344CB8AC3E}">
        <p14:creationId xmlns:p14="http://schemas.microsoft.com/office/powerpoint/2010/main" val="2044139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arbejde</a:t>
            </a:r>
            <a:r>
              <a:rPr lang="en-GB" sz="1600" kern="1200" dirty="0">
                <a:solidFill>
                  <a:schemeClr val="tx1"/>
                </a:solidFill>
                <a:effectLst/>
                <a:latin typeface="AU Passata" pitchFamily="34" charset="0"/>
                <a:ea typeface="+mn-ea"/>
                <a:cs typeface="Arial" charset="0"/>
              </a:rPr>
              <a:t> med at </a:t>
            </a:r>
            <a:r>
              <a:rPr lang="en-GB" sz="1600" kern="1200" dirty="0" err="1">
                <a:solidFill>
                  <a:schemeClr val="tx1"/>
                </a:solidFill>
                <a:effectLst/>
                <a:latin typeface="AU Passata" pitchFamily="34" charset="0"/>
                <a:ea typeface="+mn-ea"/>
                <a:cs typeface="Arial" charset="0"/>
              </a:rPr>
              <a:t>indfri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visionen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blive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udmøntet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gennem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universitetets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seks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kerneopgaver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definerer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universitetets</a:t>
            </a:r>
            <a:r>
              <a:rPr lang="en-GB" sz="1600" kern="1200" dirty="0">
                <a:solidFill>
                  <a:schemeClr val="tx1"/>
                </a:solidFill>
                <a:effectLst/>
                <a:latin typeface="AU Passata" pitchFamily="34" charset="0"/>
                <a:ea typeface="+mn-ea"/>
                <a:cs typeface="Arial" charset="0"/>
              </a:rPr>
              <a:t> mission: </a:t>
            </a:r>
          </a:p>
          <a:p>
            <a:endParaRPr lang="en-GB" dirty="0"/>
          </a:p>
          <a:p>
            <a:r>
              <a:rPr lang="en-GB" sz="1600" b="1" kern="1200" dirty="0" err="1">
                <a:solidFill>
                  <a:schemeClr val="tx1"/>
                </a:solidFill>
                <a:effectLst/>
                <a:latin typeface="AU Passata" pitchFamily="34" charset="0"/>
                <a:ea typeface="+mn-ea"/>
                <a:cs typeface="Arial" charset="0"/>
              </a:rPr>
              <a:t>Forskning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af</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højeste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internationale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kvalitet</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forskning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fri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uafhængig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øge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forskningskvaliteten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yderligere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a:t>
            </a:r>
            <a:r>
              <a:rPr lang="en-GB" sz="1600" kern="1200" dirty="0">
                <a:solidFill>
                  <a:schemeClr val="tx1"/>
                </a:solidFill>
                <a:effectLst/>
                <a:latin typeface="AU Passata" pitchFamily="34" charset="0"/>
                <a:ea typeface="+mn-ea"/>
                <a:cs typeface="Arial" charset="0"/>
              </a:rPr>
              <a:t> sin </a:t>
            </a:r>
            <a:r>
              <a:rPr lang="en-GB" sz="1600" kern="1200" dirty="0" err="1">
                <a:solidFill>
                  <a:schemeClr val="tx1"/>
                </a:solidFill>
                <a:effectLst/>
                <a:latin typeface="AU Passata" pitchFamily="34" charset="0"/>
                <a:ea typeface="+mn-ea"/>
                <a:cs typeface="Arial" charset="0"/>
              </a:rPr>
              <a:t>stræben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efter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højeste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internationale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niveau</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sat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styrke</a:t>
            </a:r>
            <a:r>
              <a:rPr lang="en-GB" sz="1600" kern="1200" dirty="0">
                <a:solidFill>
                  <a:schemeClr val="tx1"/>
                </a:solidFill>
                <a:effectLst/>
                <a:latin typeface="AU Passata" pitchFamily="34" charset="0"/>
                <a:ea typeface="+mn-ea"/>
                <a:cs typeface="Arial" charset="0"/>
              </a:rPr>
              <a:t>: </a:t>
            </a:r>
            <a:endParaRPr lang="en-GB" dirty="0"/>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Forskningsmæssige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gennembrud</a:t>
            </a:r>
            <a:endParaRPr lang="en-GB" sz="1600" kern="1200" dirty="0">
              <a:solidFill>
                <a:schemeClr val="tx1"/>
              </a:solidFill>
              <a:effectLst/>
              <a:latin typeface="AU Passata" pitchFamily="34" charset="0"/>
              <a:ea typeface="+mn-ea"/>
              <a:cs typeface="Arial" charset="0"/>
            </a:endParaRPr>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Karriereudvikling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diversitet</a:t>
            </a:r>
            <a:r>
              <a:rPr lang="en-GB" sz="1600" kern="1200" dirty="0">
                <a:solidFill>
                  <a:schemeClr val="tx1"/>
                </a:solidFill>
                <a:effectLst/>
                <a:latin typeface="AU Passata" pitchFamily="34" charset="0"/>
                <a:ea typeface="+mn-ea"/>
                <a:cs typeface="Arial" charset="0"/>
              </a:rPr>
              <a:t> </a:t>
            </a:r>
            <a:endParaRPr lang="en-GB" sz="1600" b="1" kern="1200" dirty="0">
              <a:solidFill>
                <a:schemeClr val="tx1"/>
              </a:solidFill>
              <a:effectLst/>
              <a:latin typeface="AU Passata" pitchFamily="34" charset="0"/>
              <a:ea typeface="+mn-ea"/>
              <a:cs typeface="Arial" charset="0"/>
            </a:endParaRPr>
          </a:p>
          <a:p>
            <a:endParaRPr lang="en-GB" sz="1600" b="1" kern="1200" dirty="0">
              <a:solidFill>
                <a:schemeClr val="tx1"/>
              </a:solidFill>
              <a:effectLst/>
              <a:latin typeface="AU Passata" pitchFamily="34" charset="0"/>
              <a:ea typeface="+mn-ea"/>
              <a:cs typeface="Arial" charset="0"/>
            </a:endParaRPr>
          </a:p>
          <a:p>
            <a:r>
              <a:rPr lang="en-GB" sz="1600" b="1" kern="1200" dirty="0" err="1">
                <a:solidFill>
                  <a:schemeClr val="tx1"/>
                </a:solidFill>
                <a:effectLst/>
                <a:latin typeface="AU Passata" pitchFamily="34" charset="0"/>
                <a:ea typeface="+mn-ea"/>
                <a:cs typeface="Arial" charset="0"/>
              </a:rPr>
              <a:t>Forskningsbaserede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uddannelser</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af</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højeste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internationale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kvalitet</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stræber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efter</a:t>
            </a:r>
            <a:r>
              <a:rPr lang="en-GB" sz="1600" kern="1200" dirty="0">
                <a:solidFill>
                  <a:schemeClr val="tx1"/>
                </a:solidFill>
                <a:effectLst/>
                <a:latin typeface="AU Passata" pitchFamily="34" charset="0"/>
                <a:ea typeface="+mn-ea"/>
                <a:cs typeface="Arial" charset="0"/>
              </a:rPr>
              <a:t> det </a:t>
            </a:r>
            <a:r>
              <a:rPr lang="en-GB" sz="1600" kern="1200" dirty="0" err="1">
                <a:solidFill>
                  <a:schemeClr val="tx1"/>
                </a:solidFill>
                <a:effectLst/>
                <a:latin typeface="AU Passata" pitchFamily="34" charset="0"/>
                <a:ea typeface="+mn-ea"/>
                <a:cs typeface="Arial" charset="0"/>
              </a:rPr>
              <a:t>højeste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faglige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niveau</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uddannelserne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et </a:t>
            </a:r>
            <a:r>
              <a:rPr lang="en-GB" sz="1600" kern="1200" dirty="0" err="1">
                <a:solidFill>
                  <a:schemeClr val="tx1"/>
                </a:solidFill>
                <a:effectLst/>
                <a:latin typeface="AU Passata" pitchFamily="34" charset="0"/>
                <a:ea typeface="+mn-ea"/>
                <a:cs typeface="Arial" charset="0"/>
              </a:rPr>
              <a:t>levende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enga-gerende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innovativt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lærings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studiemiljø</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Fundamentet</a:t>
            </a:r>
            <a:r>
              <a:rPr lang="en-GB" sz="1600" kern="1200" dirty="0">
                <a:solidFill>
                  <a:schemeClr val="tx1"/>
                </a:solidFill>
                <a:effectLst/>
                <a:latin typeface="AU Passata" pitchFamily="34" charset="0"/>
                <a:ea typeface="+mn-ea"/>
                <a:cs typeface="Arial" charset="0"/>
              </a:rPr>
              <a:t> for den </a:t>
            </a:r>
            <a:r>
              <a:rPr lang="en-GB" sz="1600" kern="1200" dirty="0" err="1">
                <a:solidFill>
                  <a:schemeClr val="tx1"/>
                </a:solidFill>
                <a:effectLst/>
                <a:latin typeface="AU Passata" pitchFamily="34" charset="0"/>
                <a:ea typeface="+mn-ea"/>
                <a:cs typeface="Arial" charset="0"/>
              </a:rPr>
              <a:t>dybe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faglighed</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rekruttering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dygtige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studerende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stærke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forskere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undervisere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kombineret</a:t>
            </a:r>
            <a:r>
              <a:rPr lang="en-GB" sz="1600" kern="1200" dirty="0">
                <a:solidFill>
                  <a:schemeClr val="tx1"/>
                </a:solidFill>
                <a:effectLst/>
                <a:latin typeface="AU Passata" pitchFamily="34" charset="0"/>
                <a:ea typeface="+mn-ea"/>
                <a:cs typeface="Arial" charset="0"/>
              </a:rPr>
              <a:t> med et </a:t>
            </a:r>
            <a:r>
              <a:rPr lang="en-GB" sz="1600" kern="1200" dirty="0" err="1">
                <a:solidFill>
                  <a:schemeClr val="tx1"/>
                </a:solidFill>
                <a:effectLst/>
                <a:latin typeface="AU Passata" pitchFamily="34" charset="0"/>
                <a:ea typeface="+mn-ea"/>
                <a:cs typeface="Arial" charset="0"/>
              </a:rPr>
              <a:t>understøttende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lærings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studiemiljø</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sat </a:t>
            </a:r>
            <a:r>
              <a:rPr lang="en-GB" sz="1600" kern="1200" dirty="0" err="1">
                <a:solidFill>
                  <a:schemeClr val="tx1"/>
                </a:solidFill>
                <a:effectLst/>
                <a:latin typeface="AU Passata" pitchFamily="34" charset="0"/>
                <a:ea typeface="+mn-ea"/>
                <a:cs typeface="Arial" charset="0"/>
              </a:rPr>
              <a:t>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styrkelse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følgende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a:t>
            </a:r>
            <a:endParaRPr lang="en-GB" dirty="0"/>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Attraktivt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universitet</a:t>
            </a:r>
            <a:r>
              <a:rPr lang="en-GB" sz="1600" kern="1200" dirty="0">
                <a:solidFill>
                  <a:schemeClr val="tx1"/>
                </a:solidFill>
                <a:effectLst/>
                <a:latin typeface="AU Passata" pitchFamily="34" charset="0"/>
                <a:ea typeface="+mn-ea"/>
                <a:cs typeface="Arial" charset="0"/>
              </a:rPr>
              <a:t> for </a:t>
            </a:r>
            <a:r>
              <a:rPr lang="en-GB" sz="1600" kern="1200" dirty="0" err="1">
                <a:solidFill>
                  <a:schemeClr val="tx1"/>
                </a:solidFill>
                <a:effectLst/>
                <a:latin typeface="AU Passata" pitchFamily="34" charset="0"/>
                <a:ea typeface="+mn-ea"/>
                <a:cs typeface="Arial" charset="0"/>
              </a:rPr>
              <a:t>talentfulde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studerende</a:t>
            </a:r>
            <a:r>
              <a:rPr lang="en-GB" sz="1600" kern="1200" dirty="0">
                <a:solidFill>
                  <a:schemeClr val="tx1"/>
                </a:solidFill>
                <a:effectLst/>
                <a:latin typeface="AU Passata" pitchFamily="34" charset="0"/>
                <a:ea typeface="+mn-ea"/>
                <a:cs typeface="Arial" charset="0"/>
              </a:rPr>
              <a:t> </a:t>
            </a:r>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Dyb</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faglighed</a:t>
            </a:r>
            <a:r>
              <a:rPr lang="en-GB" sz="1600" kern="1200" dirty="0">
                <a:solidFill>
                  <a:schemeClr val="tx1"/>
                </a:solidFill>
                <a:effectLst/>
                <a:latin typeface="AU Passata" pitchFamily="34" charset="0"/>
                <a:ea typeface="+mn-ea"/>
                <a:cs typeface="Arial" charset="0"/>
              </a:rPr>
              <a:t> </a:t>
            </a:r>
            <a:endParaRPr lang="en-GB" sz="1600" b="1" kern="1200" dirty="0">
              <a:solidFill>
                <a:schemeClr val="tx1"/>
              </a:solidFill>
              <a:effectLst/>
              <a:latin typeface="AU Passata" pitchFamily="34" charset="0"/>
              <a:ea typeface="+mn-ea"/>
              <a:cs typeface="Arial" charset="0"/>
            </a:endParaRPr>
          </a:p>
          <a:p>
            <a:endParaRPr lang="en-GB" sz="1600" b="1" kern="1200" dirty="0">
              <a:solidFill>
                <a:schemeClr val="tx1"/>
              </a:solidFill>
              <a:effectLst/>
              <a:latin typeface="AU Passata" pitchFamily="34" charset="0"/>
              <a:ea typeface="+mn-ea"/>
              <a:cs typeface="Arial" charset="0"/>
            </a:endParaRPr>
          </a:p>
          <a:p>
            <a:r>
              <a:rPr lang="en-GB" sz="1600" b="1" kern="1200" dirty="0" err="1">
                <a:solidFill>
                  <a:schemeClr val="tx1"/>
                </a:solidFill>
                <a:effectLst/>
                <a:latin typeface="AU Passata" pitchFamily="34" charset="0"/>
                <a:ea typeface="+mn-ea"/>
                <a:cs typeface="Arial" charset="0"/>
              </a:rPr>
              <a:t>Forskningsbidrag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til</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samfundets</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udvikling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og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velfærd</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styrke</a:t>
            </a:r>
            <a:r>
              <a:rPr lang="en-GB" sz="1600" kern="1200" dirty="0">
                <a:solidFill>
                  <a:schemeClr val="tx1"/>
                </a:solidFill>
                <a:effectLst/>
                <a:latin typeface="AU Passata" pitchFamily="34" charset="0"/>
                <a:ea typeface="+mn-ea"/>
                <a:cs typeface="Arial" charset="0"/>
              </a:rPr>
              <a:t> sit </a:t>
            </a:r>
            <a:r>
              <a:rPr lang="en-GB" sz="1600" kern="1200" dirty="0" err="1">
                <a:solidFill>
                  <a:schemeClr val="tx1"/>
                </a:solidFill>
                <a:effectLst/>
                <a:latin typeface="AU Passata" pitchFamily="34" charset="0"/>
                <a:ea typeface="+mn-ea"/>
                <a:cs typeface="Arial" charset="0"/>
              </a:rPr>
              <a:t>bidrag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hele </a:t>
            </a:r>
            <a:r>
              <a:rPr lang="en-GB" sz="1600" kern="1200" dirty="0" err="1">
                <a:solidFill>
                  <a:schemeClr val="tx1"/>
                </a:solidFill>
                <a:effectLst/>
                <a:latin typeface="AU Passata" pitchFamily="34" charset="0"/>
                <a:ea typeface="+mn-ea"/>
                <a:cs typeface="Arial" charset="0"/>
              </a:rPr>
              <a:t>samfundets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udvikling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velfærd</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markant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strategiperioden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fastlagt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følgende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om </a:t>
            </a:r>
            <a:r>
              <a:rPr lang="en-GB" sz="1600" kern="1200" dirty="0" err="1">
                <a:solidFill>
                  <a:schemeClr val="tx1"/>
                </a:solidFill>
                <a:effectLst/>
                <a:latin typeface="AU Passata" pitchFamily="34" charset="0"/>
                <a:ea typeface="+mn-ea"/>
                <a:cs typeface="Arial" charset="0"/>
              </a:rPr>
              <a:t>øget</a:t>
            </a:r>
            <a:r>
              <a:rPr lang="en-GB" sz="1600" kern="1200" dirty="0">
                <a:solidFill>
                  <a:schemeClr val="tx1"/>
                </a:solidFill>
                <a:effectLst/>
                <a:latin typeface="AU Passata" pitchFamily="34" charset="0"/>
                <a:ea typeface="+mn-ea"/>
                <a:cs typeface="Arial" charset="0"/>
              </a:rPr>
              <a:t>: </a:t>
            </a:r>
            <a:endParaRPr lang="en-GB" dirty="0"/>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Samarbejde</a:t>
            </a:r>
            <a:r>
              <a:rPr lang="en-GB" sz="1600" kern="1200" dirty="0">
                <a:solidFill>
                  <a:schemeClr val="tx1"/>
                </a:solidFill>
                <a:effectLst/>
                <a:latin typeface="AU Passata" pitchFamily="34" charset="0"/>
                <a:ea typeface="+mn-ea"/>
                <a:cs typeface="Arial" charset="0"/>
              </a:rPr>
              <a:t> med </a:t>
            </a:r>
            <a:r>
              <a:rPr lang="en-GB" sz="1600" kern="1200" dirty="0" err="1">
                <a:solidFill>
                  <a:schemeClr val="tx1"/>
                </a:solidFill>
                <a:effectLst/>
                <a:latin typeface="AU Passata" pitchFamily="34" charset="0"/>
                <a:ea typeface="+mn-ea"/>
                <a:cs typeface="Arial" charset="0"/>
              </a:rPr>
              <a:t>eksterne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parter</a:t>
            </a:r>
            <a:r>
              <a:rPr lang="en-GB" sz="1600" kern="1200" dirty="0">
                <a:solidFill>
                  <a:schemeClr val="tx1"/>
                </a:solidFill>
                <a:effectLst/>
                <a:latin typeface="AU Passata" pitchFamily="34" charset="0"/>
                <a:ea typeface="+mn-ea"/>
                <a:cs typeface="Arial" charset="0"/>
              </a:rPr>
              <a:t> </a:t>
            </a:r>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Bidrag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et </a:t>
            </a:r>
            <a:r>
              <a:rPr lang="en-GB" sz="1600" kern="1200" dirty="0" err="1">
                <a:solidFill>
                  <a:schemeClr val="tx1"/>
                </a:solidFill>
                <a:effectLst/>
                <a:latin typeface="AU Passata" pitchFamily="34" charset="0"/>
                <a:ea typeface="+mn-ea"/>
                <a:cs typeface="Arial" charset="0"/>
              </a:rPr>
              <a:t>vidensbaseret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demokrati</a:t>
            </a:r>
            <a:endParaRPr lang="en-GB" sz="1600" kern="1200" dirty="0">
              <a:solidFill>
                <a:schemeClr val="tx1"/>
              </a:solidFill>
              <a:effectLst/>
              <a:latin typeface="AU Passata" pitchFamily="34" charset="0"/>
              <a:ea typeface="+mn-ea"/>
              <a:cs typeface="Arial" charset="0"/>
            </a:endParaRPr>
          </a:p>
          <a:p>
            <a:pPr marL="285750" indent="-285750">
              <a:buFont typeface="Arial" panose="020B0604020202020204" pitchFamily="34" charset="0"/>
              <a:buChar char="•"/>
            </a:pPr>
            <a:endParaRPr lang="en-GB" sz="1600" b="1" kern="1200" dirty="0">
              <a:solidFill>
                <a:schemeClr val="tx1"/>
              </a:solidFill>
              <a:effectLst/>
              <a:latin typeface="AU Passata" pitchFamily="34" charset="0"/>
              <a:ea typeface="+mn-ea"/>
              <a:cs typeface="Arial" charset="0"/>
            </a:endParaRPr>
          </a:p>
          <a:p>
            <a:r>
              <a:rPr lang="en-GB" sz="1600" b="1" kern="1200" dirty="0" err="1">
                <a:solidFill>
                  <a:schemeClr val="tx1"/>
                </a:solidFill>
                <a:effectLst/>
                <a:latin typeface="AU Passata" pitchFamily="34" charset="0"/>
                <a:ea typeface="+mn-ea"/>
                <a:cs typeface="Arial" charset="0"/>
              </a:rPr>
              <a:t>Tværgående</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forskning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til</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løsning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af</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samfundsudfordringer</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styrke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forøge</a:t>
            </a:r>
            <a:r>
              <a:rPr lang="en-GB" sz="1600" kern="1200" dirty="0">
                <a:solidFill>
                  <a:schemeClr val="tx1"/>
                </a:solidFill>
                <a:effectLst/>
                <a:latin typeface="AU Passata" pitchFamily="34" charset="0"/>
                <a:ea typeface="+mn-ea"/>
                <a:cs typeface="Arial" charset="0"/>
              </a:rPr>
              <a:t> sit </a:t>
            </a:r>
            <a:r>
              <a:rPr lang="en-GB" sz="1600" kern="1200" dirty="0" err="1">
                <a:solidFill>
                  <a:schemeClr val="tx1"/>
                </a:solidFill>
                <a:effectLst/>
                <a:latin typeface="AU Passata" pitchFamily="34" charset="0"/>
                <a:ea typeface="+mn-ea"/>
                <a:cs typeface="Arial" charset="0"/>
              </a:rPr>
              <a:t>bidrag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løsning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de </a:t>
            </a:r>
            <a:r>
              <a:rPr lang="en-GB" sz="1600" kern="1200" dirty="0" err="1">
                <a:solidFill>
                  <a:schemeClr val="tx1"/>
                </a:solidFill>
                <a:effectLst/>
                <a:latin typeface="AU Passata" pitchFamily="34" charset="0"/>
                <a:ea typeface="+mn-ea"/>
                <a:cs typeface="Arial" charset="0"/>
              </a:rPr>
              <a:t>samfundsmæssige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udfordringer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globalt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nationalt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fastlagt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øge</a:t>
            </a:r>
            <a:r>
              <a:rPr lang="en-GB" sz="1600" kern="1200" dirty="0">
                <a:solidFill>
                  <a:schemeClr val="tx1"/>
                </a:solidFill>
                <a:effectLst/>
                <a:latin typeface="AU Passata" pitchFamily="34" charset="0"/>
                <a:ea typeface="+mn-ea"/>
                <a:cs typeface="Arial" charset="0"/>
              </a:rPr>
              <a:t>: </a:t>
            </a:r>
            <a:endParaRPr lang="en-GB" dirty="0"/>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Internationalt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samarbejde</a:t>
            </a:r>
            <a:r>
              <a:rPr lang="en-GB" sz="1600" kern="1200" dirty="0">
                <a:solidFill>
                  <a:schemeClr val="tx1"/>
                </a:solidFill>
                <a:effectLst/>
                <a:latin typeface="AU Passata" pitchFamily="34" charset="0"/>
                <a:ea typeface="+mn-ea"/>
                <a:cs typeface="Arial" charset="0"/>
              </a:rPr>
              <a:t> </a:t>
            </a:r>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Samarbejde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mellem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fagligheder</a:t>
            </a:r>
            <a:r>
              <a:rPr lang="en-GB" sz="1600" kern="1200" dirty="0">
                <a:solidFill>
                  <a:schemeClr val="tx1"/>
                </a:solidFill>
                <a:effectLst/>
                <a:latin typeface="AU Passata" pitchFamily="34" charset="0"/>
                <a:ea typeface="+mn-ea"/>
                <a:cs typeface="Arial" charset="0"/>
              </a:rPr>
              <a:t> </a:t>
            </a:r>
            <a:endParaRPr lang="en-GB" sz="1600" b="1" kern="1200" dirty="0">
              <a:solidFill>
                <a:schemeClr val="tx1"/>
              </a:solidFill>
              <a:effectLst/>
              <a:latin typeface="AU Passata" pitchFamily="34" charset="0"/>
              <a:ea typeface="+mn-ea"/>
              <a:cs typeface="Arial" charset="0"/>
            </a:endParaRPr>
          </a:p>
          <a:p>
            <a:endParaRPr lang="en-GB" sz="1600" b="1" kern="1200" dirty="0">
              <a:solidFill>
                <a:schemeClr val="tx1"/>
              </a:solidFill>
              <a:effectLst/>
              <a:latin typeface="AU Passata" pitchFamily="34" charset="0"/>
              <a:ea typeface="+mn-ea"/>
              <a:cs typeface="Arial" charset="0"/>
            </a:endParaRPr>
          </a:p>
          <a:p>
            <a:r>
              <a:rPr lang="en-GB" sz="1600" b="1" kern="1200" dirty="0" err="1">
                <a:solidFill>
                  <a:schemeClr val="tx1"/>
                </a:solidFill>
                <a:effectLst/>
                <a:latin typeface="AU Passata" pitchFamily="34" charset="0"/>
                <a:ea typeface="+mn-ea"/>
                <a:cs typeface="Arial" charset="0"/>
              </a:rPr>
              <a:t>Dimittender</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til</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fremtidens</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arbejdsmarked</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err="1">
                <a:solidFill>
                  <a:schemeClr val="tx1"/>
                </a:solidFill>
                <a:effectLst/>
                <a:latin typeface="AU Passata" pitchFamily="34" charset="0"/>
                <a:ea typeface="+mn-ea"/>
                <a:cs typeface="Arial" charset="0"/>
              </a:rPr>
              <a:t>Dimittenderne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er</a:t>
            </a:r>
            <a:r>
              <a:rPr lang="en-GB" sz="1600" kern="1200" dirty="0">
                <a:solidFill>
                  <a:schemeClr val="tx1"/>
                </a:solidFill>
                <a:effectLst/>
                <a:latin typeface="AU Passata" pitchFamily="34" charset="0"/>
                <a:ea typeface="+mn-ea"/>
                <a:cs typeface="Arial" charset="0"/>
              </a:rPr>
              <a:t> Aarhus </a:t>
            </a:r>
            <a:r>
              <a:rPr lang="en-GB" sz="1600" kern="1200" dirty="0" err="1">
                <a:solidFill>
                  <a:schemeClr val="tx1"/>
                </a:solidFill>
                <a:effectLst/>
                <a:latin typeface="AU Passata" pitchFamily="34" charset="0"/>
                <a:ea typeface="+mn-ea"/>
                <a:cs typeface="Arial" charset="0"/>
              </a:rPr>
              <a:t>Universitets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vigtigste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bidrag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samfundet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de </a:t>
            </a:r>
            <a:r>
              <a:rPr lang="en-GB" sz="1600" kern="1200" dirty="0" err="1">
                <a:solidFill>
                  <a:schemeClr val="tx1"/>
                </a:solidFill>
                <a:effectLst/>
                <a:latin typeface="AU Passata" pitchFamily="34" charset="0"/>
                <a:ea typeface="+mn-ea"/>
                <a:cs typeface="Arial" charset="0"/>
              </a:rPr>
              <a:t>skal</a:t>
            </a:r>
            <a:r>
              <a:rPr lang="en-GB" sz="1600" kern="1200" dirty="0">
                <a:solidFill>
                  <a:schemeClr val="tx1"/>
                </a:solidFill>
                <a:effectLst/>
                <a:latin typeface="AU Passata" pitchFamily="34" charset="0"/>
                <a:ea typeface="+mn-ea"/>
                <a:cs typeface="Arial" charset="0"/>
              </a:rPr>
              <a:t> have </a:t>
            </a:r>
            <a:r>
              <a:rPr lang="en-GB" sz="1600" kern="1200" dirty="0" err="1">
                <a:solidFill>
                  <a:schemeClr val="tx1"/>
                </a:solidFill>
                <a:effectLst/>
                <a:latin typeface="AU Passata" pitchFamily="34" charset="0"/>
                <a:ea typeface="+mn-ea"/>
                <a:cs typeface="Arial" charset="0"/>
              </a:rPr>
              <a:t>viden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kompetencer</a:t>
            </a:r>
            <a:r>
              <a:rPr lang="en-GB" sz="1600" kern="1200" dirty="0">
                <a:solidFill>
                  <a:schemeClr val="tx1"/>
                </a:solidFill>
                <a:effectLst/>
                <a:latin typeface="AU Passata" pitchFamily="34" charset="0"/>
                <a:ea typeface="+mn-ea"/>
                <a:cs typeface="Arial" charset="0"/>
              </a:rPr>
              <a:t> på et </a:t>
            </a:r>
            <a:r>
              <a:rPr lang="en-GB" sz="1600" kern="1200" dirty="0" err="1">
                <a:solidFill>
                  <a:schemeClr val="tx1"/>
                </a:solidFill>
                <a:effectLst/>
                <a:latin typeface="AU Passata" pitchFamily="34" charset="0"/>
                <a:ea typeface="+mn-ea"/>
                <a:cs typeface="Arial" charset="0"/>
              </a:rPr>
              <a:t>internationalt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niveau</a:t>
            </a:r>
            <a:r>
              <a:rPr lang="en-GB" sz="1600" kern="1200" dirty="0">
                <a:solidFill>
                  <a:schemeClr val="tx1"/>
                </a:solidFill>
                <a:effectLst/>
                <a:latin typeface="AU Passata" pitchFamily="34" charset="0"/>
                <a:ea typeface="+mn-ea"/>
                <a:cs typeface="Arial" charset="0"/>
              </a:rPr>
              <a:t>. Det </a:t>
            </a:r>
            <a:r>
              <a:rPr lang="en-GB" sz="1600" kern="1200" dirty="0" err="1">
                <a:solidFill>
                  <a:schemeClr val="tx1"/>
                </a:solidFill>
                <a:effectLst/>
                <a:latin typeface="AU Passata" pitchFamily="34" charset="0"/>
                <a:ea typeface="+mn-ea"/>
                <a:cs typeface="Arial" charset="0"/>
              </a:rPr>
              <a:t>gør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eftertragtede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forbereder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dem</a:t>
            </a:r>
            <a:r>
              <a:rPr lang="en-GB" sz="1600" kern="1200" dirty="0">
                <a:solidFill>
                  <a:schemeClr val="tx1"/>
                </a:solidFill>
                <a:effectLst/>
                <a:latin typeface="AU Passata" pitchFamily="34" charset="0"/>
                <a:ea typeface="+mn-ea"/>
                <a:cs typeface="Arial" charset="0"/>
              </a:rPr>
              <a:t> på </a:t>
            </a:r>
            <a:r>
              <a:rPr lang="en-GB" sz="1600" kern="1200" dirty="0" err="1">
                <a:solidFill>
                  <a:schemeClr val="tx1"/>
                </a:solidFill>
                <a:effectLst/>
                <a:latin typeface="AU Passata" pitchFamily="34" charset="0"/>
                <a:ea typeface="+mn-ea"/>
                <a:cs typeface="Arial" charset="0"/>
              </a:rPr>
              <a:t>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foranderlig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verden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et </a:t>
            </a:r>
            <a:r>
              <a:rPr lang="en-GB" sz="1600" kern="1200" dirty="0" err="1">
                <a:solidFill>
                  <a:schemeClr val="tx1"/>
                </a:solidFill>
                <a:effectLst/>
                <a:latin typeface="AU Passata" pitchFamily="34" charset="0"/>
                <a:ea typeface="+mn-ea"/>
                <a:cs typeface="Arial" charset="0"/>
              </a:rPr>
              <a:t>foranderligt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arbejdsmarked</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klæder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dem</a:t>
            </a:r>
            <a:r>
              <a:rPr lang="en-GB" sz="1600" kern="1200" dirty="0">
                <a:solidFill>
                  <a:schemeClr val="tx1"/>
                </a:solidFill>
                <a:effectLst/>
                <a:latin typeface="AU Passata" pitchFamily="34" charset="0"/>
                <a:ea typeface="+mn-ea"/>
                <a:cs typeface="Arial" charset="0"/>
              </a:rPr>
              <a:t> på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bidrage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løse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samfundsmæssige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udfordringer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sat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styrke</a:t>
            </a:r>
            <a:r>
              <a:rPr lang="en-GB" sz="1600" kern="1200" dirty="0">
                <a:solidFill>
                  <a:schemeClr val="tx1"/>
                </a:solidFill>
                <a:effectLst/>
                <a:latin typeface="AU Passata" pitchFamily="34" charset="0"/>
                <a:ea typeface="+mn-ea"/>
                <a:cs typeface="Arial" charset="0"/>
              </a:rPr>
              <a:t>: </a:t>
            </a:r>
            <a:endParaRPr lang="en-GB" dirty="0"/>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Udvikling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uddannelsesporteføljen</a:t>
            </a:r>
            <a:r>
              <a:rPr lang="en-GB" sz="1600" kern="1200" dirty="0">
                <a:solidFill>
                  <a:schemeClr val="tx1"/>
                </a:solidFill>
                <a:effectLst/>
                <a:latin typeface="AU Passata" pitchFamily="34" charset="0"/>
                <a:ea typeface="+mn-ea"/>
                <a:cs typeface="Arial" charset="0"/>
              </a:rPr>
              <a:t> </a:t>
            </a:r>
          </a:p>
          <a:p>
            <a:pPr marL="285750" indent="-285750">
              <a:buFont typeface="Arial" panose="020B0604020202020204" pitchFamily="34" charset="0"/>
              <a:buChar char="•"/>
            </a:pPr>
            <a:r>
              <a:rPr lang="en-GB" sz="1600" kern="1200" dirty="0" err="1">
                <a:solidFill>
                  <a:schemeClr val="tx1"/>
                </a:solidFill>
                <a:effectLst/>
                <a:latin typeface="AU Passata" pitchFamily="34" charset="0"/>
                <a:ea typeface="+mn-ea"/>
                <a:cs typeface="Arial" charset="0"/>
              </a:rPr>
              <a:t>Samspil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mellem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studerende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arbejdsmarkedet</a:t>
            </a:r>
            <a:r>
              <a:rPr lang="en-GB" sz="1600"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endParaRPr lang="en-GB" sz="1600" b="1" kern="1200" dirty="0">
              <a:solidFill>
                <a:schemeClr val="tx1"/>
              </a:solidFill>
              <a:effectLst/>
              <a:latin typeface="AU Passata" pitchFamily="34" charset="0"/>
              <a:ea typeface="+mn-ea"/>
              <a:cs typeface="Arial" charset="0"/>
            </a:endParaRPr>
          </a:p>
          <a:p>
            <a:r>
              <a:rPr lang="en-GB" sz="1600" b="1" kern="1200" dirty="0" err="1">
                <a:solidFill>
                  <a:schemeClr val="tx1"/>
                </a:solidFill>
                <a:effectLst/>
                <a:latin typeface="AU Passata" pitchFamily="34" charset="0"/>
                <a:ea typeface="+mn-ea"/>
                <a:cs typeface="Arial" charset="0"/>
              </a:rPr>
              <a:t>Udvikling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af</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forskertalenter</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og</a:t>
            </a:r>
            <a:r>
              <a:rPr lang="en-GB" sz="1600" b="1" kern="1200" dirty="0">
                <a:solidFill>
                  <a:schemeClr val="tx1"/>
                </a:solidFill>
                <a:effectLst/>
                <a:latin typeface="AU Passata" pitchFamily="34" charset="0"/>
                <a:ea typeface="+mn-ea"/>
                <a:cs typeface="Arial" charset="0"/>
              </a:rPr>
              <a:t> integration </a:t>
            </a:r>
            <a:r>
              <a:rPr lang="en-GB" sz="1600" b="1" kern="1200" dirty="0" err="1">
                <a:solidFill>
                  <a:schemeClr val="tx1"/>
                </a:solidFill>
                <a:effectLst/>
                <a:latin typeface="AU Passata" pitchFamily="34" charset="0"/>
                <a:ea typeface="+mn-ea"/>
                <a:cs typeface="Arial" charset="0"/>
              </a:rPr>
              <a:t>af</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forskning</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i</a:t>
            </a:r>
            <a:r>
              <a:rPr lang="en-GB" sz="1600" b="1" kern="1200" dirty="0">
                <a:solidFill>
                  <a:schemeClr val="tx1"/>
                </a:solidFill>
                <a:effectLst/>
                <a:latin typeface="AU Passata" pitchFamily="34" charset="0"/>
                <a:ea typeface="+mn-ea"/>
                <a:cs typeface="Arial" charset="0"/>
              </a:rPr>
              <a:t> </a:t>
            </a:r>
            <a:r>
              <a:rPr lang="en-GB" sz="1600" b="1" kern="1200" dirty="0" err="1">
                <a:solidFill>
                  <a:schemeClr val="tx1"/>
                </a:solidFill>
                <a:effectLst/>
                <a:latin typeface="AU Passata" pitchFamily="34" charset="0"/>
                <a:ea typeface="+mn-ea"/>
                <a:cs typeface="Arial" charset="0"/>
              </a:rPr>
              <a:t>uddannelserne</a:t>
            </a:r>
            <a:r>
              <a:rPr lang="en-GB" sz="1600" b="1" kern="1200" dirty="0">
                <a:solidFill>
                  <a:schemeClr val="tx1"/>
                </a:solidFill>
                <a:effectLst/>
                <a:latin typeface="AU Passata" pitchFamily="34" charset="0"/>
                <a:ea typeface="+mn-ea"/>
                <a:cs typeface="Arial" charset="0"/>
              </a:rPr>
              <a:t> </a:t>
            </a:r>
          </a:p>
          <a:p>
            <a:endParaRPr lang="en-GB" sz="1600" b="1" kern="1200" dirty="0">
              <a:solidFill>
                <a:schemeClr val="tx1"/>
              </a:solidFill>
              <a:effectLst/>
              <a:latin typeface="AU Passata" pitchFamily="34" charset="0"/>
              <a:ea typeface="+mn-ea"/>
              <a:cs typeface="Arial" charset="0"/>
            </a:endParaRPr>
          </a:p>
          <a:p>
            <a:r>
              <a:rPr lang="en-GB" sz="1600" kern="1200" dirty="0">
                <a:solidFill>
                  <a:schemeClr val="tx1"/>
                </a:solidFill>
                <a:effectLst/>
                <a:latin typeface="AU Passata" pitchFamily="34" charset="0"/>
                <a:ea typeface="+mn-ea"/>
                <a:cs typeface="Arial" charset="0"/>
              </a:rPr>
              <a:t>Aarhus </a:t>
            </a:r>
            <a:r>
              <a:rPr lang="en-GB" sz="1600" kern="1200" dirty="0" err="1">
                <a:solidFill>
                  <a:schemeClr val="tx1"/>
                </a:solidFill>
                <a:effectLst/>
                <a:latin typeface="AU Passata" pitchFamily="34" charset="0"/>
                <a:ea typeface="+mn-ea"/>
                <a:cs typeface="Arial" charset="0"/>
              </a:rPr>
              <a:t>Universitets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høje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kvalitet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forskning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uddannelse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samarbejde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kan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kun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opretholdes</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såfremt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til</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stadighed</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arbejder</a:t>
            </a:r>
            <a:r>
              <a:rPr lang="en-GB" sz="1600" kern="1200" dirty="0">
                <a:solidFill>
                  <a:schemeClr val="tx1"/>
                </a:solidFill>
                <a:effectLst/>
                <a:latin typeface="AU Passata" pitchFamily="34" charset="0"/>
                <a:ea typeface="+mn-ea"/>
                <a:cs typeface="Arial" charset="0"/>
              </a:rPr>
              <a:t> med </a:t>
            </a:r>
            <a:r>
              <a:rPr lang="en-GB" sz="1600" kern="1200" dirty="0" err="1">
                <a:solidFill>
                  <a:schemeClr val="tx1"/>
                </a:solidFill>
                <a:effectLst/>
                <a:latin typeface="AU Passata" pitchFamily="34" charset="0"/>
                <a:ea typeface="+mn-ea"/>
                <a:cs typeface="Arial" charset="0"/>
              </a:rPr>
              <a:t>udvikling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forskertalenter</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og</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integrationen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af</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forskningen</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i</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uddannelserne</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Derfor</a:t>
            </a:r>
            <a:r>
              <a:rPr lang="en-GB" sz="1600" kern="1200" dirty="0">
                <a:solidFill>
                  <a:schemeClr val="tx1"/>
                </a:solidFill>
                <a:effectLst/>
                <a:latin typeface="AU Passata" pitchFamily="34" charset="0"/>
                <a:ea typeface="+mn-ea"/>
                <a:cs typeface="Arial" charset="0"/>
              </a:rPr>
              <a:t> har </a:t>
            </a:r>
            <a:r>
              <a:rPr lang="en-GB" sz="1600" kern="1200" dirty="0" err="1">
                <a:solidFill>
                  <a:schemeClr val="tx1"/>
                </a:solidFill>
                <a:effectLst/>
                <a:latin typeface="AU Passata" pitchFamily="34" charset="0"/>
                <a:ea typeface="+mn-ea"/>
                <a:cs typeface="Arial" charset="0"/>
              </a:rPr>
              <a:t>universitetet</a:t>
            </a:r>
            <a:r>
              <a:rPr lang="en-GB" sz="1600" kern="1200" dirty="0">
                <a:solidFill>
                  <a:schemeClr val="tx1"/>
                </a:solidFill>
                <a:effectLst/>
                <a:latin typeface="AU Passata" pitchFamily="34" charset="0"/>
                <a:ea typeface="+mn-ea"/>
                <a:cs typeface="Arial" charset="0"/>
              </a:rPr>
              <a:t> sat </a:t>
            </a:r>
            <a:r>
              <a:rPr lang="en-GB" sz="1600" kern="1200" dirty="0" err="1">
                <a:solidFill>
                  <a:schemeClr val="tx1"/>
                </a:solidFill>
                <a:effectLst/>
                <a:latin typeface="AU Passata" pitchFamily="34" charset="0"/>
                <a:ea typeface="+mn-ea"/>
                <a:cs typeface="Arial" charset="0"/>
              </a:rPr>
              <a:t>som</a:t>
            </a: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mål</a:t>
            </a:r>
            <a:r>
              <a:rPr lang="en-GB" sz="1600" kern="1200" dirty="0">
                <a:solidFill>
                  <a:schemeClr val="tx1"/>
                </a:solidFill>
                <a:effectLst/>
                <a:latin typeface="AU Passata" pitchFamily="34" charset="0"/>
                <a:ea typeface="+mn-ea"/>
                <a:cs typeface="Arial" charset="0"/>
              </a:rPr>
              <a:t> at </a:t>
            </a:r>
            <a:r>
              <a:rPr lang="en-GB" sz="1600" kern="1200" dirty="0" err="1">
                <a:solidFill>
                  <a:schemeClr val="tx1"/>
                </a:solidFill>
                <a:effectLst/>
                <a:latin typeface="AU Passata" pitchFamily="34" charset="0"/>
                <a:ea typeface="+mn-ea"/>
                <a:cs typeface="Arial" charset="0"/>
              </a:rPr>
              <a:t>styrke</a:t>
            </a:r>
            <a:r>
              <a:rPr lang="en-GB" sz="1600" kern="1200" dirty="0">
                <a:solidFill>
                  <a:schemeClr val="tx1"/>
                </a:solidFill>
                <a:effectLst/>
                <a:latin typeface="AU Passata" pitchFamily="34" charset="0"/>
                <a:ea typeface="+mn-ea"/>
                <a:cs typeface="Arial" charset="0"/>
              </a:rPr>
              <a:t>: </a:t>
            </a:r>
            <a:endParaRPr lang="en-GB" dirty="0"/>
          </a:p>
          <a:p>
            <a:r>
              <a:rPr lang="en-GB" sz="1600" kern="1200" dirty="0">
                <a:solidFill>
                  <a:schemeClr val="tx1"/>
                </a:solidFill>
                <a:effectLst/>
                <a:latin typeface="AU Passata" pitchFamily="34" charset="0"/>
                <a:ea typeface="+mn-ea"/>
                <a:cs typeface="Arial" charset="0"/>
              </a:rPr>
              <a:t>• Ph.d.-</a:t>
            </a:r>
            <a:r>
              <a:rPr lang="en-GB" sz="1600" kern="1200" dirty="0" err="1">
                <a:solidFill>
                  <a:schemeClr val="tx1"/>
                </a:solidFill>
                <a:effectLst/>
                <a:latin typeface="AU Passata" pitchFamily="34" charset="0"/>
                <a:ea typeface="+mn-ea"/>
                <a:cs typeface="Arial" charset="0"/>
              </a:rPr>
              <a:t>uddannelse</a:t>
            </a:r>
            <a:r>
              <a:rPr lang="en-GB" sz="1600" kern="1200" dirty="0">
                <a:solidFill>
                  <a:schemeClr val="tx1"/>
                </a:solidFill>
                <a:effectLst/>
                <a:latin typeface="AU Passata" pitchFamily="34" charset="0"/>
                <a:ea typeface="+mn-ea"/>
                <a:cs typeface="Arial" charset="0"/>
              </a:rPr>
              <a:t/>
            </a:r>
            <a:br>
              <a:rPr lang="en-GB" sz="1600" kern="1200" dirty="0">
                <a:solidFill>
                  <a:schemeClr val="tx1"/>
                </a:solidFill>
                <a:effectLst/>
                <a:latin typeface="AU Passata" pitchFamily="34" charset="0"/>
                <a:ea typeface="+mn-ea"/>
                <a:cs typeface="Arial" charset="0"/>
              </a:rPr>
            </a:br>
            <a:r>
              <a:rPr lang="en-GB" sz="1600" kern="1200" dirty="0">
                <a:solidFill>
                  <a:schemeClr val="tx1"/>
                </a:solidFill>
                <a:effectLst/>
                <a:latin typeface="AU Passata" pitchFamily="34" charset="0"/>
                <a:ea typeface="+mn-ea"/>
                <a:cs typeface="Arial" charset="0"/>
              </a:rPr>
              <a:t>• </a:t>
            </a:r>
            <a:r>
              <a:rPr lang="en-GB" sz="1600" kern="1200" dirty="0" err="1">
                <a:solidFill>
                  <a:schemeClr val="tx1"/>
                </a:solidFill>
                <a:effectLst/>
                <a:latin typeface="AU Passata" pitchFamily="34" charset="0"/>
                <a:ea typeface="+mn-ea"/>
                <a:cs typeface="Arial" charset="0"/>
              </a:rPr>
              <a:t>Forskningsintegration</a:t>
            </a:r>
            <a:r>
              <a:rPr lang="en-GB" sz="1600" kern="1200" dirty="0">
                <a:solidFill>
                  <a:schemeClr val="tx1"/>
                </a:solidFill>
                <a:effectLst/>
                <a:latin typeface="AU Passata" pitchFamily="34" charset="0"/>
                <a:ea typeface="+mn-ea"/>
                <a:cs typeface="Arial" charset="0"/>
              </a:rPr>
              <a:t> </a:t>
            </a:r>
            <a:endParaRPr lang="en-GB" dirty="0"/>
          </a:p>
          <a:p>
            <a:endParaRPr lang="en-GB" sz="1600" b="1" kern="1200" dirty="0">
              <a:solidFill>
                <a:schemeClr val="tx1"/>
              </a:solidFill>
              <a:effectLst/>
              <a:latin typeface="AU Passata" pitchFamily="34" charset="0"/>
              <a:ea typeface="+mn-ea"/>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16</a:t>
            </a:fld>
            <a:endParaRPr lang="en-GB" dirty="0"/>
          </a:p>
        </p:txBody>
      </p:sp>
    </p:spTree>
    <p:extLst>
      <p:ext uri="{BB962C8B-B14F-4D97-AF65-F5344CB8AC3E}">
        <p14:creationId xmlns:p14="http://schemas.microsoft.com/office/powerpoint/2010/main" val="347086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17</a:t>
            </a:fld>
            <a:endParaRPr lang="en-GB" dirty="0"/>
          </a:p>
        </p:txBody>
      </p:sp>
    </p:spTree>
    <p:extLst>
      <p:ext uri="{BB962C8B-B14F-4D97-AF65-F5344CB8AC3E}">
        <p14:creationId xmlns:p14="http://schemas.microsoft.com/office/powerpoint/2010/main" val="124368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18</a:t>
            </a:fld>
            <a:endParaRPr lang="en-GB" dirty="0"/>
          </a:p>
        </p:txBody>
      </p:sp>
    </p:spTree>
    <p:extLst>
      <p:ext uri="{BB962C8B-B14F-4D97-AF65-F5344CB8AC3E}">
        <p14:creationId xmlns:p14="http://schemas.microsoft.com/office/powerpoint/2010/main" val="207740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 Resultaterne stammer fra en international evaluering af ph.d.-uddannelserne ved alle fakulteter i 2015.</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19</a:t>
            </a:fld>
            <a:endParaRPr lang="en-GB" dirty="0"/>
          </a:p>
        </p:txBody>
      </p:sp>
    </p:spTree>
    <p:extLst>
      <p:ext uri="{BB962C8B-B14F-4D97-AF65-F5344CB8AC3E}">
        <p14:creationId xmlns:p14="http://schemas.microsoft.com/office/powerpoint/2010/main" val="138460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[Indsæt historie på billede]</a:t>
            </a:r>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a:t>
            </a:fld>
            <a:endParaRPr lang="en-GB" dirty="0"/>
          </a:p>
        </p:txBody>
      </p:sp>
    </p:spTree>
    <p:extLst>
      <p:ext uri="{BB962C8B-B14F-4D97-AF65-F5344CB8AC3E}">
        <p14:creationId xmlns:p14="http://schemas.microsoft.com/office/powerpoint/2010/main" val="2675295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Forskning skaber liv. Forskning redder liv. Forskning forandrer liv – og den viser os vej til nye og bedre måder at indrette vores samfund på.</a:t>
            </a:r>
          </a:p>
          <a:p>
            <a:r>
              <a:rPr lang="da-DK" dirty="0"/>
              <a:t>I vores stræben efter forskningsmæssige gennembrud, arbejder vi på Aarhus Universitet med nysgerrighed og dedikation på at bidrage til fremtidens løsninger på samfundets mange og komplekse</a:t>
            </a:r>
          </a:p>
          <a:p>
            <a:r>
              <a:rPr lang="da-DK" dirty="0"/>
              <a:t>udfordringer – i Danmark såvel som i verden.</a:t>
            </a:r>
          </a:p>
          <a:p>
            <a:r>
              <a:rPr lang="da-DK" dirty="0"/>
              <a:t>Og vi bidrager til et demokratisk samfund, hvor beslutninger træffes på baggrund af den nyeste forskningsbaserede viden. </a:t>
            </a:r>
          </a:p>
          <a:p>
            <a:r>
              <a:rPr lang="da-DK" dirty="0"/>
              <a:t>Aarhus Universitets forskning er fri og uafhængig, og den er selve grundlaget for universitetets virke.</a:t>
            </a:r>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20</a:t>
            </a:fld>
            <a:endParaRPr lang="en-GB" dirty="0"/>
          </a:p>
        </p:txBody>
      </p:sp>
    </p:spTree>
    <p:extLst>
      <p:ext uri="{BB962C8B-B14F-4D97-AF65-F5344CB8AC3E}">
        <p14:creationId xmlns:p14="http://schemas.microsoft.com/office/powerpoint/2010/main" val="1852997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600" b="0" i="0" kern="1200" dirty="0">
                <a:solidFill>
                  <a:schemeClr val="tx1"/>
                </a:solidFill>
                <a:effectLst/>
              </a:rPr>
              <a:t>GRUNDFORSKNINGSCENTRE</a:t>
            </a:r>
          </a:p>
          <a:p>
            <a:pPr marL="171450" indent="-171450">
              <a:buFont typeface="Arial" panose="020B0604020202020204" pitchFamily="34" charset="0"/>
              <a:buChar char="•"/>
            </a:pPr>
            <a:r>
              <a:rPr lang="da-DK" sz="1600" b="0" i="0" kern="1200" baseline="0" dirty="0">
                <a:solidFill>
                  <a:schemeClr val="tx1"/>
                </a:solidFill>
                <a:effectLst/>
              </a:rPr>
              <a:t>AU har i øjeblikket 10 grundforskningscentre</a:t>
            </a:r>
          </a:p>
          <a:p>
            <a:pPr marL="171450" indent="-171450">
              <a:buFont typeface="Arial" panose="020B0604020202020204" pitchFamily="34" charset="0"/>
              <a:buChar char="•"/>
            </a:pPr>
            <a:endParaRPr lang="da-DK" dirty="0"/>
          </a:p>
          <a:p>
            <a:r>
              <a:rPr lang="da-DK" dirty="0"/>
              <a:t>ARTS:</a:t>
            </a:r>
          </a:p>
          <a:p>
            <a:pPr marL="171450" indent="-171450">
              <a:buFont typeface="Arial" panose="020B0604020202020204" pitchFamily="34" charset="0"/>
              <a:buChar char="•"/>
            </a:pPr>
            <a:r>
              <a:rPr lang="da-DK" dirty="0" err="1"/>
              <a:t>UrbNet</a:t>
            </a:r>
            <a:r>
              <a:rPr lang="da-DK" baseline="0" dirty="0"/>
              <a:t> – Centre for Urban Network Evolutions </a:t>
            </a:r>
          </a:p>
          <a:p>
            <a:endParaRPr lang="da-DK" baseline="0" dirty="0"/>
          </a:p>
          <a:p>
            <a:r>
              <a:rPr lang="da-DK" dirty="0"/>
              <a:t>Aarhus</a:t>
            </a:r>
            <a:r>
              <a:rPr lang="da-DK" baseline="0" dirty="0"/>
              <a:t> BSS:</a:t>
            </a:r>
          </a:p>
          <a:p>
            <a:pPr marL="171450" indent="-171450">
              <a:buFont typeface="Arial" panose="020B0604020202020204" pitchFamily="34" charset="0"/>
              <a:buChar char="•"/>
            </a:pPr>
            <a:r>
              <a:rPr lang="da-DK" baseline="0" dirty="0"/>
              <a:t>CEPDISC - </a:t>
            </a:r>
            <a:r>
              <a:rPr lang="da-DK" sz="1600" kern="1200" spc="100" baseline="0" dirty="0">
                <a:solidFill>
                  <a:schemeClr val="bg1"/>
                </a:solidFill>
              </a:rPr>
              <a:t>Center for the </a:t>
            </a:r>
            <a:r>
              <a:rPr lang="da-DK" sz="1600" kern="1200" spc="100" baseline="0" dirty="0" err="1">
                <a:solidFill>
                  <a:schemeClr val="bg1"/>
                </a:solidFill>
              </a:rPr>
              <a:t>Experimental-Philosophical</a:t>
            </a:r>
            <a:r>
              <a:rPr lang="da-DK" sz="1600" kern="1200" spc="100" baseline="0" dirty="0">
                <a:solidFill>
                  <a:schemeClr val="bg1"/>
                </a:solidFill>
              </a:rPr>
              <a:t> </a:t>
            </a:r>
            <a:r>
              <a:rPr lang="da-DK" sz="1600" kern="1200" spc="100" baseline="0" dirty="0" err="1">
                <a:solidFill>
                  <a:schemeClr val="bg1"/>
                </a:solidFill>
              </a:rPr>
              <a:t>Study</a:t>
            </a:r>
            <a:r>
              <a:rPr lang="da-DK" sz="1600" kern="1200" spc="100" baseline="0" dirty="0">
                <a:solidFill>
                  <a:schemeClr val="bg1"/>
                </a:solidFill>
              </a:rPr>
              <a:t> of </a:t>
            </a:r>
            <a:r>
              <a:rPr lang="da-DK" sz="1600" kern="1200" spc="100" baseline="0" dirty="0" err="1">
                <a:solidFill>
                  <a:schemeClr val="bg1"/>
                </a:solidFill>
              </a:rPr>
              <a:t>Discrimination</a:t>
            </a:r>
            <a:endParaRPr lang="da-DK" baseline="0" dirty="0"/>
          </a:p>
          <a:p>
            <a:endParaRPr lang="da-DK" baseline="0" dirty="0"/>
          </a:p>
          <a:p>
            <a:r>
              <a:rPr lang="da-DK" baseline="0" dirty="0"/>
              <a:t>Health:</a:t>
            </a:r>
          </a:p>
          <a:p>
            <a:pPr marL="171450" indent="-171450">
              <a:buFont typeface="Arial" panose="020B0604020202020204" pitchFamily="34" charset="0"/>
              <a:buChar char="•"/>
            </a:pPr>
            <a:r>
              <a:rPr lang="da-DK" baseline="0" dirty="0"/>
              <a:t>MIB – Music in the Brain </a:t>
            </a:r>
          </a:p>
          <a:p>
            <a:pPr marL="171450" indent="-171450">
              <a:buFont typeface="Arial" panose="020B0604020202020204" pitchFamily="34" charset="0"/>
              <a:buChar char="•"/>
            </a:pPr>
            <a:r>
              <a:rPr lang="da-DK" baseline="0" dirty="0"/>
              <a:t>PROMENO – Center for Proteins in Memory </a:t>
            </a:r>
          </a:p>
          <a:p>
            <a:endParaRPr lang="da-DK" baseline="0" dirty="0"/>
          </a:p>
          <a:p>
            <a:r>
              <a:rPr lang="da-DK" baseline="0" dirty="0"/>
              <a:t>Natural Sciences &amp; Technical Sciences:</a:t>
            </a:r>
          </a:p>
          <a:p>
            <a:pPr marL="171450" indent="-171450">
              <a:buFont typeface="Arial" panose="020B0604020202020204" pitchFamily="34" charset="0"/>
              <a:buChar char="•"/>
            </a:pPr>
            <a:r>
              <a:rPr lang="da-DK" dirty="0"/>
              <a:t>CADIAC</a:t>
            </a:r>
            <a:r>
              <a:rPr lang="da-DK" baseline="0" dirty="0"/>
              <a:t> – </a:t>
            </a:r>
            <a:r>
              <a:rPr lang="da-DK" baseline="0" dirty="0" err="1"/>
              <a:t>Carbon</a:t>
            </a:r>
            <a:r>
              <a:rPr lang="da-DK" baseline="0" dirty="0"/>
              <a:t> </a:t>
            </a:r>
            <a:r>
              <a:rPr lang="da-DK" baseline="0" dirty="0" err="1"/>
              <a:t>Dioxide</a:t>
            </a:r>
            <a:r>
              <a:rPr lang="da-DK" baseline="0" dirty="0"/>
              <a:t> </a:t>
            </a:r>
            <a:r>
              <a:rPr lang="da-DK" baseline="0" dirty="0" err="1"/>
              <a:t>Activation</a:t>
            </a:r>
            <a:r>
              <a:rPr lang="da-DK" baseline="0" dirty="0"/>
              <a:t> Centre</a:t>
            </a:r>
          </a:p>
          <a:p>
            <a:pPr marL="171450" indent="-171450">
              <a:buFont typeface="Arial" panose="020B0604020202020204" pitchFamily="34" charset="0"/>
              <a:buChar char="•"/>
            </a:pPr>
            <a:r>
              <a:rPr lang="da-DK" baseline="0" dirty="0" err="1"/>
              <a:t>CellPAT</a:t>
            </a:r>
            <a:r>
              <a:rPr lang="da-DK" baseline="0" dirty="0"/>
              <a:t> – Center for Cellular Signal Patterns</a:t>
            </a:r>
          </a:p>
          <a:p>
            <a:pPr marL="171450" indent="-171450">
              <a:buFont typeface="Arial" panose="020B0604020202020204" pitchFamily="34" charset="0"/>
              <a:buChar char="•"/>
            </a:pPr>
            <a:r>
              <a:rPr lang="da-DK" baseline="0" dirty="0"/>
              <a:t>CEM - Center for </a:t>
            </a:r>
            <a:r>
              <a:rPr lang="da-DK" baseline="0" dirty="0" err="1"/>
              <a:t>Electromicrobiology</a:t>
            </a:r>
            <a:endParaRPr lang="da-DK" baseline="0" dirty="0"/>
          </a:p>
          <a:p>
            <a:pPr marL="171450" indent="-171450">
              <a:buFont typeface="Arial" panose="020B0604020202020204" pitchFamily="34" charset="0"/>
              <a:buChar char="•"/>
            </a:pPr>
            <a:r>
              <a:rPr lang="da-DK" baseline="0" dirty="0"/>
              <a:t>SAC – </a:t>
            </a:r>
            <a:r>
              <a:rPr lang="da-DK" baseline="0" dirty="0" err="1"/>
              <a:t>Stellar</a:t>
            </a:r>
            <a:r>
              <a:rPr lang="da-DK" baseline="0" dirty="0"/>
              <a:t> </a:t>
            </a:r>
            <a:r>
              <a:rPr lang="da-DK" baseline="0" dirty="0" err="1"/>
              <a:t>Astrophysics</a:t>
            </a:r>
            <a:r>
              <a:rPr lang="da-DK" baseline="0" dirty="0"/>
              <a:t> Centre</a:t>
            </a:r>
          </a:p>
          <a:p>
            <a:pPr marL="171450" indent="-171450">
              <a:buFont typeface="Arial" panose="020B0604020202020204" pitchFamily="34" charset="0"/>
              <a:buChar char="•"/>
            </a:pPr>
            <a:r>
              <a:rPr lang="da-DK" baseline="0" dirty="0" err="1"/>
              <a:t>InterCat</a:t>
            </a:r>
            <a:r>
              <a:rPr lang="da-DK" baseline="0" dirty="0"/>
              <a:t> – Center for Interstellar </a:t>
            </a:r>
            <a:r>
              <a:rPr lang="da-DK" baseline="0" dirty="0" err="1"/>
              <a:t>Catalysis</a:t>
            </a:r>
            <a:endParaRPr lang="da-DK"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baseline="0" dirty="0"/>
              <a:t>CCQ - </a:t>
            </a:r>
            <a:r>
              <a:rPr lang="da-DK" sz="1600" kern="1200" spc="100" baseline="0" dirty="0">
                <a:solidFill>
                  <a:schemeClr val="tx1"/>
                </a:solidFill>
              </a:rPr>
              <a:t>Center for </a:t>
            </a:r>
            <a:r>
              <a:rPr lang="da-DK" sz="1600" kern="1200" spc="100" baseline="0" dirty="0" err="1">
                <a:solidFill>
                  <a:schemeClr val="tx1"/>
                </a:solidFill>
              </a:rPr>
              <a:t>Complex</a:t>
            </a:r>
            <a:r>
              <a:rPr lang="da-DK" sz="1600" kern="1200" spc="100" baseline="0" dirty="0">
                <a:solidFill>
                  <a:schemeClr val="tx1"/>
                </a:solidFill>
              </a:rPr>
              <a:t> Quantum Systems</a:t>
            </a:r>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21</a:t>
            </a:fld>
            <a:endParaRPr lang="en-GB" dirty="0"/>
          </a:p>
        </p:txBody>
      </p:sp>
    </p:spTree>
    <p:extLst>
      <p:ext uri="{BB962C8B-B14F-4D97-AF65-F5344CB8AC3E}">
        <p14:creationId xmlns:p14="http://schemas.microsoft.com/office/powerpoint/2010/main" val="98544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600" b="0" i="0" kern="1200" dirty="0">
                <a:solidFill>
                  <a:schemeClr val="tx1"/>
                </a:solidFill>
                <a:effectLst/>
              </a:rPr>
              <a:t>GRUNDFORSKNINGSCENTRE</a:t>
            </a:r>
          </a:p>
          <a:p>
            <a:pPr marL="171450" indent="-171450">
              <a:buFont typeface="Arial" panose="020B0604020202020204" pitchFamily="34" charset="0"/>
              <a:buChar char="•"/>
            </a:pPr>
            <a:r>
              <a:rPr lang="da-DK" sz="1600" b="0" i="0" kern="1200" baseline="0" dirty="0">
                <a:solidFill>
                  <a:schemeClr val="tx1"/>
                </a:solidFill>
                <a:effectLst/>
              </a:rPr>
              <a:t>AU har i øjeblikket 10 grundforskningscentre</a:t>
            </a:r>
          </a:p>
          <a:p>
            <a:pPr marL="171450" indent="-171450">
              <a:buFont typeface="Arial" panose="020B0604020202020204" pitchFamily="34" charset="0"/>
              <a:buChar char="•"/>
            </a:pPr>
            <a:endParaRPr lang="da-DK" dirty="0"/>
          </a:p>
          <a:p>
            <a:r>
              <a:rPr lang="da-DK" dirty="0"/>
              <a:t>ARTS:</a:t>
            </a:r>
          </a:p>
          <a:p>
            <a:pPr marL="171450" indent="-171450">
              <a:buFont typeface="Arial" panose="020B0604020202020204" pitchFamily="34" charset="0"/>
              <a:buChar char="•"/>
            </a:pPr>
            <a:r>
              <a:rPr lang="da-DK" b="1" dirty="0" err="1"/>
              <a:t>UrbNet</a:t>
            </a:r>
            <a:r>
              <a:rPr lang="da-DK" b="1" baseline="0" dirty="0"/>
              <a:t> – Centre for Urban Network Evolutions </a:t>
            </a:r>
            <a:r>
              <a:rPr lang="da-DK" baseline="0" dirty="0"/>
              <a:t/>
            </a:r>
            <a:br>
              <a:rPr lang="da-DK" baseline="0" dirty="0"/>
            </a:br>
            <a:r>
              <a:rPr lang="en-US" sz="1600" b="0" i="0" kern="1200" dirty="0">
                <a:solidFill>
                  <a:schemeClr val="tx1"/>
                </a:solidFill>
                <a:effectLst/>
                <a:latin typeface="AU Passata" pitchFamily="34" charset="0"/>
                <a:ea typeface="+mn-ea"/>
                <a:cs typeface="Arial" charset="0"/>
              </a:rPr>
              <a:t>Centre for Urban Network Evolutions is a groundbreaking archaeological research initiative exploring the evolution of urbanism and urban networks from the Hellenistic Period to the Middle Ages.</a:t>
            </a:r>
            <a:endParaRPr lang="da-DK" baseline="0" dirty="0"/>
          </a:p>
          <a:p>
            <a:endParaRPr lang="da-DK" baseline="0" dirty="0"/>
          </a:p>
          <a:p>
            <a:r>
              <a:rPr lang="da-DK" dirty="0"/>
              <a:t>Aarhus</a:t>
            </a:r>
            <a:r>
              <a:rPr lang="da-DK" baseline="0" dirty="0"/>
              <a:t> BSS:</a:t>
            </a:r>
          </a:p>
          <a:p>
            <a:pPr marL="171450" indent="-171450">
              <a:buFont typeface="Arial" panose="020B0604020202020204" pitchFamily="34" charset="0"/>
              <a:buChar char="•"/>
            </a:pPr>
            <a:r>
              <a:rPr lang="da-DK" b="1" baseline="0" dirty="0"/>
              <a:t>CEPDISC - </a:t>
            </a:r>
            <a:r>
              <a:rPr lang="da-DK" sz="1600" b="1" kern="1200" spc="100" baseline="0" dirty="0">
                <a:solidFill>
                  <a:schemeClr val="bg1"/>
                </a:solidFill>
              </a:rPr>
              <a:t>Center for the </a:t>
            </a:r>
            <a:r>
              <a:rPr lang="da-DK" sz="1600" b="1" kern="1200" spc="100" baseline="0" dirty="0" err="1">
                <a:solidFill>
                  <a:schemeClr val="bg1"/>
                </a:solidFill>
              </a:rPr>
              <a:t>Experimental-Philosophical</a:t>
            </a:r>
            <a:r>
              <a:rPr lang="da-DK" sz="1600" b="1" kern="1200" spc="100" baseline="0" dirty="0">
                <a:solidFill>
                  <a:schemeClr val="bg1"/>
                </a:solidFill>
              </a:rPr>
              <a:t> </a:t>
            </a:r>
            <a:r>
              <a:rPr lang="da-DK" sz="1600" b="1" kern="1200" spc="100" baseline="0" dirty="0" err="1">
                <a:solidFill>
                  <a:schemeClr val="bg1"/>
                </a:solidFill>
              </a:rPr>
              <a:t>Study</a:t>
            </a:r>
            <a:r>
              <a:rPr lang="da-DK" sz="1600" b="1" kern="1200" spc="100" baseline="0" dirty="0">
                <a:solidFill>
                  <a:schemeClr val="bg1"/>
                </a:solidFill>
              </a:rPr>
              <a:t> of </a:t>
            </a:r>
            <a:r>
              <a:rPr lang="da-DK" sz="1600" b="1" kern="1200" spc="100" baseline="0" dirty="0" err="1">
                <a:solidFill>
                  <a:schemeClr val="bg1"/>
                </a:solidFill>
              </a:rPr>
              <a:t>Discrimination</a:t>
            </a:r>
            <a:r>
              <a:rPr lang="da-DK" sz="1600" kern="1200" spc="100" baseline="0" dirty="0">
                <a:solidFill>
                  <a:schemeClr val="bg1"/>
                </a:solidFill>
              </a:rPr>
              <a:t/>
            </a:r>
            <a:br>
              <a:rPr lang="da-DK" sz="1600" kern="1200" spc="100" baseline="0" dirty="0">
                <a:solidFill>
                  <a:schemeClr val="bg1"/>
                </a:solidFill>
              </a:rPr>
            </a:br>
            <a:endParaRPr lang="da-DK" baseline="0" dirty="0"/>
          </a:p>
          <a:p>
            <a:r>
              <a:rPr lang="da-DK" baseline="0" dirty="0"/>
              <a:t>Health:</a:t>
            </a:r>
          </a:p>
          <a:p>
            <a:pPr marL="171450" indent="-171450">
              <a:buFont typeface="Arial" panose="020B0604020202020204" pitchFamily="34" charset="0"/>
              <a:buChar char="•"/>
            </a:pPr>
            <a:r>
              <a:rPr lang="da-DK" b="1" baseline="0" dirty="0"/>
              <a:t>MIB – Music in the Brain </a:t>
            </a:r>
            <a:r>
              <a:rPr lang="da-DK" baseline="0" dirty="0"/>
              <a:t/>
            </a:r>
            <a:br>
              <a:rPr lang="da-DK" baseline="0" dirty="0"/>
            </a:br>
            <a:r>
              <a:rPr lang="en-US" sz="1600" b="0" i="0" kern="1200" dirty="0">
                <a:solidFill>
                  <a:schemeClr val="tx1"/>
                </a:solidFill>
                <a:effectLst/>
                <a:latin typeface="AU Passata" pitchFamily="34" charset="0"/>
                <a:ea typeface="+mn-ea"/>
                <a:cs typeface="Arial" charset="0"/>
              </a:rPr>
              <a:t>Music In the Brain is an interdisciplinary research center at Aarhus University and the Royal Academy of Music, Aarhus/Aalborg, Denmark aiming to address the dual questions of how music is processed in the brain and how this can inform our understanding of fundamental principles behind brain functioning in general.</a:t>
            </a:r>
            <a:endParaRPr lang="da-DK" baseline="0" dirty="0"/>
          </a:p>
          <a:p>
            <a:pPr marL="171450" indent="-171450">
              <a:buFont typeface="Arial" panose="020B0604020202020204" pitchFamily="34" charset="0"/>
              <a:buChar char="•"/>
            </a:pPr>
            <a:r>
              <a:rPr lang="da-DK" b="1" baseline="0" dirty="0"/>
              <a:t>PROMENO – Center for Proteins in Memory </a:t>
            </a:r>
            <a:r>
              <a:rPr lang="da-DK" baseline="0" dirty="0"/>
              <a:t/>
            </a:r>
            <a:br>
              <a:rPr lang="da-DK" baseline="0" dirty="0"/>
            </a:br>
            <a:r>
              <a:rPr lang="en-US" sz="1600" b="0" i="0" kern="1200" dirty="0">
                <a:solidFill>
                  <a:schemeClr val="tx1"/>
                </a:solidFill>
                <a:effectLst/>
                <a:latin typeface="AU Passata" pitchFamily="34" charset="0"/>
                <a:ea typeface="+mn-ea"/>
                <a:cs typeface="Arial" charset="0"/>
              </a:rPr>
              <a:t>PROMEMO aims to identify and understand the function of memory associated proteins that determines the persistence of a memory</a:t>
            </a:r>
            <a:endParaRPr lang="da-DK" baseline="0" dirty="0"/>
          </a:p>
          <a:p>
            <a:endParaRPr lang="da-DK" baseline="0" dirty="0"/>
          </a:p>
          <a:p>
            <a:r>
              <a:rPr lang="da-DK" baseline="0" dirty="0"/>
              <a:t>Natural Sciences &amp; Technical Sciences:</a:t>
            </a:r>
          </a:p>
          <a:p>
            <a:pPr marL="171450" indent="-171450">
              <a:buFont typeface="Arial" panose="020B0604020202020204" pitchFamily="34" charset="0"/>
              <a:buChar char="•"/>
            </a:pPr>
            <a:r>
              <a:rPr lang="da-DK" b="1" dirty="0"/>
              <a:t>CADIAC</a:t>
            </a:r>
            <a:r>
              <a:rPr lang="da-DK" b="1" baseline="0" dirty="0"/>
              <a:t> – </a:t>
            </a:r>
            <a:r>
              <a:rPr lang="da-DK" b="1" baseline="0" dirty="0" err="1"/>
              <a:t>Carbon</a:t>
            </a:r>
            <a:r>
              <a:rPr lang="da-DK" b="1" baseline="0" dirty="0"/>
              <a:t> </a:t>
            </a:r>
            <a:r>
              <a:rPr lang="da-DK" b="1" baseline="0" dirty="0" err="1"/>
              <a:t>Dioxide</a:t>
            </a:r>
            <a:r>
              <a:rPr lang="da-DK" b="1" baseline="0" dirty="0"/>
              <a:t> </a:t>
            </a:r>
            <a:r>
              <a:rPr lang="da-DK" b="1" baseline="0" dirty="0" err="1"/>
              <a:t>Activation</a:t>
            </a:r>
            <a:r>
              <a:rPr lang="da-DK" b="1" baseline="0" dirty="0"/>
              <a:t> Centre</a:t>
            </a:r>
            <a:r>
              <a:rPr lang="da-DK" baseline="0" dirty="0"/>
              <a:t/>
            </a:r>
            <a:br>
              <a:rPr lang="da-DK" baseline="0" dirty="0"/>
            </a:br>
            <a:r>
              <a:rPr lang="da-DK" dirty="0"/>
              <a:t>CADIAC </a:t>
            </a:r>
            <a:r>
              <a:rPr lang="en-US" sz="1600" b="0" i="0" kern="1200" dirty="0">
                <a:solidFill>
                  <a:schemeClr val="tx1"/>
                </a:solidFill>
                <a:effectLst/>
                <a:latin typeface="AU Passata" pitchFamily="34" charset="0"/>
                <a:ea typeface="+mn-ea"/>
                <a:cs typeface="Arial" charset="0"/>
              </a:rPr>
              <a:t>explore new chemical methods relying on transition metal catalysis for the activation of carbon dioxide in order to provide sustainable solutions for the exploitation of this gaseous molecule as a valuable reagent for chemical synthesis of industrial significance</a:t>
            </a:r>
            <a:endParaRPr lang="da-DK" baseline="0" dirty="0"/>
          </a:p>
          <a:p>
            <a:pPr marL="171450" indent="-171450">
              <a:buFont typeface="Arial" panose="020B0604020202020204" pitchFamily="34" charset="0"/>
              <a:buChar char="•"/>
            </a:pPr>
            <a:r>
              <a:rPr lang="da-DK" b="1" baseline="0" dirty="0" err="1"/>
              <a:t>CellPAT</a:t>
            </a:r>
            <a:r>
              <a:rPr lang="da-DK" b="1" baseline="0" dirty="0"/>
              <a:t> – Center for Cellular Signal Patterns</a:t>
            </a:r>
            <a:r>
              <a:rPr lang="da-DK" baseline="0" dirty="0"/>
              <a:t/>
            </a:r>
            <a:br>
              <a:rPr lang="da-DK" baseline="0" dirty="0"/>
            </a:br>
            <a:r>
              <a:rPr lang="da-DK" sz="1600" b="0" i="0" kern="1200" dirty="0" err="1">
                <a:solidFill>
                  <a:schemeClr val="tx1"/>
                </a:solidFill>
                <a:effectLst/>
                <a:latin typeface="AU Passata" pitchFamily="34" charset="0"/>
                <a:ea typeface="+mn-ea"/>
                <a:cs typeface="Arial" charset="0"/>
              </a:rPr>
              <a:t>CellPat</a:t>
            </a:r>
            <a:r>
              <a:rPr lang="da-DK" sz="1600" b="0" i="0" kern="1200" dirty="0">
                <a:solidFill>
                  <a:schemeClr val="tx1"/>
                </a:solidFill>
                <a:effectLst/>
                <a:latin typeface="AU Passata" pitchFamily="34" charset="0"/>
                <a:ea typeface="+mn-ea"/>
                <a:cs typeface="Arial" charset="0"/>
              </a:rPr>
              <a:t> vil gennem grundvidenskabelig forskning afdække hvordan vores celler ”taler” med omgivelserne og hinanden gennem et netværk af svage interaktioner, som samlet giver den biologiske effekt</a:t>
            </a:r>
            <a:endParaRPr lang="da-DK" baseline="0" dirty="0"/>
          </a:p>
          <a:p>
            <a:pPr marL="171450" indent="-171450">
              <a:buFont typeface="Arial" panose="020B0604020202020204" pitchFamily="34" charset="0"/>
              <a:buChar char="•"/>
            </a:pPr>
            <a:r>
              <a:rPr lang="da-DK" baseline="0" dirty="0"/>
              <a:t>CEM - Center for </a:t>
            </a:r>
            <a:r>
              <a:rPr lang="da-DK" baseline="0" dirty="0" err="1"/>
              <a:t>Electromicrobiology</a:t>
            </a:r>
            <a:r>
              <a:rPr lang="da-DK" baseline="0" dirty="0"/>
              <a:t/>
            </a:r>
            <a:br>
              <a:rPr lang="da-DK" baseline="0" dirty="0"/>
            </a:br>
            <a:endParaRPr lang="da-DK" baseline="0" dirty="0"/>
          </a:p>
          <a:p>
            <a:pPr marL="171450" indent="-171450">
              <a:buFont typeface="Arial" panose="020B0604020202020204" pitchFamily="34" charset="0"/>
              <a:buChar char="•"/>
            </a:pPr>
            <a:r>
              <a:rPr lang="da-DK" b="1" baseline="0" dirty="0"/>
              <a:t>SAC – </a:t>
            </a:r>
            <a:r>
              <a:rPr lang="da-DK" b="1" baseline="0" dirty="0" err="1"/>
              <a:t>Stellar</a:t>
            </a:r>
            <a:r>
              <a:rPr lang="da-DK" b="1" baseline="0" dirty="0"/>
              <a:t> </a:t>
            </a:r>
            <a:r>
              <a:rPr lang="da-DK" b="1" baseline="0" dirty="0" err="1"/>
              <a:t>Astrophysics</a:t>
            </a:r>
            <a:r>
              <a:rPr lang="da-DK" b="1" baseline="0" dirty="0"/>
              <a:t> Centre</a:t>
            </a:r>
            <a:r>
              <a:rPr lang="da-DK" baseline="0" dirty="0"/>
              <a:t/>
            </a:r>
            <a:br>
              <a:rPr lang="da-DK" baseline="0" dirty="0"/>
            </a:br>
            <a:r>
              <a:rPr lang="en-US" sz="1600" b="0" i="0" kern="1200" dirty="0">
                <a:solidFill>
                  <a:schemeClr val="tx1"/>
                </a:solidFill>
                <a:effectLst/>
                <a:latin typeface="AU Passata" pitchFamily="34" charset="0"/>
                <a:ea typeface="+mn-ea"/>
                <a:cs typeface="Arial" charset="0"/>
              </a:rPr>
              <a:t>The purpose of the Stellar Astrophysics Centre is to study the stars and their planetary systems based on a comprehensive strategy that seeks to produce a complete picture of the structure, atmosphere and magnetic activity of the stars and the planets in their orbit.</a:t>
            </a:r>
            <a:endParaRPr lang="da-DK" baseline="0" dirty="0"/>
          </a:p>
          <a:p>
            <a:pPr marL="171450" indent="-171450">
              <a:buFont typeface="Arial" panose="020B0604020202020204" pitchFamily="34" charset="0"/>
              <a:buChar char="•"/>
            </a:pPr>
            <a:r>
              <a:rPr lang="da-DK" b="1" baseline="0" dirty="0" err="1"/>
              <a:t>InterCat</a:t>
            </a:r>
            <a:r>
              <a:rPr lang="da-DK" b="1" baseline="0" dirty="0"/>
              <a:t> – Center for Interstellar </a:t>
            </a:r>
            <a:r>
              <a:rPr lang="da-DK" b="1" baseline="0" dirty="0" err="1"/>
              <a:t>Catalysis</a:t>
            </a:r>
            <a:r>
              <a:rPr lang="da-DK" baseline="0" dirty="0"/>
              <a:t/>
            </a:r>
            <a:br>
              <a:rPr lang="da-DK" baseline="0" dirty="0"/>
            </a:br>
            <a:r>
              <a:rPr lang="en-US" baseline="0" dirty="0"/>
              <a:t>The Center for Interstellar Catalysis aims to discover the origin of the molecular building blocks of life, in space.</a:t>
            </a:r>
            <a:endParaRPr lang="da-DK"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b="1" baseline="0" dirty="0"/>
              <a:t>CCQ - </a:t>
            </a:r>
            <a:r>
              <a:rPr lang="da-DK" sz="1600" b="1" kern="1200" spc="100" baseline="0" dirty="0">
                <a:solidFill>
                  <a:schemeClr val="tx1"/>
                </a:solidFill>
              </a:rPr>
              <a:t>Center for </a:t>
            </a:r>
            <a:r>
              <a:rPr lang="da-DK" sz="1600" b="1" kern="1200" spc="100" baseline="0" dirty="0" err="1">
                <a:solidFill>
                  <a:schemeClr val="tx1"/>
                </a:solidFill>
              </a:rPr>
              <a:t>Complex</a:t>
            </a:r>
            <a:r>
              <a:rPr lang="da-DK" sz="1600" b="1" kern="1200" spc="100" baseline="0" dirty="0">
                <a:solidFill>
                  <a:schemeClr val="tx1"/>
                </a:solidFill>
              </a:rPr>
              <a:t> Quantum Systems</a:t>
            </a:r>
            <a:r>
              <a:rPr lang="da-DK" sz="1600" kern="1200" spc="100" baseline="0" dirty="0">
                <a:solidFill>
                  <a:schemeClr val="tx1"/>
                </a:solidFill>
              </a:rPr>
              <a:t/>
            </a:r>
            <a:br>
              <a:rPr lang="da-DK" sz="1600" kern="1200" spc="100" baseline="0" dirty="0">
                <a:solidFill>
                  <a:schemeClr val="tx1"/>
                </a:solidFill>
              </a:rPr>
            </a:br>
            <a:r>
              <a:rPr lang="en-US" sz="1600" b="0" i="0" kern="1200" dirty="0">
                <a:solidFill>
                  <a:schemeClr val="tx1"/>
                </a:solidFill>
                <a:effectLst/>
                <a:latin typeface="AU Passata" pitchFamily="34" charset="0"/>
                <a:ea typeface="+mn-ea"/>
                <a:cs typeface="Arial" charset="0"/>
              </a:rPr>
              <a:t>The aim of the center is to advance our understanding of collective quantum phenomena in large collections of particles, such as atoms, ions and photons.</a:t>
            </a:r>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22</a:t>
            </a:fld>
            <a:endParaRPr lang="en-GB" dirty="0"/>
          </a:p>
        </p:txBody>
      </p:sp>
    </p:spTree>
    <p:extLst>
      <p:ext uri="{BB962C8B-B14F-4D97-AF65-F5344CB8AC3E}">
        <p14:creationId xmlns:p14="http://schemas.microsoft.com/office/powerpoint/2010/main" val="14801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kern="1200" dirty="0">
                <a:solidFill>
                  <a:schemeClr val="tx1"/>
                </a:solidFill>
                <a:effectLst/>
              </a:rPr>
              <a:t>Supplerende pointer: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dirty="0">
                <a:solidFill>
                  <a:schemeClr val="tx1"/>
                </a:solidFill>
                <a:effectLst/>
              </a:rPr>
              <a:t>Aarhus Universitet er i </a:t>
            </a:r>
            <a:r>
              <a:rPr lang="da-DK" sz="1600" kern="1200" baseline="0" dirty="0">
                <a:solidFill>
                  <a:schemeClr val="tx1"/>
                </a:solidFill>
                <a:effectLst/>
              </a:rPr>
              <a:t>dag en offensiv spiller på den internationale bane.</a:t>
            </a:r>
            <a:endParaRPr lang="da-DK" sz="1600" b="0" kern="1200" baseline="0" dirty="0">
              <a:solidFill>
                <a:schemeClr val="tx1"/>
              </a:solidFill>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dirty="0">
                <a:solidFill>
                  <a:schemeClr val="tx1"/>
                </a:solidFill>
                <a:effectLst/>
              </a:rPr>
              <a:t>Med sin placering på ranglisterne </a:t>
            </a:r>
            <a:r>
              <a:rPr lang="da-DK" sz="1600" b="0" kern="1200" dirty="0">
                <a:solidFill>
                  <a:schemeClr val="tx1"/>
                </a:solidFill>
                <a:effectLst/>
              </a:rPr>
              <a:t>er AU blandt de bedste 0,5% af verdens universiteter.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dirty="0"/>
              <a:t>Mere</a:t>
            </a:r>
            <a:r>
              <a:rPr lang="da-DK" sz="1600" baseline="0" dirty="0"/>
              <a:t> end 10% (11,6) af AU’s publikationer er blandt de 10% mest citerede publikationer i verden.</a:t>
            </a:r>
            <a:endParaRPr lang="da-DK" sz="1600" b="0" dirty="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dirty="0">
                <a:solidFill>
                  <a:schemeClr val="tx1"/>
                </a:solidFill>
              </a:rPr>
              <a:t>2 </a:t>
            </a:r>
            <a:r>
              <a:rPr lang="da-DK" sz="1600" b="0" kern="1200" dirty="0">
                <a:solidFill>
                  <a:schemeClr val="tx1"/>
                </a:solidFill>
              </a:rPr>
              <a:t>Nobelpriser</a:t>
            </a:r>
            <a:r>
              <a:rPr lang="da-DK" sz="1600" kern="1200" dirty="0">
                <a:solidFill>
                  <a:schemeClr val="tx1"/>
                </a:solidFill>
              </a:rPr>
              <a:t> – kemi (1997) og økonomi (2010).</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b="0" dirty="0"/>
              <a:t>Aarhus BSS</a:t>
            </a:r>
            <a:r>
              <a:rPr lang="da-DK" sz="1600" b="0" baseline="0" dirty="0"/>
              <a:t> har tre internationale akkrediteringer – </a:t>
            </a:r>
            <a:r>
              <a:rPr lang="da-DK" sz="1600" b="0" dirty="0">
                <a:solidFill>
                  <a:srgbClr val="FF0000"/>
                </a:solidFill>
              </a:rPr>
              <a:t>omkring 1% af verdens business </a:t>
            </a:r>
            <a:r>
              <a:rPr lang="da-DK" sz="1600" b="0" dirty="0" err="1">
                <a:solidFill>
                  <a:srgbClr val="FF0000"/>
                </a:solidFill>
              </a:rPr>
              <a:t>schools</a:t>
            </a:r>
            <a:r>
              <a:rPr lang="da-DK" sz="1600" b="0" dirty="0">
                <a:solidFill>
                  <a:srgbClr val="FF0000"/>
                </a:solidFill>
              </a:rPr>
              <a:t> har opnået samme.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dirty="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600" kern="1200" dirty="0">
              <a:solidFill>
                <a:schemeClr val="tx1"/>
              </a:solidFill>
              <a:effectLst/>
            </a:endParaRPr>
          </a:p>
          <a:p>
            <a:endParaRPr lang="da-DK" dirty="0"/>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23</a:t>
            </a:fld>
            <a:endParaRPr lang="en-GB" dirty="0"/>
          </a:p>
        </p:txBody>
      </p:sp>
    </p:spTree>
    <p:extLst>
      <p:ext uri="{BB962C8B-B14F-4D97-AF65-F5344CB8AC3E}">
        <p14:creationId xmlns:p14="http://schemas.microsoft.com/office/powerpoint/2010/main" val="115149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95000"/>
              </a:lnSpc>
              <a:buFont typeface="Arial" panose="020B0604020202020204" pitchFamily="34" charset="0"/>
              <a:buNone/>
            </a:pPr>
            <a:r>
              <a:rPr lang="da-DK" altLang="da-DK" sz="1600" kern="1200" dirty="0">
                <a:solidFill>
                  <a:srgbClr val="212121"/>
                </a:solidFill>
                <a:cs typeface="Arial" pitchFamily="34" charset="0"/>
              </a:rPr>
              <a:t>Supplerende pointer:</a:t>
            </a:r>
          </a:p>
          <a:p>
            <a:pPr marL="171450" lvl="0" indent="-171450">
              <a:lnSpc>
                <a:spcPct val="95000"/>
              </a:lnSpc>
              <a:buFont typeface="Arial" panose="020B0604020202020204" pitchFamily="34" charset="0"/>
              <a:buChar char="•"/>
            </a:pPr>
            <a:r>
              <a:rPr lang="da-DK" altLang="da-DK" sz="1600" kern="1200" dirty="0">
                <a:solidFill>
                  <a:srgbClr val="212121"/>
                </a:solidFill>
                <a:cs typeface="Arial" pitchFamily="34" charset="0"/>
              </a:rPr>
              <a:t>Aarhus Universitet er generelt godt placeret på de vigtigste internationale universitetsranglister. </a:t>
            </a:r>
          </a:p>
          <a:p>
            <a:pPr marL="171450" lvl="0" indent="-171450">
              <a:lnSpc>
                <a:spcPct val="95000"/>
              </a:lnSpc>
              <a:buFont typeface="Arial" panose="020B0604020202020204" pitchFamily="34" charset="0"/>
              <a:buChar char="•"/>
            </a:pPr>
            <a:r>
              <a:rPr lang="da-DK" altLang="da-DK" sz="1600" kern="1200" dirty="0">
                <a:solidFill>
                  <a:srgbClr val="212121"/>
                </a:solidFill>
                <a:cs typeface="Arial" pitchFamily="34" charset="0"/>
              </a:rPr>
              <a:t>Blandt mere end 17.000 universiteter på verdensplan er universitetet i top 100 på flere indflydelsesrige ranglister.</a:t>
            </a:r>
          </a:p>
          <a:p>
            <a:pPr marL="171450" lvl="0" indent="-171450">
              <a:lnSpc>
                <a:spcPct val="95000"/>
              </a:lnSpc>
              <a:buFont typeface="Arial" panose="020B0604020202020204" pitchFamily="34" charset="0"/>
              <a:buChar char="•"/>
            </a:pPr>
            <a:r>
              <a:rPr lang="da-DK" altLang="da-DK" sz="1600" kern="1200" dirty="0">
                <a:solidFill>
                  <a:srgbClr val="212121"/>
                </a:solidFill>
                <a:cs typeface="Arial" pitchFamily="34" charset="0"/>
              </a:rPr>
              <a:t>En god placering giver et forspring i den internationale kamp om at tiltrække og engagere de bedste studerende, forskere og samarbejdspartnere.</a:t>
            </a:r>
            <a:endParaRPr lang="da-DK" altLang="da-DK" sz="800" kern="1200" dirty="0">
              <a:solidFill>
                <a:schemeClr val="tx1"/>
              </a:solidFill>
              <a:cs typeface="Arial" pitchFamily="34" charset="0"/>
            </a:endParaRPr>
          </a:p>
          <a:p>
            <a:pPr>
              <a:lnSpc>
                <a:spcPct val="95000"/>
              </a:lnSpc>
            </a:pPr>
            <a:endParaRPr lang="da-DK" sz="1600" kern="1200" dirty="0">
              <a:solidFill>
                <a:schemeClr val="tx1"/>
              </a:solidFill>
            </a:endParaRPr>
          </a:p>
          <a:p>
            <a:endParaRPr lang="da-DK" dirty="0"/>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24</a:t>
            </a:fld>
            <a:endParaRPr lang="en-GB" dirty="0"/>
          </a:p>
        </p:txBody>
      </p:sp>
    </p:spTree>
    <p:extLst>
      <p:ext uri="{BB962C8B-B14F-4D97-AF65-F5344CB8AC3E}">
        <p14:creationId xmlns:p14="http://schemas.microsoft.com/office/powerpoint/2010/main" val="1265319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600" b="0" kern="1200" dirty="0">
                <a:solidFill>
                  <a:schemeClr val="bg1"/>
                </a:solidFill>
              </a:rPr>
              <a:t>Jens Chr. Skou har fået opkaldt en vej og en bygning (2018) efter sig på campus i Aarhus</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600" b="0" kern="1200" dirty="0">
                <a:solidFill>
                  <a:schemeClr val="bg1"/>
                </a:solidFill>
              </a:rPr>
              <a:t>Dale T. Mortensen har lagt navn til en bygning og Café på campus i Aarhus</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25</a:t>
            </a:fld>
            <a:endParaRPr lang="en-GB" dirty="0"/>
          </a:p>
        </p:txBody>
      </p:sp>
    </p:spTree>
    <p:extLst>
      <p:ext uri="{BB962C8B-B14F-4D97-AF65-F5344CB8AC3E}">
        <p14:creationId xmlns:p14="http://schemas.microsoft.com/office/powerpoint/2010/main" val="3997220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kern="1200" dirty="0">
                <a:solidFill>
                  <a:schemeClr val="tx1"/>
                </a:solidFill>
                <a:effectLst/>
              </a:rPr>
              <a:t>Aarhus Universitet råder over en række forskningsfaciliteter, hvor flere af</a:t>
            </a:r>
            <a:r>
              <a:rPr lang="da-DK" sz="1600" kern="1200" baseline="0" dirty="0">
                <a:solidFill>
                  <a:schemeClr val="tx1"/>
                </a:solidFill>
                <a:effectLst/>
              </a:rPr>
              <a:t> dem kan kaldes </a:t>
            </a:r>
            <a:r>
              <a:rPr lang="da-DK" sz="1600" b="0" kern="1200" dirty="0" err="1">
                <a:solidFill>
                  <a:schemeClr val="tx1"/>
                </a:solidFill>
                <a:effectLst/>
              </a:rPr>
              <a:t>state</a:t>
            </a:r>
            <a:r>
              <a:rPr lang="da-DK" sz="1600" b="0" kern="1200" dirty="0">
                <a:solidFill>
                  <a:schemeClr val="tx1"/>
                </a:solidFill>
                <a:effectLst/>
              </a:rPr>
              <a:t>-of-the-art. </a:t>
            </a:r>
            <a:r>
              <a:rPr lang="da-DK" dirty="0"/>
              <a:t>Universitetet udvikler løbende sine fysiske forskningsfaciliteter</a:t>
            </a:r>
            <a:r>
              <a:rPr lang="da-DK" baseline="0" dirty="0"/>
              <a:t> for at kunne skabe videnskabelige nybrud. Forskningsfaciliteterne er eftertragtede og benyttes både af egne forskere og af samarbejdspartnere i ind- og udland.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600" b="1" kern="1200" baseline="0" dirty="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b="0" kern="1200" baseline="0" dirty="0">
                <a:solidFill>
                  <a:schemeClr val="tx1"/>
                </a:solidFill>
                <a:effectLst/>
              </a:rPr>
              <a:t>Eksempler: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baseline="0" dirty="0">
                <a:solidFill>
                  <a:schemeClr val="tx1"/>
                </a:solidFill>
                <a:effectLst/>
              </a:rPr>
              <a:t>SONG-teleskopet på Tenerife (billedet). Prototypen på et nyt topmoderne og </a:t>
            </a:r>
            <a:r>
              <a:rPr lang="da-DK" sz="1600" kern="1200" baseline="0" dirty="0" err="1">
                <a:solidFill>
                  <a:schemeClr val="tx1"/>
                </a:solidFill>
                <a:effectLst/>
              </a:rPr>
              <a:t>robotiseret</a:t>
            </a:r>
            <a:r>
              <a:rPr lang="da-DK" sz="1600" kern="1200" baseline="0" dirty="0">
                <a:solidFill>
                  <a:schemeClr val="tx1"/>
                </a:solidFill>
                <a:effectLst/>
              </a:rPr>
              <a:t> teleskop målrettet studiet af stjerner og planetsystemer. Teleskopet er det første i det danskledede globale netværk SONG. Teleskopet ejes og drives af Aarhus Universitet og Københavns Universitet i samarbejde med </a:t>
            </a:r>
            <a:r>
              <a:rPr lang="da-DK" sz="1600" kern="1200" baseline="0" dirty="0" err="1">
                <a:solidFill>
                  <a:schemeClr val="tx1"/>
                </a:solidFill>
                <a:effectLst/>
              </a:rPr>
              <a:t>Instituto</a:t>
            </a:r>
            <a:r>
              <a:rPr lang="da-DK" sz="1600" kern="1200" baseline="0" dirty="0">
                <a:solidFill>
                  <a:schemeClr val="tx1"/>
                </a:solidFill>
                <a:effectLst/>
              </a:rPr>
              <a:t> de </a:t>
            </a:r>
            <a:r>
              <a:rPr lang="da-DK" sz="1600" kern="1200" baseline="0" dirty="0" err="1">
                <a:solidFill>
                  <a:schemeClr val="tx1"/>
                </a:solidFill>
                <a:effectLst/>
              </a:rPr>
              <a:t>Astrofísica</a:t>
            </a:r>
            <a:r>
              <a:rPr lang="da-DK" sz="1600" kern="1200" baseline="0" dirty="0">
                <a:solidFill>
                  <a:schemeClr val="tx1"/>
                </a:solidFill>
                <a:effectLst/>
              </a:rPr>
              <a:t> de Canarias på Tenerife.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a-DK" sz="1600" kern="1200" baseline="0" dirty="0">
              <a:solidFill>
                <a:schemeClr val="tx1"/>
              </a:solidFill>
              <a:effectLst/>
            </a:endParaRPr>
          </a:p>
          <a:p>
            <a:pPr marL="171450" lvl="0" indent="-171450">
              <a:buFont typeface="Arial" panose="020B0604020202020204" pitchFamily="34" charset="0"/>
              <a:buChar char="•"/>
            </a:pPr>
            <a:r>
              <a:rPr lang="da-DK" sz="1600" kern="1200" dirty="0">
                <a:solidFill>
                  <a:schemeClr val="tx1"/>
                </a:solidFill>
                <a:effectLst/>
              </a:rPr>
              <a:t>Forskningsskibet AURORA (på</a:t>
            </a:r>
            <a:r>
              <a:rPr lang="da-DK" sz="1600" kern="1200" baseline="0" dirty="0">
                <a:solidFill>
                  <a:schemeClr val="tx1"/>
                </a:solidFill>
                <a:effectLst/>
              </a:rPr>
              <a:t> billedet). Et supermoderne og fleksibelt forskningsskib, der fungerer som et flydende laboratorium for biologer, geologer, geofysikere og andre havforskere. Skibet er fra 2014 og bruges i tæt samarbejde med andre universiteter, virksomheder og samarbejdspartnere. </a:t>
            </a:r>
            <a:endParaRPr lang="da-DK" sz="1600" kern="1200" dirty="0">
              <a:solidFill>
                <a:schemeClr val="tx1"/>
              </a:solidFill>
              <a:effectLst/>
            </a:endParaRPr>
          </a:p>
          <a:p>
            <a:pPr marL="171450" lvl="0" indent="-171450">
              <a:buFont typeface="Arial" panose="020B0604020202020204" pitchFamily="34" charset="0"/>
              <a:buChar char="•"/>
            </a:pPr>
            <a:r>
              <a:rPr lang="da-DK" sz="1600" kern="1200" baseline="0" dirty="0">
                <a:solidFill>
                  <a:schemeClr val="tx1"/>
                </a:solidFill>
                <a:effectLst/>
              </a:rPr>
              <a:t>Foulum – Biogas og HTL-anlæg. Centrum for biobaseret økonomi, som med et avanceret biogasanlæg samt HTL-anlæg gør det muligt at gennemføre banebrydende forskning, som kan få afgørende betydning for fremtidens CO2-problematikker og brændstofforbrug.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err="1"/>
              <a:t>Cognition</a:t>
            </a:r>
            <a:r>
              <a:rPr lang="da-DK" baseline="0" dirty="0"/>
              <a:t> and </a:t>
            </a:r>
            <a:r>
              <a:rPr lang="da-DK" baseline="0" dirty="0" err="1"/>
              <a:t>Behaviour</a:t>
            </a:r>
            <a:r>
              <a:rPr lang="da-DK" baseline="0" dirty="0"/>
              <a:t> Lab. Et laboratorium med </a:t>
            </a:r>
            <a:r>
              <a:rPr lang="da-DK" baseline="0" dirty="0" err="1"/>
              <a:t>state</a:t>
            </a:r>
            <a:r>
              <a:rPr lang="da-DK" baseline="0" dirty="0"/>
              <a:t>-of-the-art faciliteter til evidensbaseret forskning i menneskelig adfærd og kognition, typisk inden for områder som økonomi, statskundskab, psykologi, lingvistisk, marketing og ledelse. Blandt andet har laboratoriet to såkaldte ”</a:t>
            </a:r>
            <a:r>
              <a:rPr lang="da-DK" baseline="0" dirty="0" err="1"/>
              <a:t>eye</a:t>
            </a:r>
            <a:r>
              <a:rPr lang="da-DK" baseline="0" dirty="0"/>
              <a:t> </a:t>
            </a:r>
            <a:r>
              <a:rPr lang="da-DK" baseline="0" dirty="0" err="1"/>
              <a:t>trackers</a:t>
            </a:r>
            <a:r>
              <a:rPr lang="da-DK" baseline="0" dirty="0"/>
              <a:t>”, som kan måle fysiologiske parametre som puls, åndedræt og muskelaktivitet, når øjet udsættes for forskellige indtryk. Indviet i 2013.</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baseline="0" dirty="0">
                <a:solidFill>
                  <a:schemeClr val="tx1"/>
                </a:solidFill>
                <a:effectLst/>
              </a:rPr>
              <a:t>Forskningsstationer i Grønland. Aarhus Universitet har to forskningsstationer i Grønland - </a:t>
            </a:r>
            <a:r>
              <a:rPr lang="da-DK" sz="1600" kern="1200" baseline="0" dirty="0" err="1">
                <a:solidFill>
                  <a:schemeClr val="tx1"/>
                </a:solidFill>
                <a:effectLst/>
              </a:rPr>
              <a:t>Zackenberg</a:t>
            </a:r>
            <a:r>
              <a:rPr lang="da-DK" sz="1600" kern="1200" baseline="0" dirty="0">
                <a:solidFill>
                  <a:schemeClr val="tx1"/>
                </a:solidFill>
                <a:effectLst/>
              </a:rPr>
              <a:t> i nordøst og Villum Research Station helt i nord. Sidstnævnte blev indviet i 2015. Stationerne er unikke udgangspunkter for forskning i klimaændringer i det højarktiske område.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dirty="0">
                <a:solidFill>
                  <a:schemeClr val="tx1"/>
                </a:solidFill>
                <a:effectLst/>
              </a:rPr>
              <a:t>Danish Center for </a:t>
            </a:r>
            <a:r>
              <a:rPr lang="da-DK" sz="1600" kern="1200" dirty="0" err="1">
                <a:solidFill>
                  <a:schemeClr val="tx1"/>
                </a:solidFill>
                <a:effectLst/>
              </a:rPr>
              <a:t>Ultrahigh</a:t>
            </a:r>
            <a:r>
              <a:rPr lang="da-DK" sz="1600" kern="1200" dirty="0">
                <a:solidFill>
                  <a:schemeClr val="tx1"/>
                </a:solidFill>
                <a:effectLst/>
              </a:rPr>
              <a:t> Field NMR </a:t>
            </a:r>
            <a:r>
              <a:rPr lang="da-DK" sz="1600" kern="1200" dirty="0" err="1">
                <a:solidFill>
                  <a:schemeClr val="tx1"/>
                </a:solidFill>
                <a:effectLst/>
              </a:rPr>
              <a:t>Spectroscopy</a:t>
            </a:r>
            <a:r>
              <a:rPr lang="da-DK" sz="1600" kern="1200" baseline="0" dirty="0">
                <a:solidFill>
                  <a:schemeClr val="tx1"/>
                </a:solidFill>
                <a:effectLst/>
              </a:rPr>
              <a:t>. Med et magnetfelt 500.000 gange stærkere end Jordens kan det største NMR-</a:t>
            </a:r>
            <a:r>
              <a:rPr lang="da-DK" sz="1600" kern="1200" baseline="0" dirty="0" err="1">
                <a:solidFill>
                  <a:schemeClr val="tx1"/>
                </a:solidFill>
                <a:effectLst/>
              </a:rPr>
              <a:t>spektrometer</a:t>
            </a:r>
            <a:r>
              <a:rPr lang="da-DK" sz="1600" kern="1200" baseline="0" dirty="0">
                <a:solidFill>
                  <a:schemeClr val="tx1"/>
                </a:solidFill>
                <a:effectLst/>
              </a:rPr>
              <a:t> stille skarpt på atomart niveau. Det bruges blandt andet til udvikling af medicin og materialer og til fødevareforskning. Indviet i 2015.</a:t>
            </a:r>
          </a:p>
          <a:p>
            <a:pPr marL="171450" lvl="0" indent="-171450">
              <a:buFont typeface="Arial" panose="020B0604020202020204" pitchFamily="34" charset="0"/>
              <a:buChar char="•"/>
            </a:pPr>
            <a:r>
              <a:rPr lang="da-DK" sz="1600" kern="1200" baseline="0" dirty="0">
                <a:solidFill>
                  <a:schemeClr val="tx1"/>
                </a:solidFill>
                <a:effectLst/>
              </a:rPr>
              <a:t>Biobanks and </a:t>
            </a:r>
            <a:r>
              <a:rPr lang="da-DK" sz="1600" kern="1200" baseline="0" dirty="0" err="1">
                <a:solidFill>
                  <a:schemeClr val="tx1"/>
                </a:solidFill>
                <a:effectLst/>
              </a:rPr>
              <a:t>Genome</a:t>
            </a:r>
            <a:r>
              <a:rPr lang="da-DK" sz="1600" kern="1200" baseline="0" dirty="0">
                <a:solidFill>
                  <a:schemeClr val="tx1"/>
                </a:solidFill>
                <a:effectLst/>
              </a:rPr>
              <a:t> </a:t>
            </a:r>
            <a:r>
              <a:rPr lang="da-DK" sz="1600" kern="1200" baseline="0" dirty="0" err="1">
                <a:solidFill>
                  <a:schemeClr val="tx1"/>
                </a:solidFill>
                <a:effectLst/>
              </a:rPr>
              <a:t>Sequencing</a:t>
            </a:r>
            <a:r>
              <a:rPr lang="da-DK" sz="1600" kern="1200" baseline="0" dirty="0">
                <a:solidFill>
                  <a:schemeClr val="tx1"/>
                </a:solidFill>
                <a:effectLst/>
              </a:rPr>
              <a:t>. Ved hjælp af avancerede </a:t>
            </a:r>
            <a:r>
              <a:rPr lang="da-DK" sz="1600" kern="1200" baseline="0" dirty="0" err="1">
                <a:solidFill>
                  <a:schemeClr val="tx1"/>
                </a:solidFill>
                <a:effectLst/>
              </a:rPr>
              <a:t>sekventeringsteknologier</a:t>
            </a:r>
            <a:r>
              <a:rPr lang="da-DK" sz="1600" kern="1200" baseline="0" dirty="0">
                <a:solidFill>
                  <a:schemeClr val="tx1"/>
                </a:solidFill>
                <a:effectLst/>
              </a:rPr>
              <a:t> kan en supercomputer integrere og analysere store datasæt fra unikke danske registersystemer og biobanker med celle- og dyremodeller. Faciliteterne tilhører forskningscentret </a:t>
            </a:r>
            <a:r>
              <a:rPr lang="da-DK" sz="1600" kern="1200" baseline="0" dirty="0" err="1">
                <a:solidFill>
                  <a:schemeClr val="tx1"/>
                </a:solidFill>
                <a:effectLst/>
              </a:rPr>
              <a:t>iSEQ</a:t>
            </a:r>
            <a:r>
              <a:rPr lang="da-DK" sz="1600" kern="1200" baseline="0" dirty="0">
                <a:solidFill>
                  <a:schemeClr val="tx1"/>
                </a:solidFill>
                <a:effectLst/>
              </a:rPr>
              <a:t>, og forskningen skal på sigt bidrage til en bedre behandling af sygdomme som kræft og psykiatriske sygdomme.</a:t>
            </a:r>
          </a:p>
          <a:p>
            <a:pPr marL="171450" indent="-171450">
              <a:buFont typeface="Arial" panose="020B0604020202020204" pitchFamily="34" charset="0"/>
              <a:buChar char="•"/>
            </a:pPr>
            <a:r>
              <a:rPr lang="da-DK" baseline="0" dirty="0"/>
              <a:t>DIGHUMLAB – Digitalt Humaniora Laboratorium. Et digitalt forskningslaboratorium, som skal fremme den nye teknologis muligheder inden for humanistisk og samfundsvidenskabelig forskning. DIGHUMLAB er et nationalt konsortium, som er forankret på Aarhus Universitet. Det består af et samarbejde mellem Aalborg Universitet, Aarhus Universitet, Københavns Universitet og Syddansk Universitet samt Det Kongelige Bibliotek og Statsbiblioteket. Etableret i 2012.</a:t>
            </a:r>
          </a:p>
          <a:p>
            <a:pPr marL="171450" indent="-171450">
              <a:buFont typeface="Arial" panose="020B0604020202020204" pitchFamily="34" charset="0"/>
              <a:buChar char="•"/>
            </a:pPr>
            <a:r>
              <a:rPr lang="da-DK" baseline="0" dirty="0"/>
              <a:t>KEA – Klinisk Epidemiologisk Afdeling. Her har forskere adgang til kliniske databaser og forskningsregistre, hvor de kan trække oplysninger om alle danske patienter. Muligheden sender AU’s epidemiologiske forskning på internationalt topniveau. </a:t>
            </a:r>
          </a:p>
          <a:p>
            <a:pPr marL="171450" indent="-171450">
              <a:buFont typeface="Arial" panose="020B0604020202020204" pitchFamily="34" charset="0"/>
              <a:buChar char="•"/>
            </a:pPr>
            <a:r>
              <a:rPr lang="da-DK" baseline="0" dirty="0" err="1"/>
              <a:t>Hyperpolariserings</a:t>
            </a:r>
            <a:r>
              <a:rPr lang="da-DK" baseline="0" dirty="0"/>
              <a:t>-MR. En superscanner, som er baseret på en videreudvikling af den traditionelle resonans. Den forventes at få stor betydning for øget viden om og bedre behandling af nogle af de mest udbredte sygdomme i den vestlige verden, bl.a. kræft, diabetes, overvægt og hjerte-kar-sygdomme. Installeret i 2014, hvor Danmark var det tredje land i Europa til at få en sådan scanner. </a:t>
            </a:r>
            <a:endParaRPr lang="da-DK" dirty="0"/>
          </a:p>
          <a:p>
            <a:endParaRPr lang="da-DK" dirty="0"/>
          </a:p>
          <a:p>
            <a:pPr marL="0" indent="0">
              <a:buFont typeface="Arial" panose="020B0604020202020204" pitchFamily="34" charset="0"/>
              <a:buNone/>
            </a:pPr>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26</a:t>
            </a:fld>
            <a:endParaRPr lang="en-GB" dirty="0"/>
          </a:p>
        </p:txBody>
      </p:sp>
    </p:spTree>
    <p:extLst>
      <p:ext uri="{BB962C8B-B14F-4D97-AF65-F5344CB8AC3E}">
        <p14:creationId xmlns:p14="http://schemas.microsoft.com/office/powerpoint/2010/main" val="3426181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kern="1200" dirty="0">
                <a:solidFill>
                  <a:schemeClr val="tx1"/>
                </a:solidFill>
                <a:effectLst/>
              </a:rPr>
              <a:t>Aarhus Universitet råder over en række forskningsfaciliteter, hvor flere af</a:t>
            </a:r>
            <a:r>
              <a:rPr lang="da-DK" sz="1600" kern="1200" baseline="0" dirty="0">
                <a:solidFill>
                  <a:schemeClr val="tx1"/>
                </a:solidFill>
                <a:effectLst/>
              </a:rPr>
              <a:t> dem kan kaldes </a:t>
            </a:r>
            <a:r>
              <a:rPr lang="da-DK" sz="1600" b="0" kern="1200" dirty="0" err="1">
                <a:solidFill>
                  <a:schemeClr val="tx1"/>
                </a:solidFill>
                <a:effectLst/>
              </a:rPr>
              <a:t>state</a:t>
            </a:r>
            <a:r>
              <a:rPr lang="da-DK" sz="1600" b="0" kern="1200" dirty="0">
                <a:solidFill>
                  <a:schemeClr val="tx1"/>
                </a:solidFill>
                <a:effectLst/>
              </a:rPr>
              <a:t>-of-the-art. </a:t>
            </a:r>
            <a:r>
              <a:rPr lang="da-DK" dirty="0"/>
              <a:t>Universitetet udvikler løbende sine fysiske forskningsfaciliteter</a:t>
            </a:r>
            <a:r>
              <a:rPr lang="da-DK" baseline="0" dirty="0"/>
              <a:t> for at kunne skabe videnskabelige nybrud. Forskningsfaciliteterne er eftertragtede og benyttes både af egne forskere og af samarbejdspartnere i ind- og udland.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600" b="1" kern="1200" baseline="0" dirty="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b="0" kern="1200" baseline="0" dirty="0">
                <a:solidFill>
                  <a:schemeClr val="tx1"/>
                </a:solidFill>
                <a:effectLst/>
              </a:rPr>
              <a:t>Eksempler:</a:t>
            </a:r>
          </a:p>
          <a:p>
            <a:pPr marL="171450" lvl="0" indent="-171450">
              <a:buFont typeface="Arial" panose="020B0604020202020204" pitchFamily="34" charset="0"/>
              <a:buChar char="•"/>
            </a:pPr>
            <a:r>
              <a:rPr lang="da-DK" sz="1600" kern="1200" dirty="0">
                <a:solidFill>
                  <a:schemeClr val="tx1"/>
                </a:solidFill>
                <a:effectLst/>
              </a:rPr>
              <a:t>Forskningsskibet AURORA (</a:t>
            </a:r>
            <a:r>
              <a:rPr lang="da-DK" sz="1600" kern="1200" baseline="0" dirty="0">
                <a:solidFill>
                  <a:schemeClr val="tx1"/>
                </a:solidFill>
                <a:effectLst/>
              </a:rPr>
              <a:t>billede 1). Et supermoderne og fleksibelt forskningsskib, der fungerer som et flydende laboratorium for biologer, geologer, geofysikere og andre havforskere. Skibet er fra 2014 og bruges i tæt samarbejde med andre universiteter, virksomheder og samarbejdspartnere. </a:t>
            </a:r>
            <a:endParaRPr lang="da-DK" sz="1600" kern="1200" dirty="0">
              <a:solidFill>
                <a:schemeClr val="tx1"/>
              </a:solidFill>
              <a:effectLst/>
            </a:endParaRPr>
          </a:p>
          <a:p>
            <a:pPr marL="171450" lvl="0" indent="-171450">
              <a:buFont typeface="Arial" panose="020B0604020202020204" pitchFamily="34" charset="0"/>
              <a:buChar char="•"/>
            </a:pPr>
            <a:r>
              <a:rPr lang="da-DK" sz="1600" kern="1200" baseline="0" dirty="0">
                <a:solidFill>
                  <a:schemeClr val="tx1"/>
                </a:solidFill>
                <a:effectLst/>
              </a:rPr>
              <a:t>Foulum – Biogas og HTL-anlæg (billede 2) . Centrum for biobaseret økonomi, som med et avanceret biogasanlæg samt HTL-anlæg gør det muligt at gennemføre banebrydende forskning, som kan få afgørende betydning for fremtidens CO2-problematikker og brændstofforbrug.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err="1"/>
              <a:t>Cognition</a:t>
            </a:r>
            <a:r>
              <a:rPr lang="da-DK" baseline="0" dirty="0"/>
              <a:t> and </a:t>
            </a:r>
            <a:r>
              <a:rPr lang="da-DK" baseline="0" dirty="0" err="1"/>
              <a:t>Behaviour</a:t>
            </a:r>
            <a:r>
              <a:rPr lang="da-DK" baseline="0" dirty="0"/>
              <a:t> Lab (billede 3). Et laboratorium med </a:t>
            </a:r>
            <a:r>
              <a:rPr lang="da-DK" baseline="0" dirty="0" err="1"/>
              <a:t>state</a:t>
            </a:r>
            <a:r>
              <a:rPr lang="da-DK" baseline="0" dirty="0"/>
              <a:t>-of-the-art faciliteter til evidensbaseret forskning i menneskelig adfærd og kognition, typisk inden for områder som økonomi, statskundskab, psykologi, lingvistisk, marketing og ledelse. Blandt andet har laboratoriet to såkaldte ”</a:t>
            </a:r>
            <a:r>
              <a:rPr lang="da-DK" baseline="0" dirty="0" err="1"/>
              <a:t>eye</a:t>
            </a:r>
            <a:r>
              <a:rPr lang="da-DK" baseline="0" dirty="0"/>
              <a:t> </a:t>
            </a:r>
            <a:r>
              <a:rPr lang="da-DK" baseline="0" dirty="0" err="1"/>
              <a:t>trackers</a:t>
            </a:r>
            <a:r>
              <a:rPr lang="da-DK" baseline="0" dirty="0"/>
              <a:t>”, som kan måle fysiologiske parametre som puls, åndedræt og muskelaktivitet, når øjet udsættes for forskellige indtryk. Indviet i 2013.</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baseline="0" dirty="0">
                <a:solidFill>
                  <a:schemeClr val="tx1"/>
                </a:solidFill>
                <a:effectLst/>
              </a:rPr>
              <a:t>Forskningsstationer i Grønland. Aarhus Universitet har to forskningsstationer i Grønland – </a:t>
            </a:r>
            <a:r>
              <a:rPr lang="da-DK" sz="1600" kern="1200" baseline="0" dirty="0" err="1">
                <a:solidFill>
                  <a:schemeClr val="tx1"/>
                </a:solidFill>
                <a:effectLst/>
              </a:rPr>
              <a:t>Zackenberg</a:t>
            </a:r>
            <a:r>
              <a:rPr lang="da-DK" sz="1600" kern="1200" baseline="0" dirty="0">
                <a:solidFill>
                  <a:schemeClr val="tx1"/>
                </a:solidFill>
                <a:effectLst/>
              </a:rPr>
              <a:t> (billede 4) i nordøst og Villum Research Station helt i nord. Sidstnævnte blev indviet i 2015. Stationerne er unikke udgangspunkter for forskning i klimaændringer i det højarktiske område.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600" kern="1200" dirty="0">
                <a:solidFill>
                  <a:schemeClr val="tx1"/>
                </a:solidFill>
                <a:effectLst/>
              </a:rPr>
              <a:t>Danish Center for </a:t>
            </a:r>
            <a:r>
              <a:rPr lang="da-DK" sz="1600" kern="1200" dirty="0" err="1">
                <a:solidFill>
                  <a:schemeClr val="tx1"/>
                </a:solidFill>
                <a:effectLst/>
              </a:rPr>
              <a:t>Ultrahigh</a:t>
            </a:r>
            <a:r>
              <a:rPr lang="da-DK" sz="1600" kern="1200" dirty="0">
                <a:solidFill>
                  <a:schemeClr val="tx1"/>
                </a:solidFill>
                <a:effectLst/>
              </a:rPr>
              <a:t> Field NMR </a:t>
            </a:r>
            <a:r>
              <a:rPr lang="da-DK" sz="1600" kern="1200" dirty="0" err="1">
                <a:solidFill>
                  <a:schemeClr val="tx1"/>
                </a:solidFill>
                <a:effectLst/>
              </a:rPr>
              <a:t>Spectroscopy</a:t>
            </a:r>
            <a:r>
              <a:rPr lang="da-DK" sz="1600" kern="1200" baseline="0" dirty="0">
                <a:solidFill>
                  <a:schemeClr val="tx1"/>
                </a:solidFill>
                <a:effectLst/>
              </a:rPr>
              <a:t>. Med et magnetfelt 500.000 gange stærkere end Jordens kan det største NMR-</a:t>
            </a:r>
            <a:r>
              <a:rPr lang="da-DK" sz="1600" kern="1200" baseline="0" dirty="0" err="1">
                <a:solidFill>
                  <a:schemeClr val="tx1"/>
                </a:solidFill>
                <a:effectLst/>
              </a:rPr>
              <a:t>spektrometer</a:t>
            </a:r>
            <a:r>
              <a:rPr lang="da-DK" sz="1600" kern="1200" baseline="0" dirty="0">
                <a:solidFill>
                  <a:schemeClr val="tx1"/>
                </a:solidFill>
                <a:effectLst/>
              </a:rPr>
              <a:t> stille skarpt på atomart niveau. Det bruges blandt andet til udvikling af medicin og materialer og til fødevareforskning. </a:t>
            </a:r>
            <a:r>
              <a:rPr lang="da-DK" sz="1600" kern="1200" baseline="0" dirty="0" err="1">
                <a:solidFill>
                  <a:schemeClr val="tx1"/>
                </a:solidFill>
                <a:effectLst/>
              </a:rPr>
              <a:t>Inviet</a:t>
            </a:r>
            <a:r>
              <a:rPr lang="da-DK" sz="1600" kern="1200" baseline="0" dirty="0">
                <a:solidFill>
                  <a:schemeClr val="tx1"/>
                </a:solidFill>
                <a:effectLst/>
              </a:rPr>
              <a:t> i 2015.</a:t>
            </a:r>
          </a:p>
          <a:p>
            <a:pPr marL="171450" lvl="0" indent="-171450">
              <a:buFont typeface="Arial" panose="020B0604020202020204" pitchFamily="34" charset="0"/>
              <a:buChar char="•"/>
            </a:pPr>
            <a:r>
              <a:rPr lang="da-DK" sz="1600" kern="1200" baseline="0" dirty="0">
                <a:solidFill>
                  <a:schemeClr val="tx1"/>
                </a:solidFill>
                <a:effectLst/>
              </a:rPr>
              <a:t>Biobanks and </a:t>
            </a:r>
            <a:r>
              <a:rPr lang="da-DK" sz="1600" kern="1200" baseline="0" dirty="0" err="1">
                <a:solidFill>
                  <a:schemeClr val="tx1"/>
                </a:solidFill>
                <a:effectLst/>
              </a:rPr>
              <a:t>Genome</a:t>
            </a:r>
            <a:r>
              <a:rPr lang="da-DK" sz="1600" kern="1200" baseline="0" dirty="0">
                <a:solidFill>
                  <a:schemeClr val="tx1"/>
                </a:solidFill>
                <a:effectLst/>
              </a:rPr>
              <a:t> </a:t>
            </a:r>
            <a:r>
              <a:rPr lang="da-DK" sz="1600" kern="1200" baseline="0" dirty="0" err="1">
                <a:solidFill>
                  <a:schemeClr val="tx1"/>
                </a:solidFill>
                <a:effectLst/>
              </a:rPr>
              <a:t>Sequencing</a:t>
            </a:r>
            <a:r>
              <a:rPr lang="da-DK" sz="1600" kern="1200" baseline="0" dirty="0">
                <a:solidFill>
                  <a:schemeClr val="tx1"/>
                </a:solidFill>
                <a:effectLst/>
              </a:rPr>
              <a:t>. Ved hjælp af avancerede </a:t>
            </a:r>
            <a:r>
              <a:rPr lang="da-DK" sz="1600" kern="1200" baseline="0" dirty="0" err="1">
                <a:solidFill>
                  <a:schemeClr val="tx1"/>
                </a:solidFill>
                <a:effectLst/>
              </a:rPr>
              <a:t>sekventeringsteknologier</a:t>
            </a:r>
            <a:r>
              <a:rPr lang="da-DK" sz="1600" kern="1200" baseline="0" dirty="0">
                <a:solidFill>
                  <a:schemeClr val="tx1"/>
                </a:solidFill>
                <a:effectLst/>
              </a:rPr>
              <a:t> kan en supercomputer integrere og analysere store datasæt fra unikke danske registersystemer og biobanker med celle- og dyremodeller. Faciliteterne tilhører forskningscentret </a:t>
            </a:r>
            <a:r>
              <a:rPr lang="da-DK" sz="1600" kern="1200" baseline="0" dirty="0" err="1">
                <a:solidFill>
                  <a:schemeClr val="tx1"/>
                </a:solidFill>
                <a:effectLst/>
              </a:rPr>
              <a:t>iSEQ</a:t>
            </a:r>
            <a:r>
              <a:rPr lang="da-DK" sz="1600" kern="1200" baseline="0" dirty="0">
                <a:solidFill>
                  <a:schemeClr val="tx1"/>
                </a:solidFill>
                <a:effectLst/>
              </a:rPr>
              <a:t>, og forskningen skal på sigt bidrage til en bedre behandling af sygdomme som kræft og psykiatriske sygdomme.</a:t>
            </a:r>
          </a:p>
          <a:p>
            <a:pPr marL="171450" indent="-171450">
              <a:buFont typeface="Arial" panose="020B0604020202020204" pitchFamily="34" charset="0"/>
              <a:buChar char="•"/>
            </a:pPr>
            <a:r>
              <a:rPr lang="da-DK" baseline="0" dirty="0"/>
              <a:t>DIGHUMLAB – Digitalt Humaniora Laboratorium. Et digitalt forskningslaboratorium, som skal fremme den nye teknologis muligheder inden for humanistisk og samfundsvidenskabelig forskning. DIGHUMLAB er et nationalt konsortium, som er forankret på Aarhus Universitet. Det består af et samarbejde mellem Aalborg Universitet, Aarhus Universitet, Københavns Universitet og Syddansk Universitet samt Det Kongelige Bibliotek og Statsbiblioteket. Etableret i 2012.</a:t>
            </a:r>
          </a:p>
          <a:p>
            <a:pPr marL="171450" indent="-171450">
              <a:buFont typeface="Arial" panose="020B0604020202020204" pitchFamily="34" charset="0"/>
              <a:buChar char="•"/>
            </a:pPr>
            <a:r>
              <a:rPr lang="da-DK" baseline="0" dirty="0"/>
              <a:t>KEA – Klinisk Epidemiologisk Afdeling. Her har forskere adgang til kliniske databaser og forskningsregistre, hvor de kan trække oplysninger om alle danske patienter. Muligheden sender AU’s epidemiologiske forskning på internationalt topniveau. </a:t>
            </a:r>
          </a:p>
          <a:p>
            <a:pPr marL="171450" indent="-171450">
              <a:buFont typeface="Arial" panose="020B0604020202020204" pitchFamily="34" charset="0"/>
              <a:buChar char="•"/>
            </a:pPr>
            <a:r>
              <a:rPr lang="da-DK" baseline="0" dirty="0" err="1"/>
              <a:t>Hyperpolariserings</a:t>
            </a:r>
            <a:r>
              <a:rPr lang="da-DK" baseline="0" dirty="0"/>
              <a:t>-MR. En superscanner, som er baseret på en videreudvikling af den traditionelle resonans. Den forventes at få stor betydning for øget viden om og bedre behandling af nogle af de mest udbredte sygdomme i den vestlige verden, bl.a. kræft, diabetes, overvægt og hjerte-kar-sygdomme. Installeret i 2014, hvor Danmark var det tredje land i Europa til at få en sådan scanner. </a:t>
            </a:r>
            <a:endParaRPr lang="da-DK" dirty="0"/>
          </a:p>
          <a:p>
            <a:endParaRPr lang="da-DK" dirty="0"/>
          </a:p>
          <a:p>
            <a:pPr marL="0" indent="0">
              <a:buFont typeface="Arial" panose="020B0604020202020204" pitchFamily="34" charset="0"/>
              <a:buNone/>
            </a:pPr>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27</a:t>
            </a:fld>
            <a:endParaRPr lang="en-GB" dirty="0"/>
          </a:p>
        </p:txBody>
      </p:sp>
    </p:spTree>
    <p:extLst>
      <p:ext uri="{BB962C8B-B14F-4D97-AF65-F5344CB8AC3E}">
        <p14:creationId xmlns:p14="http://schemas.microsoft.com/office/powerpoint/2010/main" val="2787131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Særligt talentfulde og motiverede studerende skal have mulighed for at blive maksimalt fagligt udfordret og udfolde deres talent – hvad enten det peger mod en forskerkarriere eller en fremtid med ledelse, innovation eller entreprenørskab. Nøgleordene er kvalitet og relevans, og talentplejen starter allerede på bachelorniveau.</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29</a:t>
            </a:fld>
            <a:endParaRPr lang="en-GB" dirty="0"/>
          </a:p>
        </p:txBody>
      </p:sp>
    </p:spTree>
    <p:extLst>
      <p:ext uri="{BB962C8B-B14F-4D97-AF65-F5344CB8AC3E}">
        <p14:creationId xmlns:p14="http://schemas.microsoft.com/office/powerpoint/2010/main" val="114343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Plads til at udvikle unikke talenter:</a:t>
            </a:r>
          </a:p>
          <a:p>
            <a:r>
              <a:rPr lang="da-DK" dirty="0"/>
              <a:t>Særligt</a:t>
            </a:r>
            <a:r>
              <a:rPr lang="da-DK" baseline="0" dirty="0"/>
              <a:t> talentfulde og motiverede studerende skal have mulighed for at blive maksimalt fagligt udfordret og udfolde deres talent – hvad enten det peger mod en forskerkarriere eller en fremtid med ledelse, innovation eller entreprenørskab. Nøgleordene er kvalitet og relevans, og talentplejen sætter ind allerede på bachelorniveau.</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30</a:t>
            </a:fld>
            <a:endParaRPr lang="en-GB" dirty="0"/>
          </a:p>
        </p:txBody>
      </p:sp>
    </p:spTree>
    <p:extLst>
      <p:ext uri="{BB962C8B-B14F-4D97-AF65-F5344CB8AC3E}">
        <p14:creationId xmlns:p14="http://schemas.microsoft.com/office/powerpoint/2010/main" val="139112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[Indsæt historie på billede]</a:t>
            </a:r>
          </a:p>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3</a:t>
            </a:fld>
            <a:endParaRPr lang="en-GB" dirty="0"/>
          </a:p>
        </p:txBody>
      </p:sp>
    </p:spTree>
    <p:extLst>
      <p:ext uri="{BB962C8B-B14F-4D97-AF65-F5344CB8AC3E}">
        <p14:creationId xmlns:p14="http://schemas.microsoft.com/office/powerpoint/2010/main" val="1702970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 Resultaterne stammer fra en international evaluering af ph.d.-uddannelserne ved alle fakulteter i 2015.</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31</a:t>
            </a:fld>
            <a:endParaRPr lang="en-GB" dirty="0"/>
          </a:p>
        </p:txBody>
      </p:sp>
    </p:spTree>
    <p:extLst>
      <p:ext uri="{BB962C8B-B14F-4D97-AF65-F5344CB8AC3E}">
        <p14:creationId xmlns:p14="http://schemas.microsoft.com/office/powerpoint/2010/main" val="827613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baseline="0" dirty="0"/>
              <a:t>AIAS – fremmer de største talenter</a:t>
            </a:r>
          </a:p>
          <a:p>
            <a:pPr marL="0" indent="0">
              <a:buFont typeface="Arial" panose="020B0604020202020204" pitchFamily="34" charset="0"/>
              <a:buNone/>
            </a:pPr>
            <a:r>
              <a:rPr lang="da-DK" baseline="0" dirty="0"/>
              <a:t>AIAS – Aarhus </a:t>
            </a:r>
            <a:r>
              <a:rPr lang="da-DK" baseline="0" dirty="0" err="1"/>
              <a:t>Institute</a:t>
            </a:r>
            <a:r>
              <a:rPr lang="da-DK" baseline="0" dirty="0"/>
              <a:t> of Advanced Studies – har som mål at fremme forskning af højeste kvalitet med vægt på fri grundforskning og talentudvikling inden for alle fagdiscipliner. AIAS udvælger sine </a:t>
            </a:r>
            <a:r>
              <a:rPr lang="da-DK" baseline="0" dirty="0" err="1"/>
              <a:t>fellows</a:t>
            </a:r>
            <a:r>
              <a:rPr lang="da-DK" baseline="0" dirty="0"/>
              <a:t> alene efter deres kvalifikationer i åben konkurrence og rekrutterer talenter i højeste internationale klasse – fra hele verden og fra Aarhus Universitet. AIAS blev etableret i 2013 og er det første af sin art i Danmark.</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32</a:t>
            </a:fld>
            <a:endParaRPr lang="en-GB" dirty="0"/>
          </a:p>
        </p:txBody>
      </p:sp>
    </p:spTree>
    <p:extLst>
      <p:ext uri="{BB962C8B-B14F-4D97-AF65-F5344CB8AC3E}">
        <p14:creationId xmlns:p14="http://schemas.microsoft.com/office/powerpoint/2010/main" val="3922678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Talentpleje:</a:t>
            </a:r>
            <a:r>
              <a:rPr lang="da-DK" b="1" baseline="0" dirty="0"/>
              <a:t> Aarhus-modellen</a:t>
            </a:r>
          </a:p>
          <a:p>
            <a:r>
              <a:rPr lang="da-DK" baseline="0" dirty="0"/>
              <a:t>Med et særligt elitespor vil Aarhus Universitet tilbyde de mest motiverede studerende mulighed for at geare fagligt op. Modellen er afprøvet på det tidligere fakultet Science and Technology, men målet er at udvikle og udbrede den til hele universitetet. Elitesporene:</a:t>
            </a:r>
          </a:p>
          <a:p>
            <a:pPr marL="171450" indent="-171450">
              <a:buFont typeface="Arial" panose="020B0604020202020204" pitchFamily="34" charset="0"/>
              <a:buChar char="•"/>
            </a:pPr>
            <a:r>
              <a:rPr lang="da-DK" baseline="0" dirty="0"/>
              <a:t>tilrettelægges på et særligt højt niveau og kommer ud over det almindelige studie</a:t>
            </a:r>
          </a:p>
          <a:p>
            <a:pPr marL="171450" indent="-171450">
              <a:buFont typeface="Arial" panose="020B0604020202020204" pitchFamily="34" charset="0"/>
              <a:buChar char="•"/>
            </a:pPr>
            <a:r>
              <a:rPr lang="da-DK" baseline="0" dirty="0"/>
              <a:t>kan indeholde studieaktiviteter som ekstra kurser, udvalgte forskningsaktiviteter, case </a:t>
            </a:r>
            <a:r>
              <a:rPr lang="da-DK" baseline="0" dirty="0" err="1"/>
              <a:t>competitions</a:t>
            </a:r>
            <a:r>
              <a:rPr lang="da-DK" baseline="0" dirty="0"/>
              <a:t>, virksomhedssamarbejde, projekter m.v.</a:t>
            </a:r>
          </a:p>
          <a:p>
            <a:pPr marL="171450" indent="-171450">
              <a:buFont typeface="Arial" panose="020B0604020202020204" pitchFamily="34" charset="0"/>
              <a:buChar char="•"/>
            </a:pPr>
            <a:r>
              <a:rPr lang="da-DK" baseline="0" dirty="0"/>
              <a:t>skal have et omfang på mindst 30 ECTS på bacheloruddannelser og 20 ECTS på kandidatuddannelser</a:t>
            </a:r>
          </a:p>
          <a:p>
            <a:pPr marL="171450" indent="-171450">
              <a:buFont typeface="Arial" panose="020B0604020202020204" pitchFamily="34" charset="0"/>
              <a:buChar char="•"/>
            </a:pPr>
            <a:r>
              <a:rPr lang="da-DK" baseline="0" dirty="0"/>
              <a:t>udløser en ”særlig udmærkelse” på eksamensbeviset</a:t>
            </a:r>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33</a:t>
            </a:fld>
            <a:endParaRPr lang="en-GB" dirty="0"/>
          </a:p>
        </p:txBody>
      </p:sp>
    </p:spTree>
    <p:extLst>
      <p:ext uri="{BB962C8B-B14F-4D97-AF65-F5344CB8AC3E}">
        <p14:creationId xmlns:p14="http://schemas.microsoft.com/office/powerpoint/2010/main" val="1839593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DIMITTENDER ER VORES VIGTIGSTE BIDRAG TIL SAMFUNDET</a:t>
            </a:r>
          </a:p>
          <a:p>
            <a:r>
              <a:rPr lang="da-DK" dirty="0"/>
              <a:t>Aarhus Universitet uddanner dimittender med stærke fagligheder og profiler, som både det akademiske miljø, det private erhvervsliv og den offentlige sektor</a:t>
            </a:r>
          </a:p>
          <a:p>
            <a:r>
              <a:rPr lang="da-DK" dirty="0"/>
              <a:t>efterspørger. Nøgleordene er forskningsbaseret undervisning i et attraktivt og åbent læringsmiljø.</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34</a:t>
            </a:fld>
            <a:endParaRPr lang="en-GB" dirty="0"/>
          </a:p>
        </p:txBody>
      </p:sp>
    </p:spTree>
    <p:extLst>
      <p:ext uri="{BB962C8B-B14F-4D97-AF65-F5344CB8AC3E}">
        <p14:creationId xmlns:p14="http://schemas.microsoft.com/office/powerpoint/2010/main" val="1403599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Aarhus Universitet uddanner dimittender med stærke fagligheder og profiler, som både det akademiske miljø, det private erhvervsliv og den offentlige sektor efterspørger.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Hvert år begynder omkring ca. 7.000 nye studerende på Aarhus Universitet. De fordeler sig på mere end 200 uddannelser og 4.400 kurser. Her bliver de studerende mødt af en undervisning og et studiemiljø, der udvikler og udfordrer deres fagligheder i bredden, dybden og på tværs af både fag og landegrænser.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Universitetets åbne læringsmiljø er baseret på en uformel og direkte dialog mellem studerende og forskere, som fremmer selvstændig og kritisk tænkning og giver unikke muligheder for at kombinere fag på tværs af faggrænser.</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35</a:t>
            </a:fld>
            <a:endParaRPr lang="en-GB" dirty="0"/>
          </a:p>
        </p:txBody>
      </p:sp>
    </p:spTree>
    <p:extLst>
      <p:ext uri="{BB962C8B-B14F-4D97-AF65-F5344CB8AC3E}">
        <p14:creationId xmlns:p14="http://schemas.microsoft.com/office/powerpoint/2010/main" val="3394614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Supplerende fakta:</a:t>
            </a:r>
          </a:p>
          <a:p>
            <a:pPr marL="171450" indent="-171450">
              <a:buFont typeface="Arial" panose="020B0604020202020204" pitchFamily="34" charset="0"/>
              <a:buChar char="•"/>
            </a:pPr>
            <a:r>
              <a:rPr lang="da-DK" sz="1200" b="0" dirty="0"/>
              <a:t>Hvert år begynder godt </a:t>
            </a:r>
            <a:r>
              <a:rPr lang="da-DK" sz="1200" dirty="0"/>
              <a:t>7.000 studerende på AU</a:t>
            </a:r>
            <a:endParaRPr lang="da-DK" dirty="0"/>
          </a:p>
          <a:p>
            <a:pPr marL="171450" indent="-171450">
              <a:buFont typeface="Arial" panose="020B0604020202020204" pitchFamily="34" charset="0"/>
              <a:buChar char="•"/>
            </a:pPr>
            <a:r>
              <a:rPr lang="da-DK" dirty="0"/>
              <a:t>40%</a:t>
            </a:r>
            <a:r>
              <a:rPr lang="da-DK" baseline="0" dirty="0"/>
              <a:t> af de studerende er på kandidat- eller ph.d.-niveau</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36</a:t>
            </a:fld>
            <a:endParaRPr lang="en-GB" dirty="0"/>
          </a:p>
        </p:txBody>
      </p:sp>
    </p:spTree>
    <p:extLst>
      <p:ext uri="{BB962C8B-B14F-4D97-AF65-F5344CB8AC3E}">
        <p14:creationId xmlns:p14="http://schemas.microsoft.com/office/powerpoint/2010/main" val="3431024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37</a:t>
            </a:fld>
            <a:endParaRPr lang="en-GB" dirty="0"/>
          </a:p>
        </p:txBody>
      </p:sp>
    </p:spTree>
    <p:extLst>
      <p:ext uri="{BB962C8B-B14F-4D97-AF65-F5344CB8AC3E}">
        <p14:creationId xmlns:p14="http://schemas.microsoft.com/office/powerpoint/2010/main" val="4072174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baseline="0" dirty="0"/>
              <a:t>Studerende engang – alumne for livet: </a:t>
            </a:r>
          </a:p>
          <a:p>
            <a:pPr marL="0" indent="0">
              <a:buFont typeface="Arial" panose="020B0604020202020204" pitchFamily="34" charset="0"/>
              <a:buNone/>
            </a:pPr>
            <a:r>
              <a:rPr lang="da-DK" baseline="0" dirty="0"/>
              <a:t>Selvom man er færdig med sine studier, behøver man ikke være færdig med Aarhus Universitet. Alumnenetværket sikrer muligheden for livslang læring, inspiration og meningsfuldt netværk i arbejdslivet. Siden 2008 har Aarhus Universitet hvert år udnævnt en æresalumne – en tidligere studerende – som har gjort en særlig stor forskel i et samfundsmæssigt perspektiv.</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38</a:t>
            </a:fld>
            <a:endParaRPr lang="en-GB" dirty="0"/>
          </a:p>
        </p:txBody>
      </p:sp>
    </p:spTree>
    <p:extLst>
      <p:ext uri="{BB962C8B-B14F-4D97-AF65-F5344CB8AC3E}">
        <p14:creationId xmlns:p14="http://schemas.microsoft.com/office/powerpoint/2010/main" val="3966300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[Indsæt historie på billede – Marianne Dahl]</a:t>
            </a:r>
            <a:br>
              <a:rPr lang="da-DK" dirty="0"/>
            </a:br>
            <a:r>
              <a:rPr lang="da-DK" dirty="0"/>
              <a:t/>
            </a:r>
            <a:br>
              <a:rPr lang="da-DK" dirty="0"/>
            </a:b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39</a:t>
            </a:fld>
            <a:endParaRPr lang="en-GB" dirty="0"/>
          </a:p>
        </p:txBody>
      </p:sp>
    </p:spTree>
    <p:extLst>
      <p:ext uri="{BB962C8B-B14F-4D97-AF65-F5344CB8AC3E}">
        <p14:creationId xmlns:p14="http://schemas.microsoft.com/office/powerpoint/2010/main" val="1141106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baseline="0" dirty="0"/>
              <a:t>Studerende engang – alumne for livet: </a:t>
            </a:r>
          </a:p>
          <a:p>
            <a:pPr marL="0" indent="0">
              <a:buFont typeface="Arial" panose="020B0604020202020204" pitchFamily="34" charset="0"/>
              <a:buNone/>
            </a:pPr>
            <a:r>
              <a:rPr lang="da-DK" baseline="0" dirty="0"/>
              <a:t>Selvom man er færdig med sine studier, behøver man ikke være færdig med Aarhus Universitet. Alumnenetværket sikrer muligheden for livslang læring, inspiration og meningsfuldt netværk i arbejdslivet. </a:t>
            </a:r>
          </a:p>
          <a:p>
            <a:pPr marL="0" indent="0">
              <a:buFont typeface="Arial" panose="020B0604020202020204" pitchFamily="34" charset="0"/>
              <a:buNone/>
            </a:pPr>
            <a:r>
              <a:rPr lang="da-DK" baseline="0" dirty="0"/>
              <a:t>Siden 2008 har Aarhus Universitet hvert år udnævnt en æresalumne – en tidligere studerende – som har gjort en særlig stor forskel i et samfundsmæssigt perspektiv.</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40</a:t>
            </a:fld>
            <a:endParaRPr lang="en-GB" dirty="0"/>
          </a:p>
        </p:txBody>
      </p:sp>
    </p:spTree>
    <p:extLst>
      <p:ext uri="{BB962C8B-B14F-4D97-AF65-F5344CB8AC3E}">
        <p14:creationId xmlns:p14="http://schemas.microsoft.com/office/powerpoint/2010/main" val="78515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aseline="0" dirty="0"/>
              <a:t>Aarhus Universitet dækker med sine fem fakulteter hele forskningsspektret og rækker med sine aktiviteter ud mod alle samfundets sektorer. Inden for de enkelte fagområder er der stærke kernefagligheder, som kombineres på tværs inden for både </a:t>
            </a:r>
            <a:r>
              <a:rPr lang="da-DK" b="1" baseline="0" dirty="0"/>
              <a:t>forskning, uddannelse og samarbejde </a:t>
            </a:r>
            <a:r>
              <a:rPr lang="da-DK" baseline="0" dirty="0"/>
              <a:t>med private og offentlige virksomheder og instanser.</a:t>
            </a:r>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4</a:t>
            </a:fld>
            <a:endParaRPr lang="en-GB" dirty="0"/>
          </a:p>
        </p:txBody>
      </p:sp>
    </p:spTree>
    <p:extLst>
      <p:ext uri="{BB962C8B-B14F-4D97-AF65-F5344CB8AC3E}">
        <p14:creationId xmlns:p14="http://schemas.microsoft.com/office/powerpoint/2010/main" val="3979898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41</a:t>
            </a:fld>
            <a:endParaRPr lang="en-GB" dirty="0"/>
          </a:p>
        </p:txBody>
      </p:sp>
    </p:spTree>
    <p:extLst>
      <p:ext uri="{BB962C8B-B14F-4D97-AF65-F5344CB8AC3E}">
        <p14:creationId xmlns:p14="http://schemas.microsoft.com/office/powerpoint/2010/main" val="3699909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STUDIELIV PÅ AARHUS UNIVERSITET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Aarhus Universitet er et campusuniversitet, hvor rammerne inviterer til givtige faglige og sociale fællesskaber. Lige nu er vi i gang med at udvide vores bynære hovedcampus, som er centrum for et levende studieliv, og hvor gode faciliteter binder undervisning og forskning sammen og fremmer et moderne og fleksibelt lærings- og studiemiljø. Her er der plads til, at studerende kan prøve sig selv af – først og fremmest fagligt, men også i det mangfoldige foreningsliv, det voksende iværksættermiljø, rækken af studenterdrevne arrangementer eller i mødet med medstuderende fra ind- og udland og omverdenen i øvrigt.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baseline="0" dirty="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b="1" kern="1200" baseline="0" dirty="0">
                <a:solidFill>
                  <a:schemeClr val="tx1"/>
                </a:solidFill>
                <a:effectLst/>
              </a:rPr>
              <a:t>Kapsejladsen</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Den årligt tilbagevendende begivenhed, hvor de forskellige festforeninger på universitetet og på</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andre videregående uddannelser i Aarhus kæmper om at vinde Det Gyldne Bækken, er efter</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sigende Nordeuropas største studenterarrangement. Eventen foregår i Universitetsparken og tiltrækker</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tusindvis af studerende fra hele regionen</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baseline="0" dirty="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b="1" kern="1200" baseline="0" dirty="0">
                <a:solidFill>
                  <a:schemeClr val="tx1"/>
                </a:solidFill>
                <a:effectLst/>
              </a:rPr>
              <a:t>Aarhus Symposium</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Til det studenterdrevne arrangement Aarhus Symposium i november får studerende rig mulighed</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for at deltage i diskussioner om årets tema og </a:t>
            </a:r>
            <a:r>
              <a:rPr lang="da-DK" sz="1600" kern="1200" baseline="0" dirty="0" err="1">
                <a:solidFill>
                  <a:schemeClr val="tx1"/>
                </a:solidFill>
                <a:effectLst/>
              </a:rPr>
              <a:t>netværke</a:t>
            </a:r>
            <a:r>
              <a:rPr lang="da-DK" sz="1600" kern="1200" baseline="0" dirty="0">
                <a:solidFill>
                  <a:schemeClr val="tx1"/>
                </a:solidFill>
                <a:effectLst/>
              </a:rPr>
              <a:t> med en lang række repræsentanter fra</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dansk og internationalt erhvervsliv.</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baseline="0" dirty="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b="1" kern="1200" baseline="0" dirty="0">
                <a:solidFill>
                  <a:schemeClr val="tx1"/>
                </a:solidFill>
                <a:effectLst/>
              </a:rPr>
              <a:t>Case </a:t>
            </a:r>
            <a:r>
              <a:rPr lang="da-DK" sz="1600" b="1" kern="1200" baseline="0" dirty="0" err="1">
                <a:solidFill>
                  <a:schemeClr val="tx1"/>
                </a:solidFill>
                <a:effectLst/>
              </a:rPr>
              <a:t>competition</a:t>
            </a:r>
            <a:endParaRPr lang="da-DK" sz="1600" b="1" kern="1200" baseline="0" dirty="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I AU Challenge arbejder 200 studerende fra forskellige studieretninger sammen i teams om at løse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cases for virksomheder. Alle cases beskriver bæredygtige problematikker, og selve konkurrencen afvikles</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bæredygtigt med udgangspunkt i FN’s verdensmål. De studerende udvikler deres evner til at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arbejde tværdisciplinært og får nye netværk i erhvervslivet.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baseline="0" dirty="0">
              <a:solidFill>
                <a:schemeClr val="tx1"/>
              </a:solidFill>
              <a:effectLst/>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b="1" kern="1200" baseline="0" dirty="0">
                <a:solidFill>
                  <a:schemeClr val="tx1"/>
                </a:solidFill>
                <a:effectLst/>
              </a:rPr>
              <a:t>Danmarks Største Fredagsbar og Idrætsdag</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Hvert år ved studiestart summer Universitetsparken af sport, fest og livemusik til Danmarks Største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Fredagsbar og Idrætsdag. Dagen starter med forskellige turneringer, der spænder fra volley og</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600" kern="1200" baseline="0" dirty="0">
                <a:solidFill>
                  <a:schemeClr val="tx1"/>
                </a:solidFill>
                <a:effectLst/>
              </a:rPr>
              <a:t>håndbold til skak og fægtning – og slutter med koncerter og fest.</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600" kern="1200" baseline="0" dirty="0">
              <a:solidFill>
                <a:schemeClr val="tx1"/>
              </a:solidFill>
              <a:effectLst/>
            </a:endParaRP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42</a:t>
            </a:fld>
            <a:endParaRPr lang="en-GB" dirty="0"/>
          </a:p>
        </p:txBody>
      </p:sp>
    </p:spTree>
    <p:extLst>
      <p:ext uri="{BB962C8B-B14F-4D97-AF65-F5344CB8AC3E}">
        <p14:creationId xmlns:p14="http://schemas.microsoft.com/office/powerpoint/2010/main" val="1256139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43</a:t>
            </a:fld>
            <a:endParaRPr lang="en-GB" dirty="0"/>
          </a:p>
        </p:txBody>
      </p:sp>
    </p:spTree>
    <p:extLst>
      <p:ext uri="{BB962C8B-B14F-4D97-AF65-F5344CB8AC3E}">
        <p14:creationId xmlns:p14="http://schemas.microsoft.com/office/powerpoint/2010/main" val="1181613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charset="0"/>
              <a:buNone/>
            </a:pPr>
            <a:r>
              <a:rPr lang="da-DK" dirty="0"/>
              <a:t>*Hertil</a:t>
            </a:r>
            <a:r>
              <a:rPr lang="da-DK" baseline="0" dirty="0"/>
              <a:t> kommer ca. 300 studerende, der rejser ud på egen hånd med udlandsstipendier fra staten. </a:t>
            </a:r>
          </a:p>
          <a:p>
            <a:pPr marL="0" indent="0">
              <a:buFont typeface="Arial" charset="0"/>
              <a:buNone/>
            </a:pPr>
            <a:endParaRPr lang="da-DK" baseline="0" dirty="0"/>
          </a:p>
          <a:p>
            <a:pPr marL="0" indent="0">
              <a:buFont typeface="Arial" charset="0"/>
              <a:buNone/>
            </a:pPr>
            <a:r>
              <a:rPr lang="da-DK" baseline="0" dirty="0"/>
              <a:t>Globale samarbejder, der gavner forskere og studerende</a:t>
            </a:r>
          </a:p>
          <a:p>
            <a:pPr marL="0" indent="0">
              <a:buFont typeface="Arial" charset="0"/>
              <a:buNone/>
            </a:pPr>
            <a:r>
              <a:rPr lang="da-DK" baseline="0" dirty="0"/>
              <a:t>Aarhus Universitet har udvekslingsaftaler med mere end 50 forskellige lande og er med i førende internationale netværk og alliancer på universitetsniveau. Bl.a.: den europæiske universitetsalliance </a:t>
            </a:r>
            <a:r>
              <a:rPr lang="da-DK" baseline="0" dirty="0" err="1"/>
              <a:t>Circle</a:t>
            </a:r>
            <a:r>
              <a:rPr lang="da-DK" baseline="0" dirty="0"/>
              <a:t> U., der vil gøre det muligt for studerende at opnå en grad ved at kombinere uddannelseselementer i flere EU-lande.</a:t>
            </a:r>
          </a:p>
          <a:p>
            <a:pPr marL="0" indent="0">
              <a:buFont typeface="Arial" charset="0"/>
              <a:buNone/>
            </a:pPr>
            <a:endParaRPr lang="da-DK" baseline="0" dirty="0"/>
          </a:p>
          <a:p>
            <a:pPr marL="0" indent="0">
              <a:buFont typeface="Arial" charset="0"/>
              <a:buNone/>
            </a:pPr>
            <a:r>
              <a:rPr lang="da-DK" baseline="0" dirty="0"/>
              <a:t>Udvekslingsaftaler: </a:t>
            </a:r>
          </a:p>
          <a:p>
            <a:pPr marL="0" indent="0">
              <a:buFont typeface="Arial" charset="0"/>
              <a:buNone/>
            </a:pPr>
            <a:r>
              <a:rPr lang="da-DK" baseline="0" dirty="0"/>
              <a:t>Aarhus Universitet har udvekslingsaftaler med mere end 50 forskellige lande og er med i førende internationale netværk og alliancer på universitetsniveau: </a:t>
            </a: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Circle U</a:t>
            </a: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Coimbra Group</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EUA (European University Association)</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The GUILD</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Nordic Centre, Fudan</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Nordic Centre, India</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SANORD</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University of the Arctic</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en-US" sz="1600" kern="1200" dirty="0">
                <a:solidFill>
                  <a:schemeClr val="tx1"/>
                </a:solidFill>
                <a:effectLst/>
                <a:latin typeface="AU Passata" pitchFamily="34" charset="0"/>
                <a:ea typeface="+mn-ea"/>
                <a:cs typeface="Arial" charset="0"/>
              </a:rPr>
              <a:t>Utrecht Network</a:t>
            </a:r>
            <a:endParaRPr lang="da-DK" sz="1600" kern="1200" dirty="0">
              <a:solidFill>
                <a:schemeClr val="tx1"/>
              </a:solidFill>
              <a:effectLst/>
              <a:latin typeface="AU Passata" pitchFamily="34" charset="0"/>
              <a:ea typeface="+mn-ea"/>
              <a:cs typeface="Arial" charset="0"/>
            </a:endParaRPr>
          </a:p>
          <a:p>
            <a:pPr marL="285750" lvl="0" indent="-285750">
              <a:buFont typeface="Arial" panose="020B0604020202020204" pitchFamily="34" charset="0"/>
              <a:buChar char="•"/>
            </a:pPr>
            <a:r>
              <a:rPr lang="da-DK" sz="1600" kern="1200" dirty="0">
                <a:solidFill>
                  <a:schemeClr val="tx1"/>
                </a:solidFill>
                <a:effectLst/>
                <a:latin typeface="AU Passata" pitchFamily="34" charset="0"/>
                <a:ea typeface="+mn-ea"/>
                <a:cs typeface="Arial" charset="0"/>
              </a:rPr>
              <a:t>World 100 Reputation Network</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44</a:t>
            </a:fld>
            <a:endParaRPr lang="en-GB" dirty="0"/>
          </a:p>
        </p:txBody>
      </p:sp>
    </p:spTree>
    <p:extLst>
      <p:ext uri="{BB962C8B-B14F-4D97-AF65-F5344CB8AC3E}">
        <p14:creationId xmlns:p14="http://schemas.microsoft.com/office/powerpoint/2010/main" val="98577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charset="0"/>
              <a:buNone/>
            </a:pPr>
            <a:endParaRPr lang="da-DK" sz="1600" kern="1200" dirty="0">
              <a:solidFill>
                <a:schemeClr val="tx1"/>
              </a:solidFill>
              <a:effectLst/>
              <a:latin typeface="AU Passata" pitchFamily="34" charset="0"/>
              <a:ea typeface="+mn-ea"/>
              <a:cs typeface="Arial" charset="0"/>
            </a:endParaRP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45</a:t>
            </a:fld>
            <a:endParaRPr lang="en-GB" dirty="0"/>
          </a:p>
        </p:txBody>
      </p:sp>
    </p:spTree>
    <p:extLst>
      <p:ext uri="{BB962C8B-B14F-4D97-AF65-F5344CB8AC3E}">
        <p14:creationId xmlns:p14="http://schemas.microsoft.com/office/powerpoint/2010/main" val="3936616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sz="1400" dirty="0"/>
              <a:t>Med afsæt i visioner formuleret af </a:t>
            </a:r>
            <a:r>
              <a:rPr lang="da-DK" sz="1400" dirty="0" err="1"/>
              <a:t>Macron</a:t>
            </a:r>
            <a:r>
              <a:rPr lang="da-DK" sz="1400" dirty="0"/>
              <a:t> lancerede EU Kommissionen i 2017 et nyt initiativ: </a:t>
            </a:r>
            <a:r>
              <a:rPr lang="da-DK" sz="1400" dirty="0" smtClean="0"/>
              <a:t>European </a:t>
            </a:r>
            <a:r>
              <a:rPr lang="da-DK" sz="1400" dirty="0" err="1" smtClean="0"/>
              <a:t>Universities</a:t>
            </a:r>
            <a:r>
              <a:rPr lang="da-DK" sz="1400" dirty="0" smtClean="0"/>
              <a:t> </a:t>
            </a:r>
            <a:r>
              <a:rPr lang="da-DK" sz="1400" dirty="0" err="1" smtClean="0"/>
              <a:t>Initiative</a:t>
            </a:r>
            <a:endParaRPr lang="da-DK" sz="1400" smtClean="0"/>
          </a:p>
          <a:p>
            <a:pPr marL="285750" indent="-285750">
              <a:buFont typeface="Arial" panose="020B0604020202020204" pitchFamily="34" charset="0"/>
              <a:buChar char="•"/>
            </a:pPr>
            <a:r>
              <a:rPr lang="da-DK" sz="1400" smtClean="0"/>
              <a:t>I</a:t>
            </a:r>
            <a:r>
              <a:rPr lang="da-DK" sz="1400" baseline="0" smtClean="0"/>
              <a:t> </a:t>
            </a:r>
            <a:r>
              <a:rPr lang="da-DK" sz="1400" baseline="0" dirty="0"/>
              <a:t>2019 og 2020 blev der gennemført to pilotansøgningsrunder, og Aarhus Universitet søgte sammen med partnerne i </a:t>
            </a:r>
            <a:r>
              <a:rPr lang="da-DK" sz="1400" baseline="0" dirty="0" err="1"/>
              <a:t>Circle</a:t>
            </a:r>
            <a:r>
              <a:rPr lang="da-DK" sz="1400" baseline="0" dirty="0"/>
              <a:t> U. succesfuldt i 2020</a:t>
            </a:r>
          </a:p>
          <a:p>
            <a:pPr marL="285750" indent="-285750">
              <a:buFont typeface="Arial" panose="020B0604020202020204" pitchFamily="34" charset="0"/>
              <a:buChar char="•"/>
            </a:pPr>
            <a:endParaRPr lang="da-DK" sz="1400" baseline="0" dirty="0"/>
          </a:p>
          <a:p>
            <a:pPr marL="285750" indent="-285750">
              <a:buFont typeface="Arial" panose="020B0604020202020204" pitchFamily="34" charset="0"/>
              <a:buChar char="•"/>
            </a:pPr>
            <a:r>
              <a:rPr lang="da-DK" sz="1400" baseline="0" dirty="0"/>
              <a:t>Hensigten med initiativet er, at alliancerne skal skabe et europæisk campus med sømløs mobilitet</a:t>
            </a:r>
          </a:p>
          <a:p>
            <a:pPr marL="285750" indent="-285750">
              <a:buFont typeface="Arial" panose="020B0604020202020204" pitchFamily="34" charset="0"/>
              <a:buChar char="•"/>
            </a:pPr>
            <a:r>
              <a:rPr lang="da-DK" sz="1400" baseline="0" dirty="0"/>
              <a:t>Det skal ske med afsæt i en fælles vision, der er udfoldet i en række konkrete planer for samarbejde</a:t>
            </a:r>
          </a:p>
          <a:p>
            <a:pPr marL="285750" indent="-285750">
              <a:buFont typeface="Arial" panose="020B0604020202020204" pitchFamily="34" charset="0"/>
              <a:buChar char="•"/>
            </a:pPr>
            <a:endParaRPr lang="da-DK" sz="1400" baseline="0" dirty="0"/>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400" baseline="0" dirty="0"/>
              <a:t>Aarhus Universitet er i alliance med seks hovedstadsuniversiteter, der er forskningsintensive og med en bred faglig palet svarende til vores egen</a:t>
            </a:r>
          </a:p>
          <a:p>
            <a:pPr marL="285750" indent="-285750">
              <a:buFont typeface="Arial" panose="020B0604020202020204" pitchFamily="34" charset="0"/>
              <a:buChar char="•"/>
            </a:pPr>
            <a:r>
              <a:rPr lang="da-DK" sz="1400" dirty="0"/>
              <a:t>Planerne for samarbejde rummer blandt andet</a:t>
            </a:r>
          </a:p>
          <a:p>
            <a:pPr marL="895243" lvl="1" indent="-285750">
              <a:buFont typeface="Arial" panose="020B0604020202020204" pitchFamily="34" charset="0"/>
              <a:buChar char="•"/>
            </a:pPr>
            <a:r>
              <a:rPr lang="da-DK" sz="1400" dirty="0"/>
              <a:t>Etablering af tematiske </a:t>
            </a:r>
            <a:r>
              <a:rPr lang="da-DK" sz="1400" dirty="0" err="1"/>
              <a:t>knowledge</a:t>
            </a:r>
            <a:r>
              <a:rPr lang="da-DK" sz="1400" dirty="0"/>
              <a:t> hubs, hvor forskere,</a:t>
            </a:r>
            <a:r>
              <a:rPr lang="da-DK" sz="1400" baseline="0" dirty="0"/>
              <a:t> studerende og eksterne samarbejdspartnere kan samarbejde</a:t>
            </a:r>
          </a:p>
          <a:p>
            <a:pPr marL="895243" lvl="1" indent="-285750">
              <a:buFont typeface="Arial" panose="020B0604020202020204" pitchFamily="34" charset="0"/>
              <a:buChar char="•"/>
            </a:pPr>
            <a:r>
              <a:rPr lang="da-DK" sz="1400" baseline="0" dirty="0" smtClean="0"/>
              <a:t>OG Udvikling </a:t>
            </a:r>
            <a:r>
              <a:rPr lang="da-DK" sz="1400" baseline="0" dirty="0"/>
              <a:t>af en </a:t>
            </a:r>
            <a:r>
              <a:rPr lang="da-DK" sz="1400" baseline="0" dirty="0" err="1"/>
              <a:t>Circle</a:t>
            </a:r>
            <a:r>
              <a:rPr lang="da-DK" sz="1400" baseline="0" dirty="0"/>
              <a:t> U. Challenge, hvor studerende på tværs af fagligheder og universiteter skal arbejde innovativt med at finde bæredygtige løsninger på udfordringer, som universitetshospitaler og lokale myndigheder kommer med</a:t>
            </a:r>
          </a:p>
          <a:p>
            <a:pPr marL="285750" lvl="0" indent="-285750">
              <a:buFont typeface="Arial" panose="020B0604020202020204" pitchFamily="34" charset="0"/>
              <a:buChar char="•"/>
            </a:pPr>
            <a:endParaRPr lang="da-DK" sz="1400" baseline="0" dirty="0"/>
          </a:p>
          <a:p>
            <a:pPr marL="285750" lvl="0" indent="-285750">
              <a:buFont typeface="Arial" panose="020B0604020202020204" pitchFamily="34" charset="0"/>
              <a:buChar char="•"/>
            </a:pPr>
            <a:r>
              <a:rPr lang="da-DK" sz="1400" baseline="0" dirty="0"/>
              <a:t>Alliancerne er skabt for primært at accelerere uddannelsessamarbejde, men Aarhus Universitet er også gået ind i </a:t>
            </a:r>
            <a:r>
              <a:rPr lang="da-DK" sz="1400" baseline="0" dirty="0" err="1"/>
              <a:t>Circle</a:t>
            </a:r>
            <a:r>
              <a:rPr lang="da-DK" sz="1400" baseline="0" dirty="0"/>
              <a:t> U. for at samarbejde om forskning og innovation</a:t>
            </a:r>
          </a:p>
          <a:p>
            <a:pPr marL="285750" lvl="0" indent="-285750">
              <a:buFont typeface="Arial" panose="020B0604020202020204" pitchFamily="34" charset="0"/>
              <a:buChar char="•"/>
            </a:pPr>
            <a:r>
              <a:rPr lang="da-DK" sz="1400" baseline="0" dirty="0"/>
              <a:t>For os er det afgørende, at der er god synergi mellem </a:t>
            </a:r>
            <a:r>
              <a:rPr lang="da-DK" sz="1400" baseline="0" dirty="0" err="1"/>
              <a:t>implementing</a:t>
            </a:r>
            <a:r>
              <a:rPr lang="da-DK" sz="1400" baseline="0" dirty="0"/>
              <a:t> af Strategi 2025 og alliancesamarbejdet</a:t>
            </a:r>
          </a:p>
          <a:p>
            <a:pPr marL="0" indent="0">
              <a:buFont typeface="Arial" charset="0"/>
              <a:buNone/>
            </a:pPr>
            <a:endParaRPr lang="da-DK" sz="1600" kern="1200" dirty="0">
              <a:solidFill>
                <a:schemeClr val="tx1"/>
              </a:solidFill>
              <a:effectLst/>
              <a:latin typeface="AU Passata" pitchFamily="34" charset="0"/>
              <a:ea typeface="+mn-ea"/>
              <a:cs typeface="Arial" charset="0"/>
            </a:endParaRP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46</a:t>
            </a:fld>
            <a:endParaRPr lang="en-GB" dirty="0"/>
          </a:p>
        </p:txBody>
      </p:sp>
    </p:spTree>
    <p:extLst>
      <p:ext uri="{BB962C8B-B14F-4D97-AF65-F5344CB8AC3E}">
        <p14:creationId xmlns:p14="http://schemas.microsoft.com/office/powerpoint/2010/main" val="4127516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Enheden for talentudvikling står bag</a:t>
            </a:r>
            <a:r>
              <a:rPr lang="da-DK" baseline="0" dirty="0"/>
              <a:t> konceptet </a:t>
            </a:r>
            <a:r>
              <a:rPr lang="da-DK" dirty="0"/>
              <a:t>”</a:t>
            </a:r>
            <a:r>
              <a:rPr lang="da-DK" dirty="0" err="1"/>
              <a:t>Getting</a:t>
            </a:r>
            <a:r>
              <a:rPr lang="da-DK" dirty="0"/>
              <a:t> </a:t>
            </a:r>
            <a:r>
              <a:rPr lang="da-DK" dirty="0" err="1"/>
              <a:t>started</a:t>
            </a:r>
            <a:r>
              <a:rPr lang="da-DK" baseline="0" dirty="0"/>
              <a:t> in Denmark”.</a:t>
            </a:r>
          </a:p>
          <a:p>
            <a:r>
              <a:rPr lang="da-DK" baseline="0" dirty="0"/>
              <a:t> </a:t>
            </a:r>
          </a:p>
          <a:p>
            <a:r>
              <a:rPr lang="da-DK" baseline="0" dirty="0"/>
              <a:t>Målet er at gøre det nemt og hurtigt for internationale ph.d.-studerende, gæster og medarbejdere at komme til Danmark (for dem, der skal være her mere end 3 mdr.).</a:t>
            </a:r>
          </a:p>
          <a:p>
            <a:endParaRPr lang="da-DK" sz="1600" kern="1200" dirty="0">
              <a:solidFill>
                <a:schemeClr val="tx1"/>
              </a:solidFill>
              <a:effectLst/>
            </a:endParaRPr>
          </a:p>
          <a:p>
            <a:r>
              <a:rPr lang="da-DK" sz="1600" kern="1200" dirty="0">
                <a:solidFill>
                  <a:schemeClr val="tx1"/>
                </a:solidFill>
                <a:effectLst/>
              </a:rPr>
              <a:t>Deltagerne får introduktion til følgende:</a:t>
            </a:r>
          </a:p>
          <a:p>
            <a:pPr marL="171450" indent="-171450">
              <a:buFont typeface="Arial" panose="020B0604020202020204" pitchFamily="34" charset="0"/>
              <a:buChar char="•"/>
            </a:pPr>
            <a:r>
              <a:rPr lang="da-DK" sz="1600" kern="1200" dirty="0">
                <a:solidFill>
                  <a:schemeClr val="tx1"/>
                </a:solidFill>
                <a:effectLst/>
              </a:rPr>
              <a:t>Lær Dansk, hvilke tilbud er der for ansatte på AU og deres ægtefæller (v/Lær Dansk koordinator)</a:t>
            </a:r>
          </a:p>
          <a:p>
            <a:pPr marL="171450" indent="-171450">
              <a:buFont typeface="Arial" panose="020B0604020202020204" pitchFamily="34" charset="0"/>
              <a:buChar char="•"/>
            </a:pPr>
            <a:r>
              <a:rPr lang="da-DK" sz="1600" kern="1200" dirty="0">
                <a:solidFill>
                  <a:schemeClr val="tx1"/>
                </a:solidFill>
                <a:effectLst/>
              </a:rPr>
              <a:t>Introduktion til AU, fx lønseddel, ferie, forsikring, skat, bolig, transport, sociale aktiviteter mv. (v/medarbejder fra IAS)</a:t>
            </a:r>
          </a:p>
          <a:p>
            <a:pPr marL="171450" indent="-171450">
              <a:buFont typeface="Arial" panose="020B0604020202020204" pitchFamily="34" charset="0"/>
              <a:buChar char="•"/>
            </a:pPr>
            <a:r>
              <a:rPr lang="da-DK" sz="1600" kern="1200" dirty="0">
                <a:solidFill>
                  <a:schemeClr val="tx1"/>
                </a:solidFill>
                <a:effectLst/>
              </a:rPr>
              <a:t>Introduktion til DK, fx sygesikring, børn og ægtefæller, kørekort, telefon/internet, </a:t>
            </a:r>
            <a:r>
              <a:rPr lang="da-DK" sz="1600" kern="1200" dirty="0" err="1">
                <a:solidFill>
                  <a:schemeClr val="tx1"/>
                </a:solidFill>
                <a:effectLst/>
              </a:rPr>
              <a:t>NemID</a:t>
            </a:r>
            <a:r>
              <a:rPr lang="da-DK" sz="1600" kern="1200" dirty="0">
                <a:solidFill>
                  <a:schemeClr val="tx1"/>
                </a:solidFill>
                <a:effectLst/>
              </a:rPr>
              <a:t>, bank, mv.</a:t>
            </a:r>
          </a:p>
          <a:p>
            <a:endParaRPr lang="da-DK" baseline="0" dirty="0"/>
          </a:p>
          <a:p>
            <a:r>
              <a:rPr lang="da-DK" baseline="0" dirty="0"/>
              <a:t>AU er det eneste universitet i Danmark, der tilbyder </a:t>
            </a:r>
            <a:r>
              <a:rPr lang="da-DK" baseline="0" dirty="0" err="1"/>
              <a:t>newcomers</a:t>
            </a:r>
            <a:r>
              <a:rPr lang="da-DK" baseline="0" dirty="0"/>
              <a:t> denne service.</a:t>
            </a:r>
          </a:p>
          <a:p>
            <a:endParaRPr lang="da-DK" baseline="0" dirty="0"/>
          </a:p>
          <a:p>
            <a:r>
              <a:rPr lang="da-DK" b="1" baseline="0" dirty="0"/>
              <a:t>Historikken:</a:t>
            </a:r>
          </a:p>
          <a:p>
            <a:pPr marL="171450" indent="-171450">
              <a:buFont typeface="Arial" panose="020B0604020202020204" pitchFamily="34" charset="0"/>
              <a:buChar char="•"/>
            </a:pPr>
            <a:r>
              <a:rPr lang="da-DK" baseline="0" dirty="0"/>
              <a:t>”</a:t>
            </a:r>
            <a:r>
              <a:rPr lang="da-DK" baseline="0" dirty="0" err="1"/>
              <a:t>Getting</a:t>
            </a:r>
            <a:r>
              <a:rPr lang="da-DK" baseline="0" dirty="0"/>
              <a:t> </a:t>
            </a:r>
            <a:r>
              <a:rPr lang="da-DK" baseline="0" dirty="0" err="1"/>
              <a:t>started</a:t>
            </a:r>
            <a:r>
              <a:rPr lang="da-DK" baseline="0" dirty="0"/>
              <a:t> in Denmark” er AU’s eget koncept, som bygger oven på det såkaldte One-Stop-Shop, der i dag er kendt som International Citizen Service, og som Aarhus Universitet har en væsentlig aktie i udviklingen af.</a:t>
            </a:r>
          </a:p>
          <a:p>
            <a:pPr marL="171450" indent="-171450">
              <a:buFont typeface="Arial" panose="020B0604020202020204" pitchFamily="34" charset="0"/>
              <a:buChar char="•"/>
            </a:pPr>
            <a:r>
              <a:rPr lang="da-DK" baseline="0" dirty="0"/>
              <a:t>One-stop-shop åbnede i efteråret 2009 i Aarhus som et tilbud, der skulle gøre det hurtigt og nemt for alle internationale medarbejdere og deres familier at slå sig ned i Aarhus og regionen. I praksis samlede man alle relevante myndigheder på ét sted med face-to-face betjening, hvor </a:t>
            </a:r>
            <a:r>
              <a:rPr lang="da-DK" baseline="0" dirty="0" err="1"/>
              <a:t>newcomers</a:t>
            </a:r>
            <a:r>
              <a:rPr lang="da-DK" baseline="0" dirty="0"/>
              <a:t> fik mulighed for at klare alle nødvendige registreringer og papirarbejde på én gang og samme sted (CPR-nummer, sygesikring, skat m.v.).</a:t>
            </a:r>
          </a:p>
          <a:p>
            <a:pPr marL="171450" indent="-171450">
              <a:buFont typeface="Arial" panose="020B0604020202020204" pitchFamily="34" charset="0"/>
              <a:buChar char="•"/>
            </a:pPr>
            <a:r>
              <a:rPr lang="da-DK" baseline="0" dirty="0"/>
              <a:t>Det blev en omgående succes, og i 2011 blev konceptet implementeret som et nationalt initiativ i landets fire store universitetsbyer (Aalborg, Odense, København og Aarhus) – nu kendt som International Citizen </a:t>
            </a:r>
            <a:r>
              <a:rPr lang="da-DK" baseline="0" dirty="0" err="1"/>
              <a:t>Servcie</a:t>
            </a:r>
            <a:r>
              <a:rPr lang="da-DK" baseline="0" dirty="0"/>
              <a:t> (ICS).</a:t>
            </a:r>
          </a:p>
          <a:p>
            <a:pPr marL="171450" indent="-171450">
              <a:buFont typeface="Arial" panose="020B0604020202020204" pitchFamily="34" charset="0"/>
              <a:buChar char="•"/>
            </a:pPr>
            <a:r>
              <a:rPr lang="da-DK" baseline="0" dirty="0"/>
              <a:t>ICS og ”</a:t>
            </a:r>
            <a:r>
              <a:rPr lang="da-DK" baseline="0" dirty="0" err="1"/>
              <a:t>Getting</a:t>
            </a:r>
            <a:r>
              <a:rPr lang="da-DK" baseline="0" dirty="0"/>
              <a:t> </a:t>
            </a:r>
            <a:r>
              <a:rPr lang="da-DK" baseline="0" dirty="0" err="1"/>
              <a:t>started</a:t>
            </a:r>
            <a:r>
              <a:rPr lang="da-DK" baseline="0" dirty="0"/>
              <a:t> in Denmark” er et eksempel på effekten af et tæt samarbejde mellem AU, de lokale/regionale myndigheder og erhvervslivet om at gøre det attraktivt for internationale kræfter at komme til Aarhus.</a:t>
            </a:r>
          </a:p>
          <a:p>
            <a:endParaRPr lang="da-DK" baseline="0" dirty="0"/>
          </a:p>
          <a:p>
            <a:endParaRPr lang="da-DK" baseline="0" dirty="0"/>
          </a:p>
          <a:p>
            <a:r>
              <a:rPr lang="da-DK" baseline="0" dirty="0"/>
              <a:t> </a:t>
            </a:r>
          </a:p>
          <a:p>
            <a:endParaRPr lang="da-DK" baseline="0" dirty="0"/>
          </a:p>
          <a:p>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47</a:t>
            </a:fld>
            <a:endParaRPr lang="en-GB" dirty="0"/>
          </a:p>
        </p:txBody>
      </p:sp>
    </p:spTree>
    <p:extLst>
      <p:ext uri="{BB962C8B-B14F-4D97-AF65-F5344CB8AC3E}">
        <p14:creationId xmlns:p14="http://schemas.microsoft.com/office/powerpoint/2010/main" val="3957903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VIDEN SKABER VI UDVIKLING OG VÆKST I DANMARK</a:t>
            </a:r>
          </a:p>
          <a:p>
            <a:r>
              <a:rPr lang="da-DK" dirty="0"/>
              <a:t>Aarhus Universitet vil styrke samarbejdet med erhvervslivet. Derfor har universitetet en lang række erhvervsrettede aktiviteter, blandt andet </a:t>
            </a:r>
            <a:r>
              <a:rPr lang="da-DK" dirty="0" err="1"/>
              <a:t>iværksætteri</a:t>
            </a:r>
            <a:r>
              <a:rPr lang="da-DK" dirty="0"/>
              <a:t>, strategiske partnerskaber med kommuner og virksomheder, karrieresamarbejde og AU’s </a:t>
            </a:r>
            <a:r>
              <a:rPr lang="da-DK" dirty="0" err="1"/>
              <a:t>værgående</a:t>
            </a:r>
            <a:r>
              <a:rPr lang="da-DK" dirty="0"/>
              <a:t> case </a:t>
            </a:r>
            <a:r>
              <a:rPr lang="da-DK" dirty="0" err="1"/>
              <a:t>competition</a:t>
            </a:r>
            <a:r>
              <a:rPr lang="da-DK" dirty="0"/>
              <a:t>, AU Challenge. De mange aktiviteter skal skabe flere </a:t>
            </a:r>
            <a:r>
              <a:rPr lang="da-DK" dirty="0" err="1"/>
              <a:t>videnstunge</a:t>
            </a:r>
            <a:r>
              <a:rPr lang="da-DK" dirty="0"/>
              <a:t> </a:t>
            </a:r>
            <a:r>
              <a:rPr lang="da-DK" dirty="0" err="1"/>
              <a:t>spinout</a:t>
            </a:r>
            <a:r>
              <a:rPr lang="da-DK" dirty="0"/>
              <a:t>-virksomheder med baggrund i konkrete forskningsresultater og styrke innovationen i både små og store virksomheder i regionen.</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48</a:t>
            </a:fld>
            <a:endParaRPr lang="en-GB" dirty="0"/>
          </a:p>
        </p:txBody>
      </p:sp>
    </p:spTree>
    <p:extLst>
      <p:ext uri="{BB962C8B-B14F-4D97-AF65-F5344CB8AC3E}">
        <p14:creationId xmlns:p14="http://schemas.microsoft.com/office/powerpoint/2010/main" val="3425232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502 NYE FORSKNINGSAFTALER MED PRIVATE VIRKSOMHEDER I 2019</a:t>
            </a:r>
          </a:p>
          <a:p>
            <a:r>
              <a:rPr lang="da-DK" dirty="0"/>
              <a:t>80 INDBERETTEDE OPFINDELSER</a:t>
            </a:r>
          </a:p>
          <a:p>
            <a:endParaRPr lang="da-DK" dirty="0"/>
          </a:p>
          <a:p>
            <a:r>
              <a:rPr lang="da-DK" dirty="0"/>
              <a:t>Nationalt projekt løfter kommercialisering af forskning</a:t>
            </a:r>
          </a:p>
          <a:p>
            <a:r>
              <a:rPr lang="da-DK" dirty="0"/>
              <a:t>Open </a:t>
            </a:r>
            <a:r>
              <a:rPr lang="da-DK" dirty="0" err="1"/>
              <a:t>Entrepreneurship</a:t>
            </a:r>
            <a:r>
              <a:rPr lang="da-DK" dirty="0"/>
              <a:t> er et initiativ finansieret af Industriens Fond, der bygger bro mellem den akademiske verden og erhvervslivet. Projektet skal hjælpe forskere på Danmarks universiteter med at skabe spin-out virksomheder baseret på deres forskning. På Aarhus Universitet har Open </a:t>
            </a:r>
            <a:r>
              <a:rPr lang="da-DK" dirty="0" err="1"/>
              <a:t>Entrepreneurship</a:t>
            </a:r>
            <a:r>
              <a:rPr lang="da-DK" dirty="0"/>
              <a:t> i 2019 været katalysator for 46 match mellem forskere og investorer/entreprenører og hjulpet 35 forskningsgrupper med kommerciel aktivitet. 18 af disse forskningsgrupper har skaffet kapital til en samlet projektsum på 34 mio. kr.</a:t>
            </a:r>
          </a:p>
          <a:p>
            <a:endParaRPr lang="da-DK" dirty="0"/>
          </a:p>
          <a:p>
            <a:r>
              <a:rPr lang="da-DK" dirty="0"/>
              <a:t>Forskere rådgiver myndigheder</a:t>
            </a:r>
          </a:p>
          <a:p>
            <a:r>
              <a:rPr lang="da-DK" dirty="0"/>
              <a:t>Forskere fra Aarhus Universitet leverer myndighedsrådgivning, som bringer samfundet tættere på innovative løsninger. Det foregår bl.a. inden for fødevarer, jordbrug og miljø på DCA – Nationalt Center for Fødevarer og Jordbrug. Inden for natur, miljø og energi på DCE – Nationalt Center for Miljø og Energi. Og inden for pædagogik og uddannelse på DPU – Danmarks Institut for Pædagogik og Uddannelse. Herudover løser Institut for Retsmedicin på Aarhus Universitetshospital, Dansk Center for Forskningsanalyse samt Center for Rusmiddelforskning ligeledes opgaver for ministerier, regioner, kommuner og EU.</a:t>
            </a:r>
          </a:p>
          <a:p>
            <a:endParaRPr lang="da-DK" dirty="0"/>
          </a:p>
          <a:p>
            <a:r>
              <a:rPr lang="da-DK" dirty="0"/>
              <a:t>Hver gang den offentlige sektor investerer én million i myndighedsbetjening, henter forskerne på Aarhus Universitet yderligere halvanden million fra eksterne kilder.</a:t>
            </a:r>
          </a:p>
          <a:p>
            <a:endParaRPr lang="da-DK" dirty="0"/>
          </a:p>
          <a:p>
            <a:r>
              <a:rPr lang="da-DK" dirty="0"/>
              <a:t>492 mio. kr. investerede myndighederne i forskningsbaseret rådgivning på Aarhus Universitet i 2019.</a:t>
            </a:r>
          </a:p>
          <a:p>
            <a:pPr marL="0" indent="0">
              <a:buFont typeface="Arial" panose="020B0604020202020204" pitchFamily="34" charset="0"/>
              <a:buNone/>
            </a:pPr>
            <a:endParaRPr lang="da-DK" baseline="0" dirty="0"/>
          </a:p>
          <a:p>
            <a:pPr marL="0" indent="0">
              <a:buFont typeface="Arial" panose="020B0604020202020204" pitchFamily="34" charset="0"/>
              <a:buNone/>
            </a:pPr>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49</a:t>
            </a:fld>
            <a:endParaRPr lang="en-GB" dirty="0"/>
          </a:p>
        </p:txBody>
      </p:sp>
    </p:spTree>
    <p:extLst>
      <p:ext uri="{BB962C8B-B14F-4D97-AF65-F5344CB8AC3E}">
        <p14:creationId xmlns:p14="http://schemas.microsoft.com/office/powerpoint/2010/main" val="1091112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tx1"/>
                </a:solidFill>
                <a:effectLst/>
                <a:latin typeface="AU Passata" pitchFamily="34" charset="0"/>
                <a:ea typeface="+mn-ea"/>
                <a:cs typeface="Arial" charset="0"/>
              </a:rPr>
              <a:t>The Kitchen er Aarhus’ nye centrum for </a:t>
            </a:r>
            <a:r>
              <a:rPr lang="da-DK" sz="1600" kern="1200" dirty="0" err="1">
                <a:solidFill>
                  <a:schemeClr val="tx1"/>
                </a:solidFill>
                <a:effectLst/>
                <a:latin typeface="AU Passata" pitchFamily="34" charset="0"/>
                <a:ea typeface="+mn-ea"/>
                <a:cs typeface="Arial" charset="0"/>
              </a:rPr>
              <a:t>iværksætteri</a:t>
            </a:r>
            <a:r>
              <a:rPr lang="da-DK" sz="1600" kern="1200" dirty="0">
                <a:solidFill>
                  <a:schemeClr val="tx1"/>
                </a:solidFill>
                <a:effectLst/>
                <a:latin typeface="AU Passata" pitchFamily="34" charset="0"/>
                <a:ea typeface="+mn-ea"/>
                <a:cs typeface="Arial" charset="0"/>
              </a:rPr>
              <a:t>. Iværksætterhuset holder til i et tidligere centralkøkken tæt på Universitetsparken, og de rå rammer rummer iværksætteraktiviteter for studerende og forskere på AU.</a:t>
            </a:r>
          </a:p>
          <a:p>
            <a:r>
              <a:rPr lang="da-DK" sz="1600" kern="1200" dirty="0">
                <a:solidFill>
                  <a:schemeClr val="tx1"/>
                </a:solidFill>
                <a:effectLst/>
                <a:latin typeface="AU Passata" pitchFamily="34" charset="0"/>
                <a:ea typeface="+mn-ea"/>
                <a:cs typeface="Arial" charset="0"/>
              </a:rPr>
              <a:t>The Kitchen byder på åbne </a:t>
            </a:r>
            <a:r>
              <a:rPr lang="da-DK" sz="1600" kern="1200" dirty="0" err="1">
                <a:solidFill>
                  <a:schemeClr val="tx1"/>
                </a:solidFill>
                <a:effectLst/>
                <a:latin typeface="AU Passata" pitchFamily="34" charset="0"/>
                <a:ea typeface="+mn-ea"/>
                <a:cs typeface="Arial" charset="0"/>
              </a:rPr>
              <a:t>work</a:t>
            </a:r>
            <a:r>
              <a:rPr lang="da-DK" sz="1600" kern="1200" dirty="0">
                <a:solidFill>
                  <a:schemeClr val="tx1"/>
                </a:solidFill>
                <a:effectLst/>
                <a:latin typeface="AU Passata" pitchFamily="34" charset="0"/>
                <a:ea typeface="+mn-ea"/>
                <a:cs typeface="Arial" charset="0"/>
              </a:rPr>
              <a:t> </a:t>
            </a:r>
            <a:r>
              <a:rPr lang="da-DK" sz="1600" kern="1200" dirty="0" err="1">
                <a:solidFill>
                  <a:schemeClr val="tx1"/>
                </a:solidFill>
                <a:effectLst/>
                <a:latin typeface="AU Passata" pitchFamily="34" charset="0"/>
                <a:ea typeface="+mn-ea"/>
                <a:cs typeface="Arial" charset="0"/>
              </a:rPr>
              <a:t>spaces</a:t>
            </a:r>
            <a:r>
              <a:rPr lang="da-DK" sz="1600" kern="1200" dirty="0">
                <a:solidFill>
                  <a:schemeClr val="tx1"/>
                </a:solidFill>
                <a:effectLst/>
                <a:latin typeface="AU Passata" pitchFamily="34" charset="0"/>
                <a:ea typeface="+mn-ea"/>
                <a:cs typeface="Arial" charset="0"/>
              </a:rPr>
              <a:t>, faciliteter til brug for iværksættere og kaffebar, og huset byder indenfor til en lang række arrangementer om </a:t>
            </a:r>
            <a:r>
              <a:rPr lang="da-DK" sz="1600" kern="1200" dirty="0" err="1">
                <a:solidFill>
                  <a:schemeClr val="tx1"/>
                </a:solidFill>
                <a:effectLst/>
                <a:latin typeface="AU Passata" pitchFamily="34" charset="0"/>
                <a:ea typeface="+mn-ea"/>
                <a:cs typeface="Arial" charset="0"/>
              </a:rPr>
              <a:t>iværksætteri</a:t>
            </a:r>
            <a:r>
              <a:rPr lang="da-DK" sz="1600" kern="1200" dirty="0">
                <a:solidFill>
                  <a:schemeClr val="tx1"/>
                </a:solidFill>
                <a:effectLst/>
                <a:latin typeface="AU Passata" pitchFamily="34" charset="0"/>
                <a:ea typeface="+mn-ea"/>
                <a:cs typeface="Arial" charset="0"/>
              </a:rPr>
              <a:t>. Studerende og forskere får her adgang til rådgivning og finansieringsmuligheder og bliver forbundet med </a:t>
            </a:r>
            <a:r>
              <a:rPr lang="da-DK" sz="1600" kern="1200" dirty="0" err="1">
                <a:solidFill>
                  <a:schemeClr val="tx1"/>
                </a:solidFill>
                <a:effectLst/>
                <a:latin typeface="AU Passata" pitchFamily="34" charset="0"/>
                <a:ea typeface="+mn-ea"/>
                <a:cs typeface="Arial" charset="0"/>
              </a:rPr>
              <a:t>startupmiljøet</a:t>
            </a:r>
            <a:r>
              <a:rPr lang="da-DK" sz="1600" kern="1200" dirty="0">
                <a:solidFill>
                  <a:schemeClr val="tx1"/>
                </a:solidFill>
                <a:effectLst/>
                <a:latin typeface="AU Passata" pitchFamily="34" charset="0"/>
                <a:ea typeface="+mn-ea"/>
                <a:cs typeface="Arial" charset="0"/>
              </a:rPr>
              <a:t> og erhvervslivet i Aarhus og regionen.</a:t>
            </a:r>
          </a:p>
          <a:p>
            <a:r>
              <a:rPr lang="da-DK" sz="1600" kern="1200" dirty="0">
                <a:solidFill>
                  <a:schemeClr val="tx1"/>
                </a:solidFill>
                <a:effectLst/>
                <a:latin typeface="AU Passata" pitchFamily="34" charset="0"/>
                <a:ea typeface="+mn-ea"/>
                <a:cs typeface="Arial" charset="0"/>
              </a:rPr>
              <a:t>Iværksætterhuset styrker de studerendes foretagsomhed, så de kan skabe værdi for sig selv og samfundet – hvad enten det sker i form af </a:t>
            </a:r>
            <a:r>
              <a:rPr lang="da-DK" sz="1600" kern="1200" dirty="0" err="1">
                <a:solidFill>
                  <a:schemeClr val="tx1"/>
                </a:solidFill>
                <a:effectLst/>
                <a:latin typeface="AU Passata" pitchFamily="34" charset="0"/>
                <a:ea typeface="+mn-ea"/>
                <a:cs typeface="Arial" charset="0"/>
              </a:rPr>
              <a:t>iværksætteri</a:t>
            </a:r>
            <a:r>
              <a:rPr lang="da-DK" sz="1600" kern="1200" dirty="0">
                <a:solidFill>
                  <a:schemeClr val="tx1"/>
                </a:solidFill>
                <a:effectLst/>
                <a:latin typeface="AU Passata" pitchFamily="34" charset="0"/>
                <a:ea typeface="+mn-ea"/>
                <a:cs typeface="Arial" charset="0"/>
              </a:rPr>
              <a:t> eller som ansat i en virksomhed.</a:t>
            </a:r>
          </a:p>
          <a:p>
            <a:r>
              <a:rPr lang="da-DK" sz="1600" kern="1200" dirty="0">
                <a:solidFill>
                  <a:schemeClr val="tx1"/>
                </a:solidFill>
                <a:effectLst/>
                <a:latin typeface="AU Passata" pitchFamily="34" charset="0"/>
                <a:ea typeface="+mn-ea"/>
                <a:cs typeface="Arial" charset="0"/>
              </a:rPr>
              <a:t> </a:t>
            </a:r>
          </a:p>
          <a:p>
            <a:r>
              <a:rPr lang="da-DK" sz="1600" kern="1200" dirty="0">
                <a:solidFill>
                  <a:schemeClr val="tx1"/>
                </a:solidFill>
                <a:effectLst/>
                <a:latin typeface="AU Passata" pitchFamily="34" charset="0"/>
                <a:ea typeface="+mn-ea"/>
                <a:cs typeface="Arial" charset="0"/>
              </a:rPr>
              <a:t>60 studenteriværksættere </a:t>
            </a:r>
          </a:p>
          <a:p>
            <a:r>
              <a:rPr lang="da-DK" sz="1600" kern="1200" dirty="0">
                <a:solidFill>
                  <a:schemeClr val="tx1"/>
                </a:solidFill>
                <a:effectLst/>
                <a:latin typeface="AU Passata" pitchFamily="34" charset="0"/>
                <a:ea typeface="+mn-ea"/>
                <a:cs typeface="Arial" charset="0"/>
              </a:rPr>
              <a:t>50 forskeriværksættere </a:t>
            </a:r>
          </a:p>
          <a:p>
            <a:r>
              <a:rPr lang="da-DK" sz="1600" kern="1200" dirty="0">
                <a:solidFill>
                  <a:schemeClr val="tx1"/>
                </a:solidFill>
                <a:effectLst/>
                <a:latin typeface="AU Passata" pitchFamily="34" charset="0"/>
                <a:ea typeface="+mn-ea"/>
                <a:cs typeface="Arial" charset="0"/>
              </a:rPr>
              <a:t>50 årlige events</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50</a:t>
            </a:fld>
            <a:endParaRPr lang="en-GB" dirty="0"/>
          </a:p>
        </p:txBody>
      </p:sp>
    </p:spTree>
    <p:extLst>
      <p:ext uri="{BB962C8B-B14F-4D97-AF65-F5344CB8AC3E}">
        <p14:creationId xmlns:p14="http://schemas.microsoft.com/office/powerpoint/2010/main" val="393253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5</a:t>
            </a:fld>
            <a:endParaRPr lang="en-GB" dirty="0"/>
          </a:p>
        </p:txBody>
      </p:sp>
    </p:spTree>
    <p:extLst>
      <p:ext uri="{BB962C8B-B14F-4D97-AF65-F5344CB8AC3E}">
        <p14:creationId xmlns:p14="http://schemas.microsoft.com/office/powerpoint/2010/main" val="2434657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Blandt eksempler på </a:t>
            </a:r>
            <a:r>
              <a:rPr lang="da-DK" b="1" baseline="0" dirty="0"/>
              <a:t>aktiviteter med erhvervslivet og det offentlige </a:t>
            </a:r>
            <a:r>
              <a:rPr lang="da-DK" baseline="0" dirty="0"/>
              <a:t>er: </a:t>
            </a:r>
          </a:p>
          <a:p>
            <a:endParaRPr lang="da-DK" baseline="0" dirty="0"/>
          </a:p>
          <a:p>
            <a:pPr marL="171450" indent="-171450">
              <a:buFont typeface="Arial" panose="020B0604020202020204" pitchFamily="34" charset="0"/>
              <a:buChar char="•"/>
            </a:pPr>
            <a:r>
              <a:rPr lang="da-DK" b="1" baseline="0" dirty="0"/>
              <a:t>Smart </a:t>
            </a:r>
            <a:r>
              <a:rPr lang="da-DK" b="1" baseline="0" dirty="0" err="1"/>
              <a:t>Cities</a:t>
            </a:r>
            <a:r>
              <a:rPr lang="da-DK" b="1" baseline="0" dirty="0"/>
              <a:t>. </a:t>
            </a:r>
            <a:r>
              <a:rPr lang="da-DK" baseline="0" dirty="0"/>
              <a:t>Aarhus Universitet deltager aktivt i Smart City-netværket, der har til formål at understøtte udviklingen af Smart </a:t>
            </a:r>
            <a:r>
              <a:rPr lang="da-DK" baseline="0" dirty="0" err="1"/>
              <a:t>Cities</a:t>
            </a:r>
            <a:r>
              <a:rPr lang="da-DK" baseline="0" dirty="0"/>
              <a:t> i Danmark. Smart City handler om at tilpasse og udvikle byer til den digitale tidsalder. I 2015 nedsatte det daværende Ministerium for By, Bolig og Landdistrikter en tænketank for Smart </a:t>
            </a:r>
            <a:r>
              <a:rPr lang="da-DK" baseline="0" dirty="0" err="1"/>
              <a:t>Cities</a:t>
            </a:r>
            <a:r>
              <a:rPr lang="da-DK" baseline="0" dirty="0"/>
              <a:t> med Aarhus Universitet på formandsposten.</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Integreret psykiatrisk forskning. </a:t>
            </a:r>
            <a:r>
              <a:rPr lang="da-DK" baseline="0" dirty="0"/>
              <a:t>Aarhus Universitet samarbejder med Lundbeckfonden om Initiativ for Integreret Psykiatrisk Forskning (</a:t>
            </a:r>
            <a:r>
              <a:rPr lang="da-DK" baseline="0" dirty="0" err="1"/>
              <a:t>iPSYCH</a:t>
            </a:r>
            <a:r>
              <a:rPr lang="da-DK" baseline="0" dirty="0"/>
              <a:t>). Forskningsaktiviteterne i </a:t>
            </a:r>
            <a:r>
              <a:rPr lang="da-DK" baseline="0" dirty="0" err="1"/>
              <a:t>iPSYCH</a:t>
            </a:r>
            <a:r>
              <a:rPr lang="da-DK" baseline="0" dirty="0"/>
              <a:t> kortlægger hele spektret af faktorer, som spiller en rolle for alvorlige psykiske sygdomme, bl.a. skizofreni, autisme, ADHD og depression. Andre samarbejdspartnere i projekter tæller Københavns Universitet, Region Midtjylland, Region Hovedstaden og Statens Serum Institut.</a:t>
            </a:r>
          </a:p>
          <a:p>
            <a:pPr marL="0" indent="0">
              <a:buFont typeface="Arial" panose="020B0604020202020204" pitchFamily="34" charset="0"/>
              <a:buNone/>
            </a:pPr>
            <a:endParaRPr lang="da-DK" baseline="0" dirty="0"/>
          </a:p>
          <a:p>
            <a:pPr marL="171450" indent="-171450">
              <a:buFont typeface="Arial" panose="020B0604020202020204" pitchFamily="34" charset="0"/>
              <a:buChar char="•"/>
            </a:pPr>
            <a:r>
              <a:rPr lang="da-DK" b="1" baseline="0" dirty="0"/>
              <a:t>Center for Sundhedssamarbejde. </a:t>
            </a:r>
            <a:r>
              <a:rPr lang="da-DK" baseline="0" dirty="0"/>
              <a:t>Bygger bro mellem forskere ved Aarhus Universitet og det omgivende samfund. Målet er at blive uundgåelig rådgiver og samarbejdspartner, når der skal udvikles på løsninger på Danmarks sundheds- og velfærdsmæssige udfordringer.</a:t>
            </a:r>
          </a:p>
          <a:p>
            <a:pPr marL="0" indent="0">
              <a:buFont typeface="Arial" panose="020B0604020202020204" pitchFamily="34" charset="0"/>
              <a:buNone/>
            </a:pPr>
            <a:endParaRPr lang="da-DK" baseline="0" dirty="0"/>
          </a:p>
          <a:p>
            <a:pPr marL="171450" indent="-171450">
              <a:buFont typeface="Arial" panose="020B0604020202020204" pitchFamily="34" charset="0"/>
              <a:buChar char="•"/>
            </a:pPr>
            <a:r>
              <a:rPr lang="da-DK" b="1" baseline="0" dirty="0"/>
              <a:t>Europæisk Kulturhovedstad Aarhus 2017. </a:t>
            </a:r>
            <a:r>
              <a:rPr lang="da-DK" baseline="0" dirty="0"/>
              <a:t>Aarhus Universitet har indgået et partnerskab med Aarhus 2017 om at lave en forskningsbaseret evaluering af betydningen og effekten af at være kulturhovedstad – både i forhold til kulturliv, image og identitet samt økonomiske , sociale og politiske effekter. Evalueringen bygger bl.a. på eksisterende forskning fra europæiske kulturhovedstæder. Udover forskere deltager også studerende i projektet.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Center for Små og Mellemstore virksomheder. </a:t>
            </a:r>
            <a:r>
              <a:rPr lang="da-DK" baseline="0" dirty="0"/>
              <a:t>I samarbejde med Nykredit og </a:t>
            </a:r>
            <a:r>
              <a:rPr lang="da-DK" baseline="0" dirty="0" err="1"/>
              <a:t>PwC</a:t>
            </a:r>
            <a:r>
              <a:rPr lang="da-DK" baseline="0" dirty="0"/>
              <a:t> har Juridisk Institut etableret </a:t>
            </a:r>
            <a:r>
              <a:rPr lang="da-DK" baseline="0" dirty="0" err="1"/>
              <a:t>vidensforum</a:t>
            </a:r>
            <a:r>
              <a:rPr lang="da-DK" baseline="0" dirty="0"/>
              <a:t> og Små og Mellemstore virksomheder (</a:t>
            </a:r>
            <a:r>
              <a:rPr lang="da-DK" baseline="0" dirty="0" err="1"/>
              <a:t>SMV’er</a:t>
            </a:r>
            <a:r>
              <a:rPr lang="da-DK" baseline="0" dirty="0"/>
              <a:t>), hvor forskere ved Aarhus Universitet er gået sammen om at forske i, hvordan man bedst styrker vækst og udvikling i </a:t>
            </a:r>
            <a:r>
              <a:rPr lang="da-DK" baseline="0" dirty="0" err="1"/>
              <a:t>SMV’erne</a:t>
            </a:r>
            <a:r>
              <a:rPr lang="da-DK" baseline="0" dirty="0"/>
              <a:t>. Målet er at udvikle skræddersyede redskaber, som kan understøtte deres udvikling og dermed rygraden i dansk erhvervsliv.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Eksportvirksomheder. </a:t>
            </a:r>
            <a:r>
              <a:rPr lang="da-DK" baseline="0" dirty="0"/>
              <a:t>Forskere fra Aarhus BSS (ved Tuborg Research Centre for </a:t>
            </a:r>
            <a:r>
              <a:rPr lang="da-DK" baseline="0" dirty="0" err="1"/>
              <a:t>Globalisation</a:t>
            </a:r>
            <a:r>
              <a:rPr lang="da-DK" baseline="0" dirty="0"/>
              <a:t> and </a:t>
            </a:r>
            <a:r>
              <a:rPr lang="da-DK" baseline="0" dirty="0" err="1"/>
              <a:t>Firms</a:t>
            </a:r>
            <a:r>
              <a:rPr lang="da-DK" baseline="0" dirty="0"/>
              <a:t>) arbejder sammen med Eksportforeningen på at kortlægge, hvad der skal til for at få succes som eksportvirksomhed. Målet er at styrke dansk eksports mulighed for at udleve sit potentiale.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Én indgang til kliniske forsøg. </a:t>
            </a:r>
            <a:r>
              <a:rPr lang="da-DK" baseline="0" dirty="0"/>
              <a:t>Et initiativ, der gør det nemmere for </a:t>
            </a:r>
            <a:r>
              <a:rPr lang="da-DK" baseline="0" dirty="0" err="1"/>
              <a:t>medicoindustrien</a:t>
            </a:r>
            <a:r>
              <a:rPr lang="da-DK" baseline="0" dirty="0"/>
              <a:t> og forskere ved Institut for Klinisk Medicin at indgå aftaler om kliniske forsøg i Region Midtjylland. Målet er at skabe medicinske fremskrift til glæde for patienterne.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Fødevareforskning. </a:t>
            </a:r>
            <a:r>
              <a:rPr lang="da-DK" baseline="0" dirty="0"/>
              <a:t>Arla har i 2014 indgået et femårigt forskningssamarbejde med Aarhus Universitet og Københavns Universitet. Målet er at forske i, hvordan mejeriprodukter kan styrke immunforsvaret, forbygge sygdomme som bl.a. type 2-diabetes og modvirke fejlernæring.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Moesgaard Museum. </a:t>
            </a:r>
            <a:r>
              <a:rPr lang="da-DK" baseline="0" dirty="0"/>
              <a:t>Det nye Moesgaard Museum og Aarhus Universitet har et omfattende samarbejde, som udnytter synergien mellem museets fagfolk og universitetets forskere og studerende. Bl.a. er der et permanent udstillingsrum, hvor studerende på arkæologi og antropologi kan aflevere deres opgaver og projekter i form af konkrete udstillinger.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MADE. </a:t>
            </a:r>
            <a:r>
              <a:rPr lang="da-DK" baseline="0" dirty="0"/>
              <a:t>I foreningen MADE – Manufacturing Academy of Denmark – samarbejder Institut for Datalogi og Institut for Ingeniørvidenskab med bl.a. større og mindre virksomheder, andre universiteter og GTS-institutter om at fremme produktionen i Danmark gennem forskning, innovation og uddannelse. Fokus er bl.a. på effektiv integration af informations- og kommunikationsteknologi i produktionsprocesser. </a:t>
            </a:r>
          </a:p>
          <a:p>
            <a:pPr marL="171450" indent="-171450">
              <a:buFont typeface="Arial" panose="020B0604020202020204" pitchFamily="34" charset="0"/>
              <a:buChar char="•"/>
            </a:pPr>
            <a:endParaRPr lang="da-DK" baseline="0" dirty="0"/>
          </a:p>
          <a:p>
            <a:pPr marL="171450" indent="-171450">
              <a:buFont typeface="Arial" panose="020B0604020202020204" pitchFamily="34" charset="0"/>
              <a:buChar char="•"/>
            </a:pPr>
            <a:r>
              <a:rPr lang="da-DK" b="1" baseline="0" dirty="0"/>
              <a:t>LEGO og LEFO Fonden</a:t>
            </a:r>
            <a:r>
              <a:rPr lang="da-DK" baseline="0" dirty="0"/>
              <a:t>. Flere fakulteter på AU samarbejder med LEGO. I 2016 har det tværfaglige </a:t>
            </a:r>
            <a:r>
              <a:rPr lang="da-DK" baseline="0" dirty="0" err="1"/>
              <a:t>Interacting</a:t>
            </a:r>
            <a:r>
              <a:rPr lang="da-DK" baseline="0" dirty="0"/>
              <a:t> Minds Centre ved AU eksempelvis indgået et stort, femårigt samarbejde med LEFO Fonden om at udvikle helt nye metoder til at undersøge og dokumentere, hvordan leg understøtter læring. </a:t>
            </a:r>
          </a:p>
          <a:p>
            <a:pPr marL="171450" indent="-171450">
              <a:buFont typeface="Arial" panose="020B0604020202020204" pitchFamily="34" charset="0"/>
              <a:buChar char="•"/>
            </a:pPr>
            <a:endParaRPr lang="da-DK" baseline="0" dirty="0"/>
          </a:p>
          <a:p>
            <a:pPr marL="0" indent="0">
              <a:buFont typeface="Arial" panose="020B0604020202020204" pitchFamily="34" charset="0"/>
              <a:buNone/>
            </a:pPr>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51</a:t>
            </a:fld>
            <a:endParaRPr lang="en-GB" dirty="0"/>
          </a:p>
        </p:txBody>
      </p:sp>
    </p:spTree>
    <p:extLst>
      <p:ext uri="{BB962C8B-B14F-4D97-AF65-F5344CB8AC3E}">
        <p14:creationId xmlns:p14="http://schemas.microsoft.com/office/powerpoint/2010/main" val="1082938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tx1"/>
                </a:solidFill>
                <a:effectLst/>
                <a:latin typeface="AU Passata" pitchFamily="34" charset="0"/>
                <a:ea typeface="+mn-ea"/>
                <a:cs typeface="Arial" charset="0"/>
              </a:rPr>
              <a:t>Forskere rådgiver myndigheder</a:t>
            </a:r>
          </a:p>
          <a:p>
            <a:r>
              <a:rPr lang="da-DK" sz="1600" kern="1200" dirty="0">
                <a:solidFill>
                  <a:schemeClr val="tx1"/>
                </a:solidFill>
                <a:effectLst/>
                <a:latin typeface="AU Passata" pitchFamily="34" charset="0"/>
                <a:ea typeface="+mn-ea"/>
                <a:cs typeface="Arial" charset="0"/>
              </a:rPr>
              <a:t>Forskere fra Aarhus Universitet leverer myndighedsrådgivning, som bringer samfundet tættere på innovative løsninger. </a:t>
            </a:r>
          </a:p>
          <a:p>
            <a:r>
              <a:rPr lang="da-DK" sz="1600" kern="1200" dirty="0">
                <a:solidFill>
                  <a:schemeClr val="tx1"/>
                </a:solidFill>
                <a:effectLst/>
                <a:latin typeface="AU Passata" pitchFamily="34" charset="0"/>
                <a:ea typeface="+mn-ea"/>
                <a:cs typeface="Arial" charset="0"/>
              </a:rPr>
              <a:t>Det foregår bl.a. inden for fødevarer, jordbrug og miljø på DCA – Nationalt Center for Fødevarer og Jordbrug. </a:t>
            </a:r>
          </a:p>
          <a:p>
            <a:r>
              <a:rPr lang="da-DK" sz="1600" kern="1200" dirty="0">
                <a:solidFill>
                  <a:schemeClr val="tx1"/>
                </a:solidFill>
                <a:effectLst/>
                <a:latin typeface="AU Passata" pitchFamily="34" charset="0"/>
                <a:ea typeface="+mn-ea"/>
                <a:cs typeface="Arial" charset="0"/>
              </a:rPr>
              <a:t>Inden for natur, miljø og energi på DCE – Nationalt Center for Miljø og Energi. </a:t>
            </a:r>
          </a:p>
          <a:p>
            <a:r>
              <a:rPr lang="da-DK" sz="1600" kern="1200" dirty="0">
                <a:solidFill>
                  <a:schemeClr val="tx1"/>
                </a:solidFill>
                <a:effectLst/>
                <a:latin typeface="AU Passata" pitchFamily="34" charset="0"/>
                <a:ea typeface="+mn-ea"/>
                <a:cs typeface="Arial" charset="0"/>
              </a:rPr>
              <a:t>Og inden for pædagogik og uddannelse på DPU – Danmarks Institut for Pædagogik og Uddannelse. </a:t>
            </a:r>
          </a:p>
          <a:p>
            <a:r>
              <a:rPr lang="da-DK" sz="1600" kern="1200" dirty="0">
                <a:solidFill>
                  <a:schemeClr val="tx1"/>
                </a:solidFill>
                <a:effectLst/>
                <a:latin typeface="AU Passata" pitchFamily="34" charset="0"/>
                <a:ea typeface="+mn-ea"/>
                <a:cs typeface="Arial" charset="0"/>
              </a:rPr>
              <a:t>Herudover løser Institut for Retsmedicin på Aarhus Universitetshospital, Dansk Center for Forskningsanalyse samt Center for Rusmiddelforskning ligeledes opgaver for ministerier, regioner, kommuner og EU.</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Hver gang den offentlige sektor investerer én million i myndighedsbetjening, henter forskerne på Aarhus Universitet yderligere halvanden million fra eksterne kilder.</a:t>
            </a:r>
          </a:p>
          <a:p>
            <a:r>
              <a:rPr lang="da-DK" sz="1600" kern="1200" dirty="0">
                <a:solidFill>
                  <a:schemeClr val="tx1"/>
                </a:solidFill>
                <a:effectLst/>
                <a:latin typeface="AU Passata" pitchFamily="34" charset="0"/>
                <a:ea typeface="+mn-ea"/>
                <a:cs typeface="Arial" charset="0"/>
              </a:rPr>
              <a:t> </a:t>
            </a:r>
          </a:p>
          <a:p>
            <a:r>
              <a:rPr lang="da-DK" sz="1600" kern="1200" dirty="0">
                <a:solidFill>
                  <a:schemeClr val="tx1"/>
                </a:solidFill>
                <a:effectLst/>
                <a:latin typeface="AU Passata" pitchFamily="34" charset="0"/>
                <a:ea typeface="+mn-ea"/>
                <a:cs typeface="Arial" charset="0"/>
              </a:rPr>
              <a:t>492 mio. kr. investerede myndighederne i forskningsbaseret rådgivning på Aarhus Universitet i 2019.</a:t>
            </a:r>
          </a:p>
          <a:p>
            <a:endParaRPr lang="da-DK" sz="1600" kern="1200" dirty="0">
              <a:solidFill>
                <a:schemeClr val="tx1"/>
              </a:solidFill>
              <a:effectLst/>
              <a:latin typeface="AU Passata" pitchFamily="34" charset="0"/>
              <a:ea typeface="+mn-ea"/>
              <a:cs typeface="Arial" charset="0"/>
            </a:endParaRPr>
          </a:p>
          <a:p>
            <a:endParaRPr lang="da-DK" baseline="0" dirty="0"/>
          </a:p>
          <a:p>
            <a:pPr marL="171450" indent="-171450">
              <a:buFont typeface="Arial" panose="020B0604020202020204" pitchFamily="34" charset="0"/>
              <a:buChar char="•"/>
            </a:pPr>
            <a:r>
              <a:rPr lang="da-DK" b="1" baseline="0" dirty="0"/>
              <a:t>DCA – Nationalt Center for Fødevarer og Jordbrug </a:t>
            </a:r>
            <a:r>
              <a:rPr lang="da-DK" baseline="0" dirty="0"/>
              <a:t>– via aftale med Miljø- og Fødevareministeriet leverer DCA forskningsbaseret myndighedsrådgivning til ministeriet og relevante styrelser inden for jordbrug, fødevarer og miljø. En del af opgaverne gennemføres i samarbejde med forskere ved Aarhus BSS. Målet er at honorere ønsker om sunde fødevarer af optimal kvalitet, efterspørgsel på energi og materialer baseret på biologiske ressourcer samt krav om stigende hensynstagen til natur, miljø og klima. </a:t>
            </a:r>
            <a:br>
              <a:rPr lang="da-DK" baseline="0" dirty="0"/>
            </a:br>
            <a:endParaRPr lang="da-DK" baseline="0" dirty="0"/>
          </a:p>
          <a:p>
            <a:pPr marL="171450" indent="-171450">
              <a:buFont typeface="Arial" panose="020B0604020202020204" pitchFamily="34" charset="0"/>
              <a:buChar char="•"/>
            </a:pPr>
            <a:r>
              <a:rPr lang="da-DK" b="1" baseline="0" dirty="0"/>
              <a:t>DCE – Nationalt Center for Miljø og Energi</a:t>
            </a:r>
            <a:r>
              <a:rPr lang="da-DK" baseline="0" dirty="0"/>
              <a:t> – DCE leverer forskningsbaseret rådgivning og viden om natur, miljø og energi. Aarhus Universitets væsentligste kontrakter er indgået med Miljø- og Fødevareministeriet, Energi-, Forsynings- og Klimaministeriet samt Miljøstyrelsen for Råstofområdet i Grønland. Målet er at bidrage positivt til en bæredygtig udvikling nationalt og internationalt. </a:t>
            </a:r>
            <a:br>
              <a:rPr lang="da-DK" baseline="0" dirty="0"/>
            </a:br>
            <a:endParaRPr lang="da-DK" baseline="0" dirty="0"/>
          </a:p>
          <a:p>
            <a:pPr marL="171450" indent="-171450">
              <a:buFont typeface="Arial" panose="020B0604020202020204" pitchFamily="34" charset="0"/>
              <a:buChar char="•"/>
            </a:pPr>
            <a:r>
              <a:rPr lang="da-DK" b="1" baseline="0" dirty="0"/>
              <a:t>Institut for retsmedicin </a:t>
            </a:r>
            <a:r>
              <a:rPr lang="da-DK" baseline="0" dirty="0"/>
              <a:t>– Institut for Retsmedicin ligger på Aarhus Universitetshospital og løser opgaver for politikredsene i størstedelen af Jylland. Målet er at fremme politiets efterforskning og rettens afgørelser med undersøgelser af højeste kvalitet, som også er internationalt anerkendt. </a:t>
            </a:r>
            <a:br>
              <a:rPr lang="da-DK" baseline="0" dirty="0"/>
            </a:br>
            <a:endParaRPr lang="da-DK" baseline="0" dirty="0"/>
          </a:p>
          <a:p>
            <a:pPr marL="171450" indent="-171450">
              <a:buFont typeface="Arial" panose="020B0604020202020204" pitchFamily="34" charset="0"/>
              <a:buChar char="•"/>
            </a:pPr>
            <a:r>
              <a:rPr lang="da-DK" b="1" baseline="0" dirty="0"/>
              <a:t>National Center for Skoleforskning (NCS) </a:t>
            </a:r>
            <a:r>
              <a:rPr lang="da-DK" b="0" baseline="0" dirty="0"/>
              <a:t>–</a:t>
            </a:r>
            <a:r>
              <a:rPr lang="da-DK" baseline="0" dirty="0"/>
              <a:t> Aarhus universitet og VIA UC etablerede i august 2016 </a:t>
            </a:r>
            <a:r>
              <a:rPr lang="da-DK" b="0" baseline="0" dirty="0"/>
              <a:t>National Center for Skoleforskning  (NCS) for forskning i dagtilbud og skoler. Målet er, at NCS skal være et åbent nationalt kraftcenter for forskning og udvikling på området. NCS har udgangspunkt i DPU – Danmarks Institut for Pædagogik og Uddannelse. </a:t>
            </a:r>
            <a:br>
              <a:rPr lang="da-DK" b="0" baseline="0" dirty="0"/>
            </a:br>
            <a:endParaRPr lang="da-DK" baseline="0" dirty="0"/>
          </a:p>
          <a:p>
            <a:pPr marL="171450" indent="-171450">
              <a:buFont typeface="Arial" panose="020B0604020202020204" pitchFamily="34" charset="0"/>
              <a:buChar char="•"/>
            </a:pPr>
            <a:r>
              <a:rPr lang="da-DK" b="1" baseline="0" dirty="0"/>
              <a:t>Dansk Center for Forskningsanalyse </a:t>
            </a:r>
            <a:r>
              <a:rPr lang="da-DK" baseline="0" dirty="0"/>
              <a:t>– Centret, som hører til på Institut for Statskundskab, leverer bl.a. evalueringer, analyser og udredningsarbejde i danske og internationale myndigheder og organisationer. Centret sigter mod at styrke grundlaget for kvalificerende beslutninger og innovative løsninger i samfundet – særligt inden for forsknings-, innovations- og universitetspolitik.  </a:t>
            </a:r>
            <a:br>
              <a:rPr lang="da-DK" baseline="0" dirty="0"/>
            </a:br>
            <a:endParaRPr lang="da-DK" baseline="0" dirty="0"/>
          </a:p>
          <a:p>
            <a:pPr marL="171450" indent="-171450">
              <a:buFont typeface="Arial" panose="020B0604020202020204" pitchFamily="34" charset="0"/>
              <a:buChar char="•"/>
            </a:pPr>
            <a:r>
              <a:rPr lang="da-DK" b="1" baseline="0" dirty="0"/>
              <a:t>IEA – The International Association for the Evaluation of </a:t>
            </a:r>
            <a:r>
              <a:rPr lang="da-DK" b="1" baseline="0" dirty="0" err="1"/>
              <a:t>Educational</a:t>
            </a:r>
            <a:r>
              <a:rPr lang="da-DK" b="1" baseline="0" dirty="0"/>
              <a:t> </a:t>
            </a:r>
            <a:r>
              <a:rPr lang="da-DK" b="1" baseline="0" dirty="0" err="1"/>
              <a:t>Achievement</a:t>
            </a:r>
            <a:r>
              <a:rPr lang="da-DK" b="1" baseline="0" dirty="0"/>
              <a:t> *</a:t>
            </a:r>
            <a:r>
              <a:rPr lang="da-DK" baseline="0" dirty="0"/>
              <a:t>– DPU – Danmarks institut for Pædagogik og Uddannelse er medlem af den internationale forskningsorganisation for uddannelsesforskning IEA. I regi af IEA deltager forskere fra Aarhus Universitet i arbejdet med at forberede og gennemføre undersøgelser om uddannelse i hele verden. Målet er at sikre den bedst mulige skoleuddannelse.</a:t>
            </a:r>
            <a:br>
              <a:rPr lang="da-DK" baseline="0" dirty="0"/>
            </a:br>
            <a:endParaRPr lang="da-DK" baseline="0" dirty="0"/>
          </a:p>
          <a:p>
            <a:pPr marL="171450" indent="-171450">
              <a:buFont typeface="Arial" panose="020B0604020202020204" pitchFamily="34" charset="0"/>
              <a:buChar char="•"/>
            </a:pPr>
            <a:r>
              <a:rPr lang="da-DK" b="1" baseline="0" dirty="0"/>
              <a:t>Center for Rusmiddelforskning </a:t>
            </a:r>
            <a:r>
              <a:rPr lang="da-DK" baseline="0" dirty="0"/>
              <a:t>– Centret er placeret ved Aarhus BSS og løser opgaver, som omfatter forskning, undervisning og formidling af viden om alkohol og stofmisbrug. Centret samarbejder med både ministerier, styrelser og regioner. Målet er at udvikle og stille viden og værktøjer til rådighed, som kan forbedre både behandling og forebyggelse på området for rusmidler i Danmark og internationalt. </a:t>
            </a:r>
          </a:p>
          <a:p>
            <a:pPr marL="171450" indent="-171450">
              <a:buFont typeface="Arial" panose="020B0604020202020204" pitchFamily="34" charset="0"/>
              <a:buChar char="•"/>
            </a:pPr>
            <a:endParaRPr lang="da-DK" baseline="0" dirty="0"/>
          </a:p>
          <a:p>
            <a:pPr marL="0" indent="0">
              <a:buFont typeface="Arial" panose="020B0604020202020204" pitchFamily="34" charset="0"/>
              <a:buNone/>
            </a:pPr>
            <a:r>
              <a:rPr lang="da-DK" b="1" baseline="0" dirty="0"/>
              <a:t>*</a:t>
            </a:r>
            <a:r>
              <a:rPr lang="da-DK" baseline="0" dirty="0"/>
              <a:t>Dette initiativ er ikke inkluderet i de 492 mio. kr. til myndighedsbetjent forskning som er angivet ovenfor.</a:t>
            </a:r>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52</a:t>
            </a:fld>
            <a:endParaRPr lang="en-GB" dirty="0"/>
          </a:p>
        </p:txBody>
      </p:sp>
    </p:spTree>
    <p:extLst>
      <p:ext uri="{BB962C8B-B14F-4D97-AF65-F5344CB8AC3E}">
        <p14:creationId xmlns:p14="http://schemas.microsoft.com/office/powerpoint/2010/main" val="449926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aseline="0" dirty="0"/>
              <a:t>FORSKNINGSBASERET VIDEN LØFTER SAMFUNDET</a:t>
            </a:r>
          </a:p>
          <a:p>
            <a:pPr marL="0" indent="0">
              <a:buFont typeface="Arial" panose="020B0604020202020204" pitchFamily="34" charset="0"/>
              <a:buNone/>
            </a:pPr>
            <a:r>
              <a:rPr lang="da-DK" baseline="0" dirty="0"/>
              <a:t>Som en central viden- og kulturbærende institution bidrager Aarhus Universitet til at øge det generelle uddannelses- og kompetenceniveau i samfundet. Det handler i høj grad om at styrke samarbejdet med borgere, foreninger og organisationer.</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1" baseline="0" dirty="0"/>
              <a:t>Aarhus Universitetsforlag </a:t>
            </a:r>
            <a:r>
              <a:rPr lang="da-DK" baseline="0" dirty="0"/>
              <a:t>udgiver ca. 100 nye bøger hvert år og har 2.000 titler i kataloget, heraf ca. 500 på engelsk. Gennem videnskabsformidlende udgivelser samt den populære kortbogsserie ”Tænkepauser” står forlaget for folkelig forskningsformidling i særklasse.</a:t>
            </a:r>
          </a:p>
          <a:p>
            <a:pPr marL="0" indent="0">
              <a:buFont typeface="Arial" panose="020B0604020202020204" pitchFamily="34" charset="0"/>
              <a:buNone/>
            </a:pPr>
            <a:endParaRPr lang="da-DK" b="1" baseline="0" dirty="0"/>
          </a:p>
          <a:p>
            <a:pPr marL="0" indent="0">
              <a:buFont typeface="Arial" panose="020B0604020202020204" pitchFamily="34" charset="0"/>
              <a:buNone/>
            </a:pPr>
            <a:r>
              <a:rPr lang="da-DK" b="1" baseline="0" dirty="0"/>
              <a:t>Folkeuniversitetet </a:t>
            </a:r>
            <a:r>
              <a:rPr lang="da-DK" baseline="0" dirty="0"/>
              <a:t>er for alle. Hvert år byder Folkeuniversitetet på mere end 4.000 enkeltarrangementer i form af forelæsningsrækker, </a:t>
            </a:r>
            <a:r>
              <a:rPr lang="da-DK" baseline="0" dirty="0" err="1"/>
              <a:t>vidensarrangementer</a:t>
            </a:r>
            <a:r>
              <a:rPr lang="da-DK" baseline="0" dirty="0"/>
              <a:t> og festivaler med det nyeste fra forskningens verden. Folkeuniversitetet samarbejder med Aarhus Universitet og har mere end 70.000 deltagere årligt fordelt i Aarhus, Herning og Emdrup (København).</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1" baseline="0" dirty="0"/>
              <a:t>Offentlige foredrag i Naturvidenskab </a:t>
            </a:r>
            <a:r>
              <a:rPr lang="da-DK" baseline="0" dirty="0"/>
              <a:t>er en foredragsrække, Aarhus Universitet udbyder i samarbejde med </a:t>
            </a:r>
            <a:r>
              <a:rPr lang="da-DK" baseline="0" dirty="0" err="1"/>
              <a:t>Carlsbergfondet</a:t>
            </a:r>
            <a:r>
              <a:rPr lang="da-DK" baseline="0" dirty="0"/>
              <a:t>. Foredragene </a:t>
            </a:r>
            <a:r>
              <a:rPr lang="da-DK" baseline="0" dirty="0" err="1"/>
              <a:t>livestreames</a:t>
            </a:r>
            <a:r>
              <a:rPr lang="da-DK" baseline="0" dirty="0"/>
              <a:t> fra </a:t>
            </a:r>
            <a:r>
              <a:rPr lang="da-DK" baseline="0" dirty="0" err="1"/>
              <a:t>Søauditorierne</a:t>
            </a:r>
            <a:r>
              <a:rPr lang="da-DK" baseline="0" dirty="0"/>
              <a:t> i Universitetsparken til biografer, biblioteker, kulturhuse, foreninger, gymnasier mv. i en lang række byer i Danmark og udlandet. Her kommer mellem 6.000-10.000 deltagere hver gang tættere på de nyeste naturvidenskabelige opdagelser og erkendelser, når forskere fra Aarhus Universitet holder de populære foredrag.</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1" baseline="0" dirty="0"/>
              <a:t>Fleksibel efter- og videreuddannelse</a:t>
            </a:r>
          </a:p>
          <a:p>
            <a:pPr marL="0" indent="0">
              <a:buFont typeface="Arial" panose="020B0604020202020204" pitchFamily="34" charset="0"/>
              <a:buNone/>
            </a:pPr>
            <a:r>
              <a:rPr lang="da-DK" baseline="0" dirty="0"/>
              <a:t>Læring og uddannelse er en livslang proces, og samfundet efterspørger kontinuerlig uddannelse af arbejdsstyrken. Derfor tilbyder Aarhus Universitet uddannelse på nye og fleksible måder, så universitetsalumner kan komme tilbage og efter- og videreuddanne sig. Universitetet har særlig fokus på efter- og videreuddannelse inden for digitalisering og digitale kompetencer, som i særlig grad efterspørges af blandt andre gymnasielærere.</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aseline="0" dirty="0"/>
              <a:t>3.300 Studerende er i gang på en af Aarhus Universitets ca. 42 forskellige efter- og videreuddannelser</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aseline="0" dirty="0"/>
              <a:t>Besøg universitetets museer:</a:t>
            </a:r>
          </a:p>
          <a:p>
            <a:pPr marL="0" indent="0">
              <a:buFont typeface="Arial" panose="020B0604020202020204" pitchFamily="34" charset="0"/>
              <a:buNone/>
            </a:pPr>
            <a:endParaRPr lang="da-DK" baseline="0" dirty="0"/>
          </a:p>
          <a:p>
            <a:pPr marL="0" indent="0">
              <a:buFont typeface="Arial" panose="020B0604020202020204" pitchFamily="34" charset="0"/>
              <a:buNone/>
            </a:pPr>
            <a:r>
              <a:rPr lang="da-DK" b="1" baseline="0" dirty="0"/>
              <a:t>Antikmuseet</a:t>
            </a:r>
          </a:p>
          <a:p>
            <a:pPr marL="0" indent="0">
              <a:buFont typeface="Arial" panose="020B0604020202020204" pitchFamily="34" charset="0"/>
              <a:buNone/>
            </a:pPr>
            <a:r>
              <a:rPr lang="da-DK" baseline="0" dirty="0"/>
              <a:t>– samling af middelhavslandenes antikke kulturarv</a:t>
            </a:r>
          </a:p>
          <a:p>
            <a:pPr marL="0" indent="0">
              <a:buFont typeface="Arial" panose="020B0604020202020204" pitchFamily="34" charset="0"/>
              <a:buNone/>
            </a:pPr>
            <a:r>
              <a:rPr lang="da-DK" b="1" baseline="0" dirty="0"/>
              <a:t>Ole Rømer-Observatoriet</a:t>
            </a:r>
          </a:p>
          <a:p>
            <a:pPr marL="0" indent="0">
              <a:buFont typeface="Arial" panose="020B0604020202020204" pitchFamily="34" charset="0"/>
              <a:buNone/>
            </a:pPr>
            <a:r>
              <a:rPr lang="da-DK" baseline="0" dirty="0"/>
              <a:t>– offentlig adgang til store stjernekikkerter</a:t>
            </a:r>
          </a:p>
          <a:p>
            <a:pPr marL="0" indent="0">
              <a:buFont typeface="Arial" panose="020B0604020202020204" pitchFamily="34" charset="0"/>
              <a:buNone/>
            </a:pPr>
            <a:r>
              <a:rPr lang="da-DK" b="1" baseline="0" dirty="0"/>
              <a:t>Steno Museet</a:t>
            </a:r>
          </a:p>
          <a:p>
            <a:pPr marL="0" indent="0">
              <a:buFont typeface="Arial" panose="020B0604020202020204" pitchFamily="34" charset="0"/>
              <a:buNone/>
            </a:pPr>
            <a:r>
              <a:rPr lang="da-DK" baseline="0" dirty="0"/>
              <a:t>– huser bl.a. et planetarium og har skiftende udstillinger</a:t>
            </a:r>
          </a:p>
          <a:p>
            <a:pPr marL="0" indent="0">
              <a:buFont typeface="Arial" panose="020B0604020202020204" pitchFamily="34" charset="0"/>
              <a:buNone/>
            </a:pPr>
            <a:r>
              <a:rPr lang="da-DK" b="1" baseline="0" dirty="0"/>
              <a:t>Botanisk Have og Væksthusene</a:t>
            </a:r>
          </a:p>
          <a:p>
            <a:pPr marL="0" indent="0">
              <a:buFont typeface="Arial" panose="020B0604020202020204" pitchFamily="34" charset="0"/>
              <a:buNone/>
            </a:pPr>
            <a:r>
              <a:rPr lang="da-DK" baseline="0" dirty="0"/>
              <a:t>– plantesamling fra forskellige klimazoner på Jorden</a:t>
            </a:r>
          </a:p>
          <a:p>
            <a:pPr marL="0" indent="0">
              <a:buFont typeface="Arial" panose="020B0604020202020204" pitchFamily="34" charset="0"/>
              <a:buNone/>
            </a:pPr>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53</a:t>
            </a:fld>
            <a:endParaRPr lang="en-GB" dirty="0"/>
          </a:p>
        </p:txBody>
      </p:sp>
    </p:spTree>
    <p:extLst>
      <p:ext uri="{BB962C8B-B14F-4D97-AF65-F5344CB8AC3E}">
        <p14:creationId xmlns:p14="http://schemas.microsoft.com/office/powerpoint/2010/main" val="1980882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Ét</a:t>
            </a:r>
            <a:r>
              <a:rPr lang="da-DK" b="1" baseline="0" dirty="0"/>
              <a:t> universitet – flere lokaliteter</a:t>
            </a:r>
          </a:p>
          <a:p>
            <a:endParaRPr lang="da-DK" baseline="0" dirty="0"/>
          </a:p>
          <a:p>
            <a:r>
              <a:rPr lang="da-DK" baseline="0" dirty="0"/>
              <a:t>Aarhus Universitet har sit naturlige centrum i Aarhus, men er et landsdækkende universitet med forskning repræsenteret i en lang række andre byer i Danmark og med campus i både Aarhus, Emdrup og Herning. Fællesnævneren er høj faglig standard og et spændende studieliv med stærke traditioner.</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54</a:t>
            </a:fld>
            <a:endParaRPr lang="en-GB" dirty="0"/>
          </a:p>
        </p:txBody>
      </p:sp>
    </p:spTree>
    <p:extLst>
      <p:ext uri="{BB962C8B-B14F-4D97-AF65-F5344CB8AC3E}">
        <p14:creationId xmlns:p14="http://schemas.microsoft.com/office/powerpoint/2010/main" val="1518150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rPr>
              <a:t>FOTO: </a:t>
            </a:r>
            <a:r>
              <a:rPr lang="da-DK" sz="1200" b="0" i="0" kern="1200" dirty="0">
                <a:solidFill>
                  <a:schemeClr val="tx1"/>
                </a:solidFill>
                <a:effectLst/>
              </a:rPr>
              <a:t>Aarhus Universitets første bygning omgivet af græssende får i maj 1934. Fotograf uoplyst. Gengivet efter foto i Aarhus Kommunes Biblioteker, Lokalhistorisk Samling.</a:t>
            </a:r>
          </a:p>
          <a:p>
            <a:r>
              <a:rPr lang="da-DK" sz="1200" b="0" i="0" kern="1200" dirty="0">
                <a:solidFill>
                  <a:schemeClr val="tx1"/>
                </a:solidFill>
                <a:effectLst/>
              </a:rPr>
              <a:t>Adskillige institutfløje er bygget til siden 1930'erne, men bygningerne</a:t>
            </a:r>
            <a:r>
              <a:rPr lang="da-DK" sz="1200" b="0" i="0" kern="1200" baseline="0" dirty="0">
                <a:solidFill>
                  <a:schemeClr val="tx1"/>
                </a:solidFill>
                <a:effectLst/>
              </a:rPr>
              <a:t> på billedet er i dag der, hvor bl.a. jura, økonomi og statskundskab har til huse.</a:t>
            </a:r>
          </a:p>
          <a:p>
            <a:endParaRPr lang="da-DK" sz="1200" b="0" i="0" kern="1200" baseline="0" dirty="0">
              <a:solidFill>
                <a:schemeClr val="tx1"/>
              </a:solidFill>
              <a:effectLst/>
            </a:endParaRPr>
          </a:p>
          <a:p>
            <a:r>
              <a:rPr lang="da-DK" sz="1200" dirty="0">
                <a:effectLst/>
              </a:rPr>
              <a:t>I 1928 samler </a:t>
            </a:r>
            <a:r>
              <a:rPr lang="da-DK" sz="1200" b="1" dirty="0">
                <a:effectLst/>
              </a:rPr>
              <a:t>Universitetsundervisningen i Jylland</a:t>
            </a:r>
            <a:r>
              <a:rPr lang="da-DK" sz="1200" dirty="0">
                <a:effectLst/>
              </a:rPr>
              <a:t> 78 studerende i lejede lokaler, hvor de undervises i fransk, engelsk, tysk og dansk samt propædeutisk filosofi. Det er startskuddet for Aarhus Universitet.</a:t>
            </a:r>
          </a:p>
          <a:p>
            <a:endParaRPr lang="da-DK" sz="1200" dirty="0">
              <a:effectLst/>
            </a:endParaRPr>
          </a:p>
          <a:p>
            <a:pPr lvl="0"/>
            <a:r>
              <a:rPr lang="da-DK" sz="1200" dirty="0">
                <a:effectLst/>
              </a:rPr>
              <a:t>I 1933</a:t>
            </a:r>
            <a:r>
              <a:rPr lang="da-DK" sz="1200" baseline="0" dirty="0">
                <a:effectLst/>
              </a:rPr>
              <a:t> bliver den </a:t>
            </a:r>
            <a:r>
              <a:rPr lang="da-DK" sz="1200" dirty="0">
                <a:effectLst/>
              </a:rPr>
              <a:t>første universitetsbygning indviet, og undervisning i grundlæggende medicinske fag påbegyndes. Den gang lå campus</a:t>
            </a:r>
            <a:r>
              <a:rPr lang="da-DK" sz="1200" baseline="0" dirty="0">
                <a:effectLst/>
              </a:rPr>
              <a:t> uden for Aarhus by, og der gik </a:t>
            </a:r>
            <a:r>
              <a:rPr lang="da-DK" sz="1200" b="1" baseline="0" dirty="0">
                <a:effectLst/>
              </a:rPr>
              <a:t>får i universitetsparken</a:t>
            </a:r>
            <a:r>
              <a:rPr lang="da-DK" sz="1200" baseline="0" dirty="0">
                <a:effectLst/>
              </a:rPr>
              <a:t>. </a:t>
            </a:r>
            <a:r>
              <a:rPr lang="da-DK" sz="1200" kern="1200" dirty="0">
                <a:solidFill>
                  <a:schemeClr val="tx1"/>
                </a:solidFill>
                <a:effectLst/>
              </a:rPr>
              <a:t>Faktisk skulle fårene stå for ”at klippe græsset”, men de blev hurtigt afskaffet igen, af tre grunde:</a:t>
            </a:r>
          </a:p>
          <a:p>
            <a:pPr marL="685800" lvl="1" indent="-228600">
              <a:buFont typeface="+mj-lt"/>
              <a:buAutoNum type="arabicPeriod"/>
            </a:pPr>
            <a:r>
              <a:rPr lang="da-DK" sz="1200" kern="1200" dirty="0">
                <a:solidFill>
                  <a:schemeClr val="tx1"/>
                </a:solidFill>
                <a:effectLst/>
              </a:rPr>
              <a:t>De åd de nyplantede træer i parken</a:t>
            </a:r>
          </a:p>
          <a:p>
            <a:pPr marL="685800" lvl="1" indent="-228600">
              <a:buFont typeface="+mj-lt"/>
              <a:buAutoNum type="arabicPeriod"/>
            </a:pPr>
            <a:r>
              <a:rPr lang="da-DK" sz="1200" kern="1200" dirty="0">
                <a:solidFill>
                  <a:schemeClr val="tx1"/>
                </a:solidFill>
                <a:effectLst/>
              </a:rPr>
              <a:t>Deres brægen forstyrrede undervisningen</a:t>
            </a:r>
          </a:p>
          <a:p>
            <a:pPr marL="685800" lvl="1" indent="-228600">
              <a:buFont typeface="+mj-lt"/>
              <a:buAutoNum type="arabicPeriod"/>
            </a:pPr>
            <a:r>
              <a:rPr lang="da-DK" sz="1200" kern="1200" dirty="0">
                <a:solidFill>
                  <a:schemeClr val="tx1"/>
                </a:solidFill>
                <a:effectLst/>
              </a:rPr>
              <a:t>En vædder gik til angreb på sit eget spejlbillede i et af de store vinduespartier </a:t>
            </a:r>
            <a:endParaRPr lang="da-DK" sz="1200" dirty="0">
              <a:effectLst/>
            </a:endParaRPr>
          </a:p>
          <a:p>
            <a:endParaRPr lang="da-DK" sz="120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55</a:t>
            </a:fld>
            <a:endParaRPr lang="en-GB" dirty="0"/>
          </a:p>
        </p:txBody>
      </p:sp>
    </p:spTree>
    <p:extLst>
      <p:ext uri="{BB962C8B-B14F-4D97-AF65-F5344CB8AC3E}">
        <p14:creationId xmlns:p14="http://schemas.microsoft.com/office/powerpoint/2010/main" val="2691070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rPr>
              <a:t>I perioden efter 1935 </a:t>
            </a:r>
            <a:r>
              <a:rPr lang="da-DK" sz="1200" b="1" dirty="0">
                <a:effectLst/>
              </a:rPr>
              <a:t>vokser universitetet</a:t>
            </a:r>
            <a:r>
              <a:rPr lang="da-DK" sz="1200" dirty="0">
                <a:effectLst/>
              </a:rPr>
              <a:t> støt</a:t>
            </a:r>
            <a:r>
              <a:rPr lang="da-DK" sz="1200" baseline="0" dirty="0">
                <a:effectLst/>
              </a:rPr>
              <a:t> og roligt, fakultet for fakultet, og universitetet konsoliderer sin position.</a:t>
            </a:r>
          </a:p>
          <a:p>
            <a:endParaRPr lang="da-DK" sz="1200" dirty="0">
              <a:effectLst/>
            </a:endParaRPr>
          </a:p>
          <a:p>
            <a:r>
              <a:rPr lang="da-DK" sz="1200" dirty="0">
                <a:effectLst/>
              </a:rPr>
              <a:t>I 1997 modtager Professor emeritus Jens Christian Skou </a:t>
            </a:r>
            <a:r>
              <a:rPr lang="da-DK" sz="1200" b="1" dirty="0">
                <a:effectLst/>
              </a:rPr>
              <a:t>Nobelprisen i kemi </a:t>
            </a:r>
            <a:r>
              <a:rPr lang="da-DK" sz="1200" dirty="0">
                <a:effectLst/>
              </a:rPr>
              <a:t>for sin beskrivelse af natrium-kalium-pumpen.</a:t>
            </a:r>
          </a:p>
          <a:p>
            <a:endParaRPr lang="da-DK" sz="1200" dirty="0">
              <a:effectLst/>
            </a:endParaRPr>
          </a:p>
          <a:p>
            <a:r>
              <a:rPr lang="da-DK" sz="1200" dirty="0">
                <a:effectLst/>
              </a:rPr>
              <a:t>Lige før årtusindskiftet</a:t>
            </a:r>
            <a:r>
              <a:rPr lang="da-DK" sz="1200" baseline="0" dirty="0">
                <a:effectLst/>
              </a:rPr>
              <a:t> passerede antallet af studerende på AU </a:t>
            </a:r>
            <a:r>
              <a:rPr lang="da-DK" sz="1200" dirty="0">
                <a:effectLst/>
              </a:rPr>
              <a:t>20.000.</a:t>
            </a:r>
          </a:p>
          <a:p>
            <a:endParaRPr lang="da-DK" sz="1200" dirty="0">
              <a:effectLst/>
            </a:endParaRPr>
          </a:p>
          <a:p>
            <a:r>
              <a:rPr lang="da-DK" sz="1200" dirty="0">
                <a:effectLst/>
              </a:rPr>
              <a:t>I løbet af 2006</a:t>
            </a:r>
            <a:r>
              <a:rPr lang="da-DK" sz="1200" baseline="0" dirty="0">
                <a:effectLst/>
              </a:rPr>
              <a:t> og 2007 </a:t>
            </a:r>
            <a:r>
              <a:rPr lang="da-DK" sz="1200" b="1" baseline="0" dirty="0">
                <a:effectLst/>
              </a:rPr>
              <a:t>fusionerer</a:t>
            </a:r>
            <a:r>
              <a:rPr lang="da-DK" sz="1200" baseline="0" dirty="0">
                <a:effectLst/>
              </a:rPr>
              <a:t> Aarhus Universitet med en række andre forsknings- og uddannelsesinstitutioner, nemlig:</a:t>
            </a:r>
          </a:p>
          <a:p>
            <a:pPr marL="171450" indent="-171450">
              <a:buFont typeface="Arial" panose="020B0604020202020204" pitchFamily="34" charset="0"/>
              <a:buChar char="•"/>
            </a:pPr>
            <a:r>
              <a:rPr lang="da-DK" sz="1200" dirty="0">
                <a:effectLst/>
              </a:rPr>
              <a:t>Handels- og Ingeniørhøjskolen i Herning (HIH) </a:t>
            </a:r>
          </a:p>
          <a:p>
            <a:pPr marL="171450" indent="-171450">
              <a:buFont typeface="Arial" panose="020B0604020202020204" pitchFamily="34" charset="0"/>
              <a:buChar char="•"/>
            </a:pPr>
            <a:r>
              <a:rPr lang="da-DK" sz="1200" dirty="0">
                <a:effectLst/>
              </a:rPr>
              <a:t>Handelshøjskolen i Århus</a:t>
            </a:r>
          </a:p>
          <a:p>
            <a:pPr marL="171450" indent="-171450">
              <a:buFont typeface="Arial" panose="020B0604020202020204" pitchFamily="34" charset="0"/>
              <a:buChar char="•"/>
            </a:pPr>
            <a:r>
              <a:rPr lang="da-DK" sz="1200" dirty="0">
                <a:effectLst/>
              </a:rPr>
              <a:t>Danmarks </a:t>
            </a:r>
            <a:r>
              <a:rPr lang="da-DK" sz="1200" dirty="0" err="1">
                <a:effectLst/>
              </a:rPr>
              <a:t>JordbrugsForskning</a:t>
            </a:r>
            <a:endParaRPr lang="da-DK" sz="1200" dirty="0">
              <a:effectLst/>
            </a:endParaRPr>
          </a:p>
          <a:p>
            <a:pPr marL="171450" indent="-171450">
              <a:buFont typeface="Arial" panose="020B0604020202020204" pitchFamily="34" charset="0"/>
              <a:buChar char="•"/>
            </a:pPr>
            <a:r>
              <a:rPr lang="da-DK" sz="1200" dirty="0">
                <a:effectLst/>
              </a:rPr>
              <a:t>Danmarks Miljøundersøgelser</a:t>
            </a:r>
          </a:p>
          <a:p>
            <a:pPr marL="171450" indent="-171450">
              <a:buFont typeface="Arial" panose="020B0604020202020204" pitchFamily="34" charset="0"/>
              <a:buChar char="•"/>
            </a:pPr>
            <a:r>
              <a:rPr lang="da-DK" sz="1200" dirty="0">
                <a:effectLst/>
              </a:rPr>
              <a:t>Danmarks Pædagogiske Universitet</a:t>
            </a:r>
          </a:p>
          <a:p>
            <a:pPr marL="0" indent="0">
              <a:buFont typeface="Arial" panose="020B0604020202020204" pitchFamily="34" charset="0"/>
              <a:buNone/>
            </a:pPr>
            <a:endParaRPr lang="da-DK" sz="1200" dirty="0">
              <a:effectLst/>
            </a:endParaRPr>
          </a:p>
          <a:p>
            <a:pPr marL="0" indent="0">
              <a:buFont typeface="Arial" panose="020B0604020202020204" pitchFamily="34" charset="0"/>
              <a:buNone/>
            </a:pPr>
            <a:r>
              <a:rPr lang="da-DK" sz="1200" dirty="0">
                <a:effectLst/>
              </a:rPr>
              <a:t>Efter fusionerne har Aarhus Universitet ca. 34.000 studerende og 9.000 ansatte.</a:t>
            </a:r>
          </a:p>
          <a:p>
            <a:pPr marL="0" indent="0">
              <a:buFont typeface="Arial" panose="020B0604020202020204" pitchFamily="34" charset="0"/>
              <a:buNone/>
            </a:pPr>
            <a:endParaRPr lang="da-DK" sz="1200" dirty="0">
              <a:effectLst/>
            </a:endParaRPr>
          </a:p>
          <a:p>
            <a:pPr marL="0" indent="0">
              <a:buFont typeface="Arial" panose="020B0604020202020204" pitchFamily="34" charset="0"/>
              <a:buNone/>
            </a:pPr>
            <a:r>
              <a:rPr lang="da-DK" sz="1200" dirty="0">
                <a:effectLst/>
              </a:rPr>
              <a:t>I 2010 modtager</a:t>
            </a:r>
            <a:r>
              <a:rPr lang="da-DK" sz="1200" baseline="0" dirty="0">
                <a:effectLst/>
              </a:rPr>
              <a:t> </a:t>
            </a:r>
            <a:r>
              <a:rPr lang="da-DK" sz="1200" dirty="0">
                <a:effectLst/>
              </a:rPr>
              <a:t>Dale T. Mortensen, gæsteprofessor ved Institut for Økonomi, </a:t>
            </a:r>
            <a:r>
              <a:rPr lang="da-DK" sz="1200" b="1" dirty="0">
                <a:effectLst/>
              </a:rPr>
              <a:t>Nobelprisen i økonomi </a:t>
            </a:r>
            <a:r>
              <a:rPr lang="da-DK" sz="1200" dirty="0">
                <a:effectLst/>
              </a:rPr>
              <a:t>for sin </a:t>
            </a:r>
            <a:r>
              <a:rPr lang="da-DK" sz="1200" b="0" i="0" kern="1200" dirty="0">
                <a:solidFill>
                  <a:schemeClr val="tx1"/>
                </a:solidFill>
                <a:effectLst/>
              </a:rPr>
              <a:t>arbejdsmarkedsforskning</a:t>
            </a:r>
            <a:r>
              <a:rPr lang="da-DK" sz="1200" dirty="0">
                <a:effectLst/>
              </a:rPr>
              <a:t>.</a:t>
            </a:r>
          </a:p>
          <a:p>
            <a:pPr marL="0" indent="0">
              <a:buFont typeface="Arial" panose="020B0604020202020204" pitchFamily="34" charset="0"/>
              <a:buNone/>
            </a:pPr>
            <a:endParaRPr lang="da-DK" sz="1200" dirty="0">
              <a:effectLst/>
            </a:endParaRPr>
          </a:p>
          <a:p>
            <a:pPr marL="0" indent="0">
              <a:buFont typeface="Arial" panose="020B0604020202020204" pitchFamily="34" charset="0"/>
              <a:buNone/>
            </a:pPr>
            <a:r>
              <a:rPr lang="da-DK" sz="1200" dirty="0">
                <a:effectLst/>
              </a:rPr>
              <a:t>I 2011 begynder</a:t>
            </a:r>
            <a:r>
              <a:rPr lang="da-DK" sz="1200" baseline="0" dirty="0">
                <a:effectLst/>
              </a:rPr>
              <a:t> Aarhus Universitet at se ud, som vi kender det i dag - </a:t>
            </a:r>
            <a:r>
              <a:rPr lang="da-DK" sz="1200" dirty="0">
                <a:effectLst/>
              </a:rPr>
              <a:t>antallet af </a:t>
            </a:r>
            <a:r>
              <a:rPr lang="da-DK" sz="1200" b="1" dirty="0">
                <a:effectLst/>
              </a:rPr>
              <a:t>fakulteter reduceres fra ni til fire</a:t>
            </a:r>
            <a:r>
              <a:rPr lang="da-DK" sz="1200" dirty="0">
                <a:effectLst/>
              </a:rPr>
              <a:t>: Arts, Science and Technology, Health og Aarhus BSS. </a:t>
            </a:r>
          </a:p>
          <a:p>
            <a:r>
              <a:rPr lang="da-DK" sz="1200" dirty="0">
                <a:effectLst/>
              </a:rPr>
              <a:t> </a:t>
            </a:r>
          </a:p>
          <a:p>
            <a:r>
              <a:rPr lang="da-DK" sz="1200" dirty="0">
                <a:effectLst/>
              </a:rPr>
              <a:t>Og</a:t>
            </a:r>
            <a:r>
              <a:rPr lang="da-DK" sz="1200" baseline="0" dirty="0">
                <a:effectLst/>
              </a:rPr>
              <a:t> i 2012 vokser universitetsfamilien med endnu et medlem, da </a:t>
            </a:r>
            <a:r>
              <a:rPr lang="da-DK" sz="1200" b="1" dirty="0">
                <a:effectLst/>
              </a:rPr>
              <a:t>Ingeniørhøjskolen</a:t>
            </a:r>
            <a:r>
              <a:rPr lang="da-DK" sz="1200" dirty="0">
                <a:effectLst/>
              </a:rPr>
              <a:t> i Århus bliver en del af Aarhus Universitet. </a:t>
            </a:r>
          </a:p>
          <a:p>
            <a:endParaRPr lang="da-DK" sz="1200" dirty="0">
              <a:effectLst/>
            </a:endParaRPr>
          </a:p>
          <a:p>
            <a:endParaRPr lang="da-DK" sz="120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56</a:t>
            </a:fld>
            <a:endParaRPr lang="en-GB" dirty="0"/>
          </a:p>
        </p:txBody>
      </p:sp>
    </p:spTree>
    <p:extLst>
      <p:ext uri="{BB962C8B-B14F-4D97-AF65-F5344CB8AC3E}">
        <p14:creationId xmlns:p14="http://schemas.microsoft.com/office/powerpoint/2010/main" val="10437707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Tegnet af den danske arkitekt C.F. Møller (1898-1988)</a:t>
            </a:r>
          </a:p>
          <a:p>
            <a:r>
              <a:rPr lang="da-DK" dirty="0"/>
              <a:t>Bygningerne og Universitetsparken er med i den danske arkitekturkanon og kåret som et af Danmarks 12 arkitektoniske mesterværker</a:t>
            </a:r>
          </a:p>
          <a:p>
            <a:r>
              <a:rPr lang="da-DK" sz="1200" b="0" i="0" kern="1200" dirty="0">
                <a:solidFill>
                  <a:schemeClr val="tx1"/>
                </a:solidFill>
                <a:effectLst/>
              </a:rPr>
              <a:t>Fik i 2018 10. pladsen på den amerikanske netavis </a:t>
            </a:r>
            <a:r>
              <a:rPr lang="da-DK" sz="1200" b="0" i="0" kern="1200" dirty="0" err="1">
                <a:solidFill>
                  <a:schemeClr val="tx1"/>
                </a:solidFill>
                <a:effectLst/>
              </a:rPr>
              <a:t>Huffington</a:t>
            </a:r>
            <a:r>
              <a:rPr lang="da-DK" sz="1200" b="0" i="0" kern="1200" dirty="0">
                <a:solidFill>
                  <a:schemeClr val="tx1"/>
                </a:solidFill>
                <a:effectLst/>
              </a:rPr>
              <a:t> Posts liste over verdens skønneste universiteter.</a:t>
            </a:r>
            <a:endParaRPr lang="da-DK" dirty="0"/>
          </a:p>
          <a:p>
            <a:r>
              <a:rPr lang="da-DK" dirty="0"/>
              <a:t>Der er brugt 28 mio. mursten</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57</a:t>
            </a:fld>
            <a:endParaRPr lang="en-GB" dirty="0"/>
          </a:p>
        </p:txBody>
      </p:sp>
    </p:spTree>
    <p:extLst>
      <p:ext uri="{BB962C8B-B14F-4D97-AF65-F5344CB8AC3E}">
        <p14:creationId xmlns:p14="http://schemas.microsoft.com/office/powerpoint/2010/main" val="2337887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30.600</a:t>
            </a:r>
            <a:r>
              <a:rPr lang="da-DK" baseline="0" dirty="0"/>
              <a:t> ordinære studerende (Opgjort som fuldtidsstuderende)</a:t>
            </a:r>
          </a:p>
          <a:p>
            <a:r>
              <a:rPr lang="da-DK" baseline="0" dirty="0"/>
              <a:t>Universitetsparken er den historiske kerne med fem fakulteter repræsenteret.</a:t>
            </a:r>
          </a:p>
          <a:p>
            <a:r>
              <a:rPr lang="da-DK" baseline="0" dirty="0"/>
              <a:t>Universitetet har også nøgleaktiviteter på:</a:t>
            </a:r>
          </a:p>
          <a:p>
            <a:pPr marL="171450" indent="-171450">
              <a:buFont typeface="Arial" panose="020B0604020202020204" pitchFamily="34" charset="0"/>
              <a:buChar char="•"/>
            </a:pPr>
            <a:r>
              <a:rPr lang="da-DK" baseline="0" dirty="0"/>
              <a:t>Fuglesangs Allé (business)</a:t>
            </a:r>
          </a:p>
          <a:p>
            <a:pPr marL="171450" indent="-171450">
              <a:buFont typeface="Arial" panose="020B0604020202020204" pitchFamily="34" charset="0"/>
              <a:buChar char="•"/>
            </a:pPr>
            <a:r>
              <a:rPr lang="da-DK" baseline="0" dirty="0"/>
              <a:t>Katrinebjerg (IT og ingeniørvidenskab)</a:t>
            </a:r>
          </a:p>
          <a:p>
            <a:pPr marL="171450" indent="-171450">
              <a:buFont typeface="Arial" panose="020B0604020202020204" pitchFamily="34" charset="0"/>
              <a:buChar char="•"/>
            </a:pPr>
            <a:r>
              <a:rPr lang="da-DK" baseline="0" dirty="0" err="1"/>
              <a:t>Navitas</a:t>
            </a:r>
            <a:r>
              <a:rPr lang="da-DK" baseline="0" dirty="0"/>
              <a:t> (ingeniørvidenskab)</a:t>
            </a:r>
          </a:p>
          <a:p>
            <a:pPr marL="171450" indent="-171450">
              <a:buFont typeface="Arial" panose="020B0604020202020204" pitchFamily="34" charset="0"/>
              <a:buChar char="•"/>
            </a:pPr>
            <a:r>
              <a:rPr lang="da-DK" baseline="0" dirty="0"/>
              <a:t>Moesgaard (antropologi og arkæologi)</a:t>
            </a:r>
          </a:p>
          <a:p>
            <a:pPr marL="171450" indent="-171450">
              <a:buFont typeface="Arial" panose="020B0604020202020204" pitchFamily="34" charset="0"/>
              <a:buChar char="•"/>
            </a:pPr>
            <a:r>
              <a:rPr lang="da-DK" baseline="0" dirty="0"/>
              <a:t>Trøjborg (uddannelse og pædagogik)</a:t>
            </a:r>
          </a:p>
          <a:p>
            <a:pPr marL="171450" indent="-171450">
              <a:buFont typeface="Arial" panose="020B0604020202020204" pitchFamily="34" charset="0"/>
              <a:buChar char="•"/>
            </a:pPr>
            <a:r>
              <a:rPr lang="da-DK" baseline="0" dirty="0"/>
              <a:t>Frederiksbjerg (idræt)</a:t>
            </a:r>
          </a:p>
          <a:p>
            <a:pPr marL="171450" indent="-171450">
              <a:buFont typeface="Arial" panose="020B0604020202020204" pitchFamily="34" charset="0"/>
              <a:buChar char="•"/>
            </a:pPr>
            <a:r>
              <a:rPr lang="da-DK" baseline="0" dirty="0"/>
              <a:t>AU Library med 17 betjeningssteder</a:t>
            </a:r>
          </a:p>
          <a:p>
            <a:pPr marL="171450" indent="-171450">
              <a:buFont typeface="Arial" panose="020B0604020202020204" pitchFamily="34" charset="0"/>
              <a:buChar char="•"/>
            </a:pPr>
            <a:endParaRPr lang="da-DK" baseline="0" dirty="0"/>
          </a:p>
          <a:p>
            <a:pPr marL="0" indent="0">
              <a:buFont typeface="Arial" panose="020B0604020202020204" pitchFamily="34" charset="0"/>
              <a:buNone/>
            </a:pPr>
            <a:r>
              <a:rPr lang="da-DK" baseline="0" dirty="0"/>
              <a:t>Aarhus Universitet er desuden i gang med at udvikle campus 2.0 i forbindelse med overtagelsen af Kommunehospitalets lokaler.</a:t>
            </a:r>
          </a:p>
          <a:p>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58</a:t>
            </a:fld>
            <a:endParaRPr lang="en-GB" dirty="0"/>
          </a:p>
        </p:txBody>
      </p:sp>
    </p:spTree>
    <p:extLst>
      <p:ext uri="{BB962C8B-B14F-4D97-AF65-F5344CB8AC3E}">
        <p14:creationId xmlns:p14="http://schemas.microsoft.com/office/powerpoint/2010/main" val="3037544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30.600</a:t>
            </a:r>
            <a:r>
              <a:rPr lang="da-DK" baseline="0" dirty="0"/>
              <a:t> ordinære studerende (Opgjort som fuldtidsstuderende)</a:t>
            </a:r>
          </a:p>
          <a:p>
            <a:r>
              <a:rPr lang="da-DK" baseline="0" dirty="0"/>
              <a:t>Universitetsparken er den historiske kerne med fem fakulteter repræsenteret.</a:t>
            </a:r>
          </a:p>
          <a:p>
            <a:r>
              <a:rPr lang="da-DK" baseline="0" dirty="0"/>
              <a:t>Universitetet har også nøgleaktiviteter på:</a:t>
            </a:r>
          </a:p>
          <a:p>
            <a:pPr marL="171450" indent="-171450">
              <a:buFont typeface="Arial" panose="020B0604020202020204" pitchFamily="34" charset="0"/>
              <a:buChar char="•"/>
            </a:pPr>
            <a:r>
              <a:rPr lang="da-DK" baseline="0" dirty="0"/>
              <a:t>Fuglesangs Allé (business)</a:t>
            </a:r>
          </a:p>
          <a:p>
            <a:pPr marL="171450" indent="-171450">
              <a:buFont typeface="Arial" panose="020B0604020202020204" pitchFamily="34" charset="0"/>
              <a:buChar char="•"/>
            </a:pPr>
            <a:r>
              <a:rPr lang="da-DK" baseline="0" dirty="0"/>
              <a:t>Katrinebjerg (IT og ingeniørvidenskab)</a:t>
            </a:r>
          </a:p>
          <a:p>
            <a:pPr marL="171450" indent="-171450">
              <a:buFont typeface="Arial" panose="020B0604020202020204" pitchFamily="34" charset="0"/>
              <a:buChar char="•"/>
            </a:pPr>
            <a:r>
              <a:rPr lang="da-DK" baseline="0" dirty="0" err="1"/>
              <a:t>Navitas</a:t>
            </a:r>
            <a:r>
              <a:rPr lang="da-DK" baseline="0" dirty="0"/>
              <a:t> (ingeniørvidenskab)</a:t>
            </a:r>
          </a:p>
          <a:p>
            <a:pPr marL="171450" indent="-171450">
              <a:buFont typeface="Arial" panose="020B0604020202020204" pitchFamily="34" charset="0"/>
              <a:buChar char="•"/>
            </a:pPr>
            <a:r>
              <a:rPr lang="da-DK" baseline="0" dirty="0"/>
              <a:t>Moesgaard (antropologi og arkæologi)</a:t>
            </a:r>
          </a:p>
          <a:p>
            <a:pPr marL="171450" indent="-171450">
              <a:buFont typeface="Arial" panose="020B0604020202020204" pitchFamily="34" charset="0"/>
              <a:buChar char="•"/>
            </a:pPr>
            <a:r>
              <a:rPr lang="da-DK" baseline="0" dirty="0"/>
              <a:t>Trøjborg (uddannelse og pædagogik)</a:t>
            </a:r>
          </a:p>
          <a:p>
            <a:pPr marL="171450" indent="-171450">
              <a:buFont typeface="Arial" panose="020B0604020202020204" pitchFamily="34" charset="0"/>
              <a:buChar char="•"/>
            </a:pPr>
            <a:r>
              <a:rPr lang="da-DK" baseline="0" dirty="0"/>
              <a:t>Frederiksbjerg (idræt)</a:t>
            </a:r>
          </a:p>
          <a:p>
            <a:pPr marL="171450" indent="-171450">
              <a:buFont typeface="Arial" panose="020B0604020202020204" pitchFamily="34" charset="0"/>
              <a:buChar char="•"/>
            </a:pPr>
            <a:r>
              <a:rPr lang="da-DK" baseline="0" dirty="0"/>
              <a:t>AU Library med 17 betjeningssteder</a:t>
            </a:r>
          </a:p>
          <a:p>
            <a:pPr marL="171450" indent="-171450">
              <a:buFont typeface="Arial" panose="020B0604020202020204" pitchFamily="34" charset="0"/>
              <a:buChar char="•"/>
            </a:pPr>
            <a:endParaRPr lang="da-DK" baseline="0" dirty="0"/>
          </a:p>
          <a:p>
            <a:pPr marL="0" indent="0">
              <a:buFont typeface="Arial" panose="020B0604020202020204" pitchFamily="34" charset="0"/>
              <a:buNone/>
            </a:pPr>
            <a:r>
              <a:rPr lang="da-DK" baseline="0" dirty="0"/>
              <a:t>Aarhus Universitet er desuden i gang med at udvikle campus 2.0 i forbindelse med overtagelsen af Kommunehospitalets lokaler.</a:t>
            </a:r>
          </a:p>
          <a:p>
            <a:endParaRPr lang="da-DK" baseline="0"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59</a:t>
            </a:fld>
            <a:endParaRPr lang="en-GB" dirty="0"/>
          </a:p>
        </p:txBody>
      </p:sp>
    </p:spTree>
    <p:extLst>
      <p:ext uri="{BB962C8B-B14F-4D97-AF65-F5344CB8AC3E}">
        <p14:creationId xmlns:p14="http://schemas.microsoft.com/office/powerpoint/2010/main" val="2422118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I Herning er fokus på ingeniørvidenskab, erhvervsøkonomi og ledelse i et studiemiljø med studerende fra mange forskellige lande. Campus Herning er kendt for et tæt samarbejde med erhvervslivet og et prisbelønnet iværksættemiljø.</a:t>
            </a:r>
          </a:p>
          <a:p>
            <a:endParaRPr lang="da-DK" baseline="0" dirty="0"/>
          </a:p>
          <a:p>
            <a:r>
              <a:rPr lang="da-DK" baseline="0" dirty="0"/>
              <a:t>Campus Herning holder til i et nyt, moderne byggeri tegnet af arkitekt Henning Larsen. </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60</a:t>
            </a:fld>
            <a:endParaRPr lang="en-GB" dirty="0"/>
          </a:p>
        </p:txBody>
      </p:sp>
    </p:spTree>
    <p:extLst>
      <p:ext uri="{BB962C8B-B14F-4D97-AF65-F5344CB8AC3E}">
        <p14:creationId xmlns:p14="http://schemas.microsoft.com/office/powerpoint/2010/main" val="249944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a:t>Supplerende</a:t>
            </a:r>
            <a:r>
              <a:rPr lang="da-DK" baseline="0" dirty="0"/>
              <a:t> fakta:</a:t>
            </a:r>
            <a:endParaRPr lang="da-DK"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Tallene er fra 2019 – de senest opgjorte tal.</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Med mere end 50.000 medarbejdere og studerende</a:t>
            </a:r>
            <a:r>
              <a:rPr lang="da-DK" baseline="0" dirty="0"/>
              <a:t> er universitetet på størrelse med en provinsby (lidt mindre end Horsens).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rPr>
              <a:t>Omkring 1 % af landets befolkning – studerende og medarbejdere – har sin daglige gang på Aarhus Universitet. </a:t>
            </a:r>
          </a:p>
          <a:p>
            <a:pPr marL="171450" indent="-171450">
              <a:buFont typeface="Arial" panose="020B0604020202020204" pitchFamily="34" charset="0"/>
              <a:buChar char="•"/>
            </a:pPr>
            <a:r>
              <a:rPr lang="da-DK" dirty="0"/>
              <a:t>AU breder sig over et areal, der svarer til 83 fodboldbaner</a:t>
            </a:r>
            <a:r>
              <a:rPr lang="da-DK" baseline="0" dirty="0"/>
              <a:t> og har hvert år indtægter for omtrent det beløb, som et nyt supersygehus koster at bygge.</a:t>
            </a:r>
            <a:endParaRPr lang="da-DK" dirty="0"/>
          </a:p>
          <a:p>
            <a:endParaRPr lang="da-DK" dirty="0"/>
          </a:p>
          <a:p>
            <a:r>
              <a:rPr lang="da-DK" dirty="0" smtClean="0"/>
              <a:t>NOTE:</a:t>
            </a:r>
            <a:r>
              <a:rPr lang="da-DK" baseline="0" dirty="0" smtClean="0"/>
              <a:t> </a:t>
            </a:r>
            <a:r>
              <a:rPr lang="da-DK" dirty="0" smtClean="0"/>
              <a:t>Tallet ‘Internationale studerende’ dækker </a:t>
            </a:r>
            <a:r>
              <a:rPr lang="da-DK" dirty="0"/>
              <a:t>internationale studerende på hele uddannelser og deltidsuddannelser</a:t>
            </a:r>
            <a:r>
              <a:rPr lang="da-DK" baseline="0" dirty="0"/>
              <a:t> samt indgående udvekslingsstuderende.</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3782635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Campus ligger i det nordvestlige København og huser en stor del af DPU – Danmarks institut for Pædagogik og Uddannelse. Gode fysiske rammer kombineret med et fælles fagligt ståsted på tværs af uddannelserne gør Emdrup kendt for et integreret fagligt miljø. AU </a:t>
            </a:r>
            <a:r>
              <a:rPr lang="da-DK" baseline="0" dirty="0" err="1"/>
              <a:t>library</a:t>
            </a:r>
            <a:r>
              <a:rPr lang="da-DK" baseline="0" dirty="0"/>
              <a:t>, Campus Emdrup (Danmarks Pædagogiske Bibliotek) har en samling på omkring 800.000 bøger og tidsskrifter.</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61</a:t>
            </a:fld>
            <a:endParaRPr lang="en-GB" dirty="0"/>
          </a:p>
        </p:txBody>
      </p:sp>
    </p:spTree>
    <p:extLst>
      <p:ext uri="{BB962C8B-B14F-4D97-AF65-F5344CB8AC3E}">
        <p14:creationId xmlns:p14="http://schemas.microsoft.com/office/powerpoint/2010/main" val="1937953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Her finder du Aarhus</a:t>
            </a:r>
            <a:r>
              <a:rPr lang="da-DK" b="1" baseline="0" dirty="0"/>
              <a:t/>
            </a:r>
            <a:br>
              <a:rPr lang="da-DK" b="1" baseline="0" dirty="0"/>
            </a:br>
            <a:endParaRPr lang="da-DK" b="1" baseline="0" dirty="0"/>
          </a:p>
          <a:p>
            <a:r>
              <a:rPr lang="da-DK" b="0" baseline="0" dirty="0"/>
              <a:t>Aarhus Universitet har campus i tre byer og forskningsaktiviteter 15 forskellige steder i Danmark, Grønland og på Tenerife.</a:t>
            </a:r>
          </a:p>
          <a:p>
            <a:endParaRPr lang="da-DK" baseline="0" dirty="0"/>
          </a:p>
          <a:p>
            <a:pPr marL="171450" indent="-171450">
              <a:buFont typeface="Arial" panose="020B0604020202020204" pitchFamily="34" charset="0"/>
              <a:buChar char="•"/>
            </a:pPr>
            <a:r>
              <a:rPr lang="da-DK" b="1" baseline="0" dirty="0"/>
              <a:t>Forskning og uddannelse</a:t>
            </a:r>
          </a:p>
          <a:p>
            <a:pPr marL="628650" lvl="1" indent="-171450">
              <a:buFont typeface="Arial" panose="020B0604020202020204" pitchFamily="34" charset="0"/>
              <a:buChar char="•"/>
            </a:pPr>
            <a:r>
              <a:rPr lang="da-DK" baseline="0" dirty="0"/>
              <a:t>Aarhus: Hovedcampus for Aarhus Universitet og de fem fakulteter Arts, Aarhus BSS, Health, Natural Sciences og Technical Sciences, ca. 6.100 ansatte og 30.500 studerende*</a:t>
            </a:r>
          </a:p>
          <a:p>
            <a:pPr marL="628650" lvl="1" indent="-171450">
              <a:buFont typeface="Arial" panose="020B0604020202020204" pitchFamily="34" charset="0"/>
              <a:buChar char="•"/>
            </a:pPr>
            <a:r>
              <a:rPr lang="da-DK" baseline="0" dirty="0"/>
              <a:t>Emdrup (København): DPU – Danmarks institut for Pædagogik og Uddannelse, ca. 120 ansatte og 1.500 studerende*</a:t>
            </a:r>
          </a:p>
          <a:p>
            <a:pPr marL="628650" lvl="1" indent="-171450">
              <a:buFont typeface="Arial" panose="020B0604020202020204" pitchFamily="34" charset="0"/>
              <a:buChar char="•"/>
            </a:pPr>
            <a:r>
              <a:rPr lang="da-DK" baseline="0" dirty="0"/>
              <a:t>Herning: Institut for Forretningsudvikling og Teknologi, ca. 250 ansatte og 1.100 studerende*</a:t>
            </a:r>
          </a:p>
          <a:p>
            <a:pPr marL="457200" lvl="1" indent="0">
              <a:buFont typeface="Arial" panose="020B0604020202020204" pitchFamily="34" charset="0"/>
              <a:buNone/>
            </a:pPr>
            <a:endParaRPr lang="da-DK" baseline="0" dirty="0"/>
          </a:p>
          <a:p>
            <a:pPr marL="0" indent="0">
              <a:buFont typeface="Arial" panose="020B0604020202020204" pitchFamily="34" charset="0"/>
              <a:buNone/>
            </a:pPr>
            <a:r>
              <a:rPr lang="da-DK" b="0" baseline="0" dirty="0"/>
              <a:t>*Antallet af studerende er opgjort som fuldtidsstuderende</a:t>
            </a:r>
          </a:p>
          <a:p>
            <a:pPr marL="457200" lvl="1" indent="0">
              <a:buFont typeface="Arial" panose="020B0604020202020204" pitchFamily="34" charset="0"/>
              <a:buNone/>
            </a:pPr>
            <a:endParaRPr lang="da-DK" baseline="0" dirty="0"/>
          </a:p>
          <a:p>
            <a:pPr marL="171450" indent="-171450">
              <a:buFont typeface="Arial" panose="020B0604020202020204" pitchFamily="34" charset="0"/>
              <a:buChar char="•"/>
            </a:pPr>
            <a:r>
              <a:rPr lang="da-DK" b="1" baseline="0" dirty="0"/>
              <a:t>Forskningsaktiviteter</a:t>
            </a:r>
          </a:p>
          <a:p>
            <a:pPr marL="628650" lvl="1" indent="-171450">
              <a:buFont typeface="Arial" panose="020B0604020202020204" pitchFamily="34" charset="0"/>
              <a:buChar char="•"/>
            </a:pPr>
            <a:r>
              <a:rPr lang="da-DK" baseline="0" dirty="0"/>
              <a:t>Flakkebjerg: Institut for </a:t>
            </a:r>
            <a:r>
              <a:rPr lang="da-DK" baseline="0" dirty="0" err="1"/>
              <a:t>Agroøkologi</a:t>
            </a:r>
            <a:r>
              <a:rPr lang="da-DK" baseline="0" dirty="0"/>
              <a:t> og Institut for Molekylærbiologi og Genitik, ca. 130 ansatte</a:t>
            </a:r>
          </a:p>
          <a:p>
            <a:pPr marL="628650" lvl="1" indent="-171450">
              <a:buFont typeface="Arial" panose="020B0604020202020204" pitchFamily="34" charset="0"/>
              <a:buChar char="•"/>
            </a:pPr>
            <a:r>
              <a:rPr lang="da-DK" baseline="0" dirty="0"/>
              <a:t>Kalø/Rønde: Institut for Bioscience, ca. 60 ansatte</a:t>
            </a:r>
          </a:p>
          <a:p>
            <a:pPr marL="628650" lvl="1" indent="-171450">
              <a:buFont typeface="Arial" panose="020B0604020202020204" pitchFamily="34" charset="0"/>
              <a:buChar char="•"/>
            </a:pPr>
            <a:r>
              <a:rPr lang="da-DK" baseline="0" dirty="0"/>
              <a:t>Roskilde: Institut for Bioscience, Institut for Miljøvidenskab, Institut for Geoscience, ca. 270 ansatte</a:t>
            </a:r>
          </a:p>
          <a:p>
            <a:pPr marL="628650" lvl="1" indent="-171450">
              <a:buFont typeface="Arial" panose="020B0604020202020204" pitchFamily="34" charset="0"/>
              <a:buChar char="•"/>
            </a:pPr>
            <a:r>
              <a:rPr lang="da-DK" baseline="0" dirty="0"/>
              <a:t>Silkeborg: Institut for Bioscience, ca. 110 ansatte</a:t>
            </a:r>
          </a:p>
          <a:p>
            <a:pPr marL="628650" lvl="1" indent="-171450">
              <a:buFont typeface="Arial" panose="020B0604020202020204" pitchFamily="34" charset="0"/>
              <a:buChar char="•"/>
            </a:pPr>
            <a:r>
              <a:rPr lang="da-DK" baseline="0" dirty="0"/>
              <a:t>Viborg/Foulum: Forskning inden for fødevarer og jordbrug, ca. 510 ansatte</a:t>
            </a:r>
          </a:p>
          <a:p>
            <a:pPr marL="628650" lvl="1" indent="-171450">
              <a:buFont typeface="Arial" panose="020B0604020202020204" pitchFamily="34" charset="0"/>
              <a:buChar char="•"/>
            </a:pPr>
            <a:r>
              <a:rPr lang="da-DK" baseline="0" dirty="0"/>
              <a:t>Årslev: Institut for Fødevarer, ca. 40 ansatte</a:t>
            </a:r>
          </a:p>
          <a:p>
            <a:pPr marL="457200" lvl="1" indent="0">
              <a:buFont typeface="Arial" panose="020B0604020202020204" pitchFamily="34" charset="0"/>
              <a:buNone/>
            </a:pPr>
            <a:endParaRPr lang="da-DK" baseline="0" dirty="0"/>
          </a:p>
          <a:p>
            <a:pPr marL="171450" indent="-171450">
              <a:buFont typeface="Arial" panose="020B0604020202020204" pitchFamily="34" charset="0"/>
              <a:buChar char="•"/>
            </a:pPr>
            <a:r>
              <a:rPr lang="da-DK" b="1" baseline="0" dirty="0"/>
              <a:t>Øvrige</a:t>
            </a:r>
          </a:p>
          <a:p>
            <a:pPr marL="628650" lvl="1" indent="-171450">
              <a:buFont typeface="Arial" panose="020B0604020202020204" pitchFamily="34" charset="0"/>
              <a:buChar char="•"/>
            </a:pPr>
            <a:r>
              <a:rPr lang="da-DK" baseline="0" dirty="0"/>
              <a:t>Askov: Forsøgsstation</a:t>
            </a:r>
          </a:p>
          <a:p>
            <a:pPr marL="628650" lvl="1" indent="-171450">
              <a:buFont typeface="Arial" panose="020B0604020202020204" pitchFamily="34" charset="0"/>
              <a:buChar char="•"/>
            </a:pPr>
            <a:r>
              <a:rPr lang="da-DK" baseline="0" dirty="0"/>
              <a:t>Nuuk: </a:t>
            </a:r>
            <a:r>
              <a:rPr lang="da-DK" baseline="0" dirty="0" err="1"/>
              <a:t>Arctic</a:t>
            </a:r>
            <a:r>
              <a:rPr lang="da-DK" baseline="0" dirty="0"/>
              <a:t> Research Centre (ARC)</a:t>
            </a:r>
          </a:p>
          <a:p>
            <a:pPr marL="628650" lvl="1" indent="-171450">
              <a:buFont typeface="Arial" panose="020B0604020202020204" pitchFamily="34" charset="0"/>
              <a:buChar char="•"/>
            </a:pPr>
            <a:r>
              <a:rPr lang="da-DK" baseline="0" dirty="0"/>
              <a:t>Rønbjerg: Marinbiologisk Station</a:t>
            </a:r>
          </a:p>
          <a:p>
            <a:pPr marL="628650" lvl="1" indent="-171450">
              <a:buFont typeface="Arial" panose="020B0604020202020204" pitchFamily="34" charset="0"/>
              <a:buChar char="•"/>
            </a:pPr>
            <a:r>
              <a:rPr lang="da-DK" baseline="0" dirty="0"/>
              <a:t>Tenerife: SONG-teleskop</a:t>
            </a:r>
          </a:p>
          <a:p>
            <a:pPr marL="628650" lvl="1" indent="-171450">
              <a:buFont typeface="Arial" panose="020B0604020202020204" pitchFamily="34" charset="0"/>
              <a:buChar char="•"/>
            </a:pPr>
            <a:r>
              <a:rPr lang="da-DK" baseline="0" dirty="0"/>
              <a:t>Villum Research Station: Forsøgsstation i Nordgrønland</a:t>
            </a:r>
          </a:p>
          <a:p>
            <a:pPr marL="628650" lvl="1" indent="-171450">
              <a:buFont typeface="Arial" panose="020B0604020202020204" pitchFamily="34" charset="0"/>
              <a:buChar char="•"/>
            </a:pPr>
            <a:r>
              <a:rPr lang="da-DK" baseline="0" dirty="0" err="1"/>
              <a:t>Zackenberg</a:t>
            </a:r>
            <a:r>
              <a:rPr lang="da-DK" baseline="0" dirty="0"/>
              <a:t>: Forsøgsstation i Nordøstgrønland</a:t>
            </a:r>
          </a:p>
          <a:p>
            <a:pPr marL="457200" lvl="1" indent="0">
              <a:buFont typeface="Arial" panose="020B0604020202020204" pitchFamily="34" charset="0"/>
              <a:buNone/>
            </a:pPr>
            <a:endParaRPr lang="da-DK"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62</a:t>
            </a:fld>
            <a:endParaRPr lang="en-GB" dirty="0"/>
          </a:p>
        </p:txBody>
      </p:sp>
    </p:spTree>
    <p:extLst>
      <p:ext uri="{BB962C8B-B14F-4D97-AF65-F5344CB8AC3E}">
        <p14:creationId xmlns:p14="http://schemas.microsoft.com/office/powerpoint/2010/main" val="2964530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smtClean="0">
                <a:solidFill>
                  <a:schemeClr val="tx1"/>
                </a:solidFill>
                <a:effectLst/>
                <a:latin typeface="AU Passata" pitchFamily="34" charset="0"/>
                <a:ea typeface="+mn-ea"/>
                <a:cs typeface="Arial" charset="0"/>
              </a:rPr>
              <a:t>Aarhus Universitet er i fuld gang med at udbygge sin centrale campus i Aarhus. Dele af universitetet rykker gradvist ind på et tidligere hospitalsområde, nu kaldet Universitetsbyen, som med sin placering op ad Universitetsparken giver universitetet mulighed for at samle og styrke en række uddannelses- og forskningsaktiviteter.</a:t>
            </a:r>
          </a:p>
          <a:p>
            <a:endParaRPr lang="da-DK" sz="1600" kern="1200" dirty="0" smtClean="0">
              <a:solidFill>
                <a:schemeClr val="tx1"/>
              </a:solidFill>
              <a:effectLst/>
              <a:latin typeface="AU Passata" pitchFamily="34" charset="0"/>
              <a:ea typeface="+mn-ea"/>
              <a:cs typeface="Arial" charset="0"/>
            </a:endParaRPr>
          </a:p>
          <a:p>
            <a:r>
              <a:rPr lang="da-DK" sz="1600" kern="1200" dirty="0" smtClean="0">
                <a:solidFill>
                  <a:schemeClr val="tx1"/>
                </a:solidFill>
                <a:effectLst/>
                <a:latin typeface="AU Passata" pitchFamily="34" charset="0"/>
                <a:ea typeface="+mn-ea"/>
                <a:cs typeface="Arial" charset="0"/>
              </a:rPr>
              <a:t>Iværksætterhuset The Kitchen er allerede flyttet ind i Universitetsbyen, og Institut for Molekylærbiologi og Genetik </a:t>
            </a:r>
            <a:r>
              <a:rPr lang="da-DK" sz="1600" b="0" kern="1200" dirty="0" smtClean="0">
                <a:solidFill>
                  <a:schemeClr val="tx1"/>
                </a:solidFill>
                <a:effectLst/>
                <a:latin typeface="AU Passata" pitchFamily="34" charset="0"/>
                <a:ea typeface="+mn-ea"/>
                <a:cs typeface="Arial" charset="0"/>
              </a:rPr>
              <a:t>samt AU IT </a:t>
            </a:r>
            <a:r>
              <a:rPr lang="da-DK" sz="1600" kern="1200" dirty="0" smtClean="0">
                <a:solidFill>
                  <a:schemeClr val="tx1"/>
                </a:solidFill>
                <a:effectLst/>
                <a:latin typeface="AU Passata" pitchFamily="34" charset="0"/>
                <a:ea typeface="+mn-ea"/>
                <a:cs typeface="Arial" charset="0"/>
              </a:rPr>
              <a:t>følger efter i starten af 2022. </a:t>
            </a:r>
          </a:p>
          <a:p>
            <a:r>
              <a:rPr lang="da-DK" sz="1600" kern="1200" dirty="0" smtClean="0">
                <a:solidFill>
                  <a:schemeClr val="tx1"/>
                </a:solidFill>
                <a:effectLst/>
                <a:latin typeface="AU Passata" pitchFamily="34" charset="0"/>
                <a:ea typeface="+mn-ea"/>
                <a:cs typeface="Arial" charset="0"/>
              </a:rPr>
              <a:t>Det gamle patienthotel skal efter en renovering rumme 132 studieboliger,</a:t>
            </a:r>
            <a:r>
              <a:rPr lang="da-DK" sz="1600" kern="1200" baseline="0" dirty="0" smtClean="0">
                <a:solidFill>
                  <a:schemeClr val="tx1"/>
                </a:solidFill>
                <a:effectLst/>
                <a:latin typeface="AU Passata" pitchFamily="34" charset="0"/>
                <a:ea typeface="+mn-ea"/>
                <a:cs typeface="Arial" charset="0"/>
              </a:rPr>
              <a:t> </a:t>
            </a:r>
            <a:r>
              <a:rPr lang="da-DK" sz="1600" b="0" strike="noStrike" kern="1200" dirty="0" smtClean="0">
                <a:solidFill>
                  <a:schemeClr val="tx1"/>
                </a:solidFill>
                <a:effectLst/>
                <a:latin typeface="AU Passata" pitchFamily="34" charset="0"/>
                <a:ea typeface="+mn-ea"/>
                <a:cs typeface="Arial" charset="0"/>
              </a:rPr>
              <a:t>og</a:t>
            </a:r>
            <a:r>
              <a:rPr lang="da-DK" sz="1600" b="0" strike="noStrike" kern="1200" baseline="0" dirty="0" smtClean="0">
                <a:solidFill>
                  <a:schemeClr val="tx1"/>
                </a:solidFill>
                <a:effectLst/>
                <a:latin typeface="AU Passata" pitchFamily="34" charset="0"/>
                <a:ea typeface="+mn-ea"/>
                <a:cs typeface="Arial" charset="0"/>
              </a:rPr>
              <a:t> </a:t>
            </a:r>
            <a:r>
              <a:rPr lang="da-DK" sz="1600" b="0" strike="noStrike" kern="1200" dirty="0" smtClean="0">
                <a:solidFill>
                  <a:schemeClr val="tx1"/>
                </a:solidFill>
                <a:effectLst/>
                <a:latin typeface="AU Passata" pitchFamily="34" charset="0"/>
                <a:ea typeface="+mn-ea"/>
                <a:cs typeface="Arial" charset="0"/>
              </a:rPr>
              <a:t>åbner</a:t>
            </a:r>
            <a:r>
              <a:rPr lang="da-DK" sz="1600" b="0" kern="1200" dirty="0" smtClean="0">
                <a:solidFill>
                  <a:schemeClr val="tx1"/>
                </a:solidFill>
                <a:effectLst/>
                <a:latin typeface="AU Passata" pitchFamily="34" charset="0"/>
                <a:ea typeface="+mn-ea"/>
                <a:cs typeface="Arial" charset="0"/>
              </a:rPr>
              <a:t> </a:t>
            </a:r>
            <a:r>
              <a:rPr lang="da-DK" sz="1600" b="0" kern="1200" dirty="0" smtClean="0">
                <a:solidFill>
                  <a:srgbClr val="FFFF00"/>
                </a:solidFill>
                <a:effectLst/>
                <a:latin typeface="AU Passata" pitchFamily="34" charset="0"/>
                <a:ea typeface="+mn-ea"/>
                <a:cs typeface="Arial" charset="0"/>
              </a:rPr>
              <a:t>også</a:t>
            </a:r>
            <a:r>
              <a:rPr lang="da-DK" sz="1600" b="0" kern="1200" dirty="0" smtClean="0">
                <a:solidFill>
                  <a:schemeClr val="tx1"/>
                </a:solidFill>
                <a:effectLst/>
                <a:latin typeface="AU Passata" pitchFamily="34" charset="0"/>
                <a:ea typeface="+mn-ea"/>
                <a:cs typeface="Arial" charset="0"/>
              </a:rPr>
              <a:t> i 2022. </a:t>
            </a:r>
            <a:br>
              <a:rPr lang="da-DK" sz="1600" b="0" kern="1200" dirty="0" smtClean="0">
                <a:solidFill>
                  <a:schemeClr val="tx1"/>
                </a:solidFill>
                <a:effectLst/>
                <a:latin typeface="AU Passata" pitchFamily="34" charset="0"/>
                <a:ea typeface="+mn-ea"/>
                <a:cs typeface="Arial" charset="0"/>
              </a:rPr>
            </a:br>
            <a:endParaRPr lang="da-DK" sz="1600" kern="1200" dirty="0" smtClean="0">
              <a:solidFill>
                <a:schemeClr val="tx1"/>
              </a:solidFill>
              <a:effectLst/>
              <a:latin typeface="AU Passata" pitchFamily="34" charset="0"/>
              <a:ea typeface="+mn-ea"/>
              <a:cs typeface="Arial" charset="0"/>
            </a:endParaRPr>
          </a:p>
          <a:p>
            <a:r>
              <a:rPr lang="da-DK" sz="1600" kern="1200" dirty="0" smtClean="0">
                <a:solidFill>
                  <a:schemeClr val="tx1"/>
                </a:solidFill>
                <a:effectLst/>
                <a:latin typeface="AU Passata" pitchFamily="34" charset="0"/>
                <a:ea typeface="+mn-ea"/>
                <a:cs typeface="Arial" charset="0"/>
              </a:rPr>
              <a:t>Universitetsbyen forbindes med Universitetsparken gennem tre underjordiske passager og skal være en </a:t>
            </a:r>
            <a:r>
              <a:rPr lang="da-DK" sz="1600" kern="1200" dirty="0" err="1" smtClean="0">
                <a:solidFill>
                  <a:schemeClr val="tx1"/>
                </a:solidFill>
                <a:effectLst/>
                <a:latin typeface="AU Passata" pitchFamily="34" charset="0"/>
                <a:ea typeface="+mn-ea"/>
                <a:cs typeface="Arial" charset="0"/>
              </a:rPr>
              <a:t>byintegreret</a:t>
            </a:r>
            <a:r>
              <a:rPr lang="da-DK" sz="1600" kern="1200" dirty="0" smtClean="0">
                <a:solidFill>
                  <a:schemeClr val="tx1"/>
                </a:solidFill>
                <a:effectLst/>
                <a:latin typeface="AU Passata" pitchFamily="34" charset="0"/>
                <a:ea typeface="+mn-ea"/>
                <a:cs typeface="Arial" charset="0"/>
              </a:rPr>
              <a:t> campus med aktiviteter, liv og nye, fleksible lokaler og faciliteter, der tager højde for fremtidens måder at undervise og forske på.</a:t>
            </a:r>
          </a:p>
          <a:p>
            <a:r>
              <a:rPr lang="da-DK" sz="1600" kern="1200" dirty="0" smtClean="0">
                <a:solidFill>
                  <a:schemeClr val="tx1"/>
                </a:solidFill>
                <a:effectLst/>
                <a:latin typeface="AU Passata" pitchFamily="34" charset="0"/>
                <a:ea typeface="+mn-ea"/>
                <a:cs typeface="Arial" charset="0"/>
              </a:rPr>
              <a:t>Den overordnede vision for campusudviklingen er at koncentrere universitetets arealer i Aarhus om Universitetsparken, Universitetsbyen og Katrinebjerg og herigennem udvikle og styrke campus i Aarhus som et attraktivt og fremtidssikret forsknings- og studiemiljø.</a:t>
            </a:r>
          </a:p>
          <a:p>
            <a:endParaRPr lang="da-DK" sz="1600" kern="1200" dirty="0" smtClean="0">
              <a:solidFill>
                <a:schemeClr val="tx1"/>
              </a:solidFill>
              <a:effectLst/>
              <a:latin typeface="AU Passata" pitchFamily="34" charset="0"/>
              <a:ea typeface="+mn-ea"/>
              <a:cs typeface="Arial" charset="0"/>
            </a:endParaRPr>
          </a:p>
          <a:p>
            <a:r>
              <a:rPr lang="da-DK" sz="1600" kern="1200" dirty="0" smtClean="0">
                <a:solidFill>
                  <a:schemeClr val="tx1"/>
                </a:solidFill>
                <a:effectLst/>
                <a:latin typeface="AU Passata" pitchFamily="34" charset="0"/>
                <a:ea typeface="+mn-ea"/>
                <a:cs typeface="Arial" charset="0"/>
              </a:rPr>
              <a:t>Katrinebjerg </a:t>
            </a:r>
          </a:p>
          <a:p>
            <a:r>
              <a:rPr lang="da-DK" sz="1600" kern="1200" dirty="0" smtClean="0">
                <a:solidFill>
                  <a:schemeClr val="tx1"/>
                </a:solidFill>
                <a:effectLst/>
                <a:latin typeface="AU Passata" pitchFamily="34" charset="0"/>
                <a:ea typeface="+mn-ea"/>
                <a:cs typeface="Arial" charset="0"/>
              </a:rPr>
              <a:t>Ikke langt fra Universitetsbyen og Universitetsparken ligger Katrinebjerg i trekantsområdet mellem Katrinebjergvej, Paludan Müllers Vej og Jens Baggesens Vej. Katrinebjerg er universitetets centrum for digitalisering, digital design, informationsvidenskab og på sigt også ingeniøraktiviteter og en række æstetiske fag. Visualiseringerne giver en idé om, hvordan den fysiske udvikling af Katrinebjerg kan se ud.</a:t>
            </a:r>
          </a:p>
          <a:p>
            <a:endParaRPr lang="da-DK" sz="1600" kern="1200" dirty="0" smtClean="0">
              <a:solidFill>
                <a:schemeClr val="tx1"/>
              </a:solidFill>
              <a:effectLst/>
              <a:latin typeface="AU Passata" pitchFamily="34" charset="0"/>
              <a:ea typeface="+mn-ea"/>
              <a:cs typeface="Arial" charset="0"/>
            </a:endParaRPr>
          </a:p>
          <a:p>
            <a:r>
              <a:rPr lang="da-DK" sz="1600" kern="1200" dirty="0" smtClean="0">
                <a:solidFill>
                  <a:schemeClr val="tx1"/>
                </a:solidFill>
                <a:effectLst/>
                <a:latin typeface="AU Passata" pitchFamily="34" charset="0"/>
                <a:ea typeface="+mn-ea"/>
                <a:cs typeface="Arial" charset="0"/>
              </a:rPr>
              <a:t>Universitetsbyen</a:t>
            </a:r>
          </a:p>
          <a:p>
            <a:r>
              <a:rPr lang="da-DK" sz="1600" kern="1200" dirty="0" smtClean="0">
                <a:solidFill>
                  <a:schemeClr val="tx1"/>
                </a:solidFill>
                <a:effectLst/>
                <a:latin typeface="AU Passata" pitchFamily="34" charset="0"/>
                <a:ea typeface="+mn-ea"/>
                <a:cs typeface="Arial" charset="0"/>
              </a:rPr>
              <a:t>3D-model over Universitetsbyen, som den folder sig ud langs østsiden af Nørrebrogade – fra Nordre Ringgade til Nørre Boulevard. Visualiseringerne viser, hvordan det nye campusbyggeri kan komme til at se ud, når det står færdigt i 2025</a:t>
            </a:r>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63</a:t>
            </a:fld>
            <a:endParaRPr lang="en-GB" dirty="0"/>
          </a:p>
        </p:txBody>
      </p:sp>
    </p:spTree>
    <p:extLst>
      <p:ext uri="{BB962C8B-B14F-4D97-AF65-F5344CB8AC3E}">
        <p14:creationId xmlns:p14="http://schemas.microsoft.com/office/powerpoint/2010/main" val="4092517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tx1"/>
                </a:solidFill>
                <a:effectLst/>
                <a:latin typeface="AU Passata" pitchFamily="34" charset="0"/>
                <a:ea typeface="+mn-ea"/>
                <a:cs typeface="Arial" charset="0"/>
              </a:rPr>
              <a:t>Aarhus Universitet er i fuld gang med at udbygge sin centrale campus i Aarhus. Dele af universitetet rykker gradvist ind på et tidligere hospitalsområde, nu kaldet Universitetsbyen, som med sin placering op ad Universitetsparken giver universitetet mulighed for at samle og styrke en række uddannelses- og forskningsaktiviteter.</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Iværksætterhuset The Kitchen er allerede flyttet ind i Universitetsbyen, og Institut for Molekylærbiologi og Genetik </a:t>
            </a:r>
            <a:r>
              <a:rPr lang="da-DK" sz="1600" b="0" kern="1200" dirty="0">
                <a:solidFill>
                  <a:schemeClr val="tx1"/>
                </a:solidFill>
                <a:effectLst/>
                <a:latin typeface="AU Passata" pitchFamily="34" charset="0"/>
                <a:ea typeface="+mn-ea"/>
                <a:cs typeface="Arial" charset="0"/>
              </a:rPr>
              <a:t>samt AU IT </a:t>
            </a:r>
            <a:r>
              <a:rPr lang="da-DK" sz="1600" kern="1200" dirty="0">
                <a:solidFill>
                  <a:schemeClr val="tx1"/>
                </a:solidFill>
                <a:effectLst/>
                <a:latin typeface="AU Passata" pitchFamily="34" charset="0"/>
                <a:ea typeface="+mn-ea"/>
                <a:cs typeface="Arial" charset="0"/>
              </a:rPr>
              <a:t>følger efter i starten af 2022. </a:t>
            </a:r>
          </a:p>
          <a:p>
            <a:r>
              <a:rPr lang="da-DK" sz="1600" kern="1200" dirty="0">
                <a:solidFill>
                  <a:schemeClr val="tx1"/>
                </a:solidFill>
                <a:effectLst/>
                <a:latin typeface="AU Passata" pitchFamily="34" charset="0"/>
                <a:ea typeface="+mn-ea"/>
                <a:cs typeface="Arial" charset="0"/>
              </a:rPr>
              <a:t>Det gamle patienthotel skal efter en renovering rumme 132 studieboliger,</a:t>
            </a:r>
            <a:r>
              <a:rPr lang="da-DK" sz="1600" kern="1200" baseline="0" dirty="0">
                <a:solidFill>
                  <a:schemeClr val="tx1"/>
                </a:solidFill>
                <a:effectLst/>
                <a:latin typeface="AU Passata" pitchFamily="34" charset="0"/>
                <a:ea typeface="+mn-ea"/>
                <a:cs typeface="Arial" charset="0"/>
              </a:rPr>
              <a:t> </a:t>
            </a:r>
            <a:r>
              <a:rPr lang="da-DK" sz="1600" b="0" strike="noStrike" kern="1200" dirty="0">
                <a:solidFill>
                  <a:schemeClr val="tx1"/>
                </a:solidFill>
                <a:effectLst/>
                <a:latin typeface="AU Passata" pitchFamily="34" charset="0"/>
                <a:ea typeface="+mn-ea"/>
                <a:cs typeface="Arial" charset="0"/>
              </a:rPr>
              <a:t>og</a:t>
            </a:r>
            <a:r>
              <a:rPr lang="da-DK" sz="1600" b="0" strike="noStrike" kern="1200" baseline="0" dirty="0">
                <a:solidFill>
                  <a:schemeClr val="tx1"/>
                </a:solidFill>
                <a:effectLst/>
                <a:latin typeface="AU Passata" pitchFamily="34" charset="0"/>
                <a:ea typeface="+mn-ea"/>
                <a:cs typeface="Arial" charset="0"/>
              </a:rPr>
              <a:t> </a:t>
            </a:r>
            <a:r>
              <a:rPr lang="da-DK" sz="1600" b="0" strike="noStrike" kern="1200" dirty="0">
                <a:solidFill>
                  <a:schemeClr val="tx1"/>
                </a:solidFill>
                <a:effectLst/>
                <a:latin typeface="AU Passata" pitchFamily="34" charset="0"/>
                <a:ea typeface="+mn-ea"/>
                <a:cs typeface="Arial" charset="0"/>
              </a:rPr>
              <a:t>åbner</a:t>
            </a:r>
            <a:r>
              <a:rPr lang="da-DK" sz="1600" b="0" kern="1200" dirty="0">
                <a:solidFill>
                  <a:schemeClr val="tx1"/>
                </a:solidFill>
                <a:effectLst/>
                <a:latin typeface="AU Passata" pitchFamily="34" charset="0"/>
                <a:ea typeface="+mn-ea"/>
                <a:cs typeface="Arial" charset="0"/>
              </a:rPr>
              <a:t> </a:t>
            </a:r>
            <a:r>
              <a:rPr lang="da-DK" sz="1600" b="0" kern="1200" dirty="0">
                <a:solidFill>
                  <a:srgbClr val="FFFF00"/>
                </a:solidFill>
                <a:effectLst/>
                <a:latin typeface="AU Passata" pitchFamily="34" charset="0"/>
                <a:ea typeface="+mn-ea"/>
                <a:cs typeface="Arial" charset="0"/>
              </a:rPr>
              <a:t>også</a:t>
            </a:r>
            <a:r>
              <a:rPr lang="da-DK" sz="1600" b="0" kern="1200" dirty="0">
                <a:solidFill>
                  <a:schemeClr val="tx1"/>
                </a:solidFill>
                <a:effectLst/>
                <a:latin typeface="AU Passata" pitchFamily="34" charset="0"/>
                <a:ea typeface="+mn-ea"/>
                <a:cs typeface="Arial" charset="0"/>
              </a:rPr>
              <a:t> i 2022. </a:t>
            </a:r>
            <a:br>
              <a:rPr lang="da-DK" sz="1600" b="0" kern="1200" dirty="0">
                <a:solidFill>
                  <a:schemeClr val="tx1"/>
                </a:solidFill>
                <a:effectLst/>
                <a:latin typeface="AU Passata" pitchFamily="34" charset="0"/>
                <a:ea typeface="+mn-ea"/>
                <a:cs typeface="Arial" charset="0"/>
              </a:rPr>
            </a:br>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Universitetsbyen forbindes med Universitetsparken gennem tre underjordiske passager og skal være en </a:t>
            </a:r>
            <a:r>
              <a:rPr lang="da-DK" sz="1600" kern="1200" dirty="0" err="1">
                <a:solidFill>
                  <a:schemeClr val="tx1"/>
                </a:solidFill>
                <a:effectLst/>
                <a:latin typeface="AU Passata" pitchFamily="34" charset="0"/>
                <a:ea typeface="+mn-ea"/>
                <a:cs typeface="Arial" charset="0"/>
              </a:rPr>
              <a:t>byintegreret</a:t>
            </a:r>
            <a:r>
              <a:rPr lang="da-DK" sz="1600" kern="1200" dirty="0">
                <a:solidFill>
                  <a:schemeClr val="tx1"/>
                </a:solidFill>
                <a:effectLst/>
                <a:latin typeface="AU Passata" pitchFamily="34" charset="0"/>
                <a:ea typeface="+mn-ea"/>
                <a:cs typeface="Arial" charset="0"/>
              </a:rPr>
              <a:t> campus med aktiviteter, liv og nye, fleksible lokaler og faciliteter, der tager højde for fremtidens måder at undervise og forske på.</a:t>
            </a:r>
          </a:p>
          <a:p>
            <a:r>
              <a:rPr lang="da-DK" sz="1600" kern="1200" dirty="0">
                <a:solidFill>
                  <a:schemeClr val="tx1"/>
                </a:solidFill>
                <a:effectLst/>
                <a:latin typeface="AU Passata" pitchFamily="34" charset="0"/>
                <a:ea typeface="+mn-ea"/>
                <a:cs typeface="Arial" charset="0"/>
              </a:rPr>
              <a:t>Den overordnede vision for campusudviklingen er at koncentrere universitetets arealer i Aarhus om Universitetsparken, Universitetsbyen og Katrinebjerg og herigennem udvikle og styrke campus i Aarhus som et attraktivt og fremtidssikret forsknings- og studiemiljø.</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Katrinebjerg </a:t>
            </a:r>
          </a:p>
          <a:p>
            <a:r>
              <a:rPr lang="da-DK" sz="1600" kern="1200" dirty="0">
                <a:solidFill>
                  <a:schemeClr val="tx1"/>
                </a:solidFill>
                <a:effectLst/>
                <a:latin typeface="AU Passata" pitchFamily="34" charset="0"/>
                <a:ea typeface="+mn-ea"/>
                <a:cs typeface="Arial" charset="0"/>
              </a:rPr>
              <a:t>Ikke langt fra Universitetsbyen og Universitetsparken ligger Katrinebjerg i trekantsområdet mellem Katrinebjergvej, Paludan Müllers Vej og Jens Baggesens Vej. Katrinebjerg er universitetets centrum for digitalisering, digital design, informationsvidenskab og på sigt også ingeniøraktiviteter og en række æstetiske fag. Visualiseringerne giver en idé om, hvordan den fysiske udvikling af Katrinebjerg kan se ud.</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Universitetsbyen</a:t>
            </a:r>
          </a:p>
          <a:p>
            <a:r>
              <a:rPr lang="da-DK" sz="1600" kern="1200" dirty="0">
                <a:solidFill>
                  <a:schemeClr val="tx1"/>
                </a:solidFill>
                <a:effectLst/>
                <a:latin typeface="AU Passata" pitchFamily="34" charset="0"/>
                <a:ea typeface="+mn-ea"/>
                <a:cs typeface="Arial" charset="0"/>
              </a:rPr>
              <a:t>3D-model over Universitetsbyen, som den folder sig ud langs østsiden af Nørrebrogade – fra Nordre Ringgade til Nørre Boulevard. Visualiseringerne viser, hvordan det nye campusbyggeri kan komme til at se ud, når det står færdigt i 2025</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64</a:t>
            </a:fld>
            <a:endParaRPr lang="en-GB" dirty="0"/>
          </a:p>
        </p:txBody>
      </p:sp>
    </p:spTree>
    <p:extLst>
      <p:ext uri="{BB962C8B-B14F-4D97-AF65-F5344CB8AC3E}">
        <p14:creationId xmlns:p14="http://schemas.microsoft.com/office/powerpoint/2010/main" val="12072814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tx1"/>
                </a:solidFill>
                <a:effectLst/>
                <a:latin typeface="AU Passata" pitchFamily="34" charset="0"/>
                <a:ea typeface="+mn-ea"/>
                <a:cs typeface="Arial" charset="0"/>
              </a:rPr>
              <a:t>Aarhus Universitet er i fuld gang med at udbygge sin centrale campus i Aarhus. Dele af universitetet rykker gradvist ind på et tidligere hospitalsområde, nu kaldet Universitetsbyen, som med sin placering op ad Universitetsparken giver universitetet mulighed for at samle og styrke en række uddannelses- og forskningsaktiviteter.</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Iværksætterhuset The Kitchen er allerede flyttet ind i Universitetsbyen, og Institut for Molekylærbiologi og Genetik </a:t>
            </a:r>
            <a:r>
              <a:rPr lang="da-DK" sz="1600" b="0" kern="1200" dirty="0">
                <a:solidFill>
                  <a:schemeClr val="tx1"/>
                </a:solidFill>
                <a:effectLst/>
                <a:latin typeface="AU Passata" pitchFamily="34" charset="0"/>
                <a:ea typeface="+mn-ea"/>
                <a:cs typeface="Arial" charset="0"/>
              </a:rPr>
              <a:t>samt AU IT </a:t>
            </a:r>
            <a:r>
              <a:rPr lang="da-DK" sz="1600" kern="1200" dirty="0">
                <a:solidFill>
                  <a:schemeClr val="tx1"/>
                </a:solidFill>
                <a:effectLst/>
                <a:latin typeface="AU Passata" pitchFamily="34" charset="0"/>
                <a:ea typeface="+mn-ea"/>
                <a:cs typeface="Arial" charset="0"/>
              </a:rPr>
              <a:t>følger efter i starten af 2022. </a:t>
            </a:r>
          </a:p>
          <a:p>
            <a:r>
              <a:rPr lang="da-DK" sz="1600" kern="1200" dirty="0">
                <a:solidFill>
                  <a:schemeClr val="tx1"/>
                </a:solidFill>
                <a:effectLst/>
                <a:latin typeface="AU Passata" pitchFamily="34" charset="0"/>
                <a:ea typeface="+mn-ea"/>
                <a:cs typeface="Arial" charset="0"/>
              </a:rPr>
              <a:t>Det gamle patienthotel skal efter en renovering rumme 132 studieboliger,</a:t>
            </a:r>
            <a:r>
              <a:rPr lang="da-DK" sz="1600" kern="1200" baseline="0" dirty="0">
                <a:solidFill>
                  <a:schemeClr val="tx1"/>
                </a:solidFill>
                <a:effectLst/>
                <a:latin typeface="AU Passata" pitchFamily="34" charset="0"/>
                <a:ea typeface="+mn-ea"/>
                <a:cs typeface="Arial" charset="0"/>
              </a:rPr>
              <a:t> </a:t>
            </a:r>
            <a:r>
              <a:rPr lang="da-DK" sz="1600" b="0" strike="noStrike" kern="1200" dirty="0">
                <a:solidFill>
                  <a:schemeClr val="tx1"/>
                </a:solidFill>
                <a:effectLst/>
                <a:latin typeface="AU Passata" pitchFamily="34" charset="0"/>
                <a:ea typeface="+mn-ea"/>
                <a:cs typeface="Arial" charset="0"/>
              </a:rPr>
              <a:t>og</a:t>
            </a:r>
            <a:r>
              <a:rPr lang="da-DK" sz="1600" b="0" strike="noStrike" kern="1200" baseline="0" dirty="0">
                <a:solidFill>
                  <a:schemeClr val="tx1"/>
                </a:solidFill>
                <a:effectLst/>
                <a:latin typeface="AU Passata" pitchFamily="34" charset="0"/>
                <a:ea typeface="+mn-ea"/>
                <a:cs typeface="Arial" charset="0"/>
              </a:rPr>
              <a:t> </a:t>
            </a:r>
            <a:r>
              <a:rPr lang="da-DK" sz="1600" b="0" strike="noStrike" kern="1200" dirty="0">
                <a:solidFill>
                  <a:schemeClr val="tx1"/>
                </a:solidFill>
                <a:effectLst/>
                <a:latin typeface="AU Passata" pitchFamily="34" charset="0"/>
                <a:ea typeface="+mn-ea"/>
                <a:cs typeface="Arial" charset="0"/>
              </a:rPr>
              <a:t>åbner</a:t>
            </a:r>
            <a:r>
              <a:rPr lang="da-DK" sz="1600" b="0" kern="1200" dirty="0">
                <a:solidFill>
                  <a:schemeClr val="tx1"/>
                </a:solidFill>
                <a:effectLst/>
                <a:latin typeface="AU Passata" pitchFamily="34" charset="0"/>
                <a:ea typeface="+mn-ea"/>
                <a:cs typeface="Arial" charset="0"/>
              </a:rPr>
              <a:t> </a:t>
            </a:r>
            <a:r>
              <a:rPr lang="da-DK" sz="1600" b="0" kern="1200" dirty="0">
                <a:solidFill>
                  <a:srgbClr val="FFFF00"/>
                </a:solidFill>
                <a:effectLst/>
                <a:latin typeface="AU Passata" pitchFamily="34" charset="0"/>
                <a:ea typeface="+mn-ea"/>
                <a:cs typeface="Arial" charset="0"/>
              </a:rPr>
              <a:t>også</a:t>
            </a:r>
            <a:r>
              <a:rPr lang="da-DK" sz="1600" b="0" kern="1200" dirty="0">
                <a:solidFill>
                  <a:schemeClr val="tx1"/>
                </a:solidFill>
                <a:effectLst/>
                <a:latin typeface="AU Passata" pitchFamily="34" charset="0"/>
                <a:ea typeface="+mn-ea"/>
                <a:cs typeface="Arial" charset="0"/>
              </a:rPr>
              <a:t> i 2022. </a:t>
            </a:r>
            <a:br>
              <a:rPr lang="da-DK" sz="1600" b="0" kern="1200" dirty="0">
                <a:solidFill>
                  <a:schemeClr val="tx1"/>
                </a:solidFill>
                <a:effectLst/>
                <a:latin typeface="AU Passata" pitchFamily="34" charset="0"/>
                <a:ea typeface="+mn-ea"/>
                <a:cs typeface="Arial" charset="0"/>
              </a:rPr>
            </a:br>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Universitetsbyen forbindes med Universitetsparken gennem tre underjordiske passager og skal være en </a:t>
            </a:r>
            <a:r>
              <a:rPr lang="da-DK" sz="1600" kern="1200" dirty="0" err="1">
                <a:solidFill>
                  <a:schemeClr val="tx1"/>
                </a:solidFill>
                <a:effectLst/>
                <a:latin typeface="AU Passata" pitchFamily="34" charset="0"/>
                <a:ea typeface="+mn-ea"/>
                <a:cs typeface="Arial" charset="0"/>
              </a:rPr>
              <a:t>byintegreret</a:t>
            </a:r>
            <a:r>
              <a:rPr lang="da-DK" sz="1600" kern="1200" dirty="0">
                <a:solidFill>
                  <a:schemeClr val="tx1"/>
                </a:solidFill>
                <a:effectLst/>
                <a:latin typeface="AU Passata" pitchFamily="34" charset="0"/>
                <a:ea typeface="+mn-ea"/>
                <a:cs typeface="Arial" charset="0"/>
              </a:rPr>
              <a:t> campus med aktiviteter, liv og nye, fleksible lokaler og faciliteter, der tager højde for fremtidens måder at undervise og forske på.</a:t>
            </a:r>
          </a:p>
          <a:p>
            <a:r>
              <a:rPr lang="da-DK" sz="1600" kern="1200" dirty="0">
                <a:solidFill>
                  <a:schemeClr val="tx1"/>
                </a:solidFill>
                <a:effectLst/>
                <a:latin typeface="AU Passata" pitchFamily="34" charset="0"/>
                <a:ea typeface="+mn-ea"/>
                <a:cs typeface="Arial" charset="0"/>
              </a:rPr>
              <a:t>Den overordnede vision for campusudviklingen er at koncentrere universitetets arealer i Aarhus om Universitetsparken, Universitetsbyen og Katrinebjerg og herigennem udvikle og styrke campus i Aarhus som et attraktivt og fremtidssikret forsknings- og studiemiljø.</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Katrinebjerg </a:t>
            </a:r>
          </a:p>
          <a:p>
            <a:r>
              <a:rPr lang="da-DK" sz="1600" kern="1200" dirty="0">
                <a:solidFill>
                  <a:schemeClr val="tx1"/>
                </a:solidFill>
                <a:effectLst/>
                <a:latin typeface="AU Passata" pitchFamily="34" charset="0"/>
                <a:ea typeface="+mn-ea"/>
                <a:cs typeface="Arial" charset="0"/>
              </a:rPr>
              <a:t>Ikke langt fra Universitetsbyen og Universitetsparken ligger Katrinebjerg i trekantsområdet mellem Katrinebjergvej, Paludan Müllers Vej og Jens Baggesens Vej. Katrinebjerg er universitetets centrum for digitalisering, digital design, informationsvidenskab og på sigt også ingeniøraktiviteter og en række æstetiske fag. Visualiseringerne giver en idé om, hvordan den fysiske udvikling af Katrinebjerg kan se ud.</a:t>
            </a:r>
          </a:p>
          <a:p>
            <a:endParaRPr lang="da-DK" sz="1600" kern="1200" dirty="0">
              <a:solidFill>
                <a:schemeClr val="tx1"/>
              </a:solidFill>
              <a:effectLst/>
              <a:latin typeface="AU Passata" pitchFamily="34" charset="0"/>
              <a:ea typeface="+mn-ea"/>
              <a:cs typeface="Arial" charset="0"/>
            </a:endParaRPr>
          </a:p>
          <a:p>
            <a:r>
              <a:rPr lang="da-DK" sz="1600" kern="1200" dirty="0">
                <a:solidFill>
                  <a:schemeClr val="tx1"/>
                </a:solidFill>
                <a:effectLst/>
                <a:latin typeface="AU Passata" pitchFamily="34" charset="0"/>
                <a:ea typeface="+mn-ea"/>
                <a:cs typeface="Arial" charset="0"/>
              </a:rPr>
              <a:t>Universitetsbyen</a:t>
            </a:r>
          </a:p>
          <a:p>
            <a:r>
              <a:rPr lang="da-DK" sz="1600" kern="1200" dirty="0">
                <a:solidFill>
                  <a:schemeClr val="tx1"/>
                </a:solidFill>
                <a:effectLst/>
                <a:latin typeface="AU Passata" pitchFamily="34" charset="0"/>
                <a:ea typeface="+mn-ea"/>
                <a:cs typeface="Arial" charset="0"/>
              </a:rPr>
              <a:t>3D-model over Universitetsbyen, som den folder sig ud langs østsiden af Nørrebrogade – fra Nordre Ringgade til Nørre Boulevard. Visualiseringerne viser, hvordan det nye campusbyggeri kan komme til at se ud, når det står færdigt i 2025</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65</a:t>
            </a:fld>
            <a:endParaRPr lang="en-GB" dirty="0"/>
          </a:p>
        </p:txBody>
      </p:sp>
    </p:spTree>
    <p:extLst>
      <p:ext uri="{BB962C8B-B14F-4D97-AF65-F5344CB8AC3E}">
        <p14:creationId xmlns:p14="http://schemas.microsoft.com/office/powerpoint/2010/main" val="222405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66</a:t>
            </a:fld>
            <a:endParaRPr lang="en-GB" dirty="0"/>
          </a:p>
        </p:txBody>
      </p:sp>
    </p:spTree>
    <p:extLst>
      <p:ext uri="{BB962C8B-B14F-4D97-AF65-F5344CB8AC3E}">
        <p14:creationId xmlns:p14="http://schemas.microsoft.com/office/powerpoint/2010/main" val="1361301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68</a:t>
            </a:fld>
            <a:endParaRPr lang="en-GB" dirty="0"/>
          </a:p>
        </p:txBody>
      </p:sp>
    </p:spTree>
    <p:extLst>
      <p:ext uri="{BB962C8B-B14F-4D97-AF65-F5344CB8AC3E}">
        <p14:creationId xmlns:p14="http://schemas.microsoft.com/office/powerpoint/2010/main" val="31312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Aarhus Universitet får sine indtægter</a:t>
            </a:r>
            <a:r>
              <a:rPr lang="da-DK" baseline="0" dirty="0"/>
              <a:t> fra fem forskellige overordnede kilder:</a:t>
            </a: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Midler</a:t>
            </a:r>
            <a:r>
              <a:rPr lang="da-DK" baseline="0" dirty="0"/>
              <a:t> fra </a:t>
            </a:r>
            <a:r>
              <a:rPr lang="da-DK" u="sng" baseline="0" dirty="0"/>
              <a:t>u</a:t>
            </a:r>
            <a:r>
              <a:rPr lang="da-DK" u="sng" dirty="0"/>
              <a:t>ddannelse</a:t>
            </a:r>
            <a:r>
              <a:rPr lang="da-DK" dirty="0"/>
              <a:t> og </a:t>
            </a:r>
            <a:r>
              <a:rPr lang="da-DK" u="sng" dirty="0"/>
              <a:t>basisforskning </a:t>
            </a:r>
            <a:r>
              <a:rPr lang="da-DK" dirty="0"/>
              <a:t>dækker over indtægter</a:t>
            </a:r>
            <a:r>
              <a:rPr lang="da-DK" baseline="0" dirty="0"/>
              <a:t> via det offentlige – populært sagt de midler, der er på Finansloven.</a:t>
            </a:r>
            <a:endParaRPr lang="da-DK"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u="sng" dirty="0"/>
              <a:t>Eksterne midler </a:t>
            </a:r>
            <a:r>
              <a:rPr lang="da-DK" dirty="0"/>
              <a:t>dækker</a:t>
            </a:r>
            <a:r>
              <a:rPr lang="da-DK" baseline="0" dirty="0"/>
              <a:t> over både private og offentlige fondsmidler. De eksterne midler udgør omkring 32% af de samlede indtægter.</a:t>
            </a:r>
            <a:endParaRPr lang="da-DK" dirty="0"/>
          </a:p>
          <a:p>
            <a:pPr marL="171450" indent="-171450">
              <a:buFont typeface="Arial" panose="020B0604020202020204" pitchFamily="34" charset="0"/>
              <a:buChar char="•"/>
            </a:pPr>
            <a:r>
              <a:rPr lang="da-DK" u="sng" dirty="0"/>
              <a:t>Myndighedsopgaver</a:t>
            </a:r>
            <a:r>
              <a:rPr lang="da-DK" baseline="0" dirty="0"/>
              <a:t> dækker over rammeaftaler med myndigheder, ministerier og lign.</a:t>
            </a:r>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7</a:t>
            </a:fld>
            <a:endParaRPr lang="en-GB" dirty="0"/>
          </a:p>
        </p:txBody>
      </p:sp>
    </p:spTree>
    <p:extLst>
      <p:ext uri="{BB962C8B-B14F-4D97-AF65-F5344CB8AC3E}">
        <p14:creationId xmlns:p14="http://schemas.microsoft.com/office/powerpoint/2010/main" val="1835203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Note</a:t>
            </a:r>
            <a:r>
              <a:rPr lang="da-DK" baseline="0" dirty="0" smtClean="0"/>
              <a:t> v</a:t>
            </a:r>
            <a:r>
              <a:rPr lang="da-DK" dirty="0" smtClean="0"/>
              <a:t>edr. ‘I alt (personer)’:</a:t>
            </a:r>
            <a:r>
              <a:rPr lang="da-DK" baseline="0" dirty="0" smtClean="0"/>
              <a:t> </a:t>
            </a:r>
            <a:r>
              <a:rPr lang="da-DK" dirty="0" smtClean="0"/>
              <a:t>En </a:t>
            </a:r>
            <a:r>
              <a:rPr lang="da-DK" dirty="0"/>
              <a:t>medarbejder kan have flere lønnede arbejdsrelationer, men tæller kun med én gang i totaler. Beregnet som antal unikke AU </a:t>
            </a:r>
            <a:r>
              <a:rPr lang="da-DK" dirty="0" err="1"/>
              <a:t>ID'er</a:t>
            </a:r>
            <a:r>
              <a:rPr lang="da-DK" dirty="0"/>
              <a:t>.</a:t>
            </a:r>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8</a:t>
            </a:fld>
            <a:endParaRPr lang="en-GB" dirty="0"/>
          </a:p>
        </p:txBody>
      </p:sp>
    </p:spTree>
    <p:extLst>
      <p:ext uri="{BB962C8B-B14F-4D97-AF65-F5344CB8AC3E}">
        <p14:creationId xmlns:p14="http://schemas.microsoft.com/office/powerpoint/2010/main" val="264736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9</a:t>
            </a:fld>
            <a:endParaRPr lang="en-GB" dirty="0"/>
          </a:p>
        </p:txBody>
      </p:sp>
    </p:spTree>
    <p:extLst>
      <p:ext uri="{BB962C8B-B14F-4D97-AF65-F5344CB8AC3E}">
        <p14:creationId xmlns:p14="http://schemas.microsoft.com/office/powerpoint/2010/main" val="1688957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400" y="5997600"/>
            <a:ext cx="557569" cy="558000"/>
          </a:xfrm>
          <a:prstGeom prst="rect">
            <a:avLst/>
          </a:prstGeom>
        </p:spPr>
      </p:pic>
      <p:pic>
        <p:nvPicPr>
          <p:cNvPr id="1069947027" name="Secondary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3" name="Footer Placeholder 2" hidden="1"/>
          <p:cNvSpPr>
            <a:spLocks noGrp="1"/>
          </p:cNvSpPr>
          <p:nvPr>
            <p:ph type="ftr" sz="quarter" idx="11"/>
          </p:nvPr>
        </p:nvSpPr>
        <p:spPr/>
        <p:txBody>
          <a:bodyPr/>
          <a:lstStyle/>
          <a:p>
            <a:endParaRPr lang="da-DK" dirty="0"/>
          </a:p>
        </p:txBody>
      </p:sp>
      <p:sp>
        <p:nvSpPr>
          <p:cNvPr id="17" name="FLD_Event">
            <a:extLst>
              <a:ext uri="{FF2B5EF4-FFF2-40B4-BE49-F238E27FC236}">
                <a16:creationId xmlns:a16="http://schemas.microsoft.com/office/drawing/2014/main" id="{4C2B3F3C-C697-7C46-A72D-1994266E1B46}"/>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AU PRÆSENTATION</a:t>
            </a:r>
          </a:p>
        </p:txBody>
      </p:sp>
      <p:sp>
        <p:nvSpPr>
          <p:cNvPr id="19" name="USR_Name">
            <a:extLst>
              <a:ext uri="{FF2B5EF4-FFF2-40B4-BE49-F238E27FC236}">
                <a16:creationId xmlns:a16="http://schemas.microsoft.com/office/drawing/2014/main" id="{1033ADE8-3E6C-6E46-97DD-8E28D95F4056}"/>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INDSÆT NAVN</a:t>
            </a:r>
          </a:p>
        </p:txBody>
      </p:sp>
      <p:sp>
        <p:nvSpPr>
          <p:cNvPr id="20" name="USR_Title">
            <a:extLst>
              <a:ext uri="{FF2B5EF4-FFF2-40B4-BE49-F238E27FC236}">
                <a16:creationId xmlns:a16="http://schemas.microsoft.com/office/drawing/2014/main" id="{4843345F-1C6E-BC48-B80F-FBC91E7DF280}"/>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INDSÆT TITEL</a:t>
            </a:r>
          </a:p>
        </p:txBody>
      </p:sp>
      <p:sp>
        <p:nvSpPr>
          <p:cNvPr id="21" name="Date_DateCustomA">
            <a:extLst>
              <a:ext uri="{FF2B5EF4-FFF2-40B4-BE49-F238E27FC236}">
                <a16:creationId xmlns:a16="http://schemas.microsoft.com/office/drawing/2014/main" id="{049635C5-7697-4949-B230-A6051E7DA129}"/>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INDSÆT DATO</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29-10-2020</a:t>
            </a:fld>
            <a:r>
              <a:rPr lang="da-DK" dirty="0"/>
              <a:t>03-09-2019</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29-10-2020</a:t>
            </a:fld>
            <a:r>
              <a:rPr lang="da-DK" dirty="0"/>
              <a:t>03-09-2019</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29-10-2020</a:t>
            </a:fld>
            <a:r>
              <a:rPr lang="da-DK" dirty="0"/>
              <a:t>03-09-2019</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29-10-2020</a:t>
            </a:fld>
            <a:r>
              <a:rPr lang="da-DK" dirty="0"/>
              <a:t>03-09-2019</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29-10-2020</a:t>
            </a:fld>
            <a:r>
              <a:rPr lang="da-DK" dirty="0"/>
              <a:t>03-09-2019</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29-10-2020</a:t>
            </a:fld>
            <a:r>
              <a:rPr lang="da-DK" dirty="0"/>
              <a:t>03-09-2019</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97440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29-10-2020</a:t>
            </a:fld>
            <a:r>
              <a:rPr lang="da-DK" dirty="0"/>
              <a:t>03-09-2019</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9262406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3200" y="5997600"/>
            <a:ext cx="71734" cy="557999"/>
          </a:xfrm>
          <a:prstGeom prst="rect">
            <a:avLst/>
          </a:prstGeom>
        </p:spPr>
      </p:pic>
      <p:pic>
        <p:nvPicPr>
          <p:cNvPr id="1886691082" name="Secondary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29-10-2020</a:t>
            </a:fld>
            <a:r>
              <a:rPr lang="da-DK" dirty="0"/>
              <a:t>03-09-2019</a:t>
            </a:r>
          </a:p>
        </p:txBody>
      </p:sp>
      <p:sp>
        <p:nvSpPr>
          <p:cNvPr id="3" name="Footer Placeholder 2" hidden="1"/>
          <p:cNvSpPr>
            <a:spLocks noGrp="1"/>
          </p:cNvSpPr>
          <p:nvPr>
            <p:ph type="ftr" sz="quarter" idx="13"/>
          </p:nvPr>
        </p:nvSpPr>
        <p:spPr/>
        <p:txBody>
          <a:bodyPr/>
          <a:lstStyle/>
          <a:p>
            <a:endParaRPr lang="da-DK" dirty="0"/>
          </a:p>
        </p:txBody>
      </p:sp>
      <p:sp>
        <p:nvSpPr>
          <p:cNvPr id="20" name="FLD_Event">
            <a:extLst>
              <a:ext uri="{FF2B5EF4-FFF2-40B4-BE49-F238E27FC236}">
                <a16:creationId xmlns:a16="http://schemas.microsoft.com/office/drawing/2014/main" id="{213343E4-A5E1-424C-A0BB-74D28172307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AU PRÆSENTATION</a:t>
            </a:r>
          </a:p>
        </p:txBody>
      </p:sp>
      <p:sp>
        <p:nvSpPr>
          <p:cNvPr id="24" name="USR_Name">
            <a:extLst>
              <a:ext uri="{FF2B5EF4-FFF2-40B4-BE49-F238E27FC236}">
                <a16:creationId xmlns:a16="http://schemas.microsoft.com/office/drawing/2014/main" id="{D6DB9CDB-9818-8E41-94F0-1DAF1120216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INDSÆT NAVN</a:t>
            </a:r>
          </a:p>
        </p:txBody>
      </p:sp>
      <p:sp>
        <p:nvSpPr>
          <p:cNvPr id="25" name="USR_Title">
            <a:extLst>
              <a:ext uri="{FF2B5EF4-FFF2-40B4-BE49-F238E27FC236}">
                <a16:creationId xmlns:a16="http://schemas.microsoft.com/office/drawing/2014/main" id="{547EE9CF-607D-1244-ABAB-69B5A8955078}"/>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INDSÆT TITEL</a:t>
            </a:r>
          </a:p>
        </p:txBody>
      </p:sp>
      <p:sp>
        <p:nvSpPr>
          <p:cNvPr id="26" name="Date_DateCustomA">
            <a:extLst>
              <a:ext uri="{FF2B5EF4-FFF2-40B4-BE49-F238E27FC236}">
                <a16:creationId xmlns:a16="http://schemas.microsoft.com/office/drawing/2014/main" id="{850C052D-EAE8-2B46-B96E-E29F08C17B2A}"/>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INDSÆT DATO</a:t>
            </a:r>
          </a:p>
        </p:txBody>
      </p:sp>
    </p:spTree>
    <p:extLst>
      <p:ext uri="{BB962C8B-B14F-4D97-AF65-F5344CB8AC3E}">
        <p14:creationId xmlns:p14="http://schemas.microsoft.com/office/powerpoint/2010/main" val="1127008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29-10-2020</a:t>
            </a:fld>
            <a:r>
              <a:rPr lang="da-DK" dirty="0"/>
              <a:t>03-09-2019</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3200" y="5997600"/>
            <a:ext cx="71734" cy="557999"/>
          </a:xfrm>
          <a:prstGeom prst="rect">
            <a:avLst/>
          </a:prstGeom>
        </p:spPr>
      </p:pic>
      <p:pic>
        <p:nvPicPr>
          <p:cNvPr id="2011025584" name="Secondary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3" name="Footer Placeholder 2" hidden="1"/>
          <p:cNvSpPr>
            <a:spLocks noGrp="1"/>
          </p:cNvSpPr>
          <p:nvPr>
            <p:ph type="ftr" sz="quarter" idx="11"/>
          </p:nvPr>
        </p:nvSpPr>
        <p:spPr/>
        <p:txBody>
          <a:bodyPr/>
          <a:lstStyle/>
          <a:p>
            <a:endParaRPr lang="da-DK" dirty="0"/>
          </a:p>
        </p:txBody>
      </p:sp>
      <p:sp>
        <p:nvSpPr>
          <p:cNvPr id="18" name="FLD_Event">
            <a:extLst>
              <a:ext uri="{FF2B5EF4-FFF2-40B4-BE49-F238E27FC236}">
                <a16:creationId xmlns:a16="http://schemas.microsoft.com/office/drawing/2014/main" id="{A3714AA4-2ED7-C442-B24C-76ACE9D0E544}"/>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AU PRÆSENTATION</a:t>
            </a:r>
          </a:p>
        </p:txBody>
      </p:sp>
      <p:sp>
        <p:nvSpPr>
          <p:cNvPr id="19" name="USR_Name">
            <a:extLst>
              <a:ext uri="{FF2B5EF4-FFF2-40B4-BE49-F238E27FC236}">
                <a16:creationId xmlns:a16="http://schemas.microsoft.com/office/drawing/2014/main" id="{742EE663-721A-D34A-A1F5-5CD26111690E}"/>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INDSÆT NAVN</a:t>
            </a:r>
          </a:p>
        </p:txBody>
      </p:sp>
      <p:sp>
        <p:nvSpPr>
          <p:cNvPr id="20" name="USR_Title">
            <a:extLst>
              <a:ext uri="{FF2B5EF4-FFF2-40B4-BE49-F238E27FC236}">
                <a16:creationId xmlns:a16="http://schemas.microsoft.com/office/drawing/2014/main" id="{47D02FB2-9863-A04B-A543-6D24035C7758}"/>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INDSÆT TITEL</a:t>
            </a:r>
          </a:p>
        </p:txBody>
      </p:sp>
      <p:sp>
        <p:nvSpPr>
          <p:cNvPr id="21" name="Date_DateCustomA">
            <a:extLst>
              <a:ext uri="{FF2B5EF4-FFF2-40B4-BE49-F238E27FC236}">
                <a16:creationId xmlns:a16="http://schemas.microsoft.com/office/drawing/2014/main" id="{AF874EEB-1E90-5045-8467-D35C3F01EA14}"/>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INDSÆT DATO</a:t>
            </a:r>
          </a:p>
        </p:txBody>
      </p:sp>
    </p:spTree>
    <p:extLst>
      <p:ext uri="{BB962C8B-B14F-4D97-AF65-F5344CB8AC3E}">
        <p14:creationId xmlns:p14="http://schemas.microsoft.com/office/powerpoint/2010/main" val="2007390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29-10-2020</a:t>
            </a:fld>
            <a:r>
              <a:rPr lang="da-DK" dirty="0"/>
              <a:t>03-09-2019</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29-10-2020</a:t>
            </a:fld>
            <a:r>
              <a:rPr lang="da-DK" dirty="0"/>
              <a:t>03-09-2019</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29-10-2020</a:t>
            </a:fld>
            <a:r>
              <a:rPr lang="da-DK" dirty="0"/>
              <a:t>03-09-2019</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29-10-2020</a:t>
            </a:fld>
            <a:r>
              <a:rPr lang="da-DK" dirty="0"/>
              <a:t>03-09-2019</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29-10-2020</a:t>
            </a:fld>
            <a:r>
              <a:rPr lang="da-DK" dirty="0"/>
              <a:t>03-09-2019</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634572078" name="SecondaryLogo_sort"/>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tx1"/>
                </a:solidFill>
                <a:latin typeface="+mn-lt"/>
              </a:rPr>
              <a:t>AU PRÆSENTATION</a:t>
            </a: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INDSÆT NAVN</a:t>
            </a:r>
          </a:p>
        </p:txBody>
      </p:sp>
      <p:pic>
        <p:nvPicPr>
          <p:cNvPr id="7" name="Au logo"/>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dirty="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29-10-2020</a:t>
            </a:fld>
            <a:r>
              <a:rPr lang="da-DK"/>
              <a:t>03-09-2019</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
        <p:nvSpPr>
          <p:cNvPr id="17" name="USR_Title">
            <a:extLst>
              <a:ext uri="{FF2B5EF4-FFF2-40B4-BE49-F238E27FC236}">
                <a16:creationId xmlns:a16="http://schemas.microsoft.com/office/drawing/2014/main" id="{51079DB8-469E-0E43-9B87-AFB0BC46783B}"/>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INDSÆT TITEL</a:t>
            </a:r>
          </a:p>
        </p:txBody>
      </p:sp>
      <p:sp>
        <p:nvSpPr>
          <p:cNvPr id="18" name="Date_DateCustomA">
            <a:extLst>
              <a:ext uri="{FF2B5EF4-FFF2-40B4-BE49-F238E27FC236}">
                <a16:creationId xmlns:a16="http://schemas.microsoft.com/office/drawing/2014/main" id="{5AFCC448-E95B-B64A-B76A-D6227840E28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INDSÆT DATO</a:t>
            </a:r>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5.emf"/><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emf"/><Relationship Id="rId4" Type="http://schemas.microsoft.com/office/2007/relationships/hdphoto" Target="../media/hdphoto1.wdp"/><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82.jpeg"/><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comments" Target="../comments/commen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comments" Target="../comments/comment4.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1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2399243"/>
            <a:ext cx="10365158" cy="1828193"/>
          </a:xfrm>
        </p:spPr>
        <p:txBody>
          <a:bodyPr/>
          <a:lstStyle/>
          <a:p>
            <a:r>
              <a:rPr lang="da-DK" sz="7200" cap="none" dirty="0">
                <a:latin typeface="AU Passata" panose="020B0503030502030804" pitchFamily="34" charset="77"/>
              </a:rPr>
              <a:t>Aarhus Universitet</a:t>
            </a:r>
            <a:r>
              <a:rPr lang="da-DK" dirty="0">
                <a:latin typeface="AU Passata" panose="020B0503030502030804" pitchFamily="34" charset="77"/>
              </a:rPr>
              <a:t/>
            </a:r>
            <a:br>
              <a:rPr lang="da-DK" dirty="0">
                <a:latin typeface="AU Passata" panose="020B0503030502030804" pitchFamily="34" charset="77"/>
              </a:rPr>
            </a:br>
            <a:r>
              <a:rPr lang="da-DK" b="0" cap="none" dirty="0">
                <a:latin typeface="AU Passata Light" panose="020B0303030902030804" pitchFamily="34" charset="77"/>
              </a:rPr>
              <a:t>Vi skaber værdi gennem viden</a:t>
            </a:r>
            <a:endParaRPr lang="da-DK" b="0" dirty="0">
              <a:latin typeface="AU Passata Light" panose="020B0303030902030804" pitchFamily="34" charset="77"/>
            </a:endParaRPr>
          </a:p>
        </p:txBody>
      </p:sp>
    </p:spTree>
    <p:custDataLst>
      <p:tags r:id="rId1"/>
    </p:custDataLst>
    <p:extLst>
      <p:ext uri="{BB962C8B-B14F-4D97-AF65-F5344CB8AC3E}">
        <p14:creationId xmlns:p14="http://schemas.microsoft.com/office/powerpoint/2010/main" val="9483207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dato 3">
            <a:extLst>
              <a:ext uri="{FF2B5EF4-FFF2-40B4-BE49-F238E27FC236}">
                <a16:creationId xmlns:a16="http://schemas.microsoft.com/office/drawing/2014/main" id="{22C3F74D-A406-7C4B-AF19-38262E688673}"/>
              </a:ext>
            </a:extLst>
          </p:cNvPr>
          <p:cNvSpPr>
            <a:spLocks noGrp="1"/>
          </p:cNvSpPr>
          <p:nvPr>
            <p:ph type="dt" sz="half" idx="10"/>
          </p:nvPr>
        </p:nvSpPr>
        <p:spPr>
          <a:xfrm>
            <a:off x="0" y="7020000"/>
            <a:ext cx="0" cy="0"/>
          </a:xfrm>
        </p:spPr>
        <p:txBody>
          <a:bodyPr/>
          <a:lstStyle/>
          <a:p>
            <a:fld id="{B4733A6A-4B2E-D347-8486-98C73B837EBB}" type="datetime1">
              <a:rPr lang="da-DK" smtClean="0"/>
              <a:t>29-10-2020</a:t>
            </a:fld>
            <a:r>
              <a:rPr lang="da-DK"/>
              <a:t>12-09-2017</a:t>
            </a:r>
            <a:endParaRPr lang="da-DK" dirty="0"/>
          </a:p>
        </p:txBody>
      </p:sp>
      <p:sp>
        <p:nvSpPr>
          <p:cNvPr id="23" name="Titel 1">
            <a:extLst>
              <a:ext uri="{FF2B5EF4-FFF2-40B4-BE49-F238E27FC236}">
                <a16:creationId xmlns:a16="http://schemas.microsoft.com/office/drawing/2014/main" id="{0B3AF2E2-CBC8-5D40-A551-5982CAB6771D}"/>
              </a:ext>
            </a:extLst>
          </p:cNvPr>
          <p:cNvSpPr>
            <a:spLocks noGrp="1"/>
          </p:cNvSpPr>
          <p:nvPr>
            <p:ph type="title"/>
          </p:nvPr>
        </p:nvSpPr>
        <p:spPr>
          <a:xfrm>
            <a:off x="315913" y="228627"/>
            <a:ext cx="11556000" cy="752101"/>
          </a:xfrm>
          <a:solidFill>
            <a:schemeClr val="bg1"/>
          </a:solidFill>
        </p:spPr>
        <p:txBody>
          <a:bodyPr/>
          <a:lstStyle/>
          <a:p>
            <a:pPr>
              <a:lnSpc>
                <a:spcPct val="100000"/>
              </a:lnSpc>
            </a:pPr>
            <a:r>
              <a:rPr lang="da-DK" b="0" cap="none" dirty="0">
                <a:solidFill>
                  <a:srgbClr val="000000"/>
                </a:solidFill>
                <a:latin typeface="AU Passata Light" panose="020B0303030902030804" pitchFamily="34" charset="0"/>
              </a:rPr>
              <a:t>Bredt funderet med</a:t>
            </a:r>
            <a:r>
              <a:rPr lang="da-DK" cap="none" dirty="0">
                <a:solidFill>
                  <a:srgbClr val="000000"/>
                </a:solidFill>
                <a:latin typeface="AU Passata Light" panose="020B0303030902030804" pitchFamily="34" charset="0"/>
              </a:rPr>
              <a:t> </a:t>
            </a:r>
            <a:r>
              <a:rPr lang="da-DK" b="0" cap="none" dirty="0">
                <a:solidFill>
                  <a:srgbClr val="000000"/>
                </a:solidFill>
                <a:latin typeface="AU Passata Light" panose="020B0303030902030804" pitchFamily="34" charset="77"/>
              </a:rPr>
              <a:t>fem fakulteter</a:t>
            </a:r>
          </a:p>
        </p:txBody>
      </p:sp>
      <p:sp>
        <p:nvSpPr>
          <p:cNvPr id="3" name="Rektangel 2">
            <a:extLst>
              <a:ext uri="{FF2B5EF4-FFF2-40B4-BE49-F238E27FC236}">
                <a16:creationId xmlns:a16="http://schemas.microsoft.com/office/drawing/2014/main" id="{B94E7455-8385-4D49-AF6B-B2B680D9B4C2}"/>
              </a:ext>
            </a:extLst>
          </p:cNvPr>
          <p:cNvSpPr/>
          <p:nvPr/>
        </p:nvSpPr>
        <p:spPr bwMode="auto">
          <a:xfrm>
            <a:off x="765820" y="980728"/>
            <a:ext cx="1008112" cy="14401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A26B9850-5428-8C4D-A255-4F72DD5308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5253" y="1314277"/>
            <a:ext cx="10348491" cy="4699315"/>
          </a:xfrm>
          <a:prstGeom prst="rect">
            <a:avLst/>
          </a:prstGeom>
        </p:spPr>
      </p:pic>
    </p:spTree>
    <p:extLst>
      <p:ext uri="{BB962C8B-B14F-4D97-AF65-F5344CB8AC3E}">
        <p14:creationId xmlns:p14="http://schemas.microsoft.com/office/powerpoint/2010/main" val="7704359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dato 3">
            <a:extLst>
              <a:ext uri="{FF2B5EF4-FFF2-40B4-BE49-F238E27FC236}">
                <a16:creationId xmlns:a16="http://schemas.microsoft.com/office/drawing/2014/main" id="{22C3F74D-A406-7C4B-AF19-38262E688673}"/>
              </a:ext>
            </a:extLst>
          </p:cNvPr>
          <p:cNvSpPr>
            <a:spLocks noGrp="1"/>
          </p:cNvSpPr>
          <p:nvPr>
            <p:ph type="dt" sz="half" idx="10"/>
          </p:nvPr>
        </p:nvSpPr>
        <p:spPr>
          <a:xfrm>
            <a:off x="0" y="7020000"/>
            <a:ext cx="0" cy="0"/>
          </a:xfrm>
        </p:spPr>
        <p:txBody>
          <a:bodyPr/>
          <a:lstStyle/>
          <a:p>
            <a:fld id="{B4733A6A-4B2E-D347-8486-98C73B837EBB}" type="datetime1">
              <a:rPr lang="da-DK" smtClean="0"/>
              <a:t>29-10-2020</a:t>
            </a:fld>
            <a:r>
              <a:rPr lang="da-DK"/>
              <a:t>12-09-2017</a:t>
            </a:r>
            <a:endParaRPr lang="da-DK" dirty="0"/>
          </a:p>
        </p:txBody>
      </p:sp>
      <p:sp>
        <p:nvSpPr>
          <p:cNvPr id="10" name="Rektangel 9">
            <a:extLst>
              <a:ext uri="{FF2B5EF4-FFF2-40B4-BE49-F238E27FC236}">
                <a16:creationId xmlns:a16="http://schemas.microsoft.com/office/drawing/2014/main" id="{C463FBD9-3147-1141-8B44-D04477832A32}"/>
              </a:ext>
            </a:extLst>
          </p:cNvPr>
          <p:cNvSpPr/>
          <p:nvPr/>
        </p:nvSpPr>
        <p:spPr bwMode="auto">
          <a:xfrm>
            <a:off x="765820" y="980728"/>
            <a:ext cx="1008112" cy="14401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3" name="TextBox 12">
            <a:extLst>
              <a:ext uri="{FF2B5EF4-FFF2-40B4-BE49-F238E27FC236}">
                <a16:creationId xmlns:a16="http://schemas.microsoft.com/office/drawing/2014/main" id="{E618C336-D679-4D4A-B392-D97165F0BA94}"/>
              </a:ext>
            </a:extLst>
          </p:cNvPr>
          <p:cNvSpPr txBox="1"/>
          <p:nvPr/>
        </p:nvSpPr>
        <p:spPr>
          <a:xfrm>
            <a:off x="2691351" y="1328988"/>
            <a:ext cx="1205383" cy="467820"/>
          </a:xfrm>
          <a:prstGeom prst="rect">
            <a:avLst/>
          </a:prstGeom>
          <a:noFill/>
        </p:spPr>
        <p:txBody>
          <a:bodyPr wrap="square" lIns="0" tIns="0" rIns="0" bIns="0" rtlCol="0">
            <a:spAutoFit/>
          </a:bodyPr>
          <a:lstStyle/>
          <a:p>
            <a:pPr>
              <a:lnSpc>
                <a:spcPct val="95000"/>
              </a:lnSpc>
            </a:pPr>
            <a:r>
              <a:rPr lang="en-DK" sz="1600" b="1">
                <a:latin typeface="+mn-lt"/>
              </a:rPr>
              <a:t>AARHUS </a:t>
            </a:r>
            <a:endParaRPr lang="da-DK" sz="1600" b="1" dirty="0">
              <a:latin typeface="+mn-lt"/>
            </a:endParaRPr>
          </a:p>
          <a:p>
            <a:pPr>
              <a:lnSpc>
                <a:spcPct val="95000"/>
              </a:lnSpc>
            </a:pPr>
            <a:r>
              <a:rPr lang="en-DK" sz="1600" b="1">
                <a:latin typeface="+mn-lt"/>
              </a:rPr>
              <a:t>BSS</a:t>
            </a:r>
            <a:endParaRPr lang="en-DK" sz="1600" b="1" dirty="0">
              <a:latin typeface="+mn-lt"/>
            </a:endParaRPr>
          </a:p>
        </p:txBody>
      </p:sp>
      <p:sp>
        <p:nvSpPr>
          <p:cNvPr id="14" name="TextBox 13">
            <a:extLst>
              <a:ext uri="{FF2B5EF4-FFF2-40B4-BE49-F238E27FC236}">
                <a16:creationId xmlns:a16="http://schemas.microsoft.com/office/drawing/2014/main" id="{85BE45C3-C11A-3F44-8A41-2CD028DA0113}"/>
              </a:ext>
            </a:extLst>
          </p:cNvPr>
          <p:cNvSpPr txBox="1"/>
          <p:nvPr/>
        </p:nvSpPr>
        <p:spPr>
          <a:xfrm>
            <a:off x="7360400" y="1309110"/>
            <a:ext cx="4131983" cy="467820"/>
          </a:xfrm>
          <a:prstGeom prst="rect">
            <a:avLst/>
          </a:prstGeom>
          <a:noFill/>
        </p:spPr>
        <p:txBody>
          <a:bodyPr wrap="square" lIns="0" tIns="0" rIns="0" bIns="0" rtlCol="0">
            <a:spAutoFit/>
          </a:bodyPr>
          <a:lstStyle/>
          <a:p>
            <a:pPr>
              <a:lnSpc>
                <a:spcPct val="95000"/>
              </a:lnSpc>
            </a:pPr>
            <a:r>
              <a:rPr lang="en-DK" sz="1600" dirty="0">
                <a:latin typeface="+mn-lt"/>
              </a:rPr>
              <a:t>Faculty of</a:t>
            </a:r>
          </a:p>
          <a:p>
            <a:pPr>
              <a:lnSpc>
                <a:spcPct val="95000"/>
              </a:lnSpc>
            </a:pPr>
            <a:r>
              <a:rPr lang="en-DK" sz="1600" b="1" dirty="0">
                <a:latin typeface="+mn-lt"/>
              </a:rPr>
              <a:t>NATURAL SCIENCES</a:t>
            </a:r>
          </a:p>
        </p:txBody>
      </p:sp>
      <p:sp>
        <p:nvSpPr>
          <p:cNvPr id="17" name="TextBox 16">
            <a:extLst>
              <a:ext uri="{FF2B5EF4-FFF2-40B4-BE49-F238E27FC236}">
                <a16:creationId xmlns:a16="http://schemas.microsoft.com/office/drawing/2014/main" id="{39801E54-07BC-654E-9BBB-4669454C6930}"/>
              </a:ext>
            </a:extLst>
          </p:cNvPr>
          <p:cNvSpPr txBox="1"/>
          <p:nvPr/>
        </p:nvSpPr>
        <p:spPr>
          <a:xfrm>
            <a:off x="5026499" y="1312486"/>
            <a:ext cx="900287" cy="467820"/>
          </a:xfrm>
          <a:prstGeom prst="rect">
            <a:avLst/>
          </a:prstGeom>
          <a:noFill/>
        </p:spPr>
        <p:txBody>
          <a:bodyPr wrap="square" lIns="0" tIns="0" rIns="0" bIns="0" rtlCol="0">
            <a:spAutoFit/>
          </a:bodyPr>
          <a:lstStyle/>
          <a:p>
            <a:pPr>
              <a:lnSpc>
                <a:spcPct val="95000"/>
              </a:lnSpc>
            </a:pPr>
            <a:r>
              <a:rPr lang="en-DK" sz="1600" dirty="0">
                <a:latin typeface="+mn-lt"/>
              </a:rPr>
              <a:t>Faculty of</a:t>
            </a:r>
          </a:p>
          <a:p>
            <a:pPr>
              <a:lnSpc>
                <a:spcPct val="95000"/>
              </a:lnSpc>
            </a:pPr>
            <a:r>
              <a:rPr lang="en-DK" sz="1600" b="1" dirty="0">
                <a:latin typeface="+mn-lt"/>
              </a:rPr>
              <a:t>HEALTH</a:t>
            </a:r>
          </a:p>
        </p:txBody>
      </p:sp>
      <p:sp>
        <p:nvSpPr>
          <p:cNvPr id="18" name="TextBox 17">
            <a:extLst>
              <a:ext uri="{FF2B5EF4-FFF2-40B4-BE49-F238E27FC236}">
                <a16:creationId xmlns:a16="http://schemas.microsoft.com/office/drawing/2014/main" id="{1C9CFF55-E6CB-C747-803B-6D82DAE0C67B}"/>
              </a:ext>
            </a:extLst>
          </p:cNvPr>
          <p:cNvSpPr txBox="1"/>
          <p:nvPr/>
        </p:nvSpPr>
        <p:spPr>
          <a:xfrm>
            <a:off x="334605" y="1312486"/>
            <a:ext cx="900287" cy="467820"/>
          </a:xfrm>
          <a:prstGeom prst="rect">
            <a:avLst/>
          </a:prstGeom>
          <a:noFill/>
        </p:spPr>
        <p:txBody>
          <a:bodyPr wrap="square" lIns="0" tIns="0" rIns="0" bIns="0" rtlCol="0">
            <a:spAutoFit/>
          </a:bodyPr>
          <a:lstStyle/>
          <a:p>
            <a:pPr>
              <a:lnSpc>
                <a:spcPct val="95000"/>
              </a:lnSpc>
            </a:pPr>
            <a:r>
              <a:rPr lang="en-DK" sz="1600" dirty="0">
                <a:latin typeface="+mn-lt"/>
              </a:rPr>
              <a:t>Faculty of</a:t>
            </a:r>
          </a:p>
          <a:p>
            <a:pPr>
              <a:lnSpc>
                <a:spcPct val="95000"/>
              </a:lnSpc>
            </a:pPr>
            <a:r>
              <a:rPr lang="en-DK" sz="1600" b="1" dirty="0">
                <a:latin typeface="+mn-lt"/>
              </a:rPr>
              <a:t>ARTS</a:t>
            </a:r>
          </a:p>
        </p:txBody>
      </p:sp>
      <p:sp>
        <p:nvSpPr>
          <p:cNvPr id="28" name="TextBox 27">
            <a:extLst>
              <a:ext uri="{FF2B5EF4-FFF2-40B4-BE49-F238E27FC236}">
                <a16:creationId xmlns:a16="http://schemas.microsoft.com/office/drawing/2014/main" id="{2595C3C2-EBD3-C749-BFD1-F8C62643E13C}"/>
              </a:ext>
            </a:extLst>
          </p:cNvPr>
          <p:cNvSpPr txBox="1"/>
          <p:nvPr/>
        </p:nvSpPr>
        <p:spPr>
          <a:xfrm>
            <a:off x="9671015" y="1309110"/>
            <a:ext cx="2232248" cy="467820"/>
          </a:xfrm>
          <a:prstGeom prst="rect">
            <a:avLst/>
          </a:prstGeom>
          <a:noFill/>
        </p:spPr>
        <p:txBody>
          <a:bodyPr wrap="square" lIns="0" tIns="0" rIns="0" bIns="0" rtlCol="0">
            <a:spAutoFit/>
          </a:bodyPr>
          <a:lstStyle/>
          <a:p>
            <a:pPr>
              <a:lnSpc>
                <a:spcPct val="95000"/>
              </a:lnSpc>
            </a:pPr>
            <a:r>
              <a:rPr lang="en-DK" sz="1600" dirty="0">
                <a:latin typeface="+mn-lt"/>
              </a:rPr>
              <a:t>Faculty of</a:t>
            </a:r>
          </a:p>
          <a:p>
            <a:pPr>
              <a:lnSpc>
                <a:spcPct val="95000"/>
              </a:lnSpc>
            </a:pPr>
            <a:r>
              <a:rPr lang="en-DK" sz="1600" b="1" dirty="0">
                <a:latin typeface="+mn-lt"/>
              </a:rPr>
              <a:t>TECHNICAL SCIENCES</a:t>
            </a:r>
          </a:p>
        </p:txBody>
      </p:sp>
      <p:pic>
        <p:nvPicPr>
          <p:cNvPr id="5" name="Picture 4">
            <a:extLst>
              <a:ext uri="{FF2B5EF4-FFF2-40B4-BE49-F238E27FC236}">
                <a16:creationId xmlns:a16="http://schemas.microsoft.com/office/drawing/2014/main" id="{8B9D998C-32C1-3F43-B77D-75C4A974AC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50761" y="1879244"/>
            <a:ext cx="1988267" cy="1253309"/>
          </a:xfrm>
          <a:prstGeom prst="rect">
            <a:avLst/>
          </a:prstGeom>
        </p:spPr>
      </p:pic>
      <p:pic>
        <p:nvPicPr>
          <p:cNvPr id="1026" name="Picture 2" descr="https://www.au.dk/uploads/tx_gridelements/VR_lab_LK_773a.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439" y="1832251"/>
            <a:ext cx="2010557"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u.dk/uploads/tx_gridelements/AarhusBSS_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923"/>
          <a:stretch/>
        </p:blipFill>
        <p:spPr bwMode="auto">
          <a:xfrm>
            <a:off x="2691351" y="1760243"/>
            <a:ext cx="1962901" cy="1368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au.dk/uploads/tx_gridelements/Health_0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27652" y="1851412"/>
            <a:ext cx="2002864" cy="12769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au.dk/uploads/tx_gridelements/NAT_bannerbillede_Nat_0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35415" y="1832251"/>
            <a:ext cx="1999357" cy="1299513"/>
          </a:xfrm>
          <a:prstGeom prst="rect">
            <a:avLst/>
          </a:prstGeom>
          <a:noFill/>
          <a:extLst>
            <a:ext uri="{909E8E84-426E-40DD-AFC4-6F175D3DCCD1}">
              <a14:hiddenFill xmlns:a14="http://schemas.microsoft.com/office/drawing/2010/main">
                <a:solidFill>
                  <a:srgbClr val="FFFFFF"/>
                </a:solidFill>
              </a14:hiddenFill>
            </a:ext>
          </a:extLst>
        </p:spPr>
      </p:pic>
      <p:sp>
        <p:nvSpPr>
          <p:cNvPr id="21" name="Titel 1">
            <a:extLst>
              <a:ext uri="{FF2B5EF4-FFF2-40B4-BE49-F238E27FC236}">
                <a16:creationId xmlns:a16="http://schemas.microsoft.com/office/drawing/2014/main" id="{0F8965D8-E7E3-C244-AFC0-FCB498F17047}"/>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lnSpc>
                <a:spcPct val="100000"/>
              </a:lnSpc>
              <a:buFontTx/>
            </a:pPr>
            <a:r>
              <a:rPr lang="da-DK" b="0" kern="0" cap="none" dirty="0">
                <a:solidFill>
                  <a:srgbClr val="000000"/>
                </a:solidFill>
                <a:latin typeface="AU Passata Light" panose="020B0303030902030804" pitchFamily="34" charset="0"/>
              </a:rPr>
              <a:t>Fakulteterne</a:t>
            </a:r>
            <a:endParaRPr lang="da-DK" kern="0" cap="none" dirty="0">
              <a:solidFill>
                <a:srgbClr val="000000"/>
              </a:solidFill>
            </a:endParaRPr>
          </a:p>
        </p:txBody>
      </p:sp>
      <p:sp>
        <p:nvSpPr>
          <p:cNvPr id="22" name="Tekstfelt 23">
            <a:extLst>
              <a:ext uri="{FF2B5EF4-FFF2-40B4-BE49-F238E27FC236}">
                <a16:creationId xmlns:a16="http://schemas.microsoft.com/office/drawing/2014/main" id="{5ED05B4F-B118-CB42-BE6C-246053EA1FA4}"/>
              </a:ext>
            </a:extLst>
          </p:cNvPr>
          <p:cNvSpPr txBox="1"/>
          <p:nvPr/>
        </p:nvSpPr>
        <p:spPr>
          <a:xfrm>
            <a:off x="335461" y="3200403"/>
            <a:ext cx="2004348" cy="2585323"/>
          </a:xfrm>
          <a:prstGeom prst="rect">
            <a:avLst/>
          </a:prstGeom>
          <a:noFill/>
        </p:spPr>
        <p:txBody>
          <a:bodyPr wrap="square" lIns="0" tIns="0" rIns="0" bIns="0" rtlCol="0">
            <a:spAutoFit/>
          </a:bodyPr>
          <a:lstStyle/>
          <a:p>
            <a:pPr>
              <a:lnSpc>
                <a:spcPct val="100000"/>
              </a:lnSpc>
            </a:pPr>
            <a:r>
              <a:rPr lang="da-DK" sz="1400" dirty="0"/>
              <a:t>Fakultetet omfatter bl.a.:</a:t>
            </a:r>
          </a:p>
          <a:p>
            <a:pPr>
              <a:lnSpc>
                <a:spcPct val="100000"/>
              </a:lnSpc>
            </a:pPr>
            <a:endParaRPr lang="da-DK" sz="1400" dirty="0"/>
          </a:p>
          <a:p>
            <a:pPr marL="285750" indent="-285750">
              <a:lnSpc>
                <a:spcPct val="100000"/>
              </a:lnSpc>
              <a:buFont typeface="Arial" panose="020B0604020202020204" pitchFamily="34" charset="0"/>
              <a:buChar char="•"/>
            </a:pPr>
            <a:r>
              <a:rPr lang="da-DK" sz="1400" dirty="0"/>
              <a:t>Antropologi</a:t>
            </a:r>
          </a:p>
          <a:p>
            <a:pPr marL="285750" indent="-285750">
              <a:lnSpc>
                <a:spcPct val="100000"/>
              </a:lnSpc>
              <a:buFont typeface="Arial" panose="020B0604020202020204" pitchFamily="34" charset="0"/>
              <a:buChar char="•"/>
            </a:pPr>
            <a:r>
              <a:rPr lang="da-DK" sz="1400" dirty="0"/>
              <a:t>Arkæologi</a:t>
            </a:r>
          </a:p>
          <a:p>
            <a:pPr marL="285750" indent="-285750">
              <a:lnSpc>
                <a:spcPct val="100000"/>
              </a:lnSpc>
              <a:buFont typeface="Arial" panose="020B0604020202020204" pitchFamily="34" charset="0"/>
              <a:buChar char="•"/>
            </a:pPr>
            <a:r>
              <a:rPr lang="da-DK" sz="1400" dirty="0"/>
              <a:t>Dramaturgi</a:t>
            </a:r>
          </a:p>
          <a:p>
            <a:pPr marL="285750" indent="-285750">
              <a:lnSpc>
                <a:spcPct val="100000"/>
              </a:lnSpc>
              <a:buFont typeface="Arial" panose="020B0604020202020204" pitchFamily="34" charset="0"/>
              <a:buChar char="•"/>
            </a:pPr>
            <a:r>
              <a:rPr lang="da-DK" sz="1400" dirty="0"/>
              <a:t>Filosofi</a:t>
            </a:r>
          </a:p>
          <a:p>
            <a:pPr marL="285750" indent="-285750">
              <a:lnSpc>
                <a:spcPct val="100000"/>
              </a:lnSpc>
              <a:buFont typeface="Arial" panose="020B0604020202020204" pitchFamily="34" charset="0"/>
              <a:buChar char="•"/>
            </a:pPr>
            <a:r>
              <a:rPr lang="da-DK" sz="1400" dirty="0"/>
              <a:t>Historie</a:t>
            </a:r>
          </a:p>
          <a:p>
            <a:pPr marL="285750" indent="-285750">
              <a:lnSpc>
                <a:spcPct val="100000"/>
              </a:lnSpc>
              <a:buFont typeface="Arial" panose="020B0604020202020204" pitchFamily="34" charset="0"/>
              <a:buChar char="•"/>
            </a:pPr>
            <a:r>
              <a:rPr lang="da-DK" sz="1400" dirty="0"/>
              <a:t>Lingvistik</a:t>
            </a:r>
          </a:p>
          <a:p>
            <a:pPr marL="285750" indent="-285750">
              <a:lnSpc>
                <a:spcPct val="100000"/>
              </a:lnSpc>
              <a:buFont typeface="Arial" panose="020B0604020202020204" pitchFamily="34" charset="0"/>
              <a:buChar char="•"/>
            </a:pPr>
            <a:r>
              <a:rPr lang="da-DK" sz="1400" dirty="0"/>
              <a:t>Litteratur</a:t>
            </a:r>
          </a:p>
          <a:p>
            <a:pPr marL="285750" indent="-285750">
              <a:lnSpc>
                <a:spcPct val="100000"/>
              </a:lnSpc>
              <a:buFont typeface="Arial" panose="020B0604020202020204" pitchFamily="34" charset="0"/>
              <a:buChar char="•"/>
            </a:pPr>
            <a:r>
              <a:rPr lang="da-DK" sz="1400" dirty="0"/>
              <a:t>Medier</a:t>
            </a:r>
          </a:p>
          <a:p>
            <a:pPr marL="285750" indent="-285750">
              <a:lnSpc>
                <a:spcPct val="100000"/>
              </a:lnSpc>
              <a:buFont typeface="Arial" panose="020B0604020202020204" pitchFamily="34" charset="0"/>
              <a:buChar char="•"/>
            </a:pPr>
            <a:r>
              <a:rPr lang="da-DK" sz="1400" dirty="0"/>
              <a:t>Sprog</a:t>
            </a:r>
          </a:p>
          <a:p>
            <a:pPr marL="285750" indent="-285750">
              <a:lnSpc>
                <a:spcPct val="100000"/>
              </a:lnSpc>
              <a:buFont typeface="Arial" panose="020B0604020202020204" pitchFamily="34" charset="0"/>
              <a:buChar char="•"/>
            </a:pPr>
            <a:r>
              <a:rPr lang="da-DK" sz="1400" dirty="0"/>
              <a:t>Teologi</a:t>
            </a:r>
            <a:endParaRPr lang="da-DK" sz="1200" dirty="0"/>
          </a:p>
        </p:txBody>
      </p:sp>
      <p:sp>
        <p:nvSpPr>
          <p:cNvPr id="23" name="Tekstfelt 29">
            <a:extLst>
              <a:ext uri="{FF2B5EF4-FFF2-40B4-BE49-F238E27FC236}">
                <a16:creationId xmlns:a16="http://schemas.microsoft.com/office/drawing/2014/main" id="{41BC6A69-03CB-6440-BC12-81EA7FE6EB09}"/>
              </a:ext>
            </a:extLst>
          </p:cNvPr>
          <p:cNvSpPr txBox="1"/>
          <p:nvPr/>
        </p:nvSpPr>
        <p:spPr>
          <a:xfrm>
            <a:off x="2663340" y="3200403"/>
            <a:ext cx="1982812" cy="2154436"/>
          </a:xfrm>
          <a:prstGeom prst="rect">
            <a:avLst/>
          </a:prstGeom>
          <a:noFill/>
        </p:spPr>
        <p:txBody>
          <a:bodyPr wrap="square" lIns="0" tIns="0" rIns="0" bIns="0" rtlCol="0">
            <a:spAutoFit/>
          </a:bodyPr>
          <a:lstStyle/>
          <a:p>
            <a:pPr>
              <a:lnSpc>
                <a:spcPct val="100000"/>
              </a:lnSpc>
            </a:pPr>
            <a:r>
              <a:rPr lang="da-DK" sz="1400" dirty="0"/>
              <a:t>Fakultetet omfatter bl.a.:</a:t>
            </a:r>
          </a:p>
          <a:p>
            <a:pPr lvl="0">
              <a:lnSpc>
                <a:spcPct val="100000"/>
              </a:lnSpc>
            </a:pPr>
            <a:endParaRPr lang="da-DK" sz="1400" dirty="0">
              <a:solidFill>
                <a:srgbClr val="000000"/>
              </a:solidFill>
            </a:endParaRPr>
          </a:p>
          <a:p>
            <a:pPr marL="285750" lvl="0" indent="-285750">
              <a:lnSpc>
                <a:spcPct val="100000"/>
              </a:lnSpc>
              <a:buFont typeface="Arial" panose="020B0604020202020204" pitchFamily="34" charset="0"/>
              <a:buChar char="•"/>
            </a:pPr>
            <a:r>
              <a:rPr lang="da-DK" sz="1400" dirty="0">
                <a:solidFill>
                  <a:srgbClr val="000000"/>
                </a:solidFill>
              </a:rPr>
              <a:t>Økonomi</a:t>
            </a:r>
          </a:p>
          <a:p>
            <a:pPr marL="285750" lvl="0" indent="-285750">
              <a:lnSpc>
                <a:spcPct val="100000"/>
              </a:lnSpc>
              <a:buFont typeface="Arial" panose="020B0604020202020204" pitchFamily="34" charset="0"/>
              <a:buChar char="•"/>
            </a:pPr>
            <a:r>
              <a:rPr lang="da-DK" sz="1400" dirty="0">
                <a:solidFill>
                  <a:srgbClr val="000000"/>
                </a:solidFill>
              </a:rPr>
              <a:t>Virksomhedsledelse</a:t>
            </a:r>
          </a:p>
          <a:p>
            <a:pPr marL="285750" lvl="0" indent="-285750">
              <a:lnSpc>
                <a:spcPct val="100000"/>
              </a:lnSpc>
              <a:buFont typeface="Arial" panose="020B0604020202020204" pitchFamily="34" charset="0"/>
              <a:buChar char="•"/>
            </a:pPr>
            <a:r>
              <a:rPr lang="da-DK" sz="1400" dirty="0">
                <a:solidFill>
                  <a:srgbClr val="000000"/>
                </a:solidFill>
              </a:rPr>
              <a:t>Forretningsudvikling og teknologi</a:t>
            </a:r>
          </a:p>
          <a:p>
            <a:pPr marL="285750" lvl="0" indent="-285750">
              <a:lnSpc>
                <a:spcPct val="100000"/>
              </a:lnSpc>
              <a:buFont typeface="Arial" panose="020B0604020202020204" pitchFamily="34" charset="0"/>
              <a:buChar char="•"/>
            </a:pPr>
            <a:r>
              <a:rPr lang="da-DK" sz="1400" dirty="0">
                <a:solidFill>
                  <a:srgbClr val="000000"/>
                </a:solidFill>
              </a:rPr>
              <a:t>Jura</a:t>
            </a:r>
          </a:p>
          <a:p>
            <a:pPr marL="285750" lvl="0" indent="-285750">
              <a:lnSpc>
                <a:spcPct val="100000"/>
              </a:lnSpc>
              <a:buFont typeface="Arial" panose="020B0604020202020204" pitchFamily="34" charset="0"/>
              <a:buChar char="•"/>
            </a:pPr>
            <a:r>
              <a:rPr lang="da-DK" sz="1400" dirty="0">
                <a:solidFill>
                  <a:srgbClr val="000000"/>
                </a:solidFill>
              </a:rPr>
              <a:t>Samfundsfag</a:t>
            </a:r>
          </a:p>
          <a:p>
            <a:pPr marL="285750" lvl="0" indent="-285750">
              <a:lnSpc>
                <a:spcPct val="100000"/>
              </a:lnSpc>
              <a:buFont typeface="Arial" panose="020B0604020202020204" pitchFamily="34" charset="0"/>
              <a:buChar char="•"/>
            </a:pPr>
            <a:r>
              <a:rPr lang="da-DK" sz="1400" dirty="0">
                <a:solidFill>
                  <a:srgbClr val="000000"/>
                </a:solidFill>
              </a:rPr>
              <a:t>Statskundskab</a:t>
            </a:r>
          </a:p>
          <a:p>
            <a:pPr marL="285750" lvl="0" indent="-285750">
              <a:lnSpc>
                <a:spcPct val="100000"/>
              </a:lnSpc>
              <a:buFont typeface="Arial" panose="020B0604020202020204" pitchFamily="34" charset="0"/>
              <a:buChar char="•"/>
            </a:pPr>
            <a:r>
              <a:rPr lang="da-DK" sz="1400" dirty="0">
                <a:solidFill>
                  <a:srgbClr val="000000"/>
                </a:solidFill>
              </a:rPr>
              <a:t>Psykologi</a:t>
            </a:r>
          </a:p>
        </p:txBody>
      </p:sp>
      <p:sp>
        <p:nvSpPr>
          <p:cNvPr id="24" name="Tekstfelt 30">
            <a:extLst>
              <a:ext uri="{FF2B5EF4-FFF2-40B4-BE49-F238E27FC236}">
                <a16:creationId xmlns:a16="http://schemas.microsoft.com/office/drawing/2014/main" id="{92106479-61EF-CF4F-9747-D553861E2803}"/>
              </a:ext>
            </a:extLst>
          </p:cNvPr>
          <p:cNvSpPr txBox="1"/>
          <p:nvPr/>
        </p:nvSpPr>
        <p:spPr>
          <a:xfrm>
            <a:off x="5026499" y="3195111"/>
            <a:ext cx="1997299" cy="2154436"/>
          </a:xfrm>
          <a:prstGeom prst="rect">
            <a:avLst/>
          </a:prstGeom>
          <a:noFill/>
        </p:spPr>
        <p:txBody>
          <a:bodyPr wrap="square" lIns="0" tIns="0" rIns="0" bIns="0" rtlCol="0">
            <a:spAutoFit/>
          </a:bodyPr>
          <a:lstStyle/>
          <a:p>
            <a:pPr>
              <a:lnSpc>
                <a:spcPct val="100000"/>
              </a:lnSpc>
            </a:pPr>
            <a:r>
              <a:rPr lang="da-DK" sz="1400" dirty="0"/>
              <a:t>Fakultetet omfatter bl.a.:</a:t>
            </a:r>
          </a:p>
          <a:p>
            <a:pPr>
              <a:lnSpc>
                <a:spcPct val="100000"/>
              </a:lnSpc>
            </a:pPr>
            <a:endParaRPr lang="da-DK" sz="1400" dirty="0"/>
          </a:p>
          <a:p>
            <a:pPr marL="285750" indent="-285750">
              <a:lnSpc>
                <a:spcPct val="100000"/>
              </a:lnSpc>
              <a:buFont typeface="Arial" panose="020B0604020202020204" pitchFamily="34" charset="0"/>
              <a:buChar char="•"/>
            </a:pPr>
            <a:r>
              <a:rPr lang="da-DK" sz="1400" dirty="0"/>
              <a:t>Folkesundhed</a:t>
            </a:r>
          </a:p>
          <a:p>
            <a:pPr marL="285750" indent="-285750">
              <a:lnSpc>
                <a:spcPct val="100000"/>
              </a:lnSpc>
              <a:buFont typeface="Arial" panose="020B0604020202020204" pitchFamily="34" charset="0"/>
              <a:buChar char="•"/>
            </a:pPr>
            <a:r>
              <a:rPr lang="da-DK" sz="1400" dirty="0"/>
              <a:t>Idræt</a:t>
            </a:r>
          </a:p>
          <a:p>
            <a:pPr marL="285750" indent="-285750">
              <a:lnSpc>
                <a:spcPct val="100000"/>
              </a:lnSpc>
              <a:buFont typeface="Arial" panose="020B0604020202020204" pitchFamily="34" charset="0"/>
              <a:buChar char="•"/>
            </a:pPr>
            <a:r>
              <a:rPr lang="da-DK" sz="1400" dirty="0"/>
              <a:t>Medicin</a:t>
            </a:r>
          </a:p>
          <a:p>
            <a:pPr marL="285750" indent="-285750">
              <a:lnSpc>
                <a:spcPct val="100000"/>
              </a:lnSpc>
              <a:buFont typeface="Arial" panose="020B0604020202020204" pitchFamily="34" charset="0"/>
              <a:buChar char="•"/>
            </a:pPr>
            <a:r>
              <a:rPr lang="da-DK" sz="1400" dirty="0"/>
              <a:t>Odontologi</a:t>
            </a:r>
          </a:p>
          <a:p>
            <a:pPr marL="285750" indent="-285750">
              <a:lnSpc>
                <a:spcPct val="100000"/>
              </a:lnSpc>
              <a:buFont typeface="Arial" panose="020B0604020202020204" pitchFamily="34" charset="0"/>
              <a:buChar char="•"/>
            </a:pPr>
            <a:r>
              <a:rPr lang="da-DK" sz="1400" dirty="0"/>
              <a:t>Optometri</a:t>
            </a:r>
          </a:p>
          <a:p>
            <a:pPr marL="285750" indent="-285750">
              <a:lnSpc>
                <a:spcPct val="100000"/>
              </a:lnSpc>
              <a:buFont typeface="Arial" panose="020B0604020202020204" pitchFamily="34" charset="0"/>
              <a:buChar char="•"/>
            </a:pPr>
            <a:r>
              <a:rPr lang="da-DK" sz="1400" dirty="0"/>
              <a:t>Sygepleje </a:t>
            </a:r>
          </a:p>
          <a:p>
            <a:pPr marL="285750" indent="-285750">
              <a:lnSpc>
                <a:spcPct val="100000"/>
              </a:lnSpc>
              <a:buFont typeface="Arial" panose="020B0604020202020204" pitchFamily="34" charset="0"/>
              <a:buChar char="•"/>
            </a:pPr>
            <a:r>
              <a:rPr lang="da-DK" sz="1400" dirty="0"/>
              <a:t>Folkesundheds-videnskab </a:t>
            </a:r>
          </a:p>
        </p:txBody>
      </p:sp>
      <p:sp>
        <p:nvSpPr>
          <p:cNvPr id="26" name="TextBox 1">
            <a:extLst>
              <a:ext uri="{FF2B5EF4-FFF2-40B4-BE49-F238E27FC236}">
                <a16:creationId xmlns:a16="http://schemas.microsoft.com/office/drawing/2014/main" id="{9057E64C-BABA-BC44-8DF8-C315E829021E}"/>
              </a:ext>
            </a:extLst>
          </p:cNvPr>
          <p:cNvSpPr txBox="1"/>
          <p:nvPr/>
        </p:nvSpPr>
        <p:spPr>
          <a:xfrm>
            <a:off x="7360400" y="3195111"/>
            <a:ext cx="1924297" cy="2660728"/>
          </a:xfrm>
          <a:prstGeom prst="rect">
            <a:avLst/>
          </a:prstGeom>
          <a:noFill/>
        </p:spPr>
        <p:txBody>
          <a:bodyPr wrap="square" lIns="0" tIns="0" rIns="0" bIns="0" rtlCol="0">
            <a:spAutoFit/>
          </a:bodyPr>
          <a:lstStyle/>
          <a:p>
            <a:pPr>
              <a:lnSpc>
                <a:spcPct val="95000"/>
              </a:lnSpc>
            </a:pPr>
            <a:r>
              <a:rPr lang="da-DK" sz="1400" dirty="0"/>
              <a:t>Fakultetet omfatter bl.a.:</a:t>
            </a:r>
          </a:p>
          <a:p>
            <a:pPr>
              <a:lnSpc>
                <a:spcPct val="95000"/>
              </a:lnSpc>
            </a:pPr>
            <a:endParaRPr lang="en-GB" sz="1400" dirty="0"/>
          </a:p>
          <a:p>
            <a:pPr marL="285750" indent="-285750">
              <a:lnSpc>
                <a:spcPct val="95000"/>
              </a:lnSpc>
              <a:buFont typeface="Arial" panose="020B0604020202020204" pitchFamily="34" charset="0"/>
              <a:buChar char="•"/>
            </a:pPr>
            <a:r>
              <a:rPr lang="en-GB" sz="1400"/>
              <a:t>Astronomi </a:t>
            </a:r>
            <a:endParaRPr lang="en-GB" sz="1400" dirty="0"/>
          </a:p>
          <a:p>
            <a:pPr marL="285750" indent="-285750">
              <a:lnSpc>
                <a:spcPct val="95000"/>
              </a:lnSpc>
              <a:buFont typeface="Arial" panose="020B0604020202020204" pitchFamily="34" charset="0"/>
              <a:buChar char="•"/>
            </a:pPr>
            <a:r>
              <a:rPr lang="en-GB" sz="1400" dirty="0" err="1">
                <a:latin typeface="+mn-lt"/>
              </a:rPr>
              <a:t>Biologi</a:t>
            </a:r>
            <a:endParaRPr lang="en-GB" sz="1400" dirty="0">
              <a:latin typeface="+mn-lt"/>
            </a:endParaRPr>
          </a:p>
          <a:p>
            <a:pPr marL="285750" indent="-285750">
              <a:lnSpc>
                <a:spcPct val="95000"/>
              </a:lnSpc>
              <a:buFont typeface="Arial" panose="020B0604020202020204" pitchFamily="34" charset="0"/>
              <a:buChar char="•"/>
            </a:pPr>
            <a:r>
              <a:rPr lang="en-GB" sz="1400" dirty="0" err="1">
                <a:latin typeface="+mn-lt"/>
              </a:rPr>
              <a:t>Datalogi</a:t>
            </a:r>
            <a:endParaRPr lang="en-GB" sz="1400" dirty="0">
              <a:latin typeface="+mn-lt"/>
            </a:endParaRPr>
          </a:p>
          <a:p>
            <a:pPr marL="285750" indent="-285750">
              <a:lnSpc>
                <a:spcPct val="95000"/>
              </a:lnSpc>
              <a:buFont typeface="Arial" panose="020B0604020202020204" pitchFamily="34" charset="0"/>
              <a:buChar char="•"/>
            </a:pPr>
            <a:r>
              <a:rPr lang="en-GB" sz="1400" dirty="0">
                <a:latin typeface="+mn-lt"/>
              </a:rPr>
              <a:t>Geoscience</a:t>
            </a:r>
          </a:p>
          <a:p>
            <a:pPr marL="285750" indent="-285750">
              <a:lnSpc>
                <a:spcPct val="95000"/>
              </a:lnSpc>
              <a:buFont typeface="Arial" panose="020B0604020202020204" pitchFamily="34" charset="0"/>
              <a:buChar char="•"/>
            </a:pPr>
            <a:r>
              <a:rPr lang="en-GB" sz="1400" dirty="0" err="1">
                <a:latin typeface="+mn-lt"/>
              </a:rPr>
              <a:t>Fysik</a:t>
            </a:r>
            <a:endParaRPr lang="en-GB" sz="1400" dirty="0">
              <a:latin typeface="+mn-lt"/>
            </a:endParaRPr>
          </a:p>
          <a:p>
            <a:pPr marL="285750" indent="-285750">
              <a:lnSpc>
                <a:spcPct val="95000"/>
              </a:lnSpc>
              <a:buFont typeface="Arial" panose="020B0604020202020204" pitchFamily="34" charset="0"/>
              <a:buChar char="•"/>
            </a:pPr>
            <a:r>
              <a:rPr lang="en-GB" sz="1400" dirty="0">
                <a:latin typeface="+mn-lt"/>
              </a:rPr>
              <a:t>Kemi</a:t>
            </a:r>
          </a:p>
          <a:p>
            <a:pPr marL="285750" indent="-285750">
              <a:lnSpc>
                <a:spcPct val="95000"/>
              </a:lnSpc>
              <a:buFont typeface="Arial" panose="020B0604020202020204" pitchFamily="34" charset="0"/>
              <a:buChar char="•"/>
            </a:pPr>
            <a:r>
              <a:rPr lang="en-GB" sz="1400" dirty="0" err="1">
                <a:latin typeface="+mn-lt"/>
              </a:rPr>
              <a:t>Matematik</a:t>
            </a:r>
            <a:endParaRPr lang="en-GB" sz="1400" dirty="0">
              <a:latin typeface="+mn-lt"/>
            </a:endParaRPr>
          </a:p>
          <a:p>
            <a:pPr marL="285750" indent="-285750">
              <a:lnSpc>
                <a:spcPct val="95000"/>
              </a:lnSpc>
              <a:buFont typeface="Arial" panose="020B0604020202020204" pitchFamily="34" charset="0"/>
              <a:buChar char="•"/>
            </a:pPr>
            <a:r>
              <a:rPr lang="en-GB" sz="1400" dirty="0" err="1">
                <a:latin typeface="+mn-lt"/>
              </a:rPr>
              <a:t>Molekylærbiologi</a:t>
            </a:r>
            <a:endParaRPr lang="en-GB" sz="1400" dirty="0">
              <a:latin typeface="+mn-lt"/>
            </a:endParaRPr>
          </a:p>
          <a:p>
            <a:pPr marL="285750" indent="-285750">
              <a:lnSpc>
                <a:spcPct val="95000"/>
              </a:lnSpc>
              <a:buFont typeface="Arial" panose="020B0604020202020204" pitchFamily="34" charset="0"/>
              <a:buChar char="•"/>
            </a:pPr>
            <a:r>
              <a:rPr lang="en-GB" sz="1400" dirty="0">
                <a:latin typeface="+mn-lt"/>
              </a:rPr>
              <a:t>Nanoscience</a:t>
            </a:r>
          </a:p>
          <a:p>
            <a:pPr>
              <a:lnSpc>
                <a:spcPct val="95000"/>
              </a:lnSpc>
            </a:pPr>
            <a:endParaRPr lang="en-GB" sz="1400" dirty="0">
              <a:latin typeface="+mn-lt"/>
            </a:endParaRPr>
          </a:p>
          <a:p>
            <a:pPr>
              <a:lnSpc>
                <a:spcPct val="95000"/>
              </a:lnSpc>
            </a:pPr>
            <a:endParaRPr lang="en-DK" sz="1400" dirty="0">
              <a:latin typeface="+mn-lt"/>
            </a:endParaRPr>
          </a:p>
        </p:txBody>
      </p:sp>
      <p:sp>
        <p:nvSpPr>
          <p:cNvPr id="29" name="TextBox 31">
            <a:extLst>
              <a:ext uri="{FF2B5EF4-FFF2-40B4-BE49-F238E27FC236}">
                <a16:creationId xmlns:a16="http://schemas.microsoft.com/office/drawing/2014/main" id="{75BEEB61-F807-384C-B963-C4532167029E}"/>
              </a:ext>
            </a:extLst>
          </p:cNvPr>
          <p:cNvSpPr txBox="1"/>
          <p:nvPr/>
        </p:nvSpPr>
        <p:spPr>
          <a:xfrm>
            <a:off x="9671015" y="3200403"/>
            <a:ext cx="2201898" cy="1842043"/>
          </a:xfrm>
          <a:prstGeom prst="rect">
            <a:avLst/>
          </a:prstGeom>
          <a:noFill/>
        </p:spPr>
        <p:txBody>
          <a:bodyPr wrap="square" lIns="0" tIns="0" rIns="0" bIns="0" rtlCol="0">
            <a:spAutoFit/>
          </a:bodyPr>
          <a:lstStyle/>
          <a:p>
            <a:pPr>
              <a:lnSpc>
                <a:spcPct val="95000"/>
              </a:lnSpc>
            </a:pPr>
            <a:r>
              <a:rPr lang="da-DK" sz="1400" dirty="0"/>
              <a:t>Fakultetet omfatter bl.a.:</a:t>
            </a:r>
          </a:p>
          <a:p>
            <a:pPr>
              <a:lnSpc>
                <a:spcPct val="95000"/>
              </a:lnSpc>
            </a:pPr>
            <a:endParaRPr lang="en-GB" sz="1400" dirty="0">
              <a:latin typeface="+mn-lt"/>
            </a:endParaRPr>
          </a:p>
          <a:p>
            <a:pPr marL="285750" indent="-285750">
              <a:lnSpc>
                <a:spcPct val="95000"/>
              </a:lnSpc>
              <a:buFont typeface="Arial" panose="020B0604020202020204" pitchFamily="34" charset="0"/>
              <a:buChar char="•"/>
            </a:pPr>
            <a:r>
              <a:rPr lang="en-GB" sz="1400" dirty="0" err="1">
                <a:latin typeface="+mn-lt"/>
              </a:rPr>
              <a:t>Agroøkologi</a:t>
            </a:r>
            <a:endParaRPr lang="en-GB" sz="1400" dirty="0">
              <a:latin typeface="+mn-lt"/>
            </a:endParaRPr>
          </a:p>
          <a:p>
            <a:pPr marL="285750" indent="-285750">
              <a:lnSpc>
                <a:spcPct val="95000"/>
              </a:lnSpc>
              <a:buFont typeface="Arial" panose="020B0604020202020204" pitchFamily="34" charset="0"/>
              <a:buChar char="•"/>
            </a:pPr>
            <a:r>
              <a:rPr lang="en-GB" sz="1400" dirty="0"/>
              <a:t>Bioscience</a:t>
            </a:r>
            <a:endParaRPr lang="en-GB" sz="1400" dirty="0">
              <a:latin typeface="+mn-lt"/>
            </a:endParaRPr>
          </a:p>
          <a:p>
            <a:pPr marL="285750" indent="-285750">
              <a:lnSpc>
                <a:spcPct val="95000"/>
              </a:lnSpc>
              <a:buFont typeface="Arial" panose="020B0604020202020204" pitchFamily="34" charset="0"/>
              <a:buChar char="•"/>
            </a:pPr>
            <a:r>
              <a:rPr lang="en-GB" sz="1400" dirty="0" err="1"/>
              <a:t>Husdyrvidenskab</a:t>
            </a:r>
            <a:r>
              <a:rPr lang="en-GB" sz="1400" dirty="0"/>
              <a:t> </a:t>
            </a:r>
          </a:p>
          <a:p>
            <a:pPr marL="285750" indent="-285750">
              <a:lnSpc>
                <a:spcPct val="95000"/>
              </a:lnSpc>
              <a:buFont typeface="Arial" panose="020B0604020202020204" pitchFamily="34" charset="0"/>
              <a:buChar char="•"/>
            </a:pPr>
            <a:r>
              <a:rPr lang="en-GB" sz="1400" dirty="0" err="1"/>
              <a:t>Fødevarer</a:t>
            </a:r>
            <a:endParaRPr lang="en-GB" sz="1400" dirty="0"/>
          </a:p>
          <a:p>
            <a:pPr marL="285750" indent="-285750">
              <a:lnSpc>
                <a:spcPct val="95000"/>
              </a:lnSpc>
              <a:buFont typeface="Arial" panose="020B0604020202020204" pitchFamily="34" charset="0"/>
              <a:buChar char="•"/>
            </a:pPr>
            <a:r>
              <a:rPr lang="en-GB" sz="1400" dirty="0" err="1"/>
              <a:t>Ingeniørvidenskab</a:t>
            </a:r>
            <a:endParaRPr lang="en-GB" sz="1400" dirty="0"/>
          </a:p>
          <a:p>
            <a:pPr marL="285750" indent="-285750">
              <a:lnSpc>
                <a:spcPct val="95000"/>
              </a:lnSpc>
              <a:buFont typeface="Arial" panose="020B0604020202020204" pitchFamily="34" charset="0"/>
              <a:buChar char="•"/>
            </a:pPr>
            <a:r>
              <a:rPr lang="en-GB" sz="1400" dirty="0" err="1">
                <a:latin typeface="+mn-lt"/>
              </a:rPr>
              <a:t>Miljøvidenskab</a:t>
            </a:r>
            <a:endParaRPr lang="en-GB" sz="1400" dirty="0">
              <a:latin typeface="+mn-lt"/>
            </a:endParaRPr>
          </a:p>
          <a:p>
            <a:pPr>
              <a:lnSpc>
                <a:spcPct val="95000"/>
              </a:lnSpc>
            </a:pPr>
            <a:endParaRPr lang="en-DK" sz="1400" dirty="0">
              <a:latin typeface="+mn-lt"/>
            </a:endParaRPr>
          </a:p>
        </p:txBody>
      </p:sp>
    </p:spTree>
    <p:extLst>
      <p:ext uri="{BB962C8B-B14F-4D97-AF65-F5344CB8AC3E}">
        <p14:creationId xmlns:p14="http://schemas.microsoft.com/office/powerpoint/2010/main" val="24784219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dato 3">
            <a:extLst>
              <a:ext uri="{FF2B5EF4-FFF2-40B4-BE49-F238E27FC236}">
                <a16:creationId xmlns:a16="http://schemas.microsoft.com/office/drawing/2014/main" id="{22C3F74D-A406-7C4B-AF19-38262E688673}"/>
              </a:ext>
            </a:extLst>
          </p:cNvPr>
          <p:cNvSpPr>
            <a:spLocks noGrp="1"/>
          </p:cNvSpPr>
          <p:nvPr>
            <p:ph type="dt" sz="half" idx="10"/>
          </p:nvPr>
        </p:nvSpPr>
        <p:spPr>
          <a:xfrm>
            <a:off x="0" y="7020000"/>
            <a:ext cx="0" cy="0"/>
          </a:xfrm>
        </p:spPr>
        <p:txBody>
          <a:bodyPr/>
          <a:lstStyle/>
          <a:p>
            <a:fld id="{B4733A6A-4B2E-D347-8486-98C73B837EBB}" type="datetime1">
              <a:rPr lang="da-DK" smtClean="0"/>
              <a:t>29-10-2020</a:t>
            </a:fld>
            <a:r>
              <a:rPr lang="da-DK"/>
              <a:t>12-09-2017</a:t>
            </a:r>
            <a:endParaRPr lang="da-DK" dirty="0"/>
          </a:p>
        </p:txBody>
      </p:sp>
      <p:sp>
        <p:nvSpPr>
          <p:cNvPr id="30" name="Titel 1">
            <a:extLst>
              <a:ext uri="{FF2B5EF4-FFF2-40B4-BE49-F238E27FC236}">
                <a16:creationId xmlns:a16="http://schemas.microsoft.com/office/drawing/2014/main" id="{00BD6E64-D693-934D-9B0B-71EDAF0125A2}"/>
              </a:ext>
            </a:extLst>
          </p:cNvPr>
          <p:cNvSpPr txBox="1">
            <a:spLocks/>
          </p:cNvSpPr>
          <p:nvPr/>
        </p:nvSpPr>
        <p:spPr bwMode="auto">
          <a:xfrm>
            <a:off x="335461" y="228597"/>
            <a:ext cx="11556000" cy="7521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lnSpc>
                <a:spcPct val="100000"/>
              </a:lnSpc>
              <a:buFontTx/>
            </a:pPr>
            <a:r>
              <a:rPr lang="da-DK" b="0" kern="0" cap="none" dirty="0">
                <a:solidFill>
                  <a:srgbClr val="000000"/>
                </a:solidFill>
                <a:latin typeface="AU Passata Light" panose="020B0303030902030804" pitchFamily="34" charset="0"/>
              </a:rPr>
              <a:t>Nøgletal for fakulteter</a:t>
            </a:r>
            <a:endParaRPr lang="da-DK" kern="0" cap="none" dirty="0">
              <a:solidFill>
                <a:srgbClr val="000000"/>
              </a:solidFill>
            </a:endParaRPr>
          </a:p>
        </p:txBody>
      </p:sp>
      <p:sp>
        <p:nvSpPr>
          <p:cNvPr id="22" name="Text Placeholder 5">
            <a:extLst>
              <a:ext uri="{FF2B5EF4-FFF2-40B4-BE49-F238E27FC236}">
                <a16:creationId xmlns:a16="http://schemas.microsoft.com/office/drawing/2014/main" id="{40A6299B-5303-6246-A44A-09FE9F2C9C2F}"/>
              </a:ext>
            </a:extLst>
          </p:cNvPr>
          <p:cNvSpPr txBox="1">
            <a:spLocks/>
          </p:cNvSpPr>
          <p:nvPr/>
        </p:nvSpPr>
        <p:spPr bwMode="auto">
          <a:xfrm>
            <a:off x="592700" y="1988840"/>
            <a:ext cx="1870519" cy="26499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ct val="100000"/>
              </a:lnSpc>
            </a:pPr>
            <a:r>
              <a:rPr lang="da-DK" sz="2400" b="1" kern="0" dirty="0">
                <a:solidFill>
                  <a:srgbClr val="87D1F4"/>
                </a:solidFill>
                <a:latin typeface="AU Passata"/>
                <a:cs typeface="AU Passata"/>
              </a:rPr>
              <a:t>3</a:t>
            </a:r>
            <a:r>
              <a:rPr lang="da-DK" sz="1800" b="1" kern="0" dirty="0">
                <a:latin typeface="AU Passata"/>
                <a:cs typeface="AU Passata"/>
              </a:rPr>
              <a:t> </a:t>
            </a:r>
            <a:r>
              <a:rPr lang="da-DK" sz="1600" kern="0" dirty="0">
                <a:latin typeface="AU Passata"/>
                <a:cs typeface="AU Passata"/>
              </a:rPr>
              <a:t>institutter</a:t>
            </a:r>
          </a:p>
          <a:p>
            <a:pPr>
              <a:lnSpc>
                <a:spcPct val="100000"/>
              </a:lnSpc>
            </a:pPr>
            <a:r>
              <a:rPr lang="da-DK" sz="2400" b="1" kern="0" dirty="0">
                <a:solidFill>
                  <a:srgbClr val="87D1F4"/>
                </a:solidFill>
                <a:cs typeface="AU Passata"/>
              </a:rPr>
              <a:t>9.563</a:t>
            </a:r>
            <a:r>
              <a:rPr lang="da-DK" sz="1800" b="1" kern="0" dirty="0">
                <a:cs typeface="AU Passata"/>
              </a:rPr>
              <a:t> </a:t>
            </a:r>
            <a:r>
              <a:rPr lang="da-DK" sz="1600" kern="0" dirty="0">
                <a:cs typeface="AU Passata"/>
              </a:rPr>
              <a:t>stud. </a:t>
            </a:r>
          </a:p>
          <a:p>
            <a:pPr>
              <a:lnSpc>
                <a:spcPct val="100000"/>
              </a:lnSpc>
            </a:pPr>
            <a:r>
              <a:rPr lang="da-DK" sz="2400" b="1" kern="0" dirty="0">
                <a:solidFill>
                  <a:srgbClr val="87D1F4"/>
                </a:solidFill>
                <a:latin typeface="AU Passata"/>
                <a:cs typeface="AU Passata"/>
              </a:rPr>
              <a:t>305</a:t>
            </a:r>
            <a:r>
              <a:rPr lang="da-DK" sz="1800" kern="0" dirty="0">
                <a:cs typeface="AU Passata"/>
              </a:rPr>
              <a:t> </a:t>
            </a:r>
            <a:r>
              <a:rPr lang="da-DK" sz="1600" kern="0" dirty="0">
                <a:cs typeface="AU Passata"/>
              </a:rPr>
              <a:t>ph.d.-stud.</a:t>
            </a:r>
          </a:p>
          <a:p>
            <a:pPr>
              <a:lnSpc>
                <a:spcPct val="100000"/>
              </a:lnSpc>
            </a:pPr>
            <a:r>
              <a:rPr lang="da-DK" sz="2400" b="1" kern="0" dirty="0">
                <a:solidFill>
                  <a:srgbClr val="87D1F4"/>
                </a:solidFill>
                <a:cs typeface="AU Passata"/>
              </a:rPr>
              <a:t>1.283</a:t>
            </a:r>
            <a:r>
              <a:rPr lang="da-DK" sz="1800" b="1" kern="0" dirty="0">
                <a:cs typeface="AU Passata"/>
              </a:rPr>
              <a:t> </a:t>
            </a:r>
            <a:r>
              <a:rPr lang="da-DK" sz="1600" kern="0" dirty="0">
                <a:cs typeface="AU Passata"/>
              </a:rPr>
              <a:t>årsværk</a:t>
            </a:r>
          </a:p>
          <a:p>
            <a:pPr>
              <a:lnSpc>
                <a:spcPct val="100000"/>
              </a:lnSpc>
            </a:pPr>
            <a:r>
              <a:rPr lang="da-DK" sz="2400" b="1" kern="0" dirty="0">
                <a:solidFill>
                  <a:srgbClr val="87D1F4"/>
                </a:solidFill>
                <a:latin typeface="AU Passata"/>
                <a:cs typeface="AU Passata"/>
              </a:rPr>
              <a:t>934</a:t>
            </a:r>
            <a:r>
              <a:rPr lang="da-DK" sz="1800" b="1" kern="0" dirty="0">
                <a:latin typeface="AU Passata"/>
                <a:cs typeface="AU Passata"/>
              </a:rPr>
              <a:t> </a:t>
            </a:r>
            <a:r>
              <a:rPr lang="da-DK" sz="1600" kern="0" dirty="0"/>
              <a:t>mio. kr.</a:t>
            </a:r>
            <a:r>
              <a:rPr lang="da-DK" sz="1600" kern="0" dirty="0">
                <a:cs typeface="AU Passata"/>
              </a:rPr>
              <a:t> (oms.)</a:t>
            </a:r>
          </a:p>
          <a:p>
            <a:pPr>
              <a:lnSpc>
                <a:spcPct val="100000"/>
              </a:lnSpc>
            </a:pPr>
            <a:r>
              <a:rPr lang="da-DK" sz="2400" b="1" kern="0" dirty="0">
                <a:solidFill>
                  <a:schemeClr val="tx2">
                    <a:lumMod val="25000"/>
                    <a:lumOff val="75000"/>
                  </a:schemeClr>
                </a:solidFill>
                <a:cs typeface="AU Passata"/>
              </a:rPr>
              <a:t>85</a:t>
            </a:r>
            <a:r>
              <a:rPr lang="da-DK" sz="1800" b="1" kern="0" dirty="0">
                <a:cs typeface="AU Passata"/>
              </a:rPr>
              <a:t> </a:t>
            </a:r>
            <a:r>
              <a:rPr lang="da-DK" sz="1600" kern="0" dirty="0"/>
              <a:t>QS </a:t>
            </a:r>
            <a:r>
              <a:rPr lang="da-DK" sz="1600" kern="0" dirty="0" err="1"/>
              <a:t>Ranking</a:t>
            </a:r>
            <a:endParaRPr lang="da-DK" sz="1800" kern="0" dirty="0">
              <a:latin typeface="AU Passata"/>
              <a:cs typeface="AU Passata"/>
            </a:endParaRPr>
          </a:p>
        </p:txBody>
      </p:sp>
      <p:sp>
        <p:nvSpPr>
          <p:cNvPr id="23" name="Text Placeholder 5">
            <a:extLst>
              <a:ext uri="{FF2B5EF4-FFF2-40B4-BE49-F238E27FC236}">
                <a16:creationId xmlns:a16="http://schemas.microsoft.com/office/drawing/2014/main" id="{356B26E3-D3D1-D44E-A296-80B4AD51E20D}"/>
              </a:ext>
            </a:extLst>
          </p:cNvPr>
          <p:cNvSpPr txBox="1">
            <a:spLocks/>
          </p:cNvSpPr>
          <p:nvPr/>
        </p:nvSpPr>
        <p:spPr bwMode="auto">
          <a:xfrm>
            <a:off x="3434311" y="1999137"/>
            <a:ext cx="1870519" cy="26626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a:lnSpc>
                <a:spcPct val="100000"/>
              </a:lnSpc>
            </a:pPr>
            <a:r>
              <a:rPr lang="da-DK" sz="2400" b="1" dirty="0">
                <a:solidFill>
                  <a:srgbClr val="87D1F4"/>
                </a:solidFill>
                <a:cs typeface="AU Passata"/>
              </a:rPr>
              <a:t>6</a:t>
            </a:r>
            <a:r>
              <a:rPr lang="da-DK" sz="1800" b="1" dirty="0">
                <a:solidFill>
                  <a:srgbClr val="87D1F4"/>
                </a:solidFill>
                <a:cs typeface="AU Passata"/>
              </a:rPr>
              <a:t> </a:t>
            </a:r>
            <a:r>
              <a:rPr lang="da-DK" dirty="0">
                <a:cs typeface="AU Passata"/>
              </a:rPr>
              <a:t>institutter</a:t>
            </a:r>
          </a:p>
          <a:p>
            <a:pPr>
              <a:lnSpc>
                <a:spcPct val="100000"/>
              </a:lnSpc>
            </a:pPr>
            <a:r>
              <a:rPr lang="da-DK" sz="2400" b="1" dirty="0">
                <a:solidFill>
                  <a:srgbClr val="87D1F4"/>
                </a:solidFill>
                <a:cs typeface="AU Passata"/>
              </a:rPr>
              <a:t>11.876</a:t>
            </a:r>
            <a:r>
              <a:rPr lang="da-DK" sz="1800" b="1" dirty="0">
                <a:cs typeface="AU Passata"/>
              </a:rPr>
              <a:t> </a:t>
            </a:r>
            <a:r>
              <a:rPr lang="da-DK" dirty="0">
                <a:cs typeface="AU Passata"/>
              </a:rPr>
              <a:t>stud. </a:t>
            </a:r>
          </a:p>
          <a:p>
            <a:pPr>
              <a:lnSpc>
                <a:spcPct val="100000"/>
              </a:lnSpc>
            </a:pPr>
            <a:r>
              <a:rPr lang="da-DK" sz="2400" b="1" dirty="0">
                <a:solidFill>
                  <a:srgbClr val="87D1F4"/>
                </a:solidFill>
                <a:cs typeface="AU Passata"/>
              </a:rPr>
              <a:t>238</a:t>
            </a:r>
            <a:r>
              <a:rPr lang="da-DK" sz="1800" dirty="0">
                <a:cs typeface="AU Passata"/>
              </a:rPr>
              <a:t> </a:t>
            </a:r>
            <a:r>
              <a:rPr lang="da-DK" dirty="0">
                <a:cs typeface="AU Passata"/>
              </a:rPr>
              <a:t>ph.d.-stud.</a:t>
            </a:r>
          </a:p>
          <a:p>
            <a:pPr>
              <a:lnSpc>
                <a:spcPct val="100000"/>
              </a:lnSpc>
            </a:pPr>
            <a:r>
              <a:rPr lang="da-DK" sz="2400" b="1" dirty="0">
                <a:solidFill>
                  <a:srgbClr val="87D1F4"/>
                </a:solidFill>
                <a:cs typeface="AU Passata"/>
              </a:rPr>
              <a:t>1.378</a:t>
            </a:r>
            <a:r>
              <a:rPr lang="da-DK" sz="1800" b="1" dirty="0">
                <a:cs typeface="AU Passata"/>
              </a:rPr>
              <a:t> </a:t>
            </a:r>
            <a:r>
              <a:rPr lang="da-DK" dirty="0">
                <a:cs typeface="AU Passata"/>
              </a:rPr>
              <a:t>årsværk</a:t>
            </a:r>
          </a:p>
          <a:p>
            <a:pPr>
              <a:lnSpc>
                <a:spcPct val="100000"/>
              </a:lnSpc>
            </a:pPr>
            <a:r>
              <a:rPr lang="da-DK" sz="2400" b="1" dirty="0">
                <a:solidFill>
                  <a:srgbClr val="87D1F4"/>
                </a:solidFill>
                <a:cs typeface="AU Passata"/>
              </a:rPr>
              <a:t>968</a:t>
            </a:r>
            <a:r>
              <a:rPr lang="da-DK" sz="1800" b="1" dirty="0">
                <a:cs typeface="AU Passata"/>
              </a:rPr>
              <a:t> </a:t>
            </a:r>
            <a:r>
              <a:rPr lang="da-DK" dirty="0"/>
              <a:t>mio. kr. </a:t>
            </a:r>
            <a:r>
              <a:rPr lang="da-DK" dirty="0">
                <a:cs typeface="AU Passata"/>
              </a:rPr>
              <a:t>(oms.)</a:t>
            </a:r>
          </a:p>
          <a:p>
            <a:pPr>
              <a:lnSpc>
                <a:spcPct val="100000"/>
              </a:lnSpc>
            </a:pPr>
            <a:r>
              <a:rPr lang="da-DK" sz="2400" b="1" dirty="0">
                <a:solidFill>
                  <a:schemeClr val="tx2">
                    <a:lumMod val="25000"/>
                    <a:lumOff val="75000"/>
                  </a:schemeClr>
                </a:solidFill>
                <a:cs typeface="AU Passata"/>
              </a:rPr>
              <a:t>118</a:t>
            </a:r>
            <a:r>
              <a:rPr lang="da-DK" sz="1800" b="1" dirty="0">
                <a:cs typeface="AU Passata"/>
              </a:rPr>
              <a:t> </a:t>
            </a:r>
            <a:r>
              <a:rPr lang="da-DK" dirty="0"/>
              <a:t>QS </a:t>
            </a:r>
            <a:r>
              <a:rPr lang="da-DK" dirty="0" err="1"/>
              <a:t>Ranking</a:t>
            </a:r>
            <a:endParaRPr lang="da-DK" sz="1800" dirty="0">
              <a:cs typeface="AU Passata"/>
            </a:endParaRPr>
          </a:p>
        </p:txBody>
      </p:sp>
      <p:sp>
        <p:nvSpPr>
          <p:cNvPr id="24" name="Text Placeholder 5">
            <a:extLst>
              <a:ext uri="{FF2B5EF4-FFF2-40B4-BE49-F238E27FC236}">
                <a16:creationId xmlns:a16="http://schemas.microsoft.com/office/drawing/2014/main" id="{0F8AF3EB-125F-0E42-A44B-D9704672AF3E}"/>
              </a:ext>
            </a:extLst>
          </p:cNvPr>
          <p:cNvSpPr txBox="1">
            <a:spLocks/>
          </p:cNvSpPr>
          <p:nvPr/>
        </p:nvSpPr>
        <p:spPr bwMode="auto">
          <a:xfrm>
            <a:off x="6280010" y="2007643"/>
            <a:ext cx="1981380" cy="265350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a:lnSpc>
                <a:spcPct val="100000"/>
              </a:lnSpc>
            </a:pPr>
            <a:r>
              <a:rPr lang="da-DK" sz="2400" b="1" dirty="0">
                <a:solidFill>
                  <a:srgbClr val="87D1F4"/>
                </a:solidFill>
                <a:cs typeface="AU Passata"/>
              </a:rPr>
              <a:t>5</a:t>
            </a:r>
            <a:r>
              <a:rPr lang="da-DK" sz="1800" b="1" dirty="0">
                <a:cs typeface="AU Passata"/>
              </a:rPr>
              <a:t> </a:t>
            </a:r>
            <a:r>
              <a:rPr lang="da-DK" dirty="0">
                <a:cs typeface="AU Passata"/>
              </a:rPr>
              <a:t>institutter</a:t>
            </a:r>
          </a:p>
          <a:p>
            <a:pPr>
              <a:lnSpc>
                <a:spcPct val="100000"/>
              </a:lnSpc>
            </a:pPr>
            <a:r>
              <a:rPr lang="da-DK" sz="2400" b="1" dirty="0">
                <a:solidFill>
                  <a:srgbClr val="87D1F4"/>
                </a:solidFill>
                <a:cs typeface="AU Passata"/>
              </a:rPr>
              <a:t>4,528</a:t>
            </a:r>
            <a:r>
              <a:rPr lang="da-DK" sz="1800" b="1" dirty="0">
                <a:cs typeface="AU Passata"/>
              </a:rPr>
              <a:t> </a:t>
            </a:r>
            <a:r>
              <a:rPr lang="da-DK" dirty="0">
                <a:cs typeface="AU Passata"/>
              </a:rPr>
              <a:t>stud. </a:t>
            </a:r>
          </a:p>
          <a:p>
            <a:pPr>
              <a:lnSpc>
                <a:spcPct val="100000"/>
              </a:lnSpc>
            </a:pPr>
            <a:r>
              <a:rPr lang="da-DK" sz="2400" b="1" dirty="0">
                <a:solidFill>
                  <a:srgbClr val="87D1F4"/>
                </a:solidFill>
                <a:cs typeface="AU Passata"/>
              </a:rPr>
              <a:t>594</a:t>
            </a:r>
            <a:r>
              <a:rPr lang="da-DK" sz="1800" dirty="0">
                <a:cs typeface="AU Passata"/>
              </a:rPr>
              <a:t> </a:t>
            </a:r>
            <a:r>
              <a:rPr lang="da-DK" dirty="0">
                <a:cs typeface="AU Passata"/>
              </a:rPr>
              <a:t>ph.d.-stud.</a:t>
            </a:r>
          </a:p>
          <a:p>
            <a:pPr>
              <a:lnSpc>
                <a:spcPct val="100000"/>
              </a:lnSpc>
            </a:pPr>
            <a:r>
              <a:rPr lang="da-DK" sz="2400" b="1" dirty="0">
                <a:solidFill>
                  <a:srgbClr val="87D1F4"/>
                </a:solidFill>
                <a:cs typeface="AU Passata"/>
              </a:rPr>
              <a:t>1.543</a:t>
            </a:r>
            <a:r>
              <a:rPr lang="da-DK" sz="1800" b="1" dirty="0">
                <a:cs typeface="AU Passata"/>
              </a:rPr>
              <a:t> </a:t>
            </a:r>
            <a:r>
              <a:rPr lang="da-DK" dirty="0">
                <a:cs typeface="AU Passata"/>
              </a:rPr>
              <a:t>årsværk</a:t>
            </a:r>
          </a:p>
          <a:p>
            <a:pPr>
              <a:lnSpc>
                <a:spcPct val="100000"/>
              </a:lnSpc>
            </a:pPr>
            <a:r>
              <a:rPr lang="da-DK" sz="2400" b="1" dirty="0">
                <a:solidFill>
                  <a:srgbClr val="87D1F4"/>
                </a:solidFill>
                <a:cs typeface="AU Passata"/>
              </a:rPr>
              <a:t>1.282</a:t>
            </a:r>
            <a:r>
              <a:rPr lang="da-DK" sz="1800" b="1" dirty="0">
                <a:cs typeface="AU Passata"/>
              </a:rPr>
              <a:t> </a:t>
            </a:r>
            <a:r>
              <a:rPr lang="da-DK" spc="-50" dirty="0"/>
              <a:t>mio. kr.</a:t>
            </a:r>
            <a:r>
              <a:rPr lang="da-DK" spc="-50" dirty="0">
                <a:cs typeface="AU Passata"/>
              </a:rPr>
              <a:t> (oms.)</a:t>
            </a:r>
          </a:p>
          <a:p>
            <a:pPr>
              <a:lnSpc>
                <a:spcPct val="100000"/>
              </a:lnSpc>
            </a:pPr>
            <a:r>
              <a:rPr lang="da-DK" sz="2400" b="1" dirty="0">
                <a:solidFill>
                  <a:schemeClr val="tx2">
                    <a:lumMod val="25000"/>
                    <a:lumOff val="75000"/>
                  </a:schemeClr>
                </a:solidFill>
                <a:cs typeface="AU Passata"/>
              </a:rPr>
              <a:t>75</a:t>
            </a:r>
            <a:r>
              <a:rPr lang="da-DK" sz="1800" b="1" dirty="0">
                <a:solidFill>
                  <a:schemeClr val="tx2">
                    <a:lumMod val="25000"/>
                    <a:lumOff val="75000"/>
                  </a:schemeClr>
                </a:solidFill>
                <a:cs typeface="AU Passata"/>
              </a:rPr>
              <a:t> </a:t>
            </a:r>
            <a:r>
              <a:rPr lang="da-DK" dirty="0"/>
              <a:t>QS </a:t>
            </a:r>
            <a:r>
              <a:rPr lang="da-DK" dirty="0" err="1"/>
              <a:t>Ranking</a:t>
            </a:r>
            <a:endParaRPr lang="da-DK" sz="1800" dirty="0">
              <a:cs typeface="AU Passata"/>
            </a:endParaRPr>
          </a:p>
        </p:txBody>
      </p:sp>
      <p:sp>
        <p:nvSpPr>
          <p:cNvPr id="10" name="Rektangel 9">
            <a:extLst>
              <a:ext uri="{FF2B5EF4-FFF2-40B4-BE49-F238E27FC236}">
                <a16:creationId xmlns:a16="http://schemas.microsoft.com/office/drawing/2014/main" id="{C463FBD9-3147-1141-8B44-D04477832A32}"/>
              </a:ext>
            </a:extLst>
          </p:cNvPr>
          <p:cNvSpPr/>
          <p:nvPr/>
        </p:nvSpPr>
        <p:spPr bwMode="auto">
          <a:xfrm>
            <a:off x="765820" y="980728"/>
            <a:ext cx="1008112" cy="14401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3" name="TextBox 12">
            <a:extLst>
              <a:ext uri="{FF2B5EF4-FFF2-40B4-BE49-F238E27FC236}">
                <a16:creationId xmlns:a16="http://schemas.microsoft.com/office/drawing/2014/main" id="{E618C336-D679-4D4A-B392-D97165F0BA94}"/>
              </a:ext>
            </a:extLst>
          </p:cNvPr>
          <p:cNvSpPr txBox="1"/>
          <p:nvPr/>
        </p:nvSpPr>
        <p:spPr>
          <a:xfrm>
            <a:off x="3323036" y="1332668"/>
            <a:ext cx="1385255" cy="526298"/>
          </a:xfrm>
          <a:prstGeom prst="rect">
            <a:avLst/>
          </a:prstGeom>
          <a:noFill/>
        </p:spPr>
        <p:txBody>
          <a:bodyPr wrap="square" lIns="0" tIns="0" rIns="0" bIns="0" rtlCol="0">
            <a:spAutoFit/>
          </a:bodyPr>
          <a:lstStyle/>
          <a:p>
            <a:pPr>
              <a:lnSpc>
                <a:spcPct val="95000"/>
              </a:lnSpc>
            </a:pPr>
            <a:r>
              <a:rPr lang="en-DK" sz="1800" b="1" dirty="0">
                <a:latin typeface="+mn-lt"/>
              </a:rPr>
              <a:t>AARHUS </a:t>
            </a:r>
            <a:endParaRPr lang="da-DK" sz="1800" b="1" dirty="0">
              <a:latin typeface="+mn-lt"/>
            </a:endParaRPr>
          </a:p>
          <a:p>
            <a:pPr>
              <a:lnSpc>
                <a:spcPct val="95000"/>
              </a:lnSpc>
            </a:pPr>
            <a:r>
              <a:rPr lang="en-DK" sz="1800" b="1" dirty="0">
                <a:latin typeface="+mn-lt"/>
              </a:rPr>
              <a:t>BSS</a:t>
            </a:r>
          </a:p>
        </p:txBody>
      </p:sp>
      <p:sp>
        <p:nvSpPr>
          <p:cNvPr id="14" name="TextBox 13">
            <a:extLst>
              <a:ext uri="{FF2B5EF4-FFF2-40B4-BE49-F238E27FC236}">
                <a16:creationId xmlns:a16="http://schemas.microsoft.com/office/drawing/2014/main" id="{85BE45C3-C11A-3F44-8A41-2CD028DA0113}"/>
              </a:ext>
            </a:extLst>
          </p:cNvPr>
          <p:cNvSpPr txBox="1"/>
          <p:nvPr/>
        </p:nvSpPr>
        <p:spPr>
          <a:xfrm>
            <a:off x="8909242" y="1334903"/>
            <a:ext cx="3161833" cy="526298"/>
          </a:xfrm>
          <a:prstGeom prst="rect">
            <a:avLst/>
          </a:prstGeom>
          <a:noFill/>
        </p:spPr>
        <p:txBody>
          <a:bodyPr wrap="square" lIns="0" tIns="0" rIns="0" bIns="0" rtlCol="0">
            <a:spAutoFit/>
          </a:bodyPr>
          <a:lstStyle/>
          <a:p>
            <a:pPr>
              <a:lnSpc>
                <a:spcPct val="95000"/>
              </a:lnSpc>
            </a:pPr>
            <a:r>
              <a:rPr lang="en-DK" sz="1800" dirty="0">
                <a:latin typeface="+mn-lt"/>
              </a:rPr>
              <a:t>Faculty of</a:t>
            </a:r>
            <a:r>
              <a:rPr lang="da-DK" sz="1800" dirty="0">
                <a:latin typeface="+mn-lt"/>
              </a:rPr>
              <a:t> </a:t>
            </a:r>
            <a:r>
              <a:rPr lang="en-DK" sz="1800" b="1" dirty="0">
                <a:latin typeface="+mn-lt"/>
              </a:rPr>
              <a:t>NATURAL SCIENCES </a:t>
            </a:r>
          </a:p>
          <a:p>
            <a:pPr>
              <a:lnSpc>
                <a:spcPct val="95000"/>
              </a:lnSpc>
            </a:pPr>
            <a:r>
              <a:rPr lang="en-DK" sz="1800" dirty="0">
                <a:latin typeface="+mn-lt"/>
              </a:rPr>
              <a:t>&amp; </a:t>
            </a:r>
            <a:r>
              <a:rPr lang="en-DK" sz="1800" b="1" dirty="0">
                <a:latin typeface="+mn-lt"/>
              </a:rPr>
              <a:t>TECHNICAL SCIENCES*</a:t>
            </a:r>
          </a:p>
        </p:txBody>
      </p:sp>
      <p:sp>
        <p:nvSpPr>
          <p:cNvPr id="17" name="TextBox 16">
            <a:extLst>
              <a:ext uri="{FF2B5EF4-FFF2-40B4-BE49-F238E27FC236}">
                <a16:creationId xmlns:a16="http://schemas.microsoft.com/office/drawing/2014/main" id="{39801E54-07BC-654E-9BBB-4669454C6930}"/>
              </a:ext>
            </a:extLst>
          </p:cNvPr>
          <p:cNvSpPr txBox="1"/>
          <p:nvPr/>
        </p:nvSpPr>
        <p:spPr>
          <a:xfrm>
            <a:off x="6280010" y="1332668"/>
            <a:ext cx="1051735" cy="526298"/>
          </a:xfrm>
          <a:prstGeom prst="rect">
            <a:avLst/>
          </a:prstGeom>
          <a:noFill/>
        </p:spPr>
        <p:txBody>
          <a:bodyPr wrap="square" lIns="0" tIns="0" rIns="0" bIns="0" rtlCol="0">
            <a:spAutoFit/>
          </a:bodyPr>
          <a:lstStyle/>
          <a:p>
            <a:pPr>
              <a:lnSpc>
                <a:spcPct val="95000"/>
              </a:lnSpc>
            </a:pPr>
            <a:r>
              <a:rPr lang="en-DK" sz="1800" dirty="0">
                <a:latin typeface="+mn-lt"/>
              </a:rPr>
              <a:t>Faculty of</a:t>
            </a:r>
          </a:p>
          <a:p>
            <a:pPr>
              <a:lnSpc>
                <a:spcPct val="95000"/>
              </a:lnSpc>
            </a:pPr>
            <a:r>
              <a:rPr lang="en-DK" sz="1800" b="1" dirty="0">
                <a:latin typeface="+mn-lt"/>
              </a:rPr>
              <a:t>HEALTH</a:t>
            </a:r>
          </a:p>
        </p:txBody>
      </p:sp>
      <p:sp>
        <p:nvSpPr>
          <p:cNvPr id="18" name="TextBox 17">
            <a:extLst>
              <a:ext uri="{FF2B5EF4-FFF2-40B4-BE49-F238E27FC236}">
                <a16:creationId xmlns:a16="http://schemas.microsoft.com/office/drawing/2014/main" id="{1C9CFF55-E6CB-C747-803B-6D82DAE0C67B}"/>
              </a:ext>
            </a:extLst>
          </p:cNvPr>
          <p:cNvSpPr txBox="1"/>
          <p:nvPr/>
        </p:nvSpPr>
        <p:spPr>
          <a:xfrm>
            <a:off x="635006" y="1332668"/>
            <a:ext cx="1116311" cy="526298"/>
          </a:xfrm>
          <a:prstGeom prst="rect">
            <a:avLst/>
          </a:prstGeom>
          <a:noFill/>
        </p:spPr>
        <p:txBody>
          <a:bodyPr wrap="square" lIns="0" tIns="0" rIns="0" bIns="0" rtlCol="0">
            <a:spAutoFit/>
          </a:bodyPr>
          <a:lstStyle/>
          <a:p>
            <a:pPr>
              <a:lnSpc>
                <a:spcPct val="95000"/>
              </a:lnSpc>
            </a:pPr>
            <a:r>
              <a:rPr lang="en-DK" sz="1800" dirty="0">
                <a:latin typeface="+mn-lt"/>
              </a:rPr>
              <a:t>Faculty of</a:t>
            </a:r>
          </a:p>
          <a:p>
            <a:pPr>
              <a:lnSpc>
                <a:spcPct val="95000"/>
              </a:lnSpc>
            </a:pPr>
            <a:r>
              <a:rPr lang="en-DK" sz="1800" b="1" dirty="0">
                <a:latin typeface="+mn-lt"/>
              </a:rPr>
              <a:t>ARTS</a:t>
            </a:r>
          </a:p>
        </p:txBody>
      </p:sp>
      <p:sp>
        <p:nvSpPr>
          <p:cNvPr id="19" name="Text Placeholder 5">
            <a:extLst>
              <a:ext uri="{FF2B5EF4-FFF2-40B4-BE49-F238E27FC236}">
                <a16:creationId xmlns:a16="http://schemas.microsoft.com/office/drawing/2014/main" id="{1015C427-630B-FA46-98CC-47B857E9FE4F}"/>
              </a:ext>
            </a:extLst>
          </p:cNvPr>
          <p:cNvSpPr txBox="1">
            <a:spLocks/>
          </p:cNvSpPr>
          <p:nvPr/>
        </p:nvSpPr>
        <p:spPr bwMode="auto">
          <a:xfrm>
            <a:off x="8909243" y="1999137"/>
            <a:ext cx="1981380" cy="326418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a:lnSpc>
                <a:spcPct val="130000"/>
              </a:lnSpc>
            </a:pPr>
            <a:r>
              <a:rPr lang="da-DK" sz="2400" b="1" dirty="0">
                <a:solidFill>
                  <a:srgbClr val="87D1F4"/>
                </a:solidFill>
                <a:cs typeface="AU Passata"/>
              </a:rPr>
              <a:t>14</a:t>
            </a:r>
            <a:r>
              <a:rPr lang="da-DK" sz="1800" b="1" dirty="0">
                <a:cs typeface="AU Passata"/>
              </a:rPr>
              <a:t> </a:t>
            </a:r>
            <a:r>
              <a:rPr lang="da-DK" dirty="0">
                <a:cs typeface="AU Passata"/>
              </a:rPr>
              <a:t>institutter</a:t>
            </a:r>
          </a:p>
          <a:p>
            <a:pPr>
              <a:lnSpc>
                <a:spcPct val="100000"/>
              </a:lnSpc>
            </a:pPr>
            <a:r>
              <a:rPr lang="da-DK" sz="2400" b="1" dirty="0">
                <a:solidFill>
                  <a:srgbClr val="87D1F4"/>
                </a:solidFill>
                <a:cs typeface="AU Passata"/>
              </a:rPr>
              <a:t>7.053</a:t>
            </a:r>
            <a:r>
              <a:rPr lang="da-DK" sz="1800" b="1" dirty="0">
                <a:cs typeface="AU Passata"/>
              </a:rPr>
              <a:t> </a:t>
            </a:r>
            <a:r>
              <a:rPr lang="da-DK" dirty="0">
                <a:cs typeface="AU Passata"/>
              </a:rPr>
              <a:t>stud. </a:t>
            </a:r>
          </a:p>
          <a:p>
            <a:pPr>
              <a:lnSpc>
                <a:spcPct val="100000"/>
              </a:lnSpc>
            </a:pPr>
            <a:r>
              <a:rPr lang="da-DK" sz="2400" b="1" dirty="0">
                <a:solidFill>
                  <a:srgbClr val="87D1F4"/>
                </a:solidFill>
                <a:cs typeface="AU Passata"/>
              </a:rPr>
              <a:t>661</a:t>
            </a:r>
            <a:r>
              <a:rPr lang="da-DK" sz="1800" dirty="0">
                <a:cs typeface="AU Passata"/>
              </a:rPr>
              <a:t> </a:t>
            </a:r>
            <a:r>
              <a:rPr lang="da-DK" dirty="0">
                <a:cs typeface="AU Passata"/>
              </a:rPr>
              <a:t>ph.d.-stud.</a:t>
            </a:r>
          </a:p>
          <a:p>
            <a:pPr>
              <a:lnSpc>
                <a:spcPct val="100000"/>
              </a:lnSpc>
            </a:pPr>
            <a:r>
              <a:rPr lang="da-DK" sz="2400" b="1" dirty="0">
                <a:solidFill>
                  <a:srgbClr val="87D1F4"/>
                </a:solidFill>
                <a:cs typeface="AU Passata"/>
              </a:rPr>
              <a:t>3.094</a:t>
            </a:r>
            <a:r>
              <a:rPr lang="da-DK" sz="1800" b="1" dirty="0">
                <a:cs typeface="AU Passata"/>
              </a:rPr>
              <a:t> </a:t>
            </a:r>
            <a:r>
              <a:rPr lang="da-DK" dirty="0">
                <a:cs typeface="AU Passata"/>
              </a:rPr>
              <a:t>årsværk</a:t>
            </a:r>
          </a:p>
          <a:p>
            <a:pPr>
              <a:lnSpc>
                <a:spcPct val="100000"/>
              </a:lnSpc>
            </a:pPr>
            <a:r>
              <a:rPr lang="da-DK" sz="2400" b="1" dirty="0">
                <a:solidFill>
                  <a:srgbClr val="87D1F4"/>
                </a:solidFill>
                <a:cs typeface="AU Passata"/>
              </a:rPr>
              <a:t>2.547</a:t>
            </a:r>
            <a:r>
              <a:rPr lang="da-DK" sz="1800" b="1" dirty="0">
                <a:cs typeface="AU Passata"/>
              </a:rPr>
              <a:t> </a:t>
            </a:r>
            <a:r>
              <a:rPr lang="da-DK" spc="-50" dirty="0"/>
              <a:t>mio. kr. </a:t>
            </a:r>
            <a:r>
              <a:rPr lang="da-DK" spc="-50" dirty="0">
                <a:cs typeface="AU Passata"/>
              </a:rPr>
              <a:t>(oms.)</a:t>
            </a:r>
          </a:p>
          <a:p>
            <a:pPr>
              <a:lnSpc>
                <a:spcPct val="100000"/>
              </a:lnSpc>
            </a:pPr>
            <a:r>
              <a:rPr lang="da-DK" sz="2400" b="1" dirty="0">
                <a:solidFill>
                  <a:schemeClr val="tx2">
                    <a:lumMod val="25000"/>
                    <a:lumOff val="75000"/>
                  </a:schemeClr>
                </a:solidFill>
                <a:cs typeface="AU Passata"/>
              </a:rPr>
              <a:t>150</a:t>
            </a:r>
            <a:r>
              <a:rPr lang="da-DK" sz="1800" b="1" dirty="0">
                <a:cs typeface="AU Passata"/>
              </a:rPr>
              <a:t> </a:t>
            </a:r>
            <a:r>
              <a:rPr lang="da-DK" spc="-50" dirty="0"/>
              <a:t>QS </a:t>
            </a:r>
            <a:r>
              <a:rPr lang="da-DK" spc="-50" dirty="0" err="1"/>
              <a:t>Ranking</a:t>
            </a:r>
            <a:r>
              <a:rPr lang="da-DK" spc="-50" dirty="0"/>
              <a:t> (SC)</a:t>
            </a:r>
          </a:p>
          <a:p>
            <a:pPr>
              <a:lnSpc>
                <a:spcPct val="100000"/>
              </a:lnSpc>
            </a:pPr>
            <a:r>
              <a:rPr lang="da-DK" sz="2400" b="1" dirty="0">
                <a:solidFill>
                  <a:schemeClr val="tx2">
                    <a:lumMod val="25000"/>
                    <a:lumOff val="75000"/>
                  </a:schemeClr>
                </a:solidFill>
                <a:cs typeface="AU Passata"/>
              </a:rPr>
              <a:t>178</a:t>
            </a:r>
            <a:r>
              <a:rPr lang="da-DK" sz="1800" b="1" dirty="0">
                <a:cs typeface="AU Passata"/>
              </a:rPr>
              <a:t> </a:t>
            </a:r>
            <a:r>
              <a:rPr lang="da-DK" spc="-50" dirty="0"/>
              <a:t>QS </a:t>
            </a:r>
            <a:r>
              <a:rPr lang="da-DK" spc="-50" dirty="0" err="1"/>
              <a:t>Ranking</a:t>
            </a:r>
            <a:r>
              <a:rPr lang="da-DK" spc="-50" dirty="0"/>
              <a:t> (TE)</a:t>
            </a:r>
          </a:p>
          <a:p>
            <a:pPr>
              <a:lnSpc>
                <a:spcPct val="100000"/>
              </a:lnSpc>
            </a:pPr>
            <a:r>
              <a:rPr lang="da-DK" sz="1050" spc="-50" dirty="0">
                <a:cs typeface="AU Passata"/>
              </a:rPr>
              <a:t>*Tallene er opgjort i 2019 for det tidligere fakultetet Science &amp; Technology  </a:t>
            </a:r>
            <a:endParaRPr lang="da-DK" sz="1050" dirty="0">
              <a:cs typeface="AU Passata"/>
            </a:endParaRPr>
          </a:p>
        </p:txBody>
      </p:sp>
    </p:spTree>
    <p:extLst>
      <p:ext uri="{BB962C8B-B14F-4D97-AF65-F5344CB8AC3E}">
        <p14:creationId xmlns:p14="http://schemas.microsoft.com/office/powerpoint/2010/main" val="2832614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par>
                                <p:cTn id="14" presetID="22" presetClass="entr" presetSubtype="1" fill="hold" grpId="0"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Ledelsen</a:t>
            </a:r>
            <a:endParaRPr lang="da-DK" b="0" kern="0" cap="none" dirty="0">
              <a:latin typeface="AU Passata Light" panose="020B0303030902030804" pitchFamily="34" charset="77"/>
              <a:ea typeface="AU Passata Light" charset="0"/>
              <a:cs typeface="AU Passata Light" charset="0"/>
            </a:endParaRPr>
          </a:p>
        </p:txBody>
      </p:sp>
      <p:sp>
        <p:nvSpPr>
          <p:cNvPr id="7" name="TextBox 6">
            <a:extLst>
              <a:ext uri="{FF2B5EF4-FFF2-40B4-BE49-F238E27FC236}">
                <a16:creationId xmlns:a16="http://schemas.microsoft.com/office/drawing/2014/main" id="{96F31FAB-850B-B646-83E0-0222BB8828DB}"/>
              </a:ext>
            </a:extLst>
          </p:cNvPr>
          <p:cNvSpPr txBox="1"/>
          <p:nvPr/>
        </p:nvSpPr>
        <p:spPr>
          <a:xfrm>
            <a:off x="3040666" y="2935726"/>
            <a:ext cx="2160240" cy="614014"/>
          </a:xfrm>
          <a:prstGeom prst="rect">
            <a:avLst/>
          </a:prstGeom>
          <a:noFill/>
        </p:spPr>
        <p:txBody>
          <a:bodyPr wrap="square" lIns="0" tIns="0" rIns="0" bIns="0" rtlCol="0">
            <a:spAutoFit/>
          </a:bodyPr>
          <a:lstStyle/>
          <a:p>
            <a:pPr algn="ctr">
              <a:lnSpc>
                <a:spcPct val="95000"/>
              </a:lnSpc>
            </a:pPr>
            <a:r>
              <a:rPr lang="da-DK" sz="1400" b="1" kern="0" spc="100" dirty="0">
                <a:latin typeface="+mn-lt"/>
              </a:rPr>
              <a:t>Brian Bech</a:t>
            </a:r>
            <a:br>
              <a:rPr lang="da-DK" sz="1400" b="1" kern="0" spc="100" dirty="0">
                <a:latin typeface="+mn-lt"/>
              </a:rPr>
            </a:br>
            <a:r>
              <a:rPr lang="da-DK" sz="1400" b="1" kern="0" spc="100" dirty="0">
                <a:latin typeface="+mn-lt"/>
              </a:rPr>
              <a:t>Nielsen</a:t>
            </a:r>
          </a:p>
          <a:p>
            <a:pPr algn="ctr">
              <a:lnSpc>
                <a:spcPct val="95000"/>
              </a:lnSpc>
            </a:pPr>
            <a:r>
              <a:rPr lang="da-DK" sz="1400" kern="0" spc="100" dirty="0"/>
              <a:t>Rektor</a:t>
            </a:r>
            <a:endParaRPr lang="da-DK" sz="1400" b="1" kern="0" spc="100" dirty="0">
              <a:latin typeface="+mn-lt"/>
            </a:endParaRPr>
          </a:p>
        </p:txBody>
      </p:sp>
      <p:sp>
        <p:nvSpPr>
          <p:cNvPr id="10" name="TextBox 9">
            <a:extLst>
              <a:ext uri="{FF2B5EF4-FFF2-40B4-BE49-F238E27FC236}">
                <a16:creationId xmlns:a16="http://schemas.microsoft.com/office/drawing/2014/main" id="{77C2DB5F-4874-D149-BEFC-D2D37ECD45FC}"/>
              </a:ext>
            </a:extLst>
          </p:cNvPr>
          <p:cNvSpPr txBox="1"/>
          <p:nvPr/>
        </p:nvSpPr>
        <p:spPr>
          <a:xfrm>
            <a:off x="5486537" y="2929833"/>
            <a:ext cx="1168399" cy="614014"/>
          </a:xfrm>
          <a:prstGeom prst="rect">
            <a:avLst/>
          </a:prstGeom>
          <a:noFill/>
        </p:spPr>
        <p:txBody>
          <a:bodyPr wrap="square" lIns="0" tIns="0" rIns="0" bIns="0" rtlCol="0">
            <a:spAutoFit/>
          </a:bodyPr>
          <a:lstStyle/>
          <a:p>
            <a:pPr algn="ctr">
              <a:lnSpc>
                <a:spcPct val="95000"/>
              </a:lnSpc>
            </a:pPr>
            <a:r>
              <a:rPr lang="da-DK" sz="1400" b="1" kern="0" spc="100" dirty="0">
                <a:latin typeface="+mn-lt"/>
              </a:rPr>
              <a:t>Berit</a:t>
            </a:r>
            <a:br>
              <a:rPr lang="da-DK" sz="1400" b="1" kern="0" spc="100" dirty="0">
                <a:latin typeface="+mn-lt"/>
              </a:rPr>
            </a:br>
            <a:r>
              <a:rPr lang="da-DK" sz="1400" b="1" kern="0" spc="100" dirty="0" err="1">
                <a:latin typeface="+mn-lt"/>
              </a:rPr>
              <a:t>Eika</a:t>
            </a:r>
            <a:endParaRPr lang="da-DK" sz="1400" b="1" kern="0" spc="100" dirty="0">
              <a:latin typeface="+mn-lt"/>
            </a:endParaRPr>
          </a:p>
          <a:p>
            <a:pPr algn="ctr">
              <a:lnSpc>
                <a:spcPct val="95000"/>
              </a:lnSpc>
            </a:pPr>
            <a:r>
              <a:rPr lang="da-DK" sz="1400" kern="0" spc="100" dirty="0"/>
              <a:t>Prorektor</a:t>
            </a:r>
            <a:endParaRPr lang="da-DK" sz="1400" b="1" kern="0" spc="100" dirty="0">
              <a:latin typeface="+mn-lt"/>
            </a:endParaRPr>
          </a:p>
        </p:txBody>
      </p:sp>
      <p:pic>
        <p:nvPicPr>
          <p:cNvPr id="12" name="Picture 11">
            <a:extLst>
              <a:ext uri="{FF2B5EF4-FFF2-40B4-BE49-F238E27FC236}">
                <a16:creationId xmlns:a16="http://schemas.microsoft.com/office/drawing/2014/main" id="{791D35C4-3A67-AC48-B4AF-0128D214CF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536" y="1126242"/>
            <a:ext cx="1168400" cy="1752600"/>
          </a:xfrm>
          <a:prstGeom prst="rect">
            <a:avLst/>
          </a:prstGeom>
        </p:spPr>
      </p:pic>
      <p:sp>
        <p:nvSpPr>
          <p:cNvPr id="14" name="TextBox 13">
            <a:extLst>
              <a:ext uri="{FF2B5EF4-FFF2-40B4-BE49-F238E27FC236}">
                <a16:creationId xmlns:a16="http://schemas.microsoft.com/office/drawing/2014/main" id="{DA642582-A220-D643-97DF-A4E0FBE48E80}"/>
              </a:ext>
            </a:extLst>
          </p:cNvPr>
          <p:cNvSpPr txBox="1"/>
          <p:nvPr/>
        </p:nvSpPr>
        <p:spPr>
          <a:xfrm>
            <a:off x="6836196" y="2948133"/>
            <a:ext cx="2160240" cy="614014"/>
          </a:xfrm>
          <a:prstGeom prst="rect">
            <a:avLst/>
          </a:prstGeom>
          <a:noFill/>
        </p:spPr>
        <p:txBody>
          <a:bodyPr wrap="square" lIns="0" tIns="0" rIns="0" bIns="0" rtlCol="0">
            <a:spAutoFit/>
          </a:bodyPr>
          <a:lstStyle/>
          <a:p>
            <a:pPr algn="ctr">
              <a:lnSpc>
                <a:spcPct val="95000"/>
              </a:lnSpc>
            </a:pPr>
            <a:r>
              <a:rPr lang="da-DK" sz="1400" b="1" kern="0" spc="100" dirty="0">
                <a:latin typeface="+mn-lt"/>
              </a:rPr>
              <a:t>Arnold</a:t>
            </a:r>
          </a:p>
          <a:p>
            <a:pPr algn="ctr">
              <a:lnSpc>
                <a:spcPct val="95000"/>
              </a:lnSpc>
            </a:pPr>
            <a:r>
              <a:rPr lang="da-DK" sz="1400" b="1" kern="0" spc="100" dirty="0">
                <a:latin typeface="+mn-lt"/>
              </a:rPr>
              <a:t>Boon</a:t>
            </a:r>
          </a:p>
          <a:p>
            <a:pPr algn="ctr">
              <a:lnSpc>
                <a:spcPct val="95000"/>
              </a:lnSpc>
            </a:pPr>
            <a:r>
              <a:rPr lang="da-DK" sz="1400" kern="0" spc="100" dirty="0"/>
              <a:t>Universitetsdirektør</a:t>
            </a:r>
            <a:endParaRPr lang="en-DK" sz="1400" spc="100" dirty="0">
              <a:latin typeface="+mn-lt"/>
            </a:endParaRPr>
          </a:p>
        </p:txBody>
      </p:sp>
      <p:pic>
        <p:nvPicPr>
          <p:cNvPr id="16" name="Picture 15">
            <a:extLst>
              <a:ext uri="{FF2B5EF4-FFF2-40B4-BE49-F238E27FC236}">
                <a16:creationId xmlns:a16="http://schemas.microsoft.com/office/drawing/2014/main" id="{2D5AAFAF-F1C7-1A4F-AC0A-55328DCC3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2116" y="1125601"/>
            <a:ext cx="1168400" cy="1752600"/>
          </a:xfrm>
          <a:prstGeom prst="rect">
            <a:avLst/>
          </a:prstGeom>
        </p:spPr>
      </p:pic>
      <p:sp>
        <p:nvSpPr>
          <p:cNvPr id="17" name="TextBox 16">
            <a:extLst>
              <a:ext uri="{FF2B5EF4-FFF2-40B4-BE49-F238E27FC236}">
                <a16:creationId xmlns:a16="http://schemas.microsoft.com/office/drawing/2014/main" id="{C02BA0E8-BEBB-CF49-BEC0-DDBEFAC3221D}"/>
              </a:ext>
            </a:extLst>
          </p:cNvPr>
          <p:cNvSpPr txBox="1"/>
          <p:nvPr/>
        </p:nvSpPr>
        <p:spPr>
          <a:xfrm>
            <a:off x="966655" y="5412603"/>
            <a:ext cx="1024402" cy="679801"/>
          </a:xfrm>
          <a:prstGeom prst="rect">
            <a:avLst/>
          </a:prstGeom>
          <a:noFill/>
        </p:spPr>
        <p:txBody>
          <a:bodyPr wrap="square" lIns="0" tIns="0" rIns="0" bIns="0" rtlCol="0">
            <a:spAutoFit/>
          </a:bodyPr>
          <a:lstStyle/>
          <a:p>
            <a:pPr algn="ctr">
              <a:lnSpc>
                <a:spcPct val="95000"/>
              </a:lnSpc>
            </a:pPr>
            <a:r>
              <a:rPr lang="da-DK" sz="1200" b="1" kern="0" dirty="0">
                <a:latin typeface="+mn-lt"/>
              </a:rPr>
              <a:t>Johnny Laursen</a:t>
            </a:r>
          </a:p>
          <a:p>
            <a:pPr algn="ctr">
              <a:lnSpc>
                <a:spcPct val="95000"/>
              </a:lnSpc>
            </a:pPr>
            <a:r>
              <a:rPr lang="da-DK" sz="1200" kern="0" dirty="0"/>
              <a:t>Dekan</a:t>
            </a:r>
            <a:r>
              <a:rPr lang="da-DK" sz="1200" b="1" kern="0" dirty="0">
                <a:latin typeface="+mn-lt"/>
              </a:rPr>
              <a:t>, </a:t>
            </a:r>
            <a:r>
              <a:rPr lang="da-DK" sz="1200" kern="0" dirty="0">
                <a:latin typeface="+mn-lt"/>
              </a:rPr>
              <a:t>Arts</a:t>
            </a:r>
            <a:endParaRPr lang="da-DK" sz="1200" b="1" kern="0" dirty="0">
              <a:latin typeface="+mn-lt"/>
            </a:endParaRPr>
          </a:p>
          <a:p>
            <a:pPr>
              <a:lnSpc>
                <a:spcPct val="95000"/>
              </a:lnSpc>
            </a:pPr>
            <a:endParaRPr lang="en-DK" sz="1050" dirty="0">
              <a:latin typeface="+mn-lt"/>
            </a:endParaRPr>
          </a:p>
        </p:txBody>
      </p:sp>
      <p:sp>
        <p:nvSpPr>
          <p:cNvPr id="23" name="TextBox 22">
            <a:extLst>
              <a:ext uri="{FF2B5EF4-FFF2-40B4-BE49-F238E27FC236}">
                <a16:creationId xmlns:a16="http://schemas.microsoft.com/office/drawing/2014/main" id="{664E49C0-B12D-8941-A024-1008114D6628}"/>
              </a:ext>
            </a:extLst>
          </p:cNvPr>
          <p:cNvSpPr txBox="1"/>
          <p:nvPr/>
        </p:nvSpPr>
        <p:spPr>
          <a:xfrm>
            <a:off x="2668682" y="5412602"/>
            <a:ext cx="1333799" cy="679801"/>
          </a:xfrm>
          <a:prstGeom prst="rect">
            <a:avLst/>
          </a:prstGeom>
          <a:noFill/>
        </p:spPr>
        <p:txBody>
          <a:bodyPr wrap="square" lIns="0" tIns="0" rIns="0" bIns="0" rtlCol="0">
            <a:spAutoFit/>
          </a:bodyPr>
          <a:lstStyle/>
          <a:p>
            <a:pPr algn="ctr">
              <a:lnSpc>
                <a:spcPct val="95000"/>
              </a:lnSpc>
            </a:pPr>
            <a:r>
              <a:rPr lang="da-DK" sz="1200" b="1" kern="0" dirty="0">
                <a:latin typeface="+mn-lt"/>
              </a:rPr>
              <a:t>Thomas</a:t>
            </a:r>
            <a:br>
              <a:rPr lang="da-DK" sz="1200" b="1" kern="0" dirty="0">
                <a:latin typeface="+mn-lt"/>
              </a:rPr>
            </a:br>
            <a:r>
              <a:rPr lang="da-DK" sz="1200" b="1" kern="0" dirty="0">
                <a:latin typeface="+mn-lt"/>
              </a:rPr>
              <a:t>Pallesen</a:t>
            </a:r>
          </a:p>
          <a:p>
            <a:pPr algn="ctr">
              <a:lnSpc>
                <a:spcPct val="95000"/>
              </a:lnSpc>
            </a:pPr>
            <a:r>
              <a:rPr lang="da-DK" sz="1200" kern="0" dirty="0"/>
              <a:t>Dekan</a:t>
            </a:r>
            <a:r>
              <a:rPr lang="da-DK" sz="1200" b="1" kern="0" dirty="0">
                <a:latin typeface="+mn-lt"/>
              </a:rPr>
              <a:t>, </a:t>
            </a:r>
            <a:r>
              <a:rPr lang="da-DK" sz="1200" kern="0" dirty="0">
                <a:latin typeface="+mn-lt"/>
              </a:rPr>
              <a:t>Aarhus BSS</a:t>
            </a:r>
            <a:endParaRPr lang="da-DK" sz="1200" b="1" kern="0" dirty="0">
              <a:latin typeface="+mn-lt"/>
            </a:endParaRPr>
          </a:p>
          <a:p>
            <a:pPr>
              <a:lnSpc>
                <a:spcPct val="95000"/>
              </a:lnSpc>
            </a:pPr>
            <a:endParaRPr lang="en-DK" sz="1050" dirty="0">
              <a:latin typeface="+mn-lt"/>
            </a:endParaRPr>
          </a:p>
        </p:txBody>
      </p:sp>
      <p:sp>
        <p:nvSpPr>
          <p:cNvPr id="24" name="TextBox 23">
            <a:extLst>
              <a:ext uri="{FF2B5EF4-FFF2-40B4-BE49-F238E27FC236}">
                <a16:creationId xmlns:a16="http://schemas.microsoft.com/office/drawing/2014/main" id="{13A2FE06-8615-7D47-8FB9-4FB29FA71E0C}"/>
              </a:ext>
            </a:extLst>
          </p:cNvPr>
          <p:cNvSpPr txBox="1"/>
          <p:nvPr/>
        </p:nvSpPr>
        <p:spPr>
          <a:xfrm>
            <a:off x="6165564" y="5412600"/>
            <a:ext cx="1685040" cy="679801"/>
          </a:xfrm>
          <a:prstGeom prst="rect">
            <a:avLst/>
          </a:prstGeom>
          <a:noFill/>
        </p:spPr>
        <p:txBody>
          <a:bodyPr wrap="square" lIns="0" tIns="0" rIns="0" bIns="0" rtlCol="0">
            <a:spAutoFit/>
          </a:bodyPr>
          <a:lstStyle/>
          <a:p>
            <a:pPr algn="ctr">
              <a:lnSpc>
                <a:spcPct val="95000"/>
              </a:lnSpc>
            </a:pPr>
            <a:r>
              <a:rPr lang="da-DK" sz="1200" b="1" kern="0" dirty="0">
                <a:latin typeface="+mn-lt"/>
              </a:rPr>
              <a:t>Kristian</a:t>
            </a:r>
            <a:br>
              <a:rPr lang="da-DK" sz="1200" b="1" kern="0" dirty="0">
                <a:latin typeface="+mn-lt"/>
              </a:rPr>
            </a:br>
            <a:r>
              <a:rPr lang="da-DK" sz="1200" b="1" kern="0" dirty="0">
                <a:latin typeface="+mn-lt"/>
              </a:rPr>
              <a:t>Pedersen</a:t>
            </a:r>
          </a:p>
          <a:p>
            <a:pPr algn="ctr">
              <a:lnSpc>
                <a:spcPct val="95000"/>
              </a:lnSpc>
            </a:pPr>
            <a:r>
              <a:rPr lang="da-DK" sz="1200" kern="0" dirty="0"/>
              <a:t>Dekan</a:t>
            </a:r>
            <a:r>
              <a:rPr lang="da-DK" sz="1200" b="1" kern="0" dirty="0">
                <a:latin typeface="+mn-lt"/>
              </a:rPr>
              <a:t>, </a:t>
            </a:r>
            <a:r>
              <a:rPr lang="da-DK" sz="1200" kern="0" dirty="0">
                <a:latin typeface="+mn-lt"/>
              </a:rPr>
              <a:t>Natural Sciences</a:t>
            </a:r>
            <a:endParaRPr lang="da-DK" sz="1200" b="1" kern="0" dirty="0">
              <a:latin typeface="+mn-lt"/>
            </a:endParaRPr>
          </a:p>
          <a:p>
            <a:pPr>
              <a:lnSpc>
                <a:spcPct val="95000"/>
              </a:lnSpc>
            </a:pPr>
            <a:endParaRPr lang="en-DK" sz="1050" dirty="0">
              <a:latin typeface="+mn-lt"/>
            </a:endParaRPr>
          </a:p>
        </p:txBody>
      </p:sp>
      <p:sp>
        <p:nvSpPr>
          <p:cNvPr id="25" name="TextBox 24">
            <a:extLst>
              <a:ext uri="{FF2B5EF4-FFF2-40B4-BE49-F238E27FC236}">
                <a16:creationId xmlns:a16="http://schemas.microsoft.com/office/drawing/2014/main" id="{01104C2F-B87D-D64C-93D8-EC9B88ED9675}"/>
              </a:ext>
            </a:extLst>
          </p:cNvPr>
          <p:cNvSpPr txBox="1"/>
          <p:nvPr/>
        </p:nvSpPr>
        <p:spPr>
          <a:xfrm>
            <a:off x="4592168" y="5412601"/>
            <a:ext cx="1133815" cy="679801"/>
          </a:xfrm>
          <a:prstGeom prst="rect">
            <a:avLst/>
          </a:prstGeom>
          <a:noFill/>
        </p:spPr>
        <p:txBody>
          <a:bodyPr wrap="square" lIns="0" tIns="0" rIns="0" bIns="0" rtlCol="0">
            <a:spAutoFit/>
          </a:bodyPr>
          <a:lstStyle/>
          <a:p>
            <a:pPr algn="ctr">
              <a:lnSpc>
                <a:spcPct val="95000"/>
              </a:lnSpc>
            </a:pPr>
            <a:r>
              <a:rPr lang="da-DK" sz="1200" b="1" kern="0" dirty="0">
                <a:latin typeface="+mn-lt"/>
              </a:rPr>
              <a:t>Lars Bo</a:t>
            </a:r>
            <a:br>
              <a:rPr lang="da-DK" sz="1200" b="1" kern="0" dirty="0">
                <a:latin typeface="+mn-lt"/>
              </a:rPr>
            </a:br>
            <a:r>
              <a:rPr lang="da-DK" sz="1200" b="1" kern="0" dirty="0">
                <a:latin typeface="+mn-lt"/>
              </a:rPr>
              <a:t>Nielsen</a:t>
            </a:r>
          </a:p>
          <a:p>
            <a:pPr algn="ctr">
              <a:lnSpc>
                <a:spcPct val="95000"/>
              </a:lnSpc>
            </a:pPr>
            <a:r>
              <a:rPr lang="da-DK" sz="1200" kern="0" dirty="0"/>
              <a:t>Dekan,</a:t>
            </a:r>
            <a:r>
              <a:rPr lang="da-DK" sz="1200" b="1" kern="0" dirty="0">
                <a:latin typeface="+mn-lt"/>
              </a:rPr>
              <a:t> </a:t>
            </a:r>
            <a:r>
              <a:rPr lang="da-DK" sz="1200" kern="0" dirty="0">
                <a:latin typeface="+mn-lt"/>
              </a:rPr>
              <a:t>Health</a:t>
            </a:r>
            <a:endParaRPr lang="da-DK" sz="1200" b="1" kern="0" dirty="0">
              <a:latin typeface="+mn-lt"/>
            </a:endParaRPr>
          </a:p>
          <a:p>
            <a:pPr>
              <a:lnSpc>
                <a:spcPct val="95000"/>
              </a:lnSpc>
            </a:pPr>
            <a:endParaRPr lang="en-DK" sz="1050" dirty="0">
              <a:latin typeface="+mn-lt"/>
            </a:endParaRPr>
          </a:p>
        </p:txBody>
      </p:sp>
      <p:sp>
        <p:nvSpPr>
          <p:cNvPr id="26" name="TextBox 25">
            <a:extLst>
              <a:ext uri="{FF2B5EF4-FFF2-40B4-BE49-F238E27FC236}">
                <a16:creationId xmlns:a16="http://schemas.microsoft.com/office/drawing/2014/main" id="{2FEB6838-0D49-624D-853A-B544F0F90D6A}"/>
              </a:ext>
            </a:extLst>
          </p:cNvPr>
          <p:cNvSpPr txBox="1"/>
          <p:nvPr/>
        </p:nvSpPr>
        <p:spPr>
          <a:xfrm>
            <a:off x="7996698" y="5412599"/>
            <a:ext cx="1815763" cy="679801"/>
          </a:xfrm>
          <a:prstGeom prst="rect">
            <a:avLst/>
          </a:prstGeom>
          <a:noFill/>
        </p:spPr>
        <p:txBody>
          <a:bodyPr wrap="square" lIns="0" tIns="0" rIns="0" bIns="0" rtlCol="0">
            <a:spAutoFit/>
          </a:bodyPr>
          <a:lstStyle/>
          <a:p>
            <a:pPr algn="ctr">
              <a:lnSpc>
                <a:spcPct val="95000"/>
              </a:lnSpc>
            </a:pPr>
            <a:r>
              <a:rPr lang="da-DK" sz="1200" b="1" kern="0" dirty="0">
                <a:latin typeface="+mn-lt"/>
              </a:rPr>
              <a:t>Eskild Holm</a:t>
            </a:r>
            <a:br>
              <a:rPr lang="da-DK" sz="1200" b="1" kern="0" dirty="0">
                <a:latin typeface="+mn-lt"/>
              </a:rPr>
            </a:br>
            <a:r>
              <a:rPr lang="da-DK" sz="1200" b="1" kern="0" dirty="0">
                <a:latin typeface="+mn-lt"/>
              </a:rPr>
              <a:t>Nielsen </a:t>
            </a:r>
          </a:p>
          <a:p>
            <a:pPr algn="ctr">
              <a:lnSpc>
                <a:spcPct val="95000"/>
              </a:lnSpc>
            </a:pPr>
            <a:r>
              <a:rPr lang="da-DK" sz="1200" kern="0" dirty="0"/>
              <a:t>Dekan, Technical Sciences</a:t>
            </a:r>
            <a:endParaRPr lang="da-DK" sz="1200" b="1" kern="0" dirty="0">
              <a:latin typeface="+mn-lt"/>
            </a:endParaRPr>
          </a:p>
          <a:p>
            <a:pPr>
              <a:lnSpc>
                <a:spcPct val="95000"/>
              </a:lnSpc>
            </a:pPr>
            <a:endParaRPr lang="en-DK" sz="1050" dirty="0">
              <a:latin typeface="+mn-lt"/>
            </a:endParaRPr>
          </a:p>
        </p:txBody>
      </p:sp>
      <p:pic>
        <p:nvPicPr>
          <p:cNvPr id="28" name="Picture 27">
            <a:extLst>
              <a:ext uri="{FF2B5EF4-FFF2-40B4-BE49-F238E27FC236}">
                <a16:creationId xmlns:a16="http://schemas.microsoft.com/office/drawing/2014/main" id="{2B43B49A-0079-B740-99D0-BB87D281EF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4486" y="3870111"/>
            <a:ext cx="990600" cy="1473200"/>
          </a:xfrm>
          <a:prstGeom prst="rect">
            <a:avLst/>
          </a:prstGeom>
        </p:spPr>
      </p:pic>
      <p:pic>
        <p:nvPicPr>
          <p:cNvPr id="30" name="Picture 29">
            <a:extLst>
              <a:ext uri="{FF2B5EF4-FFF2-40B4-BE49-F238E27FC236}">
                <a16:creationId xmlns:a16="http://schemas.microsoft.com/office/drawing/2014/main" id="{52B7DCC6-59D9-094F-99D7-E413823634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25975" y="3870111"/>
            <a:ext cx="984869" cy="1473200"/>
          </a:xfrm>
          <a:prstGeom prst="rect">
            <a:avLst/>
          </a:prstGeom>
        </p:spPr>
      </p:pic>
      <p:pic>
        <p:nvPicPr>
          <p:cNvPr id="34" name="Picture 33">
            <a:extLst>
              <a:ext uri="{FF2B5EF4-FFF2-40B4-BE49-F238E27FC236}">
                <a16:creationId xmlns:a16="http://schemas.microsoft.com/office/drawing/2014/main" id="{BF61EA7E-1A61-4D43-AA77-87B4A52403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57918" y="3870111"/>
            <a:ext cx="982133" cy="1473200"/>
          </a:xfrm>
          <a:prstGeom prst="rect">
            <a:avLst/>
          </a:prstGeom>
        </p:spPr>
      </p:pic>
      <p:pic>
        <p:nvPicPr>
          <p:cNvPr id="5" name="Billed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1419" y="3870111"/>
            <a:ext cx="982133" cy="1473200"/>
          </a:xfrm>
          <a:prstGeom prst="rect">
            <a:avLst/>
          </a:prstGeom>
        </p:spPr>
      </p:pic>
      <p:pic>
        <p:nvPicPr>
          <p:cNvPr id="6" name="Billede 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364099" y="3859985"/>
            <a:ext cx="988884" cy="1483326"/>
          </a:xfrm>
          <a:prstGeom prst="rect">
            <a:avLst/>
          </a:prstGeom>
        </p:spPr>
      </p:pic>
      <p:pic>
        <p:nvPicPr>
          <p:cNvPr id="3" name="Billed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10250" y="1126242"/>
            <a:ext cx="1299107" cy="1751959"/>
          </a:xfrm>
          <a:prstGeom prst="rect">
            <a:avLst/>
          </a:prstGeom>
        </p:spPr>
      </p:pic>
      <p:sp>
        <p:nvSpPr>
          <p:cNvPr id="22" name="TextBox 25">
            <a:extLst>
              <a:ext uri="{FF2B5EF4-FFF2-40B4-BE49-F238E27FC236}">
                <a16:creationId xmlns:a16="http://schemas.microsoft.com/office/drawing/2014/main" id="{2FEB6838-0D49-624D-853A-B544F0F90D6A}"/>
              </a:ext>
            </a:extLst>
          </p:cNvPr>
          <p:cNvSpPr txBox="1"/>
          <p:nvPr/>
        </p:nvSpPr>
        <p:spPr>
          <a:xfrm>
            <a:off x="9827108" y="5412598"/>
            <a:ext cx="1815763" cy="679801"/>
          </a:xfrm>
          <a:prstGeom prst="rect">
            <a:avLst/>
          </a:prstGeom>
          <a:noFill/>
        </p:spPr>
        <p:txBody>
          <a:bodyPr wrap="square" lIns="0" tIns="0" rIns="0" bIns="0" rtlCol="0">
            <a:spAutoFit/>
          </a:bodyPr>
          <a:lstStyle/>
          <a:p>
            <a:pPr algn="ctr">
              <a:lnSpc>
                <a:spcPct val="95000"/>
              </a:lnSpc>
            </a:pPr>
            <a:r>
              <a:rPr lang="da-DK" sz="1200" b="1" kern="0" dirty="0">
                <a:latin typeface="+mn-lt"/>
              </a:rPr>
              <a:t>Lone Ryg</a:t>
            </a:r>
            <a:br>
              <a:rPr lang="da-DK" sz="1200" b="1" kern="0" dirty="0">
                <a:latin typeface="+mn-lt"/>
              </a:rPr>
            </a:br>
            <a:r>
              <a:rPr lang="da-DK" sz="1200" b="1" kern="0" dirty="0">
                <a:latin typeface="+mn-lt"/>
              </a:rPr>
              <a:t>Olsen</a:t>
            </a:r>
          </a:p>
          <a:p>
            <a:pPr algn="ctr">
              <a:lnSpc>
                <a:spcPct val="95000"/>
              </a:lnSpc>
            </a:pPr>
            <a:r>
              <a:rPr lang="da-DK" sz="1200" kern="0" dirty="0"/>
              <a:t>Erhvervsdirektør</a:t>
            </a:r>
            <a:endParaRPr lang="da-DK" sz="1200" b="1" kern="0" dirty="0">
              <a:latin typeface="+mn-lt"/>
            </a:endParaRPr>
          </a:p>
          <a:p>
            <a:pPr>
              <a:lnSpc>
                <a:spcPct val="95000"/>
              </a:lnSpc>
            </a:pPr>
            <a:endParaRPr lang="en-DK" sz="1050" dirty="0">
              <a:latin typeface="+mn-lt"/>
            </a:endParaRPr>
          </a:p>
        </p:txBody>
      </p:sp>
      <p:pic>
        <p:nvPicPr>
          <p:cNvPr id="9" name="Billed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21181" y="3884075"/>
            <a:ext cx="970281" cy="1455583"/>
          </a:xfrm>
          <a:prstGeom prst="rect">
            <a:avLst/>
          </a:prstGeom>
        </p:spPr>
      </p:pic>
    </p:spTree>
    <p:extLst>
      <p:ext uri="{BB962C8B-B14F-4D97-AF65-F5344CB8AC3E}">
        <p14:creationId xmlns:p14="http://schemas.microsoft.com/office/powerpoint/2010/main" val="23413466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Strategi 2025</a:t>
            </a:r>
            <a:br>
              <a:rPr lang="da-DK" sz="4800" cap="none" dirty="0">
                <a:latin typeface="AU Passata" panose="020B0503030502030804" pitchFamily="34" charset="77"/>
              </a:rPr>
            </a:br>
            <a:r>
              <a:rPr lang="da-DK" sz="4800" b="0" cap="none" dirty="0">
                <a:latin typeface="AU Passata Light" panose="020B0303030902030804" pitchFamily="34" charset="77"/>
              </a:rPr>
              <a:t>Aarhus Universitet</a:t>
            </a:r>
            <a:endParaRPr lang="da-DK" sz="48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069014" cy="1746085"/>
          </a:xfrm>
        </p:spPr>
        <p:txBody>
          <a:bodyPr/>
          <a:lstStyle/>
          <a:p>
            <a:pPr fontAlgn="auto">
              <a:lnSpc>
                <a:spcPct val="100000"/>
              </a:lnSpc>
              <a:spcBef>
                <a:spcPts val="0"/>
              </a:spcBef>
              <a:spcAft>
                <a:spcPts val="0"/>
              </a:spcAft>
              <a:buClrTx/>
              <a:buSzTx/>
              <a:defRPr/>
            </a:pPr>
            <a:r>
              <a:rPr lang="en-GB" sz="2800" dirty="0"/>
              <a:t>Aarhus Universitets vision, mission </a:t>
            </a:r>
          </a:p>
          <a:p>
            <a:pPr fontAlgn="auto">
              <a:lnSpc>
                <a:spcPct val="100000"/>
              </a:lnSpc>
              <a:spcBef>
                <a:spcPts val="0"/>
              </a:spcBef>
              <a:spcAft>
                <a:spcPts val="0"/>
              </a:spcAft>
              <a:buClrTx/>
              <a:buSzTx/>
              <a:defRPr/>
            </a:pPr>
            <a:r>
              <a:rPr lang="en-GB" sz="2800" dirty="0"/>
              <a:t>og </a:t>
            </a:r>
            <a:r>
              <a:rPr lang="en-GB" sz="2800" dirty="0" err="1"/>
              <a:t>grundlæggende</a:t>
            </a:r>
            <a:r>
              <a:rPr lang="en-GB" sz="2800" dirty="0"/>
              <a:t> </a:t>
            </a:r>
            <a:r>
              <a:rPr lang="en-GB" sz="2800" dirty="0" err="1"/>
              <a:t>værdier</a:t>
            </a:r>
            <a:r>
              <a:rPr lang="en-GB" sz="2800" dirty="0"/>
              <a:t>. </a:t>
            </a:r>
            <a:endParaRPr lang="da-DK" sz="2800" dirty="0">
              <a:cs typeface="AU Passata"/>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3816059666"/>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pic>
        <p:nvPicPr>
          <p:cNvPr id="3" name="Billed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9000"/>
                    </a14:imgEffect>
                    <a14:imgEffect>
                      <a14:colorTemperature colorTemp="6577"/>
                    </a14:imgEffect>
                    <a14:imgEffect>
                      <a14:saturation sat="140000"/>
                    </a14:imgEffect>
                    <a14:imgEffect>
                      <a14:brightnessContrast bright="19000"/>
                    </a14:imgEffect>
                  </a14:imgLayer>
                </a14:imgProps>
              </a:ext>
              <a:ext uri="{28A0092B-C50C-407E-A947-70E740481C1C}">
                <a14:useLocalDpi xmlns:a14="http://schemas.microsoft.com/office/drawing/2010/main"/>
              </a:ext>
            </a:extLst>
          </a:blip>
          <a:srcRect/>
          <a:stretch/>
        </p:blipFill>
        <p:spPr>
          <a:xfrm>
            <a:off x="6094412" y="1484784"/>
            <a:ext cx="5105099" cy="4412779"/>
          </a:xfrm>
          <a:prstGeom prst="rect">
            <a:avLst/>
          </a:prstGeom>
        </p:spPr>
      </p:pic>
      <p:sp>
        <p:nvSpPr>
          <p:cNvPr id="8"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Vision</a:t>
            </a:r>
            <a:endParaRPr lang="da-DK" b="0" kern="0" cap="none" dirty="0">
              <a:latin typeface="AU Passata Light" panose="020B0303030902030804" pitchFamily="34" charset="77"/>
              <a:ea typeface="AU Passata Light" charset="0"/>
              <a:cs typeface="AU Passata Light" charset="0"/>
            </a:endParaRPr>
          </a:p>
        </p:txBody>
      </p:sp>
      <p:pic>
        <p:nvPicPr>
          <p:cNvPr id="6" name="Picture 2">
            <a:extLst>
              <a:ext uri="{FF2B5EF4-FFF2-40B4-BE49-F238E27FC236}">
                <a16:creationId xmlns:a16="http://schemas.microsoft.com/office/drawing/2014/main" id="{5651DAD1-6B19-894C-9052-0452152F9AC8}"/>
              </a:ext>
            </a:extLst>
          </p:cNvPr>
          <p:cNvPicPr>
            <a:picLocks noChangeAspect="1" noChangeArrowheads="1"/>
          </p:cNvPicPr>
          <p:nvPr/>
        </p:nvPicPr>
        <p:blipFill rotWithShape="1">
          <a:blip r:embed="rId5">
            <a:lum bright="4000" contrast="16000"/>
            <a:extLst>
              <a:ext uri="{28A0092B-C50C-407E-A947-70E740481C1C}">
                <a14:useLocalDpi xmlns:a14="http://schemas.microsoft.com/office/drawing/2010/main" val="0"/>
              </a:ext>
            </a:extLst>
          </a:blip>
          <a:srcRect l="20186" r="24259"/>
          <a:stretch/>
        </p:blipFill>
        <p:spPr bwMode="auto">
          <a:xfrm>
            <a:off x="1828801" y="1117330"/>
            <a:ext cx="3449256" cy="507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331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65195"/>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Mission</a:t>
            </a:r>
            <a:endParaRPr lang="da-DK" b="0" kern="0" cap="none" dirty="0">
              <a:latin typeface="AU Passata Light" panose="020B0303030902030804" pitchFamily="34" charset="77"/>
              <a:ea typeface="AU Passata Light" charset="0"/>
              <a:cs typeface="AU Passata Light" charset="0"/>
            </a:endParaRPr>
          </a:p>
        </p:txBody>
      </p:sp>
      <p:pic>
        <p:nvPicPr>
          <p:cNvPr id="2049" name="Picture 1">
            <a:extLst>
              <a:ext uri="{FF2B5EF4-FFF2-40B4-BE49-F238E27FC236}">
                <a16:creationId xmlns:a16="http://schemas.microsoft.com/office/drawing/2014/main" id="{AB30AF95-80CD-DB4F-B886-A69045B589D9}"/>
              </a:ext>
            </a:extLst>
          </p:cNvPr>
          <p:cNvPicPr>
            <a:picLocks noChangeAspect="1" noChangeArrowheads="1"/>
          </p:cNvPicPr>
          <p:nvPr/>
        </p:nvPicPr>
        <p:blipFill>
          <a:blip r:embed="rId3">
            <a:lum bright="4000" contrast="16000"/>
            <a:extLst>
              <a:ext uri="{28A0092B-C50C-407E-A947-70E740481C1C}">
                <a14:useLocalDpi xmlns:a14="http://schemas.microsoft.com/office/drawing/2010/main"/>
              </a:ext>
            </a:extLst>
          </a:blip>
          <a:srcRect/>
          <a:stretch/>
        </p:blipFill>
        <p:spPr bwMode="auto">
          <a:xfrm>
            <a:off x="2547493" y="854527"/>
            <a:ext cx="7270105" cy="514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56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2418331" y="1675454"/>
            <a:ext cx="7352161" cy="3507092"/>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r>
              <a:rPr lang="da-DK" kern="0" spc="100" dirty="0">
                <a:latin typeface="AU Passata" panose="020B0503030502030804" pitchFamily="34" charset="0"/>
              </a:rPr>
              <a:t>Vores grundværdier er beskrevet i de europæiske universiteters Magna Charta. </a:t>
            </a:r>
            <a:br>
              <a:rPr lang="da-DK" kern="0" spc="100" dirty="0">
                <a:latin typeface="AU Passata" panose="020B0503030502030804" pitchFamily="34" charset="0"/>
              </a:rPr>
            </a:br>
            <a:r>
              <a:rPr lang="da-DK" kern="0" spc="100" dirty="0">
                <a:latin typeface="AU Passata" panose="020B0503030502030804" pitchFamily="34" charset="0"/>
              </a:rPr>
              <a:t/>
            </a:r>
            <a:br>
              <a:rPr lang="da-DK" kern="0" spc="100" dirty="0">
                <a:latin typeface="AU Passata" panose="020B0503030502030804" pitchFamily="34" charset="0"/>
              </a:rPr>
            </a:br>
            <a:r>
              <a:rPr lang="da-DK" kern="0" spc="100" dirty="0">
                <a:latin typeface="AU Passata" panose="020B0503030502030804" pitchFamily="34" charset="0"/>
              </a:rPr>
              <a:t>Vi værner om forsknings- og ytringsfriheden samt individets mulighed for at udfolde sit potentiale.</a:t>
            </a:r>
            <a:br>
              <a:rPr lang="da-DK" kern="0" spc="100" dirty="0">
                <a:latin typeface="AU Passata" panose="020B0503030502030804" pitchFamily="34" charset="0"/>
              </a:rPr>
            </a:br>
            <a:r>
              <a:rPr lang="da-DK" kern="0" spc="100" dirty="0">
                <a:latin typeface="AU Passata" panose="020B0503030502030804" pitchFamily="34" charset="0"/>
              </a:rPr>
              <a:t>Den frie dialog, tolerance og diversitet er selve grundlaget for universitetets virke. </a:t>
            </a:r>
            <a:br>
              <a:rPr lang="da-DK" kern="0" spc="100" dirty="0">
                <a:latin typeface="AU Passata" panose="020B0503030502030804" pitchFamily="34" charset="0"/>
              </a:rPr>
            </a:br>
            <a:r>
              <a:rPr lang="da-DK" kern="0" spc="100" dirty="0">
                <a:latin typeface="AU Passata" panose="020B0503030502030804" pitchFamily="34" charset="0"/>
              </a:rPr>
              <a:t/>
            </a:r>
            <a:br>
              <a:rPr lang="da-DK" kern="0" spc="100" dirty="0">
                <a:latin typeface="AU Passata" panose="020B0503030502030804" pitchFamily="34" charset="0"/>
              </a:rPr>
            </a:br>
            <a:r>
              <a:rPr lang="da-DK" kern="0" spc="100" dirty="0">
                <a:latin typeface="AU Passata" panose="020B0503030502030804" pitchFamily="34" charset="0"/>
              </a:rPr>
              <a:t>Vi anser universiteterne for at være en af samfundets grundpiller og tager derfor medansvar for</a:t>
            </a:r>
            <a:br>
              <a:rPr lang="da-DK" kern="0" spc="100" dirty="0">
                <a:latin typeface="AU Passata" panose="020B0503030502030804" pitchFamily="34" charset="0"/>
              </a:rPr>
            </a:br>
            <a:r>
              <a:rPr lang="da-DK" kern="0" spc="100" dirty="0">
                <a:latin typeface="AU Passata" panose="020B0503030502030804" pitchFamily="34" charset="0"/>
              </a:rPr>
              <a:t>den videre udvikling af et demokratisk</a:t>
            </a:r>
            <a:br>
              <a:rPr lang="da-DK" kern="0" spc="100" dirty="0">
                <a:latin typeface="AU Passata" panose="020B0503030502030804" pitchFamily="34" charset="0"/>
              </a:rPr>
            </a:br>
            <a:r>
              <a:rPr lang="da-DK" kern="0" spc="100" dirty="0">
                <a:latin typeface="AU Passata" panose="020B0503030502030804" pitchFamily="34" charset="0"/>
              </a:rPr>
              <a:t>og bæredygtigt samfund.</a:t>
            </a:r>
            <a:endParaRPr lang="en-GB" dirty="0">
              <a:latin typeface="AU Passata" panose="020B0503030502030804" pitchFamily="34" charset="0"/>
            </a:endParaRPr>
          </a:p>
        </p:txBody>
      </p:sp>
      <p:sp>
        <p:nvSpPr>
          <p:cNvPr id="9" name="Titel 1">
            <a:extLst>
              <a:ext uri="{FF2B5EF4-FFF2-40B4-BE49-F238E27FC236}">
                <a16:creationId xmlns:a16="http://schemas.microsoft.com/office/drawing/2014/main" id="{D64B0108-FF21-174A-A953-B1680722A5CA}"/>
              </a:ext>
            </a:extLst>
          </p:cNvPr>
          <p:cNvSpPr txBox="1">
            <a:spLocks/>
          </p:cNvSpPr>
          <p:nvPr/>
        </p:nvSpPr>
        <p:spPr>
          <a:xfrm>
            <a:off x="189756" y="260648"/>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Værdier</a:t>
            </a:r>
            <a:endParaRPr lang="da-DK" b="0" kern="0" cap="none" dirty="0">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26170927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Bæredygtighed</a:t>
            </a:r>
            <a:br>
              <a:rPr lang="da-DK" sz="4800" cap="none" dirty="0">
                <a:latin typeface="AU Passata" panose="020B0503030502030804" pitchFamily="34" charset="77"/>
              </a:rPr>
            </a:br>
            <a:r>
              <a:rPr lang="da-DK" sz="4800" b="0" cap="none" dirty="0">
                <a:latin typeface="AU Passata Light" panose="020B0303030902030804" pitchFamily="34" charset="77"/>
              </a:rPr>
              <a:t>på Aarhus Universitet</a:t>
            </a:r>
            <a:endParaRPr lang="da-DK" sz="48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069014" cy="1746085"/>
          </a:xfrm>
        </p:spPr>
        <p:txBody>
          <a:bodyPr/>
          <a:lstStyle/>
          <a:p>
            <a:pPr fontAlgn="auto">
              <a:lnSpc>
                <a:spcPct val="100000"/>
              </a:lnSpc>
              <a:spcBef>
                <a:spcPts val="0"/>
              </a:spcBef>
              <a:spcAft>
                <a:spcPts val="0"/>
              </a:spcAft>
              <a:buClrTx/>
              <a:buSzTx/>
              <a:defRPr/>
            </a:pPr>
            <a:r>
              <a:rPr lang="da-DK" dirty="0"/>
              <a:t>Aarhus Universitet arbejder på at fremme den bæredygtige udvikling gennem vores forskning og uddannelser – </a:t>
            </a:r>
            <a:br>
              <a:rPr lang="da-DK" dirty="0"/>
            </a:br>
            <a:r>
              <a:rPr lang="da-DK" dirty="0"/>
              <a:t>og i vores drift. </a:t>
            </a:r>
            <a:endParaRPr lang="da-DK" sz="2800" dirty="0">
              <a:cs typeface="AU Passata"/>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3421568158"/>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Vi arbejder for en bæredygtig verden</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42537"/>
            <a:ext cx="4896544"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r>
              <a:rPr lang="da-DK" sz="1400" b="1" spc="100" dirty="0"/>
              <a:t>Klimastrategi</a:t>
            </a:r>
            <a:r>
              <a:rPr lang="da-DK" sz="1600" b="1" dirty="0"/>
              <a:t/>
            </a:r>
            <a:br>
              <a:rPr lang="da-DK" sz="1600" b="1" dirty="0"/>
            </a:br>
            <a:r>
              <a:rPr lang="da-DK" sz="1400" spc="100" dirty="0"/>
              <a:t>Klimastrategien 2020-2025 indeholder et</a:t>
            </a:r>
            <a:br>
              <a:rPr lang="da-DK" sz="1400" spc="100" dirty="0"/>
            </a:br>
            <a:r>
              <a:rPr lang="da-DK" sz="1400" spc="100" dirty="0"/>
              <a:t>ambitiøst mål om at reducere CO2-udledningen</a:t>
            </a:r>
            <a:br>
              <a:rPr lang="da-DK" sz="1400" spc="100" dirty="0"/>
            </a:br>
            <a:r>
              <a:rPr lang="da-DK" sz="1400" spc="100" dirty="0"/>
              <a:t>for universitetets drift med afsæt i fire konkrete </a:t>
            </a:r>
            <a:r>
              <a:rPr lang="da-DK" sz="1400" spc="100" dirty="0" err="1"/>
              <a:t>indsats-områder</a:t>
            </a:r>
            <a:r>
              <a:rPr lang="da-DK" sz="1400" spc="100" dirty="0"/>
              <a:t>: campus, indkøb, transport</a:t>
            </a:r>
            <a:br>
              <a:rPr lang="da-DK" sz="1400" spc="100" dirty="0"/>
            </a:br>
            <a:r>
              <a:rPr lang="da-DK" sz="1400" spc="100" dirty="0"/>
              <a:t>og affald.</a:t>
            </a:r>
            <a:r>
              <a:rPr lang="da-DK" sz="400" dirty="0"/>
              <a:t/>
            </a:r>
            <a:br>
              <a:rPr lang="da-DK" sz="400" dirty="0"/>
            </a:br>
            <a:endParaRPr lang="da-DK" sz="400" dirty="0"/>
          </a:p>
          <a:p>
            <a:endParaRPr lang="da-DK" sz="400" dirty="0"/>
          </a:p>
          <a:p>
            <a:r>
              <a:rPr lang="da-DK" sz="400" dirty="0"/>
              <a:t/>
            </a:r>
            <a:br>
              <a:rPr lang="da-DK" sz="400" dirty="0"/>
            </a:br>
            <a:endParaRPr lang="da-DK" sz="400" dirty="0"/>
          </a:p>
          <a:p>
            <a:r>
              <a:rPr lang="da-DK" sz="1600" dirty="0"/>
              <a:t/>
            </a:r>
            <a:br>
              <a:rPr lang="da-DK" sz="1600" dirty="0"/>
            </a:br>
            <a:endParaRPr lang="da-DK" sz="1600" dirty="0"/>
          </a:p>
          <a:p>
            <a:endParaRPr lang="da-DK" sz="1600" dirty="0"/>
          </a:p>
          <a:p>
            <a:r>
              <a:rPr lang="da-DK" sz="1400" spc="100" dirty="0"/>
              <a:t>Aarhus Universitet har som mål at blive </a:t>
            </a:r>
            <a:br>
              <a:rPr lang="da-DK" sz="1400" spc="100" dirty="0"/>
            </a:br>
            <a:r>
              <a:rPr lang="da-DK" sz="1400" spc="100" dirty="0"/>
              <a:t>CO2-neutral i 2040</a:t>
            </a:r>
          </a:p>
          <a:p>
            <a:pPr>
              <a:buNone/>
            </a:pPr>
            <a:r>
              <a:rPr lang="da-DK" sz="400" dirty="0"/>
              <a:t> </a:t>
            </a:r>
          </a:p>
          <a:p>
            <a:r>
              <a:rPr lang="da-DK" sz="1400" b="1" spc="100" dirty="0"/>
              <a:t>Klimastrategiens mål</a:t>
            </a:r>
            <a:r>
              <a:rPr lang="da-DK" sz="1600" b="1" dirty="0"/>
              <a:t/>
            </a:r>
            <a:br>
              <a:rPr lang="da-DK" sz="1600" b="1" dirty="0"/>
            </a:br>
            <a:r>
              <a:rPr lang="da-DK" sz="1400" spc="100" dirty="0"/>
              <a:t>Med denne ambitiøse målsætning lever universitetet op til Parisaftalen samt regeringens målsætning om at reducere CO2-udledningen</a:t>
            </a:r>
            <a:br>
              <a:rPr lang="da-DK" sz="1400" spc="100" dirty="0"/>
            </a:br>
            <a:r>
              <a:rPr lang="da-DK" sz="1400" spc="100" dirty="0"/>
              <a:t>med 70% i 2030 sammenlignet med 1990. </a:t>
            </a:r>
          </a:p>
        </p:txBody>
      </p:sp>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412" y="1484783"/>
            <a:ext cx="5111752" cy="4412780"/>
          </a:xfrm>
          <a:prstGeom prst="rect">
            <a:avLst/>
          </a:prstGeom>
        </p:spPr>
      </p:pic>
      <p:pic>
        <p:nvPicPr>
          <p:cNvPr id="5" name="Bille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828" y="2741538"/>
            <a:ext cx="1119510" cy="1119510"/>
          </a:xfrm>
          <a:prstGeom prst="rect">
            <a:avLst/>
          </a:prstGeom>
        </p:spPr>
      </p:pic>
      <p:pic>
        <p:nvPicPr>
          <p:cNvPr id="7" name="Billed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1924" y="2741538"/>
            <a:ext cx="1119510" cy="1119510"/>
          </a:xfrm>
          <a:prstGeom prst="rect">
            <a:avLst/>
          </a:prstGeom>
        </p:spPr>
      </p:pic>
      <p:pic>
        <p:nvPicPr>
          <p:cNvPr id="8" name="Billed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6020" y="2741539"/>
            <a:ext cx="1096360" cy="1096360"/>
          </a:xfrm>
          <a:prstGeom prst="rect">
            <a:avLst/>
          </a:prstGeom>
        </p:spPr>
      </p:pic>
      <p:pic>
        <p:nvPicPr>
          <p:cNvPr id="9" name="Billed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8108" y="2741538"/>
            <a:ext cx="1107935" cy="1107935"/>
          </a:xfrm>
          <a:prstGeom prst="rect">
            <a:avLst/>
          </a:prstGeom>
        </p:spPr>
      </p:pic>
    </p:spTree>
    <p:extLst>
      <p:ext uri="{BB962C8B-B14F-4D97-AF65-F5344CB8AC3E}">
        <p14:creationId xmlns:p14="http://schemas.microsoft.com/office/powerpoint/2010/main" val="9158889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42EB92F-A07C-3845-967D-F641464F7DC4}"/>
              </a:ext>
            </a:extLst>
          </p:cNvPr>
          <p:cNvSpPr/>
          <p:nvPr/>
        </p:nvSpPr>
        <p:spPr bwMode="auto">
          <a:xfrm>
            <a:off x="117748" y="5589240"/>
            <a:ext cx="11953328" cy="115212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4" name="Pladsholder til dato 3"/>
          <p:cNvSpPr>
            <a:spLocks noGrp="1"/>
          </p:cNvSpPr>
          <p:nvPr>
            <p:ph type="dt" sz="half" idx="10"/>
          </p:nvPr>
        </p:nvSpPr>
        <p:spPr/>
        <p:txBody>
          <a:bodyPr/>
          <a:lstStyle/>
          <a:p>
            <a:fld id="{92D8385E-4ABD-46A8-8D21-30863934087A}" type="datetime1">
              <a:rPr lang="da-DK" smtClean="0"/>
              <a:t>29-10-2020</a:t>
            </a:fld>
            <a:r>
              <a:rPr lang="da-DK"/>
              <a:t>12-09-2017</a:t>
            </a:r>
            <a:endParaRPr lang="da-DK" dirty="0"/>
          </a:p>
        </p:txBody>
      </p:sp>
      <p:pic>
        <p:nvPicPr>
          <p:cNvPr id="7" name="Billede 6">
            <a:extLst>
              <a:ext uri="{FF2B5EF4-FFF2-40B4-BE49-F238E27FC236}">
                <a16:creationId xmlns:a16="http://schemas.microsoft.com/office/drawing/2014/main" id="{D00029F6-5FF5-EE45-A14E-280BDB5240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479" y="314526"/>
            <a:ext cx="11547433" cy="6243437"/>
          </a:xfrm>
          <a:prstGeom prst="rect">
            <a:avLst/>
          </a:prstGeom>
        </p:spPr>
      </p:pic>
    </p:spTree>
    <p:extLst>
      <p:ext uri="{BB962C8B-B14F-4D97-AF65-F5344CB8AC3E}">
        <p14:creationId xmlns:p14="http://schemas.microsoft.com/office/powerpoint/2010/main" val="36854822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Forskning af højeste </a:t>
            </a:r>
            <a:br>
              <a:rPr lang="da-DK" sz="4800" cap="none" dirty="0">
                <a:latin typeface="AU Passata" panose="020B0503030502030804" pitchFamily="34" charset="77"/>
              </a:rPr>
            </a:br>
            <a:r>
              <a:rPr lang="da-DK" sz="4800" cap="none" dirty="0">
                <a:latin typeface="AU Passata" panose="020B0503030502030804" pitchFamily="34" charset="77"/>
              </a:rPr>
              <a:t>internationale kvalitet</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645078" cy="1746085"/>
          </a:xfrm>
        </p:spPr>
        <p:txBody>
          <a:bodyPr/>
          <a:lstStyle/>
          <a:p>
            <a:r>
              <a:rPr lang="da-DK" dirty="0"/>
              <a:t>Aarhus Universitet anser det som et afgørende ansvar at sætte aftryk og skabe værdi både for det enkelte menneske og for os alle. Forskningsporteføljen giver en helt særlig mulighed for at kombinere dybe fagligheder i skabelsen af videnskabelige gennembrud.</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
        <p:nvSpPr>
          <p:cNvPr id="6" name="Rektangel 5">
            <a:extLst>
              <a:ext uri="{FF2B5EF4-FFF2-40B4-BE49-F238E27FC236}">
                <a16:creationId xmlns:a16="http://schemas.microsoft.com/office/drawing/2014/main" id="{8503DA16-BF1C-9041-9B0F-D90317B479AC}"/>
              </a:ext>
            </a:extLst>
          </p:cNvPr>
          <p:cNvSpPr/>
          <p:nvPr/>
        </p:nvSpPr>
        <p:spPr bwMode="auto">
          <a:xfrm rot="2700000">
            <a:off x="8750566" y="978106"/>
            <a:ext cx="4429809" cy="530338"/>
          </a:xfrm>
          <a:prstGeom prst="rect">
            <a:avLst/>
          </a:prstGeom>
          <a:solidFill>
            <a:schemeClr val="bg1"/>
          </a:solidFill>
          <a:ln w="1778" cap="flat" cmpd="sng" algn="ctr">
            <a:noFill/>
            <a:prstDash val="solid"/>
            <a:round/>
            <a:headEnd type="none" w="med" len="med"/>
            <a:tailEnd type="none" w="med" len="med"/>
          </a:ln>
          <a:effectLst>
            <a:outerShdw blurRad="863600" dir="6180000" algn="tl" rotWithShape="0">
              <a:schemeClr val="bg1">
                <a:alpha val="56000"/>
              </a:scheme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7" name="Rektangel 6">
            <a:extLst>
              <a:ext uri="{FF2B5EF4-FFF2-40B4-BE49-F238E27FC236}">
                <a16:creationId xmlns:a16="http://schemas.microsoft.com/office/drawing/2014/main" id="{3CEAFA9D-7C76-6B43-9153-C749DBD57800}"/>
              </a:ext>
            </a:extLst>
          </p:cNvPr>
          <p:cNvSpPr/>
          <p:nvPr/>
        </p:nvSpPr>
        <p:spPr>
          <a:xfrm rot="2700000">
            <a:off x="9842990" y="869151"/>
            <a:ext cx="2430474" cy="619208"/>
          </a:xfrm>
          <a:prstGeom prst="rect">
            <a:avLst/>
          </a:prstGeom>
        </p:spPr>
        <p:txBody>
          <a:bodyPr wrap="none">
            <a:spAutoFit/>
          </a:bodyPr>
          <a:lstStyle/>
          <a:p>
            <a:pPr>
              <a:buFontTx/>
            </a:pPr>
            <a:r>
              <a:rPr lang="da-DK" sz="2000" b="1" kern="0" spc="300" dirty="0">
                <a:solidFill>
                  <a:srgbClr val="002546"/>
                </a:solidFill>
                <a:latin typeface="AU Passata" panose="020B0503030502030804" pitchFamily="34" charset="77"/>
              </a:rPr>
              <a:t>KERNEOPGAVE</a:t>
            </a:r>
          </a:p>
        </p:txBody>
      </p:sp>
    </p:spTree>
    <p:extLst>
      <p:ext uri="{BB962C8B-B14F-4D97-AF65-F5344CB8AC3E}">
        <p14:creationId xmlns:p14="http://schemas.microsoft.com/office/powerpoint/2010/main" val="3230697059"/>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a:xfrm>
            <a:off x="-1" y="7019999"/>
            <a:ext cx="45719" cy="45719"/>
          </a:xfrm>
        </p:spPr>
        <p:txBody>
          <a:bodyPr/>
          <a:lstStyle/>
          <a:p>
            <a:fld id="{6692498A-B255-9D4F-89EA-E0B177FCAF4F}" type="datetime1">
              <a:rPr lang="da-DK" smtClean="0"/>
              <a:t>29-10-2020</a:t>
            </a:fld>
            <a:r>
              <a:rPr lang="da-DK" dirty="0"/>
              <a:t>03-09-2019</a:t>
            </a:r>
          </a:p>
        </p:txBody>
      </p:sp>
      <p:grpSp>
        <p:nvGrpSpPr>
          <p:cNvPr id="4" name="Gruppe 3">
            <a:extLst>
              <a:ext uri="{FF2B5EF4-FFF2-40B4-BE49-F238E27FC236}">
                <a16:creationId xmlns:a16="http://schemas.microsoft.com/office/drawing/2014/main" id="{92988730-F98A-2147-B65D-DC5ED2629B2E}"/>
              </a:ext>
            </a:extLst>
          </p:cNvPr>
          <p:cNvGrpSpPr/>
          <p:nvPr/>
        </p:nvGrpSpPr>
        <p:grpSpPr>
          <a:xfrm>
            <a:off x="3159408" y="1108988"/>
            <a:ext cx="4881350" cy="4788576"/>
            <a:chOff x="3159407" y="987176"/>
            <a:chExt cx="4886167" cy="4912301"/>
          </a:xfrm>
        </p:grpSpPr>
        <p:sp>
          <p:nvSpPr>
            <p:cNvPr id="10" name="Kombinationstegning 9">
              <a:extLst>
                <a:ext uri="{FF2B5EF4-FFF2-40B4-BE49-F238E27FC236}">
                  <a16:creationId xmlns:a16="http://schemas.microsoft.com/office/drawing/2014/main" id="{9B4EB2B3-569F-AF48-9C03-2DB36E3A9530}"/>
                </a:ext>
              </a:extLst>
            </p:cNvPr>
            <p:cNvSpPr/>
            <p:nvPr/>
          </p:nvSpPr>
          <p:spPr>
            <a:xfrm>
              <a:off x="4152898" y="987176"/>
              <a:ext cx="1875893" cy="1112931"/>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bg2">
                <a:lumMod val="90000"/>
                <a:lumOff val="1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dirty="0" err="1">
                  <a:solidFill>
                    <a:schemeClr val="bg1"/>
                  </a:solidFill>
                </a:rPr>
                <a:t>UrbNet</a:t>
              </a:r>
              <a:r>
                <a:rPr lang="da-DK" sz="1200" kern="1200" spc="100" baseline="0" dirty="0">
                  <a:solidFill>
                    <a:schemeClr val="bg1"/>
                  </a:solidFill>
                </a:rPr>
                <a:t> </a:t>
              </a:r>
              <a:br>
                <a:rPr lang="da-DK" sz="1200" kern="1200" spc="100" baseline="0" dirty="0">
                  <a:solidFill>
                    <a:schemeClr val="bg1"/>
                  </a:solidFill>
                </a:rPr>
              </a:br>
              <a:r>
                <a:rPr lang="da-DK" sz="1000" kern="1200" spc="100" baseline="0" dirty="0">
                  <a:solidFill>
                    <a:schemeClr val="bg1"/>
                  </a:solidFill>
                </a:rPr>
                <a:t>Centre for Urban</a:t>
              </a:r>
              <a:br>
                <a:rPr lang="da-DK" sz="1000" kern="1200" spc="100" baseline="0" dirty="0">
                  <a:solidFill>
                    <a:schemeClr val="bg1"/>
                  </a:solidFill>
                </a:rPr>
              </a:br>
              <a:r>
                <a:rPr lang="da-DK" sz="1000" kern="1200" spc="100" baseline="0" dirty="0">
                  <a:solidFill>
                    <a:schemeClr val="bg1"/>
                  </a:solidFill>
                </a:rPr>
                <a:t>Network Evolutions</a:t>
              </a:r>
              <a:endParaRPr lang="da-DK" sz="1000" kern="1200" spc="100" dirty="0">
                <a:solidFill>
                  <a:schemeClr val="bg1"/>
                </a:solidFill>
              </a:endParaRPr>
            </a:p>
          </p:txBody>
        </p:sp>
        <p:sp>
          <p:nvSpPr>
            <p:cNvPr id="11" name="Kombinationstegning 10">
              <a:extLst>
                <a:ext uri="{FF2B5EF4-FFF2-40B4-BE49-F238E27FC236}">
                  <a16:creationId xmlns:a16="http://schemas.microsoft.com/office/drawing/2014/main" id="{DFB7F458-A7FE-5B45-963A-8024EBFAFFEA}"/>
                </a:ext>
              </a:extLst>
            </p:cNvPr>
            <p:cNvSpPr/>
            <p:nvPr/>
          </p:nvSpPr>
          <p:spPr>
            <a:xfrm>
              <a:off x="6166265" y="987176"/>
              <a:ext cx="1875893" cy="1112931"/>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bg2">
                <a:lumMod val="75000"/>
                <a:lumOff val="25000"/>
              </a:schemeClr>
            </a:solidFill>
          </p:spPr>
          <p:style>
            <a:lnRef idx="2">
              <a:schemeClr val="lt1">
                <a:hueOff val="0"/>
                <a:satOff val="0"/>
                <a:lumOff val="0"/>
                <a:alphaOff val="0"/>
              </a:schemeClr>
            </a:lnRef>
            <a:fillRef idx="1">
              <a:scrgbClr r="0" g="0" b="0"/>
            </a:fillRef>
            <a:effectRef idx="0">
              <a:schemeClr val="accent5">
                <a:hueOff val="-1323071"/>
                <a:satOff val="-3100"/>
                <a:lumOff val="3551"/>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bg1"/>
                  </a:solidFill>
                </a:rPr>
                <a:t>CEPDISC</a:t>
              </a:r>
              <a:r>
                <a:rPr lang="da-DK" sz="1200" kern="1200" spc="100" baseline="0" dirty="0">
                  <a:solidFill>
                    <a:schemeClr val="bg1"/>
                  </a:solidFill>
                </a:rPr>
                <a:t/>
              </a:r>
              <a:br>
                <a:rPr lang="da-DK" sz="1200" kern="1200" spc="100" baseline="0" dirty="0">
                  <a:solidFill>
                    <a:schemeClr val="bg1"/>
                  </a:solidFill>
                </a:rPr>
              </a:br>
              <a:r>
                <a:rPr lang="da-DK" sz="1000" kern="1200" spc="100" baseline="0" dirty="0">
                  <a:solidFill>
                    <a:schemeClr val="bg1"/>
                  </a:solidFill>
                </a:rPr>
                <a:t>Center for the </a:t>
              </a:r>
              <a:r>
                <a:rPr lang="da-DK" sz="1000" kern="1200" spc="100" baseline="0" dirty="0" err="1">
                  <a:solidFill>
                    <a:schemeClr val="bg1"/>
                  </a:solidFill>
                </a:rPr>
                <a:t>Experimental-Philosophical</a:t>
              </a:r>
              <a:r>
                <a:rPr lang="da-DK" sz="1000" kern="1200" spc="100" baseline="0" dirty="0">
                  <a:solidFill>
                    <a:schemeClr val="bg1"/>
                  </a:solidFill>
                </a:rPr>
                <a:t> </a:t>
              </a:r>
              <a:r>
                <a:rPr lang="da-DK" sz="1000" kern="1200" spc="100" baseline="0" dirty="0" err="1">
                  <a:solidFill>
                    <a:schemeClr val="bg1"/>
                  </a:solidFill>
                </a:rPr>
                <a:t>Study</a:t>
              </a:r>
              <a:r>
                <a:rPr lang="da-DK" sz="1000" kern="1200" spc="100" baseline="0" dirty="0">
                  <a:solidFill>
                    <a:schemeClr val="bg1"/>
                  </a:solidFill>
                </a:rPr>
                <a:t> of </a:t>
              </a:r>
              <a:r>
                <a:rPr lang="da-DK" sz="1000" kern="1200" spc="100" baseline="0" dirty="0" err="1">
                  <a:solidFill>
                    <a:schemeClr val="bg1"/>
                  </a:solidFill>
                </a:rPr>
                <a:t>Discrimination</a:t>
              </a:r>
              <a:endParaRPr lang="da-DK" sz="1000" kern="1200" spc="100" baseline="0" dirty="0">
                <a:solidFill>
                  <a:schemeClr val="bg1"/>
                </a:solidFill>
              </a:endParaRPr>
            </a:p>
          </p:txBody>
        </p:sp>
        <p:sp>
          <p:nvSpPr>
            <p:cNvPr id="15" name="Kombinationstegning 14">
              <a:extLst>
                <a:ext uri="{FF2B5EF4-FFF2-40B4-BE49-F238E27FC236}">
                  <a16:creationId xmlns:a16="http://schemas.microsoft.com/office/drawing/2014/main" id="{96C479D2-04C3-7343-BB4B-DCEFA0F7ED97}"/>
                </a:ext>
              </a:extLst>
            </p:cNvPr>
            <p:cNvSpPr/>
            <p:nvPr/>
          </p:nvSpPr>
          <p:spPr>
            <a:xfrm>
              <a:off x="5156450" y="2246824"/>
              <a:ext cx="1875893" cy="1115306"/>
            </a:xfrm>
            <a:custGeom>
              <a:avLst/>
              <a:gdLst>
                <a:gd name="connsiteX0" fmla="*/ 0 w 1929187"/>
                <a:gd name="connsiteY0" fmla="*/ 0 h 1125535"/>
                <a:gd name="connsiteX1" fmla="*/ 1929187 w 1929187"/>
                <a:gd name="connsiteY1" fmla="*/ 0 h 1125535"/>
                <a:gd name="connsiteX2" fmla="*/ 1929187 w 1929187"/>
                <a:gd name="connsiteY2" fmla="*/ 1125535 h 1125535"/>
                <a:gd name="connsiteX3" fmla="*/ 0 w 1929187"/>
                <a:gd name="connsiteY3" fmla="*/ 1125535 h 1125535"/>
                <a:gd name="connsiteX4" fmla="*/ 0 w 1929187"/>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187" h="1125535">
                  <a:moveTo>
                    <a:pt x="0" y="0"/>
                  </a:moveTo>
                  <a:lnTo>
                    <a:pt x="1929187" y="0"/>
                  </a:lnTo>
                  <a:lnTo>
                    <a:pt x="1929187" y="1125535"/>
                  </a:lnTo>
                  <a:lnTo>
                    <a:pt x="0" y="1125535"/>
                  </a:lnTo>
                  <a:lnTo>
                    <a:pt x="0" y="0"/>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5">
                <a:hueOff val="-2646142"/>
                <a:satOff val="-6199"/>
                <a:lumOff val="7102"/>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bg1"/>
                  </a:solidFill>
                </a:rPr>
                <a:t>MIB</a:t>
              </a:r>
              <a:r>
                <a:rPr lang="da-DK" sz="1200" b="1" kern="1200" spc="100" baseline="0" dirty="0">
                  <a:solidFill>
                    <a:schemeClr val="bg1"/>
                  </a:solidFill>
                </a:rPr>
                <a:t> </a:t>
              </a:r>
              <a:r>
                <a:rPr lang="da-DK" sz="1200" kern="1200" spc="100" baseline="0" dirty="0">
                  <a:solidFill>
                    <a:schemeClr val="bg1"/>
                  </a:solidFill>
                </a:rPr>
                <a:t/>
              </a:r>
              <a:br>
                <a:rPr lang="da-DK" sz="1200" kern="1200" spc="100" baseline="0" dirty="0">
                  <a:solidFill>
                    <a:schemeClr val="bg1"/>
                  </a:solidFill>
                </a:rPr>
              </a:br>
              <a:r>
                <a:rPr lang="da-DK" sz="1000" kern="1200" spc="100" baseline="0" dirty="0">
                  <a:solidFill>
                    <a:schemeClr val="bg1"/>
                  </a:solidFill>
                </a:rPr>
                <a:t>Music in the Brain </a:t>
              </a:r>
            </a:p>
          </p:txBody>
        </p:sp>
        <p:sp>
          <p:nvSpPr>
            <p:cNvPr id="16" name="Kombinationstegning 15">
              <a:extLst>
                <a:ext uri="{FF2B5EF4-FFF2-40B4-BE49-F238E27FC236}">
                  <a16:creationId xmlns:a16="http://schemas.microsoft.com/office/drawing/2014/main" id="{22987760-52FA-9243-B373-375B3AD91147}"/>
                </a:ext>
              </a:extLst>
            </p:cNvPr>
            <p:cNvSpPr/>
            <p:nvPr/>
          </p:nvSpPr>
          <p:spPr>
            <a:xfrm>
              <a:off x="3166954" y="2237570"/>
              <a:ext cx="1875893" cy="1112932"/>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5">
                <a:hueOff val="-3969212"/>
                <a:satOff val="-9299"/>
                <a:lumOff val="10653"/>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bg1"/>
                  </a:solidFill>
                </a:rPr>
                <a:t>PROMEMO</a:t>
              </a:r>
              <a:r>
                <a:rPr lang="da-DK" sz="1200" kern="1200" spc="100" baseline="0" dirty="0">
                  <a:solidFill>
                    <a:schemeClr val="bg1"/>
                  </a:solidFill>
                </a:rPr>
                <a:t> </a:t>
              </a:r>
              <a:br>
                <a:rPr lang="da-DK" sz="1200" kern="1200" spc="100" baseline="0" dirty="0">
                  <a:solidFill>
                    <a:schemeClr val="bg1"/>
                  </a:solidFill>
                </a:rPr>
              </a:br>
              <a:r>
                <a:rPr lang="da-DK" sz="1000" kern="1200" spc="100" baseline="0" dirty="0">
                  <a:solidFill>
                    <a:schemeClr val="bg1"/>
                  </a:solidFill>
                </a:rPr>
                <a:t>Center for </a:t>
              </a:r>
              <a:br>
                <a:rPr lang="da-DK" sz="1000" kern="1200" spc="100" baseline="0" dirty="0">
                  <a:solidFill>
                    <a:schemeClr val="bg1"/>
                  </a:solidFill>
                </a:rPr>
              </a:br>
              <a:r>
                <a:rPr lang="da-DK" sz="1000" kern="1200" spc="100" baseline="0" dirty="0">
                  <a:solidFill>
                    <a:schemeClr val="bg1"/>
                  </a:solidFill>
                </a:rPr>
                <a:t>Proteins in Memory </a:t>
              </a:r>
            </a:p>
          </p:txBody>
        </p:sp>
        <p:sp>
          <p:nvSpPr>
            <p:cNvPr id="17" name="Kombinationstegning 16">
              <a:extLst>
                <a:ext uri="{FF2B5EF4-FFF2-40B4-BE49-F238E27FC236}">
                  <a16:creationId xmlns:a16="http://schemas.microsoft.com/office/drawing/2014/main" id="{0FABECC4-3676-294E-AF81-363EA41ED832}"/>
                </a:ext>
              </a:extLst>
            </p:cNvPr>
            <p:cNvSpPr/>
            <p:nvPr/>
          </p:nvSpPr>
          <p:spPr>
            <a:xfrm>
              <a:off x="4146974" y="4786545"/>
              <a:ext cx="1875893" cy="1112931"/>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5292283"/>
                <a:satOff val="-12398"/>
                <a:lumOff val="14204"/>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tx1"/>
                  </a:solidFill>
                </a:rPr>
                <a:t>CADIAC</a:t>
              </a:r>
              <a:r>
                <a:rPr lang="da-DK" sz="1200" kern="1200" dirty="0">
                  <a:solidFill>
                    <a:schemeClr val="tx1"/>
                  </a:solidFill>
                </a:rPr>
                <a:t/>
              </a:r>
              <a:br>
                <a:rPr lang="da-DK" sz="1200" kern="1200" dirty="0">
                  <a:solidFill>
                    <a:schemeClr val="tx1"/>
                  </a:solidFill>
                </a:rPr>
              </a:br>
              <a:r>
                <a:rPr lang="da-DK" sz="1000" kern="1200" spc="100" baseline="0" dirty="0">
                  <a:solidFill>
                    <a:schemeClr val="tx1"/>
                  </a:solidFill>
                </a:rPr>
                <a:t> </a:t>
              </a:r>
              <a:r>
                <a:rPr lang="da-DK" sz="1000" kern="1200" spc="100" baseline="0" dirty="0" err="1">
                  <a:solidFill>
                    <a:schemeClr val="tx1"/>
                  </a:solidFill>
                </a:rPr>
                <a:t>Carbon</a:t>
              </a:r>
              <a:r>
                <a:rPr lang="da-DK" sz="1000" kern="1200" spc="100" baseline="0" dirty="0">
                  <a:solidFill>
                    <a:schemeClr val="tx1"/>
                  </a:solidFill>
                </a:rPr>
                <a:t> </a:t>
              </a:r>
              <a:r>
                <a:rPr lang="da-DK" sz="1000" kern="1200" spc="100" baseline="0" dirty="0" err="1">
                  <a:solidFill>
                    <a:schemeClr val="tx1"/>
                  </a:solidFill>
                </a:rPr>
                <a:t>Dioxide</a:t>
              </a:r>
              <a:r>
                <a:rPr lang="da-DK" sz="1000" kern="1200" spc="100" baseline="0" dirty="0">
                  <a:solidFill>
                    <a:schemeClr val="tx1"/>
                  </a:solidFill>
                </a:rPr>
                <a:t> </a:t>
              </a:r>
              <a:r>
                <a:rPr lang="da-DK" sz="1000" kern="1200" spc="100" baseline="0" dirty="0" err="1">
                  <a:solidFill>
                    <a:schemeClr val="tx1"/>
                  </a:solidFill>
                </a:rPr>
                <a:t>Activation</a:t>
              </a:r>
              <a:r>
                <a:rPr lang="da-DK" sz="1000" kern="1200" spc="100" baseline="0" dirty="0">
                  <a:solidFill>
                    <a:schemeClr val="tx1"/>
                  </a:solidFill>
                </a:rPr>
                <a:t> Centre</a:t>
              </a:r>
            </a:p>
          </p:txBody>
        </p:sp>
        <p:sp>
          <p:nvSpPr>
            <p:cNvPr id="18" name="Kombinationstegning 17">
              <a:extLst>
                <a:ext uri="{FF2B5EF4-FFF2-40B4-BE49-F238E27FC236}">
                  <a16:creationId xmlns:a16="http://schemas.microsoft.com/office/drawing/2014/main" id="{98284963-3BD0-A74B-812E-415446D2EEBF}"/>
                </a:ext>
              </a:extLst>
            </p:cNvPr>
            <p:cNvSpPr/>
            <p:nvPr/>
          </p:nvSpPr>
          <p:spPr>
            <a:xfrm>
              <a:off x="3159407" y="3526123"/>
              <a:ext cx="1875893" cy="1112931"/>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6615354"/>
                <a:satOff val="-15498"/>
                <a:lumOff val="17756"/>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err="1">
                  <a:solidFill>
                    <a:schemeClr val="tx1"/>
                  </a:solidFill>
                </a:rPr>
                <a:t>CellPAT</a:t>
              </a:r>
              <a:r>
                <a:rPr lang="da-DK" sz="1200" b="1" kern="1200" spc="100" baseline="0" dirty="0">
                  <a:solidFill>
                    <a:schemeClr val="tx1"/>
                  </a:solidFill>
                </a:rPr>
                <a:t> </a:t>
              </a:r>
              <a:r>
                <a:rPr lang="da-DK" sz="1200" kern="1200" spc="100" baseline="0" dirty="0">
                  <a:solidFill>
                    <a:schemeClr val="tx1"/>
                  </a:solidFill>
                </a:rPr>
                <a:t/>
              </a:r>
              <a:br>
                <a:rPr lang="da-DK" sz="1200" kern="1200" spc="100" baseline="0" dirty="0">
                  <a:solidFill>
                    <a:schemeClr val="tx1"/>
                  </a:solidFill>
                </a:rPr>
              </a:br>
              <a:r>
                <a:rPr lang="da-DK" sz="1000" kern="1200" spc="100" baseline="0" dirty="0">
                  <a:solidFill>
                    <a:schemeClr val="tx1"/>
                  </a:solidFill>
                </a:rPr>
                <a:t>Center </a:t>
              </a:r>
              <a:r>
                <a:rPr lang="da-DK" sz="1000" kern="1200" spc="100" baseline="0">
                  <a:solidFill>
                    <a:schemeClr val="tx1"/>
                  </a:solidFill>
                </a:rPr>
                <a:t>for Cellular</a:t>
              </a:r>
              <a:br>
                <a:rPr lang="da-DK" sz="1000" kern="1200" spc="100" baseline="0">
                  <a:solidFill>
                    <a:schemeClr val="tx1"/>
                  </a:solidFill>
                </a:rPr>
              </a:br>
              <a:r>
                <a:rPr lang="da-DK" sz="1000" kern="1200" spc="100" baseline="0">
                  <a:solidFill>
                    <a:schemeClr val="tx1"/>
                  </a:solidFill>
                </a:rPr>
                <a:t>Signal </a:t>
              </a:r>
              <a:r>
                <a:rPr lang="da-DK" sz="1000" kern="1200" spc="100" baseline="0" dirty="0">
                  <a:solidFill>
                    <a:schemeClr val="tx1"/>
                  </a:solidFill>
                </a:rPr>
                <a:t>Patterns</a:t>
              </a:r>
            </a:p>
          </p:txBody>
        </p:sp>
        <p:sp>
          <p:nvSpPr>
            <p:cNvPr id="19" name="Kombinationstegning 18">
              <a:extLst>
                <a:ext uri="{FF2B5EF4-FFF2-40B4-BE49-F238E27FC236}">
                  <a16:creationId xmlns:a16="http://schemas.microsoft.com/office/drawing/2014/main" id="{81A8FA3A-6526-0542-8CE0-BD892EF2FEA8}"/>
                </a:ext>
              </a:extLst>
            </p:cNvPr>
            <p:cNvSpPr/>
            <p:nvPr/>
          </p:nvSpPr>
          <p:spPr>
            <a:xfrm>
              <a:off x="5156451" y="3524835"/>
              <a:ext cx="1875893" cy="1115306"/>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7938425"/>
                <a:satOff val="-18597"/>
                <a:lumOff val="21307"/>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tx1"/>
                  </a:solidFill>
                </a:rPr>
                <a:t>CEM</a:t>
              </a:r>
              <a:r>
                <a:rPr lang="da-DK" sz="1400" kern="1200" spc="100" baseline="0" dirty="0">
                  <a:solidFill>
                    <a:schemeClr val="tx1"/>
                  </a:solidFill>
                </a:rPr>
                <a:t> </a:t>
              </a:r>
              <a:r>
                <a:rPr lang="da-DK" sz="1200" kern="1200" spc="100" baseline="0" dirty="0">
                  <a:solidFill>
                    <a:schemeClr val="tx1"/>
                  </a:solidFill>
                </a:rPr>
                <a:t/>
              </a:r>
              <a:br>
                <a:rPr lang="da-DK" sz="1200" kern="1200" spc="100" baseline="0" dirty="0">
                  <a:solidFill>
                    <a:schemeClr val="tx1"/>
                  </a:solidFill>
                </a:rPr>
              </a:br>
              <a:r>
                <a:rPr lang="da-DK" sz="1000" kern="1200" spc="100" baseline="0" dirty="0">
                  <a:solidFill>
                    <a:schemeClr val="tx1"/>
                  </a:solidFill>
                </a:rPr>
                <a:t>Center for </a:t>
              </a:r>
              <a:r>
                <a:rPr lang="da-DK" sz="1000" kern="1200" spc="100" baseline="0" dirty="0" err="1">
                  <a:solidFill>
                    <a:schemeClr val="tx1"/>
                  </a:solidFill>
                </a:rPr>
                <a:t>Electromicrobiology</a:t>
              </a:r>
              <a:endParaRPr lang="da-DK" sz="1000" kern="1200" spc="100" baseline="0" dirty="0">
                <a:solidFill>
                  <a:schemeClr val="tx1"/>
                </a:solidFill>
              </a:endParaRPr>
            </a:p>
          </p:txBody>
        </p:sp>
        <p:sp>
          <p:nvSpPr>
            <p:cNvPr id="22" name="Kombinationstegning 21">
              <a:extLst>
                <a:ext uri="{FF2B5EF4-FFF2-40B4-BE49-F238E27FC236}">
                  <a16:creationId xmlns:a16="http://schemas.microsoft.com/office/drawing/2014/main" id="{EE2892B7-1803-FA4C-8D0E-B9C4EE84BAE5}"/>
                </a:ext>
              </a:extLst>
            </p:cNvPr>
            <p:cNvSpPr/>
            <p:nvPr/>
          </p:nvSpPr>
          <p:spPr>
            <a:xfrm>
              <a:off x="6169681" y="4786546"/>
              <a:ext cx="1875893" cy="1112931"/>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11907637"/>
                <a:satOff val="-27896"/>
                <a:lumOff val="3196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tx1"/>
                  </a:solidFill>
                </a:rPr>
                <a:t>SAC</a:t>
              </a:r>
              <a:r>
                <a:rPr lang="da-DK" sz="1500" kern="1200" spc="100" baseline="0" dirty="0">
                  <a:solidFill>
                    <a:schemeClr val="tx1"/>
                  </a:solidFill>
                </a:rPr>
                <a:t> </a:t>
              </a:r>
              <a:br>
                <a:rPr lang="da-DK" sz="1500" kern="1200" spc="100" baseline="0" dirty="0">
                  <a:solidFill>
                    <a:schemeClr val="tx1"/>
                  </a:solidFill>
                </a:rPr>
              </a:br>
              <a:r>
                <a:rPr lang="da-DK" sz="1000" kern="1200" spc="100" baseline="0" dirty="0" err="1">
                  <a:solidFill>
                    <a:schemeClr val="tx1"/>
                  </a:solidFill>
                </a:rPr>
                <a:t>Stellar</a:t>
              </a:r>
              <a:r>
                <a:rPr lang="da-DK" sz="1000" kern="1200" spc="100" baseline="0" dirty="0">
                  <a:solidFill>
                    <a:schemeClr val="tx1"/>
                  </a:solidFill>
                </a:rPr>
                <a:t> </a:t>
              </a:r>
              <a:r>
                <a:rPr lang="da-DK" sz="1000" kern="1200" spc="100" baseline="0" dirty="0" err="1">
                  <a:solidFill>
                    <a:schemeClr val="tx1"/>
                  </a:solidFill>
                </a:rPr>
                <a:t>Astrophysics</a:t>
              </a:r>
              <a:r>
                <a:rPr lang="da-DK" sz="1000" kern="1200" spc="100" baseline="0" dirty="0">
                  <a:solidFill>
                    <a:schemeClr val="tx1"/>
                  </a:solidFill>
                </a:rPr>
                <a:t> Centre</a:t>
              </a:r>
            </a:p>
          </p:txBody>
        </p:sp>
      </p:grpSp>
      <p:sp>
        <p:nvSpPr>
          <p:cNvPr id="9" name="Tekstfelt 8">
            <a:extLst>
              <a:ext uri="{FF2B5EF4-FFF2-40B4-BE49-F238E27FC236}">
                <a16:creationId xmlns:a16="http://schemas.microsoft.com/office/drawing/2014/main" id="{6CD51847-70F7-1F48-98EE-54D031B874E6}"/>
              </a:ext>
            </a:extLst>
          </p:cNvPr>
          <p:cNvSpPr txBox="1"/>
          <p:nvPr/>
        </p:nvSpPr>
        <p:spPr>
          <a:xfrm rot="5400000">
            <a:off x="8850517" y="3472565"/>
            <a:ext cx="789910" cy="189865"/>
          </a:xfrm>
          <a:prstGeom prst="rect">
            <a:avLst/>
          </a:prstGeom>
          <a:noFill/>
        </p:spPr>
        <p:txBody>
          <a:bodyPr wrap="square" lIns="0" tIns="0" rIns="0" bIns="0" rtlCol="0">
            <a:spAutoFit/>
          </a:bodyPr>
          <a:lstStyle/>
          <a:p>
            <a:pPr>
              <a:lnSpc>
                <a:spcPct val="95000"/>
              </a:lnSpc>
            </a:pPr>
            <a:r>
              <a:rPr lang="da-DK" sz="1300" dirty="0">
                <a:latin typeface="+mn-lt"/>
              </a:rPr>
              <a:t>NAT-TECH</a:t>
            </a:r>
          </a:p>
        </p:txBody>
      </p:sp>
      <p:sp>
        <p:nvSpPr>
          <p:cNvPr id="12" name="Tekstfelt 11">
            <a:extLst>
              <a:ext uri="{FF2B5EF4-FFF2-40B4-BE49-F238E27FC236}">
                <a16:creationId xmlns:a16="http://schemas.microsoft.com/office/drawing/2014/main" id="{3D9C65B8-0E40-274F-939B-0063E3AF29FF}"/>
              </a:ext>
            </a:extLst>
          </p:cNvPr>
          <p:cNvSpPr txBox="1"/>
          <p:nvPr/>
        </p:nvSpPr>
        <p:spPr>
          <a:xfrm rot="16200000">
            <a:off x="3700278" y="1555585"/>
            <a:ext cx="414060" cy="215814"/>
          </a:xfrm>
          <a:prstGeom prst="rect">
            <a:avLst/>
          </a:prstGeom>
          <a:noFill/>
        </p:spPr>
        <p:txBody>
          <a:bodyPr wrap="square" lIns="0" tIns="0" rIns="0" bIns="0" rtlCol="0">
            <a:noAutofit/>
          </a:bodyPr>
          <a:lstStyle/>
          <a:p>
            <a:pPr algn="ctr">
              <a:lnSpc>
                <a:spcPct val="95000"/>
              </a:lnSpc>
            </a:pPr>
            <a:r>
              <a:rPr lang="da-DK" sz="1300" dirty="0">
                <a:latin typeface="+mn-lt"/>
              </a:rPr>
              <a:t>ARTS</a:t>
            </a:r>
          </a:p>
        </p:txBody>
      </p:sp>
      <p:sp>
        <p:nvSpPr>
          <p:cNvPr id="13" name="Tekstfelt 12">
            <a:extLst>
              <a:ext uri="{FF2B5EF4-FFF2-40B4-BE49-F238E27FC236}">
                <a16:creationId xmlns:a16="http://schemas.microsoft.com/office/drawing/2014/main" id="{BB2098A8-0871-E94E-BD05-18CA4164590B}"/>
              </a:ext>
            </a:extLst>
          </p:cNvPr>
          <p:cNvSpPr txBox="1"/>
          <p:nvPr/>
        </p:nvSpPr>
        <p:spPr>
          <a:xfrm rot="5400000">
            <a:off x="8082609" y="1569377"/>
            <a:ext cx="383910" cy="189864"/>
          </a:xfrm>
          <a:prstGeom prst="rect">
            <a:avLst/>
          </a:prstGeom>
          <a:noFill/>
        </p:spPr>
        <p:txBody>
          <a:bodyPr wrap="square" lIns="0" tIns="0" rIns="0" bIns="0" rtlCol="0">
            <a:noAutofit/>
          </a:bodyPr>
          <a:lstStyle/>
          <a:p>
            <a:pPr algn="ctr">
              <a:lnSpc>
                <a:spcPct val="95000"/>
              </a:lnSpc>
            </a:pPr>
            <a:r>
              <a:rPr lang="da-DK" sz="1300" dirty="0">
                <a:latin typeface="+mn-lt"/>
              </a:rPr>
              <a:t>BSS</a:t>
            </a:r>
          </a:p>
        </p:txBody>
      </p:sp>
      <p:sp>
        <p:nvSpPr>
          <p:cNvPr id="14" name="Tekstfelt 13">
            <a:extLst>
              <a:ext uri="{FF2B5EF4-FFF2-40B4-BE49-F238E27FC236}">
                <a16:creationId xmlns:a16="http://schemas.microsoft.com/office/drawing/2014/main" id="{670D12BA-59BC-544F-8BA2-F2FD59830C5A}"/>
              </a:ext>
            </a:extLst>
          </p:cNvPr>
          <p:cNvSpPr txBox="1"/>
          <p:nvPr/>
        </p:nvSpPr>
        <p:spPr>
          <a:xfrm rot="16200000">
            <a:off x="2640267" y="2800061"/>
            <a:ext cx="609876" cy="215814"/>
          </a:xfrm>
          <a:prstGeom prst="rect">
            <a:avLst/>
          </a:prstGeom>
          <a:noFill/>
        </p:spPr>
        <p:txBody>
          <a:bodyPr wrap="square" lIns="0" tIns="0" rIns="0" bIns="0" rtlCol="0">
            <a:noAutofit/>
          </a:bodyPr>
          <a:lstStyle/>
          <a:p>
            <a:pPr algn="ctr">
              <a:lnSpc>
                <a:spcPct val="95000"/>
              </a:lnSpc>
            </a:pPr>
            <a:r>
              <a:rPr lang="da-DK" sz="1300" dirty="0">
                <a:latin typeface="+mn-lt"/>
              </a:rPr>
              <a:t>HEALTH</a:t>
            </a:r>
          </a:p>
        </p:txBody>
      </p:sp>
      <p:sp>
        <p:nvSpPr>
          <p:cNvPr id="20" name="Kombinationstegning 18">
            <a:extLst>
              <a:ext uri="{FF2B5EF4-FFF2-40B4-BE49-F238E27FC236}">
                <a16:creationId xmlns:a16="http://schemas.microsoft.com/office/drawing/2014/main" id="{0EBF9CAE-193F-E04E-9A7C-5CEE87110752}"/>
              </a:ext>
            </a:extLst>
          </p:cNvPr>
          <p:cNvSpPr/>
          <p:nvPr/>
        </p:nvSpPr>
        <p:spPr>
          <a:xfrm>
            <a:off x="7153496" y="3642126"/>
            <a:ext cx="1874044" cy="1084900"/>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7938425"/>
              <a:satOff val="-18597"/>
              <a:lumOff val="21307"/>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err="1">
                <a:solidFill>
                  <a:schemeClr val="tx1"/>
                </a:solidFill>
              </a:rPr>
              <a:t>InterCat</a:t>
            </a:r>
            <a:r>
              <a:rPr lang="da-DK" sz="1400" kern="1200" spc="100" baseline="0" dirty="0">
                <a:solidFill>
                  <a:schemeClr val="tx1"/>
                </a:solidFill>
              </a:rPr>
              <a:t> </a:t>
            </a:r>
            <a:r>
              <a:rPr lang="da-DK" sz="1200" kern="1200" spc="100" baseline="0" dirty="0">
                <a:solidFill>
                  <a:schemeClr val="tx1"/>
                </a:solidFill>
              </a:rPr>
              <a:t/>
            </a:r>
            <a:br>
              <a:rPr lang="da-DK" sz="1200" kern="1200" spc="100" baseline="0" dirty="0">
                <a:solidFill>
                  <a:schemeClr val="tx1"/>
                </a:solidFill>
              </a:rPr>
            </a:br>
            <a:r>
              <a:rPr lang="da-DK" sz="1000" kern="1200" spc="100" baseline="0" dirty="0">
                <a:solidFill>
                  <a:schemeClr val="tx1"/>
                </a:solidFill>
              </a:rPr>
              <a:t>Center for Interstellar </a:t>
            </a:r>
            <a:r>
              <a:rPr lang="da-DK" sz="1000" kern="1200" spc="100" baseline="0" dirty="0" err="1">
                <a:solidFill>
                  <a:schemeClr val="tx1"/>
                </a:solidFill>
              </a:rPr>
              <a:t>Catalysis</a:t>
            </a:r>
            <a:endParaRPr lang="da-DK" sz="1000" kern="1200" spc="100" baseline="0" dirty="0">
              <a:solidFill>
                <a:schemeClr val="tx1"/>
              </a:solidFill>
            </a:endParaRPr>
          </a:p>
        </p:txBody>
      </p:sp>
      <p:sp>
        <p:nvSpPr>
          <p:cNvPr id="24" name="Kombinationstegning 16">
            <a:extLst>
              <a:ext uri="{FF2B5EF4-FFF2-40B4-BE49-F238E27FC236}">
                <a16:creationId xmlns:a16="http://schemas.microsoft.com/office/drawing/2014/main" id="{426D475F-EBCD-A642-9F39-9A5F6D2D30A0}"/>
              </a:ext>
            </a:extLst>
          </p:cNvPr>
          <p:cNvSpPr/>
          <p:nvPr/>
        </p:nvSpPr>
        <p:spPr>
          <a:xfrm>
            <a:off x="7145977" y="2364495"/>
            <a:ext cx="1874044" cy="1090947"/>
          </a:xfrm>
          <a:custGeom>
            <a:avLst/>
            <a:gdLst>
              <a:gd name="connsiteX0" fmla="*/ 0 w 1875893"/>
              <a:gd name="connsiteY0" fmla="*/ 0 h 1125535"/>
              <a:gd name="connsiteX1" fmla="*/ 1875893 w 1875893"/>
              <a:gd name="connsiteY1" fmla="*/ 0 h 1125535"/>
              <a:gd name="connsiteX2" fmla="*/ 1875893 w 1875893"/>
              <a:gd name="connsiteY2" fmla="*/ 1125535 h 1125535"/>
              <a:gd name="connsiteX3" fmla="*/ 0 w 1875893"/>
              <a:gd name="connsiteY3" fmla="*/ 1125535 h 1125535"/>
              <a:gd name="connsiteX4" fmla="*/ 0 w 1875893"/>
              <a:gd name="connsiteY4" fmla="*/ 0 h 11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893" h="1125535">
                <a:moveTo>
                  <a:pt x="0" y="0"/>
                </a:moveTo>
                <a:lnTo>
                  <a:pt x="1875893" y="0"/>
                </a:lnTo>
                <a:lnTo>
                  <a:pt x="1875893" y="1125535"/>
                </a:lnTo>
                <a:lnTo>
                  <a:pt x="0" y="1125535"/>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5292283"/>
              <a:satOff val="-12398"/>
              <a:lumOff val="14204"/>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1" kern="1200" spc="100" baseline="0" dirty="0">
                <a:solidFill>
                  <a:schemeClr val="tx1"/>
                </a:solidFill>
              </a:rPr>
              <a:t>CCQ</a:t>
            </a:r>
            <a:r>
              <a:rPr lang="da-DK" sz="1200" kern="1200" dirty="0">
                <a:solidFill>
                  <a:schemeClr val="tx1"/>
                </a:solidFill>
              </a:rPr>
              <a:t/>
            </a:r>
            <a:br>
              <a:rPr lang="da-DK" sz="1200" kern="1200" dirty="0">
                <a:solidFill>
                  <a:schemeClr val="tx1"/>
                </a:solidFill>
              </a:rPr>
            </a:br>
            <a:r>
              <a:rPr lang="da-DK" sz="1000" kern="1200" spc="100" baseline="0" dirty="0">
                <a:solidFill>
                  <a:schemeClr val="tx1"/>
                </a:solidFill>
              </a:rPr>
              <a:t> Center for </a:t>
            </a:r>
            <a:r>
              <a:rPr lang="da-DK" sz="1000" kern="1200" spc="100" baseline="0" dirty="0" err="1">
                <a:solidFill>
                  <a:schemeClr val="tx1"/>
                </a:solidFill>
              </a:rPr>
              <a:t>Complex</a:t>
            </a:r>
            <a:r>
              <a:rPr lang="da-DK" sz="1000" kern="1200" spc="100" baseline="0" dirty="0">
                <a:solidFill>
                  <a:schemeClr val="tx1"/>
                </a:solidFill>
              </a:rPr>
              <a:t> Quantum Systems</a:t>
            </a:r>
          </a:p>
        </p:txBody>
      </p:sp>
      <p:sp>
        <p:nvSpPr>
          <p:cNvPr id="23"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Grundforskningscentre</a:t>
            </a:r>
            <a:endParaRPr lang="da-DK" b="0" kern="0" cap="none" dirty="0">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18062572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9ECD6E-2CEF-7D42-8A4D-42BFAC7F39D4}"/>
              </a:ext>
            </a:extLst>
          </p:cNvPr>
          <p:cNvPicPr>
            <a:picLocks noGrp="1" noChangeAspect="1"/>
          </p:cNvPicPr>
          <p:nvPr>
            <p:ph sz="quarter" idx="12"/>
          </p:nvPr>
        </p:nvPicPr>
        <p:blipFill rotWithShape="1">
          <a:blip r:embed="rId3" cstate="hqprint">
            <a:extLst>
              <a:ext uri="{28A0092B-C50C-407E-A947-70E740481C1C}">
                <a14:useLocalDpi xmlns:a14="http://schemas.microsoft.com/office/drawing/2010/main"/>
              </a:ext>
            </a:extLst>
          </a:blip>
          <a:srcRect/>
          <a:stretch/>
        </p:blipFill>
        <p:spPr>
          <a:xfrm>
            <a:off x="315912" y="3557945"/>
            <a:ext cx="5634485" cy="3000018"/>
          </a:xfrm>
        </p:spPr>
      </p:pic>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3"/>
          </p:nvPr>
        </p:nvSpPr>
        <p:spPr/>
        <p:txBody>
          <a:bodyPr/>
          <a:lstStyle/>
          <a:p>
            <a:fld id="{6692498A-B255-9D4F-89EA-E0B177FCAF4F}" type="datetime1">
              <a:rPr lang="da-DK" smtClean="0"/>
              <a:t>29-10-2020</a:t>
            </a:fld>
            <a:r>
              <a:rPr lang="da-DK"/>
              <a:t>03-09-2019</a:t>
            </a:r>
            <a:endParaRPr lang="da-DK" dirty="0"/>
          </a:p>
        </p:txBody>
      </p:sp>
      <p:pic>
        <p:nvPicPr>
          <p:cNvPr id="15" name="Pladsholder til billede 9">
            <a:extLst>
              <a:ext uri="{FF2B5EF4-FFF2-40B4-BE49-F238E27FC236}">
                <a16:creationId xmlns:a16="http://schemas.microsoft.com/office/drawing/2014/main" id="{9EBF68A5-4D07-3545-A911-26957519E3E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5913" y="322314"/>
            <a:ext cx="5634484" cy="2984823"/>
          </a:xfrm>
          <a:prstGeom prst="rect">
            <a:avLst/>
          </a:prstGeom>
        </p:spPr>
      </p:pic>
      <p:pic>
        <p:nvPicPr>
          <p:cNvPr id="16" name="Pladsholder til billede 10">
            <a:extLst>
              <a:ext uri="{FF2B5EF4-FFF2-40B4-BE49-F238E27FC236}">
                <a16:creationId xmlns:a16="http://schemas.microsoft.com/office/drawing/2014/main" id="{FDFEF279-E03B-684E-B6BA-CF40C887FB7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38428" y="322314"/>
            <a:ext cx="5644163" cy="2985600"/>
          </a:xfrm>
          <a:prstGeom prst="rect">
            <a:avLst/>
          </a:prstGeom>
        </p:spPr>
      </p:pic>
      <p:pic>
        <p:nvPicPr>
          <p:cNvPr id="17" name="Pladsholder til billede 12">
            <a:extLst>
              <a:ext uri="{FF2B5EF4-FFF2-40B4-BE49-F238E27FC236}">
                <a16:creationId xmlns:a16="http://schemas.microsoft.com/office/drawing/2014/main" id="{FB496924-72A7-1942-881D-239064955BB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51128" y="3559711"/>
            <a:ext cx="5621785" cy="2998252"/>
          </a:xfrm>
          <a:prstGeom prst="rect">
            <a:avLst/>
          </a:prstGeom>
          <a:noFill/>
          <a:ln w="9525">
            <a:noFill/>
            <a:miter lim="800000"/>
            <a:headEnd/>
            <a:tailEnd/>
          </a:ln>
          <a:effectLst/>
        </p:spPr>
      </p:pic>
      <p:sp>
        <p:nvSpPr>
          <p:cNvPr id="18" name="Tekstfelt 17">
            <a:extLst>
              <a:ext uri="{FF2B5EF4-FFF2-40B4-BE49-F238E27FC236}">
                <a16:creationId xmlns:a16="http://schemas.microsoft.com/office/drawing/2014/main" id="{B2A599AC-ED25-6044-B65B-CF98FECB1F21}"/>
              </a:ext>
            </a:extLst>
          </p:cNvPr>
          <p:cNvSpPr txBox="1"/>
          <p:nvPr/>
        </p:nvSpPr>
        <p:spPr>
          <a:xfrm>
            <a:off x="421374" y="2993784"/>
            <a:ext cx="2350823"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STELLAR ASTROPHYSICS CENTRE</a:t>
            </a:r>
          </a:p>
        </p:txBody>
      </p:sp>
      <p:sp>
        <p:nvSpPr>
          <p:cNvPr id="19" name="Tekstfelt 18">
            <a:extLst>
              <a:ext uri="{FF2B5EF4-FFF2-40B4-BE49-F238E27FC236}">
                <a16:creationId xmlns:a16="http://schemas.microsoft.com/office/drawing/2014/main" id="{6A1573F8-0D40-B844-8D95-3821CDE37EBF}"/>
              </a:ext>
            </a:extLst>
          </p:cNvPr>
          <p:cNvSpPr txBox="1"/>
          <p:nvPr/>
        </p:nvSpPr>
        <p:spPr>
          <a:xfrm>
            <a:off x="386081" y="6250163"/>
            <a:ext cx="667771"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CEPDISC</a:t>
            </a:r>
          </a:p>
        </p:txBody>
      </p:sp>
      <p:sp>
        <p:nvSpPr>
          <p:cNvPr id="20" name="Tekstfelt 19">
            <a:extLst>
              <a:ext uri="{FF2B5EF4-FFF2-40B4-BE49-F238E27FC236}">
                <a16:creationId xmlns:a16="http://schemas.microsoft.com/office/drawing/2014/main" id="{03551BD7-824E-F34C-8DEE-112951ED766A}"/>
              </a:ext>
            </a:extLst>
          </p:cNvPr>
          <p:cNvSpPr txBox="1"/>
          <p:nvPr/>
        </p:nvSpPr>
        <p:spPr>
          <a:xfrm>
            <a:off x="6251129" y="3020848"/>
            <a:ext cx="1439785" cy="252725"/>
          </a:xfrm>
          <a:prstGeom prst="rect">
            <a:avLst/>
          </a:prstGeom>
          <a:solidFill>
            <a:srgbClr val="000000"/>
          </a:solidFill>
        </p:spPr>
        <p:txBody>
          <a:bodyPr wrap="square" lIns="47988" tIns="47988" rIns="47988" bIns="47988" rtlCol="0">
            <a:spAutoFit/>
          </a:bodyPr>
          <a:lstStyle/>
          <a:p>
            <a:pPr algn="ctr">
              <a:lnSpc>
                <a:spcPct val="95000"/>
              </a:lnSpc>
            </a:pPr>
            <a:r>
              <a:rPr lang="da-DK" sz="1066" dirty="0">
                <a:solidFill>
                  <a:srgbClr val="FFFFFF"/>
                </a:solidFill>
                <a:latin typeface="+mn-lt"/>
              </a:rPr>
              <a:t>MUSIC IN THE BRAIN</a:t>
            </a:r>
          </a:p>
        </p:txBody>
      </p:sp>
      <p:sp>
        <p:nvSpPr>
          <p:cNvPr id="21" name="Tekstfelt 20">
            <a:extLst>
              <a:ext uri="{FF2B5EF4-FFF2-40B4-BE49-F238E27FC236}">
                <a16:creationId xmlns:a16="http://schemas.microsoft.com/office/drawing/2014/main" id="{5F9F7F89-720D-7C48-B2B4-E6ACB77DD440}"/>
              </a:ext>
            </a:extLst>
          </p:cNvPr>
          <p:cNvSpPr txBox="1"/>
          <p:nvPr/>
        </p:nvSpPr>
        <p:spPr>
          <a:xfrm>
            <a:off x="6310436" y="6212106"/>
            <a:ext cx="671900" cy="252725"/>
          </a:xfrm>
          <a:prstGeom prst="rect">
            <a:avLst/>
          </a:prstGeom>
          <a:solidFill>
            <a:srgbClr val="000000"/>
          </a:solidFill>
        </p:spPr>
        <p:txBody>
          <a:bodyPr wrap="square" lIns="47988" tIns="47988" rIns="47988" bIns="47988" rtlCol="0">
            <a:spAutoFit/>
          </a:bodyPr>
          <a:lstStyle/>
          <a:p>
            <a:pPr algn="ctr">
              <a:lnSpc>
                <a:spcPct val="95000"/>
              </a:lnSpc>
            </a:pPr>
            <a:r>
              <a:rPr lang="da-DK" sz="1066" dirty="0">
                <a:solidFill>
                  <a:srgbClr val="FFFFFF"/>
                </a:solidFill>
                <a:latin typeface="+mn-lt"/>
              </a:rPr>
              <a:t>URBNET</a:t>
            </a:r>
          </a:p>
        </p:txBody>
      </p:sp>
    </p:spTree>
    <p:extLst>
      <p:ext uri="{BB962C8B-B14F-4D97-AF65-F5344CB8AC3E}">
        <p14:creationId xmlns:p14="http://schemas.microsoft.com/office/powerpoint/2010/main" val="34877703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Stærk position globalt</a:t>
            </a:r>
            <a:endParaRPr lang="da-DK" b="0" kern="0" cap="none" dirty="0">
              <a:latin typeface="AU Passata Light" panose="020B0303030902030804" pitchFamily="34" charset="77"/>
              <a:ea typeface="AU Passata Light" charset="0"/>
              <a:cs typeface="AU Passata Light" charset="0"/>
            </a:endParaRPr>
          </a:p>
        </p:txBody>
      </p:sp>
      <p:pic>
        <p:nvPicPr>
          <p:cNvPr id="6" name="Picture 2">
            <a:extLst>
              <a:ext uri="{FF2B5EF4-FFF2-40B4-BE49-F238E27FC236}">
                <a16:creationId xmlns:a16="http://schemas.microsoft.com/office/drawing/2014/main" id="{AD47A261-C59A-5D4A-B241-E52F2F9191A4}"/>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a:ext>
            </a:extLst>
          </a:blip>
          <a:stretch>
            <a:fillRect/>
          </a:stretch>
        </p:blipFill>
        <p:spPr bwMode="auto">
          <a:xfrm>
            <a:off x="990440" y="1412776"/>
            <a:ext cx="10215723" cy="43193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3">
            <a:extLst>
              <a:ext uri="{FF2B5EF4-FFF2-40B4-BE49-F238E27FC236}">
                <a16:creationId xmlns:a16="http://schemas.microsoft.com/office/drawing/2014/main" id="{BC9E6183-8FA0-224D-9E56-085427812D01}"/>
              </a:ext>
            </a:extLst>
          </p:cNvPr>
          <p:cNvSpPr txBox="1">
            <a:spLocks/>
          </p:cNvSpPr>
          <p:nvPr/>
        </p:nvSpPr>
        <p:spPr bwMode="auto">
          <a:xfrm>
            <a:off x="736870" y="1532961"/>
            <a:ext cx="11262198"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just">
              <a:buFont typeface="Calibri" panose="020F0502020204030204" pitchFamily="34" charset="0"/>
              <a:buNone/>
            </a:pPr>
            <a:endParaRPr lang="da-DK" kern="0" spc="100" dirty="0">
              <a:latin typeface="AU Passata" panose="020B0503030502030804" pitchFamily="34" charset="77"/>
              <a:cs typeface="AU Passata"/>
            </a:endParaRPr>
          </a:p>
          <a:p>
            <a:pPr lvl="1"/>
            <a:r>
              <a:rPr lang="da-DK" kern="0" spc="100" dirty="0">
                <a:latin typeface="AU Passata" panose="020B0503030502030804" pitchFamily="34" charset="77"/>
              </a:rPr>
              <a:t>Omkring top 100 på indflydelsesrige ranglister i verden.</a:t>
            </a:r>
            <a:br>
              <a:rPr lang="da-DK" kern="0" spc="100" dirty="0">
                <a:latin typeface="AU Passata" panose="020B0503030502030804" pitchFamily="34" charset="77"/>
              </a:rPr>
            </a:br>
            <a:endParaRPr lang="da-DK" kern="0" spc="100" dirty="0">
              <a:latin typeface="AU Passata" panose="020B0503030502030804" pitchFamily="34" charset="77"/>
            </a:endParaRPr>
          </a:p>
          <a:p>
            <a:pPr lvl="1"/>
            <a:r>
              <a:rPr lang="da-DK" kern="0" spc="100" dirty="0">
                <a:latin typeface="AU Passata" panose="020B0503030502030804" pitchFamily="34" charset="77"/>
              </a:rPr>
              <a:t>12.000 publikationer (2019).</a:t>
            </a:r>
            <a:br>
              <a:rPr lang="da-DK" kern="0" spc="100" dirty="0">
                <a:latin typeface="AU Passata" panose="020B0503030502030804" pitchFamily="34" charset="77"/>
              </a:rPr>
            </a:br>
            <a:endParaRPr lang="da-DK" kern="0" spc="100" dirty="0">
              <a:latin typeface="AU Passata" panose="020B0503030502030804" pitchFamily="34" charset="77"/>
            </a:endParaRPr>
          </a:p>
          <a:p>
            <a:pPr lvl="1"/>
            <a:r>
              <a:rPr lang="da-DK" kern="0" spc="100" dirty="0">
                <a:latin typeface="AU Passata" panose="020B0503030502030804" pitchFamily="34" charset="77"/>
              </a:rPr>
              <a:t>Over 10 % af publikationerne er blandt de mest citerede i verden </a:t>
            </a:r>
            <a:br>
              <a:rPr lang="da-DK" kern="0" spc="100" dirty="0">
                <a:latin typeface="AU Passata" panose="020B0503030502030804" pitchFamily="34" charset="77"/>
              </a:rPr>
            </a:br>
            <a:r>
              <a:rPr lang="da-DK" kern="0" spc="100" dirty="0">
                <a:latin typeface="AU Passata" panose="020B0503030502030804" pitchFamily="34" charset="77"/>
              </a:rPr>
              <a:t>(CWTS Leiden </a:t>
            </a:r>
            <a:r>
              <a:rPr lang="da-DK" kern="0" spc="100" dirty="0" err="1">
                <a:latin typeface="AU Passata" panose="020B0503030502030804" pitchFamily="34" charset="77"/>
              </a:rPr>
              <a:t>Ranking</a:t>
            </a:r>
            <a:r>
              <a:rPr lang="da-DK" kern="0" spc="100" dirty="0">
                <a:latin typeface="AU Passata" panose="020B0503030502030804" pitchFamily="34" charset="77"/>
              </a:rPr>
              <a:t>, 2019).</a:t>
            </a:r>
            <a:br>
              <a:rPr lang="da-DK" kern="0" spc="100" dirty="0">
                <a:latin typeface="AU Passata" panose="020B0503030502030804" pitchFamily="34" charset="77"/>
              </a:rPr>
            </a:br>
            <a:endParaRPr lang="da-DK" kern="0" spc="100" dirty="0">
              <a:latin typeface="AU Passata" panose="020B0503030502030804" pitchFamily="34" charset="77"/>
            </a:endParaRPr>
          </a:p>
          <a:p>
            <a:pPr lvl="1"/>
            <a:r>
              <a:rPr lang="da-DK" kern="0" spc="100" dirty="0">
                <a:latin typeface="AU Passata" panose="020B0503030502030804" pitchFamily="34" charset="77"/>
              </a:rPr>
              <a:t>2 Nobelpriser.</a:t>
            </a:r>
            <a:br>
              <a:rPr lang="da-DK" kern="0" spc="100" dirty="0">
                <a:latin typeface="AU Passata" panose="020B0503030502030804" pitchFamily="34" charset="77"/>
              </a:rPr>
            </a:br>
            <a:endParaRPr lang="da-DK" kern="0" spc="100" dirty="0">
              <a:latin typeface="AU Passata" panose="020B0503030502030804" pitchFamily="34" charset="77"/>
            </a:endParaRPr>
          </a:p>
          <a:p>
            <a:pPr lvl="1"/>
            <a:r>
              <a:rPr lang="da-DK" kern="0" spc="100" dirty="0">
                <a:latin typeface="AU Passata" panose="020B0503030502030804" pitchFamily="34" charset="77"/>
              </a:rPr>
              <a:t>3 internationale akkrediteringer til Aarhus BSS (AACSB, AMBA, EQUIS).</a:t>
            </a:r>
          </a:p>
          <a:p>
            <a:pPr marL="0" lvl="1" indent="0">
              <a:buFont typeface="Arial" panose="020B0604020202020204" pitchFamily="34" charset="0"/>
              <a:buNone/>
            </a:pPr>
            <a:r>
              <a:rPr lang="da-DK" kern="0" spc="100" dirty="0">
                <a:latin typeface="AU Passata" panose="020B0503030502030804" pitchFamily="34" charset="77"/>
              </a:rPr>
              <a:t/>
            </a:r>
            <a:br>
              <a:rPr lang="da-DK" kern="0" spc="100" dirty="0">
                <a:latin typeface="AU Passata" panose="020B0503030502030804" pitchFamily="34" charset="77"/>
              </a:rPr>
            </a:br>
            <a:endParaRPr lang="da-DK" kern="0" spc="100" dirty="0">
              <a:latin typeface="AU Passata" panose="020B0503030502030804" pitchFamily="34" charset="77"/>
            </a:endParaRPr>
          </a:p>
        </p:txBody>
      </p:sp>
    </p:spTree>
    <p:extLst>
      <p:ext uri="{BB962C8B-B14F-4D97-AF65-F5344CB8AC3E}">
        <p14:creationId xmlns:p14="http://schemas.microsoft.com/office/powerpoint/2010/main" val="1287230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graphicFrame>
        <p:nvGraphicFramePr>
          <p:cNvPr id="7" name="Tabel 6">
            <a:extLst>
              <a:ext uri="{FF2B5EF4-FFF2-40B4-BE49-F238E27FC236}">
                <a16:creationId xmlns:a16="http://schemas.microsoft.com/office/drawing/2014/main" id="{F6B19BF7-29DB-1447-BD67-E8A87D178111}"/>
              </a:ext>
            </a:extLst>
          </p:cNvPr>
          <p:cNvGraphicFramePr>
            <a:graphicFrameLocks noGrp="1"/>
          </p:cNvGraphicFramePr>
          <p:nvPr>
            <p:extLst>
              <p:ext uri="{D42A27DB-BD31-4B8C-83A1-F6EECF244321}">
                <p14:modId xmlns:p14="http://schemas.microsoft.com/office/powerpoint/2010/main" val="1521695723"/>
              </p:ext>
            </p:extLst>
          </p:nvPr>
        </p:nvGraphicFramePr>
        <p:xfrm>
          <a:off x="985838" y="1958975"/>
          <a:ext cx="10220325" cy="2833350"/>
        </p:xfrm>
        <a:graphic>
          <a:graphicData uri="http://schemas.openxmlformats.org/drawingml/2006/table">
            <a:tbl>
              <a:tblPr firstRow="1" bandRow="1">
                <a:tableStyleId>{F5AB1C69-6EDB-4FF4-983F-18BD219EF322}</a:tableStyleId>
              </a:tblPr>
              <a:tblGrid>
                <a:gridCol w="7759876">
                  <a:extLst>
                    <a:ext uri="{9D8B030D-6E8A-4147-A177-3AD203B41FA5}">
                      <a16:colId xmlns:a16="http://schemas.microsoft.com/office/drawing/2014/main" val="20000"/>
                    </a:ext>
                  </a:extLst>
                </a:gridCol>
                <a:gridCol w="2460449">
                  <a:extLst>
                    <a:ext uri="{9D8B030D-6E8A-4147-A177-3AD203B41FA5}">
                      <a16:colId xmlns:a16="http://schemas.microsoft.com/office/drawing/2014/main" val="20001"/>
                    </a:ext>
                  </a:extLst>
                </a:gridCol>
              </a:tblGrid>
              <a:tr h="472225">
                <a:tc>
                  <a:txBody>
                    <a:bodyPr/>
                    <a:lstStyle/>
                    <a:p>
                      <a:r>
                        <a:rPr lang="da-DK" sz="2000" b="1" i="0" dirty="0" err="1">
                          <a:solidFill>
                            <a:schemeClr val="tx1"/>
                          </a:solidFill>
                          <a:latin typeface="AU Passata" panose="020B0503030502030804" pitchFamily="34" charset="77"/>
                        </a:rPr>
                        <a:t>Rankingliste</a:t>
                      </a:r>
                      <a:r>
                        <a:rPr lang="da-DK" sz="2000" b="1" i="0" dirty="0">
                          <a:solidFill>
                            <a:schemeClr val="tx1"/>
                          </a:solidFill>
                          <a:latin typeface="AU Passata" panose="020B0503030502030804" pitchFamily="34" charset="77"/>
                        </a:rPr>
                        <a:t> </a:t>
                      </a:r>
                    </a:p>
                  </a:txBody>
                  <a:tcPr marL="116439" marR="116439" marT="58219" marB="58219"/>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2000" dirty="0">
                          <a:solidFill>
                            <a:schemeClr val="tx1"/>
                          </a:solidFill>
                        </a:rPr>
                        <a:t>#</a:t>
                      </a:r>
                    </a:p>
                  </a:txBody>
                  <a:tcPr marL="116439" marR="116439" marT="58219" marB="58219"/>
                </a:tc>
                <a:extLst>
                  <a:ext uri="{0D108BD9-81ED-4DB2-BD59-A6C34878D82A}">
                    <a16:rowId xmlns:a16="http://schemas.microsoft.com/office/drawing/2014/main" val="10000"/>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u="none" strike="noStrike" dirty="0">
                          <a:effectLst/>
                        </a:rPr>
                        <a:t>Shanghai </a:t>
                      </a:r>
                      <a:r>
                        <a:rPr lang="da-DK" sz="2000" u="none" strike="noStrike" dirty="0" err="1">
                          <a:effectLst/>
                        </a:rPr>
                        <a:t>Ranking</a:t>
                      </a:r>
                      <a:r>
                        <a:rPr lang="da-DK" sz="2000" dirty="0">
                          <a:effectLst/>
                        </a:rPr>
                        <a:t> (ARWU)</a:t>
                      </a:r>
                      <a:endParaRPr lang="da-DK" sz="2000" dirty="0"/>
                    </a:p>
                  </a:txBody>
                  <a:tcPr marL="121888" marR="121888" marT="60944" marB="60944" anchor="ctr"/>
                </a:tc>
                <a:tc>
                  <a:txBody>
                    <a:bodyPr/>
                    <a:lstStyle/>
                    <a:p>
                      <a:pPr algn="r">
                        <a:lnSpc>
                          <a:spcPct val="100000"/>
                        </a:lnSpc>
                        <a:spcAft>
                          <a:spcPts val="0"/>
                        </a:spcAft>
                      </a:pPr>
                      <a:r>
                        <a:rPr lang="da-DK" sz="2100" dirty="0"/>
                        <a:t>69</a:t>
                      </a:r>
                    </a:p>
                  </a:txBody>
                  <a:tcPr marL="121888" marR="121888" marT="60944" marB="60944" anchor="ctr"/>
                </a:tc>
                <a:extLst>
                  <a:ext uri="{0D108BD9-81ED-4DB2-BD59-A6C34878D82A}">
                    <a16:rowId xmlns:a16="http://schemas.microsoft.com/office/drawing/2014/main" val="10001"/>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u="none" strike="noStrike" dirty="0">
                          <a:effectLst/>
                        </a:rPr>
                        <a:t>Leiden </a:t>
                      </a:r>
                      <a:r>
                        <a:rPr lang="da-DK" sz="2000" u="none" strike="noStrike" dirty="0" err="1">
                          <a:effectLst/>
                        </a:rPr>
                        <a:t>Ranking</a:t>
                      </a:r>
                      <a:r>
                        <a:rPr lang="da-DK" sz="2000" u="none" strike="noStrike" dirty="0">
                          <a:effectLst/>
                        </a:rPr>
                        <a:t>*</a:t>
                      </a:r>
                      <a:endParaRPr lang="da-DK" sz="2000" dirty="0"/>
                    </a:p>
                  </a:txBody>
                  <a:tcPr marL="121888" marR="121888" marT="60944" marB="60944" anchor="ctr"/>
                </a:tc>
                <a:tc>
                  <a:txBody>
                    <a:bodyPr/>
                    <a:lstStyle/>
                    <a:p>
                      <a:pPr marL="0" indent="0" algn="r">
                        <a:lnSpc>
                          <a:spcPct val="100000"/>
                        </a:lnSpc>
                        <a:spcAft>
                          <a:spcPts val="0"/>
                        </a:spcAft>
                        <a:buFont typeface="Arial" charset="0"/>
                        <a:buNone/>
                      </a:pPr>
                      <a:r>
                        <a:rPr lang="da-DK" sz="2100" dirty="0"/>
                        <a:t>110</a:t>
                      </a:r>
                    </a:p>
                  </a:txBody>
                  <a:tcPr marL="121888" marR="121888" marT="60944" marB="60944" anchor="ctr"/>
                </a:tc>
                <a:extLst>
                  <a:ext uri="{0D108BD9-81ED-4DB2-BD59-A6C34878D82A}">
                    <a16:rowId xmlns:a16="http://schemas.microsoft.com/office/drawing/2014/main" val="10002"/>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u="none" strike="noStrike" dirty="0">
                          <a:effectLst/>
                        </a:rPr>
                        <a:t>National Taiwan </a:t>
                      </a:r>
                      <a:r>
                        <a:rPr lang="da-DK" sz="2000" u="none" strike="noStrike" dirty="0" err="1">
                          <a:effectLst/>
                        </a:rPr>
                        <a:t>University</a:t>
                      </a:r>
                      <a:r>
                        <a:rPr lang="da-DK" sz="2000" u="none" strike="noStrike" dirty="0">
                          <a:effectLst/>
                        </a:rPr>
                        <a:t> </a:t>
                      </a:r>
                      <a:r>
                        <a:rPr lang="da-DK" sz="2000" u="none" strike="noStrike" dirty="0" err="1">
                          <a:effectLst/>
                        </a:rPr>
                        <a:t>Ranking</a:t>
                      </a:r>
                      <a:endParaRPr lang="da-DK" sz="2000" dirty="0"/>
                    </a:p>
                  </a:txBody>
                  <a:tcPr marL="121888" marR="121888" marT="60944" marB="60944" anchor="ctr"/>
                </a:tc>
                <a:tc>
                  <a:txBody>
                    <a:bodyPr/>
                    <a:lstStyle/>
                    <a:p>
                      <a:pPr algn="r">
                        <a:lnSpc>
                          <a:spcPct val="100000"/>
                        </a:lnSpc>
                        <a:spcAft>
                          <a:spcPts val="0"/>
                        </a:spcAft>
                      </a:pPr>
                      <a:r>
                        <a:rPr lang="da-DK" sz="2100" dirty="0"/>
                        <a:t>89</a:t>
                      </a:r>
                      <a:endParaRPr lang="da-DK" sz="1400" dirty="0"/>
                    </a:p>
                  </a:txBody>
                  <a:tcPr marL="121888" marR="121888" marT="60944" marB="60944" anchor="ctr"/>
                </a:tc>
                <a:extLst>
                  <a:ext uri="{0D108BD9-81ED-4DB2-BD59-A6C34878D82A}">
                    <a16:rowId xmlns:a16="http://schemas.microsoft.com/office/drawing/2014/main" val="10003"/>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u="none" strike="noStrike" dirty="0">
                          <a:effectLst/>
                        </a:rPr>
                        <a:t>QS World </a:t>
                      </a:r>
                      <a:r>
                        <a:rPr lang="da-DK" sz="2000" u="none" strike="noStrike" dirty="0" err="1">
                          <a:effectLst/>
                        </a:rPr>
                        <a:t>University</a:t>
                      </a:r>
                      <a:r>
                        <a:rPr lang="da-DK" sz="2000" u="none" strike="noStrike" dirty="0">
                          <a:effectLst/>
                        </a:rPr>
                        <a:t> </a:t>
                      </a:r>
                      <a:r>
                        <a:rPr lang="da-DK" sz="2000" u="none" strike="noStrike" dirty="0" err="1">
                          <a:effectLst/>
                        </a:rPr>
                        <a:t>Ranking</a:t>
                      </a:r>
                      <a:endParaRPr lang="da-DK" sz="2000" u="none" strike="noStrike" dirty="0">
                        <a:effectLst/>
                      </a:endParaRPr>
                    </a:p>
                  </a:txBody>
                  <a:tcPr marL="121888" marR="121888" marT="60944" marB="60944" anchor="ctr"/>
                </a:tc>
                <a:tc>
                  <a:txBody>
                    <a:bodyPr/>
                    <a:lstStyle/>
                    <a:p>
                      <a:pPr algn="r">
                        <a:lnSpc>
                          <a:spcPct val="100000"/>
                        </a:lnSpc>
                        <a:spcAft>
                          <a:spcPts val="0"/>
                        </a:spcAft>
                      </a:pPr>
                      <a:r>
                        <a:rPr lang="da-DK" sz="2100" dirty="0"/>
                        <a:t>147</a:t>
                      </a:r>
                    </a:p>
                  </a:txBody>
                  <a:tcPr marL="121888" marR="121888" marT="60944" marB="60944" anchor="ctr"/>
                </a:tc>
                <a:extLst>
                  <a:ext uri="{0D108BD9-81ED-4DB2-BD59-A6C34878D82A}">
                    <a16:rowId xmlns:a16="http://schemas.microsoft.com/office/drawing/2014/main" val="10004"/>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u="none" strike="noStrike" dirty="0">
                          <a:effectLst/>
                        </a:rPr>
                        <a:t>Times </a:t>
                      </a:r>
                      <a:r>
                        <a:rPr lang="da-DK" sz="2000" u="none" strike="noStrike" dirty="0" err="1">
                          <a:effectLst/>
                        </a:rPr>
                        <a:t>Higher</a:t>
                      </a:r>
                      <a:r>
                        <a:rPr lang="da-DK" sz="2000" u="none" strike="noStrike" dirty="0">
                          <a:effectLst/>
                        </a:rPr>
                        <a:t> Education World </a:t>
                      </a:r>
                      <a:r>
                        <a:rPr lang="da-DK" sz="2000" u="none" strike="noStrike" dirty="0" err="1">
                          <a:effectLst/>
                        </a:rPr>
                        <a:t>University</a:t>
                      </a:r>
                      <a:r>
                        <a:rPr lang="da-DK" sz="2000" u="none" strike="noStrike" dirty="0">
                          <a:effectLst/>
                        </a:rPr>
                        <a:t> </a:t>
                      </a:r>
                      <a:r>
                        <a:rPr lang="da-DK" sz="2000" u="none" strike="noStrike" dirty="0" err="1">
                          <a:effectLst/>
                        </a:rPr>
                        <a:t>Ranking</a:t>
                      </a:r>
                      <a:endParaRPr lang="da-DK" sz="2000" dirty="0"/>
                    </a:p>
                  </a:txBody>
                  <a:tcPr marL="121888" marR="121888" marT="60944" marB="60944" anchor="ctr"/>
                </a:tc>
                <a:tc>
                  <a:txBody>
                    <a:bodyPr/>
                    <a:lstStyle/>
                    <a:p>
                      <a:pPr algn="r">
                        <a:lnSpc>
                          <a:spcPct val="100000"/>
                        </a:lnSpc>
                        <a:spcAft>
                          <a:spcPts val="0"/>
                        </a:spcAft>
                      </a:pPr>
                      <a:r>
                        <a:rPr lang="da-DK" sz="2100" dirty="0"/>
                        <a:t>115</a:t>
                      </a:r>
                    </a:p>
                  </a:txBody>
                  <a:tcPr marL="121888" marR="121888" marT="60944" marB="60944" anchor="ctr"/>
                </a:tc>
                <a:extLst>
                  <a:ext uri="{0D108BD9-81ED-4DB2-BD59-A6C34878D82A}">
                    <a16:rowId xmlns:a16="http://schemas.microsoft.com/office/drawing/2014/main" val="10005"/>
                  </a:ext>
                </a:extLst>
              </a:tr>
            </a:tbl>
          </a:graphicData>
        </a:graphic>
      </p:graphicFrame>
      <p:sp>
        <p:nvSpPr>
          <p:cNvPr id="5" name="Titel 1">
            <a:extLst>
              <a:ext uri="{FF2B5EF4-FFF2-40B4-BE49-F238E27FC236}">
                <a16:creationId xmlns:a16="http://schemas.microsoft.com/office/drawing/2014/main" id="{A1EB9589-04D3-CC4A-9855-3B6FB6DFB4B0}"/>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err="1">
                <a:latin typeface="AU Passata Light" panose="020B0303030902030804" pitchFamily="34" charset="77"/>
              </a:rPr>
              <a:t>Rankings</a:t>
            </a:r>
            <a:r>
              <a:rPr lang="da-DK" b="0" kern="0" cap="none" dirty="0">
                <a:latin typeface="AU Passata Light" panose="020B0303030902030804" pitchFamily="34" charset="77"/>
              </a:rPr>
              <a:t/>
            </a:r>
            <a:br>
              <a:rPr lang="da-DK" b="0" kern="0" cap="none" dirty="0">
                <a:latin typeface="AU Passata Light" panose="020B0303030902030804" pitchFamily="34" charset="77"/>
              </a:rPr>
            </a:br>
            <a:r>
              <a:rPr lang="da-DK" sz="2000" b="0" kern="0" cap="none" dirty="0">
                <a:latin typeface="AU Passata Light" panose="020B0303030902030804" pitchFamily="34" charset="77"/>
              </a:rPr>
              <a:t>(Placeringer 2019)</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6" name="Tekstboks 10">
            <a:extLst>
              <a:ext uri="{FF2B5EF4-FFF2-40B4-BE49-F238E27FC236}">
                <a16:creationId xmlns:a16="http://schemas.microsoft.com/office/drawing/2014/main" id="{41171A1B-FE30-1849-B245-C74C5C939641}"/>
              </a:ext>
            </a:extLst>
          </p:cNvPr>
          <p:cNvSpPr txBox="1"/>
          <p:nvPr/>
        </p:nvSpPr>
        <p:spPr>
          <a:xfrm>
            <a:off x="315913" y="5770572"/>
            <a:ext cx="3658736" cy="146194"/>
          </a:xfrm>
          <a:prstGeom prst="rect">
            <a:avLst/>
          </a:prstGeom>
          <a:noFill/>
        </p:spPr>
        <p:txBody>
          <a:bodyPr wrap="square" lIns="0" tIns="0" rIns="0" bIns="0" rtlCol="0">
            <a:spAutoFit/>
          </a:bodyPr>
          <a:lstStyle/>
          <a:p>
            <a:pPr>
              <a:lnSpc>
                <a:spcPct val="95000"/>
              </a:lnSpc>
            </a:pPr>
            <a:r>
              <a:rPr lang="da-DK" sz="1000" dirty="0">
                <a:latin typeface="+mn-lt"/>
              </a:rPr>
              <a:t>* Blandt de største universiteter i verden.</a:t>
            </a:r>
          </a:p>
        </p:txBody>
      </p:sp>
    </p:spTree>
    <p:extLst>
      <p:ext uri="{BB962C8B-B14F-4D97-AF65-F5344CB8AC3E}">
        <p14:creationId xmlns:p14="http://schemas.microsoft.com/office/powerpoint/2010/main" val="16414874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5" name="Titel 1">
            <a:extLst>
              <a:ext uri="{FF2B5EF4-FFF2-40B4-BE49-F238E27FC236}">
                <a16:creationId xmlns:a16="http://schemas.microsoft.com/office/drawing/2014/main" id="{A1EB9589-04D3-CC4A-9855-3B6FB6DFB4B0}"/>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Nobelpriser</a:t>
            </a:r>
            <a:endParaRPr lang="da-DK" b="0" kern="0" cap="none" dirty="0">
              <a:latin typeface="AU Passata Light" panose="020B0303030902030804" pitchFamily="34" charset="77"/>
              <a:ea typeface="AU Passata Light" charset="0"/>
              <a:cs typeface="AU Passata Light" charset="0"/>
            </a:endParaRPr>
          </a:p>
        </p:txBody>
      </p:sp>
      <p:pic>
        <p:nvPicPr>
          <p:cNvPr id="9" name="Billede 8">
            <a:extLst>
              <a:ext uri="{FF2B5EF4-FFF2-40B4-BE49-F238E27FC236}">
                <a16:creationId xmlns:a16="http://schemas.microsoft.com/office/drawing/2014/main" id="{387AECAA-9B94-1541-85AC-228BF2B175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1844" y="1557279"/>
            <a:ext cx="5328591" cy="2927563"/>
          </a:xfrm>
          <a:prstGeom prst="rect">
            <a:avLst/>
          </a:prstGeom>
        </p:spPr>
      </p:pic>
      <p:pic>
        <p:nvPicPr>
          <p:cNvPr id="10" name="Billede 9">
            <a:extLst>
              <a:ext uri="{FF2B5EF4-FFF2-40B4-BE49-F238E27FC236}">
                <a16:creationId xmlns:a16="http://schemas.microsoft.com/office/drawing/2014/main" id="{0B79C3E0-5AF7-3746-82B0-8FBB6B266E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8562" y="1557282"/>
            <a:ext cx="5414351" cy="2927561"/>
          </a:xfrm>
          <a:prstGeom prst="rect">
            <a:avLst/>
          </a:prstGeom>
        </p:spPr>
      </p:pic>
      <p:sp>
        <p:nvSpPr>
          <p:cNvPr id="12" name="Pladsholder til tekst 12">
            <a:extLst>
              <a:ext uri="{FF2B5EF4-FFF2-40B4-BE49-F238E27FC236}">
                <a16:creationId xmlns:a16="http://schemas.microsoft.com/office/drawing/2014/main" id="{A77836C0-44BD-7F42-8139-4F53B053C57F}"/>
              </a:ext>
            </a:extLst>
          </p:cNvPr>
          <p:cNvSpPr txBox="1">
            <a:spLocks/>
          </p:cNvSpPr>
          <p:nvPr/>
        </p:nvSpPr>
        <p:spPr bwMode="auto">
          <a:xfrm>
            <a:off x="6458562" y="4580829"/>
            <a:ext cx="5552264" cy="13167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ct val="100000"/>
              </a:lnSpc>
              <a:spcBef>
                <a:spcPts val="0"/>
              </a:spcBef>
              <a:buFont typeface="Calibri" panose="020F0502020204030204" pitchFamily="34" charset="0"/>
              <a:buNone/>
            </a:pPr>
            <a:r>
              <a:rPr lang="da-DK" sz="1600" b="1" kern="0" spc="100" dirty="0"/>
              <a:t>Dale T. Mortensen </a:t>
            </a:r>
            <a:r>
              <a:rPr lang="da-DK" sz="1600" kern="0" spc="100" dirty="0"/>
              <a:t>(1939-2014) </a:t>
            </a:r>
            <a:endParaRPr lang="da-DK" sz="1600" b="1" kern="0" spc="100" dirty="0"/>
          </a:p>
          <a:p>
            <a:pPr>
              <a:lnSpc>
                <a:spcPct val="100000"/>
              </a:lnSpc>
              <a:spcBef>
                <a:spcPts val="0"/>
              </a:spcBef>
            </a:pPr>
            <a:r>
              <a:rPr lang="da-DK" sz="1600" kern="0" spc="100" dirty="0"/>
              <a:t>Professor Northwestern </a:t>
            </a:r>
            <a:r>
              <a:rPr lang="da-DK" sz="1600" kern="0" spc="100" dirty="0" err="1"/>
              <a:t>University</a:t>
            </a:r>
            <a:r>
              <a:rPr lang="da-DK" sz="1600" kern="0" spc="100" dirty="0"/>
              <a:t/>
            </a:r>
            <a:br>
              <a:rPr lang="da-DK" sz="1600" kern="0" spc="100" dirty="0"/>
            </a:br>
            <a:r>
              <a:rPr lang="da-DK" sz="1600" kern="0" spc="100" dirty="0"/>
              <a:t>og Aarhus Universitet.</a:t>
            </a:r>
          </a:p>
          <a:p>
            <a:pPr>
              <a:lnSpc>
                <a:spcPct val="100000"/>
              </a:lnSpc>
              <a:spcBef>
                <a:spcPts val="0"/>
              </a:spcBef>
              <a:buFont typeface="Calibri" panose="020F0502020204030204" pitchFamily="34" charset="0"/>
              <a:buNone/>
            </a:pPr>
            <a:r>
              <a:rPr lang="da-DK" sz="1600" kern="0" spc="100" dirty="0"/>
              <a:t>Nobelprisen i økonomi (2010) inden</a:t>
            </a:r>
            <a:br>
              <a:rPr lang="da-DK" sz="1600" kern="0" spc="100" dirty="0"/>
            </a:br>
            <a:r>
              <a:rPr lang="da-DK" sz="1600" kern="0" spc="100" dirty="0"/>
              <a:t>for arbejdsmarkedsforskning.</a:t>
            </a:r>
          </a:p>
        </p:txBody>
      </p:sp>
      <p:sp>
        <p:nvSpPr>
          <p:cNvPr id="13" name="Pladsholder til tekst 12">
            <a:extLst>
              <a:ext uri="{FF2B5EF4-FFF2-40B4-BE49-F238E27FC236}">
                <a16:creationId xmlns:a16="http://schemas.microsoft.com/office/drawing/2014/main" id="{57CDE8A2-2145-0642-800F-531090789340}"/>
              </a:ext>
            </a:extLst>
          </p:cNvPr>
          <p:cNvSpPr txBox="1">
            <a:spLocks/>
          </p:cNvSpPr>
          <p:nvPr/>
        </p:nvSpPr>
        <p:spPr bwMode="auto">
          <a:xfrm>
            <a:off x="981844" y="4580828"/>
            <a:ext cx="4515998" cy="13167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a:lnSpc>
                <a:spcPct val="100000"/>
              </a:lnSpc>
              <a:spcBef>
                <a:spcPts val="0"/>
              </a:spcBef>
              <a:buNone/>
            </a:pPr>
            <a:r>
              <a:rPr lang="da-DK" b="1" kern="0" spc="100" dirty="0"/>
              <a:t>Jens Chr. Skou </a:t>
            </a:r>
            <a:r>
              <a:rPr lang="da-DK" kern="0" spc="100" dirty="0"/>
              <a:t>(1918-2018)</a:t>
            </a:r>
          </a:p>
          <a:p>
            <a:pPr>
              <a:lnSpc>
                <a:spcPct val="100000"/>
              </a:lnSpc>
              <a:spcBef>
                <a:spcPts val="0"/>
              </a:spcBef>
            </a:pPr>
            <a:r>
              <a:rPr lang="da-DK" kern="0" spc="100" dirty="0"/>
              <a:t>Professor emeritus, dr.med.</a:t>
            </a:r>
          </a:p>
          <a:p>
            <a:pPr>
              <a:lnSpc>
                <a:spcPct val="100000"/>
              </a:lnSpc>
              <a:spcBef>
                <a:spcPts val="0"/>
              </a:spcBef>
              <a:buNone/>
            </a:pPr>
            <a:r>
              <a:rPr lang="da-DK" kern="0" spc="100" dirty="0"/>
              <a:t>Nobelprisen i kemi (1997) for sin</a:t>
            </a:r>
            <a:br>
              <a:rPr lang="da-DK" kern="0" spc="100" dirty="0"/>
            </a:br>
            <a:r>
              <a:rPr lang="da-DK" kern="0" spc="100" dirty="0"/>
              <a:t>beskrivelse af natrium-kalium-pumpen.</a:t>
            </a:r>
          </a:p>
        </p:txBody>
      </p:sp>
    </p:spTree>
    <p:extLst>
      <p:ext uri="{BB962C8B-B14F-4D97-AF65-F5344CB8AC3E}">
        <p14:creationId xmlns:p14="http://schemas.microsoft.com/office/powerpoint/2010/main" val="25798003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3218702-FF4F-DD4F-897B-DF941249B8E9}"/>
              </a:ext>
            </a:extLst>
          </p:cNvPr>
          <p:cNvSpPr/>
          <p:nvPr/>
        </p:nvSpPr>
        <p:spPr bwMode="auto">
          <a:xfrm>
            <a:off x="117748" y="5589240"/>
            <a:ext cx="11953328" cy="115212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pic>
        <p:nvPicPr>
          <p:cNvPr id="5" name="Billede 4">
            <a:extLst>
              <a:ext uri="{FF2B5EF4-FFF2-40B4-BE49-F238E27FC236}">
                <a16:creationId xmlns:a16="http://schemas.microsoft.com/office/drawing/2014/main" id="{B77D6D1A-B69B-7848-B861-A0EFD8F433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13" y="315914"/>
            <a:ext cx="11557000" cy="6242050"/>
          </a:xfrm>
          <a:prstGeom prst="rect">
            <a:avLst/>
          </a:prstGeom>
        </p:spPr>
      </p:pic>
      <p:sp>
        <p:nvSpPr>
          <p:cNvPr id="7" name="Tekstfelt 25">
            <a:extLst>
              <a:ext uri="{FF2B5EF4-FFF2-40B4-BE49-F238E27FC236}">
                <a16:creationId xmlns:a16="http://schemas.microsoft.com/office/drawing/2014/main" id="{F5D36AED-2FA9-124E-A936-FEE932313D67}"/>
              </a:ext>
            </a:extLst>
          </p:cNvPr>
          <p:cNvSpPr txBox="1"/>
          <p:nvPr/>
        </p:nvSpPr>
        <p:spPr>
          <a:xfrm>
            <a:off x="383187" y="6221779"/>
            <a:ext cx="2110825"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SONG-TELESKOPET PÅ TENERIFE</a:t>
            </a:r>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477788" y="485376"/>
            <a:ext cx="5760640" cy="1473599"/>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lnSpc>
                <a:spcPts val="4800"/>
              </a:lnSpc>
              <a:buFontTx/>
            </a:pPr>
            <a:r>
              <a:rPr lang="da-DK" sz="4800" b="0" kern="0" cap="none" dirty="0">
                <a:solidFill>
                  <a:schemeClr val="bg1"/>
                </a:solidFill>
                <a:latin typeface="AU Passata Light" panose="020B0303030902030804" pitchFamily="34" charset="77"/>
              </a:rPr>
              <a:t>State-of-the-art</a:t>
            </a:r>
          </a:p>
          <a:p>
            <a:pPr>
              <a:lnSpc>
                <a:spcPts val="4800"/>
              </a:lnSpc>
              <a:buFontTx/>
            </a:pPr>
            <a:r>
              <a:rPr lang="da-DK" sz="4800" b="0" kern="0" cap="none" dirty="0">
                <a:solidFill>
                  <a:schemeClr val="bg1"/>
                </a:solidFill>
                <a:latin typeface="AU Passata Light" panose="020B0303030902030804" pitchFamily="34" charset="77"/>
              </a:rPr>
              <a:t>forskningsfaciliteter</a:t>
            </a:r>
            <a:endParaRPr lang="da-DK" sz="4800" b="0" kern="0" cap="none" dirty="0">
              <a:solidFill>
                <a:schemeClr val="bg1"/>
              </a:solidFill>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8446594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lede 38">
            <a:extLst>
              <a:ext uri="{FF2B5EF4-FFF2-40B4-BE49-F238E27FC236}">
                <a16:creationId xmlns:a16="http://schemas.microsoft.com/office/drawing/2014/main" id="{436C5F5F-BE55-AF40-B3EE-BE19F6E0B6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13" y="323178"/>
            <a:ext cx="5634484" cy="2978336"/>
          </a:xfrm>
          <a:prstGeom prst="rect">
            <a:avLst/>
          </a:prstGeom>
          <a:ln w="3175">
            <a:noFill/>
          </a:ln>
        </p:spPr>
      </p:pic>
      <p:pic>
        <p:nvPicPr>
          <p:cNvPr id="40" name="Billede 39">
            <a:extLst>
              <a:ext uri="{FF2B5EF4-FFF2-40B4-BE49-F238E27FC236}">
                <a16:creationId xmlns:a16="http://schemas.microsoft.com/office/drawing/2014/main" id="{E416DCF9-475B-764A-A0CC-655D9BDB05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5912" y="3589345"/>
            <a:ext cx="5634484" cy="2970482"/>
          </a:xfrm>
          <a:prstGeom prst="rect">
            <a:avLst/>
          </a:prstGeom>
          <a:ln w="3175">
            <a:noFill/>
          </a:ln>
        </p:spPr>
      </p:pic>
      <p:pic>
        <p:nvPicPr>
          <p:cNvPr id="37" name="Billede 36">
            <a:extLst>
              <a:ext uri="{FF2B5EF4-FFF2-40B4-BE49-F238E27FC236}">
                <a16:creationId xmlns:a16="http://schemas.microsoft.com/office/drawing/2014/main" id="{56500D97-BFDA-0B43-92E6-F3B72F6F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9210" y="315913"/>
            <a:ext cx="5623702" cy="2977339"/>
          </a:xfrm>
          <a:prstGeom prst="rect">
            <a:avLst/>
          </a:prstGeom>
          <a:ln w="3175">
            <a:noFill/>
          </a:ln>
        </p:spPr>
      </p:pic>
      <p:pic>
        <p:nvPicPr>
          <p:cNvPr id="38" name="Billede 37">
            <a:extLst>
              <a:ext uri="{FF2B5EF4-FFF2-40B4-BE49-F238E27FC236}">
                <a16:creationId xmlns:a16="http://schemas.microsoft.com/office/drawing/2014/main" id="{5C0D7608-90DA-714F-93DD-433951DE21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38428" y="3589344"/>
            <a:ext cx="5634485" cy="2975086"/>
          </a:xfrm>
          <a:prstGeom prst="rect">
            <a:avLst/>
          </a:prstGeom>
          <a:ln w="3175">
            <a:noFill/>
          </a:ln>
        </p:spPr>
      </p:pic>
      <p:sp>
        <p:nvSpPr>
          <p:cNvPr id="33" name="Tekstfelt 26">
            <a:extLst>
              <a:ext uri="{FF2B5EF4-FFF2-40B4-BE49-F238E27FC236}">
                <a16:creationId xmlns:a16="http://schemas.microsoft.com/office/drawing/2014/main" id="{D4F5841F-5922-8A43-A40C-A429F4B78CD5}"/>
              </a:ext>
            </a:extLst>
          </p:cNvPr>
          <p:cNvSpPr txBox="1"/>
          <p:nvPr/>
        </p:nvSpPr>
        <p:spPr>
          <a:xfrm>
            <a:off x="429448" y="6217248"/>
            <a:ext cx="2254801" cy="251600"/>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 COGNITION AND BEHAVIOUR LAB</a:t>
            </a:r>
          </a:p>
        </p:txBody>
      </p:sp>
      <p:sp>
        <p:nvSpPr>
          <p:cNvPr id="34" name="Tekstfelt 25">
            <a:extLst>
              <a:ext uri="{FF2B5EF4-FFF2-40B4-BE49-F238E27FC236}">
                <a16:creationId xmlns:a16="http://schemas.microsoft.com/office/drawing/2014/main" id="{829877B3-6C87-6245-94CD-45EE93E076ED}"/>
              </a:ext>
            </a:extLst>
          </p:cNvPr>
          <p:cNvSpPr txBox="1"/>
          <p:nvPr/>
        </p:nvSpPr>
        <p:spPr>
          <a:xfrm>
            <a:off x="6347132" y="2979688"/>
            <a:ext cx="2280776"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 HTL- OG BIOGASANLÆG I FOULUM</a:t>
            </a:r>
          </a:p>
        </p:txBody>
      </p:sp>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1957432"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 ZACKENBERG PÅ GRØNLAND</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0" y="2978781"/>
            <a:ext cx="1966769"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 FORSKNINGSSKIBET AURORA</a:t>
            </a:r>
          </a:p>
        </p:txBody>
      </p:sp>
    </p:spTree>
    <p:extLst>
      <p:ext uri="{BB962C8B-B14F-4D97-AF65-F5344CB8AC3E}">
        <p14:creationId xmlns:p14="http://schemas.microsoft.com/office/powerpoint/2010/main" val="37274495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a:xfrm>
            <a:off x="981844" y="1520315"/>
            <a:ext cx="10873208" cy="1779553"/>
          </a:xfrm>
        </p:spPr>
        <p:txBody>
          <a:bodyPr/>
          <a:lstStyle/>
          <a:p>
            <a:r>
              <a:rPr lang="da-DK" b="0" cap="none" dirty="0">
                <a:latin typeface="AU Passata Light" panose="020B0303030902030804" pitchFamily="34" charset="77"/>
              </a:rPr>
              <a:t/>
            </a:r>
            <a:br>
              <a:rPr lang="da-DK" b="0" cap="none" dirty="0">
                <a:latin typeface="AU Passata Light" panose="020B0303030902030804" pitchFamily="34" charset="77"/>
              </a:rPr>
            </a:br>
            <a:r>
              <a:rPr lang="da-DK" b="0" cap="none" dirty="0">
                <a:latin typeface="AU Passata Light" panose="020B0303030902030804" pitchFamily="34" charset="77"/>
              </a:rPr>
              <a:t/>
            </a:r>
            <a:br>
              <a:rPr lang="da-DK" b="0" cap="none" dirty="0">
                <a:latin typeface="AU Passata Light" panose="020B0303030902030804" pitchFamily="34" charset="77"/>
              </a:rPr>
            </a:br>
            <a:r>
              <a:rPr lang="da-DK" b="0" cap="none" dirty="0">
                <a:latin typeface="AU Passata Light" panose="020B0303030902030804" pitchFamily="34" charset="77"/>
              </a:rPr>
              <a:t/>
            </a:r>
            <a:br>
              <a:rPr lang="da-DK" b="0" cap="none" dirty="0">
                <a:latin typeface="AU Passata Light" panose="020B0303030902030804" pitchFamily="34" charset="77"/>
              </a:rPr>
            </a:br>
            <a:r>
              <a:rPr lang="da-DK" sz="4800" cap="none" dirty="0">
                <a:latin typeface="AU Passata" panose="020B0503030502030804" pitchFamily="34" charset="77"/>
              </a:rPr>
              <a:t>Udvikling af forskertalenter </a:t>
            </a:r>
            <a:br>
              <a:rPr lang="da-DK" sz="4800" cap="none" dirty="0">
                <a:latin typeface="AU Passata" panose="020B0503030502030804" pitchFamily="34" charset="77"/>
              </a:rPr>
            </a:br>
            <a:r>
              <a:rPr lang="da-DK" sz="4800" b="0" cap="none" dirty="0">
                <a:latin typeface="AU Passata Light" panose="020B0303030902030804" pitchFamily="34" charset="77"/>
              </a:rPr>
              <a:t>og integration af forskning</a:t>
            </a:r>
            <a:br>
              <a:rPr lang="da-DK" sz="4800" b="0" cap="none" dirty="0">
                <a:latin typeface="AU Passata Light" panose="020B0303030902030804" pitchFamily="34" charset="77"/>
              </a:rPr>
            </a:br>
            <a:r>
              <a:rPr lang="da-DK" sz="4800" b="0" cap="none" dirty="0">
                <a:latin typeface="AU Passata Light" panose="020B0303030902030804" pitchFamily="34" charset="77"/>
              </a:rPr>
              <a:t>i uddannelserne</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357046" cy="1746085"/>
          </a:xfrm>
        </p:spPr>
        <p:txBody>
          <a:bodyPr/>
          <a:lstStyle/>
          <a:p>
            <a:pPr fontAlgn="auto">
              <a:lnSpc>
                <a:spcPct val="100000"/>
              </a:lnSpc>
              <a:spcBef>
                <a:spcPts val="0"/>
              </a:spcBef>
              <a:spcAft>
                <a:spcPts val="0"/>
              </a:spcAft>
              <a:buClrTx/>
              <a:buSzTx/>
              <a:defRPr/>
            </a:pPr>
            <a:r>
              <a:rPr lang="da-DK" sz="2800" dirty="0">
                <a:cs typeface="AU Passata"/>
              </a:rPr>
              <a:t>Aarhus Universitets høje kvalitet i forskning, uddannelse og samarbejde opretholdes ved til stadighed at arbejde med udvikling af forskertalenter og integrationen af</a:t>
            </a:r>
          </a:p>
          <a:p>
            <a:pPr fontAlgn="auto">
              <a:lnSpc>
                <a:spcPct val="100000"/>
              </a:lnSpc>
              <a:spcBef>
                <a:spcPts val="0"/>
              </a:spcBef>
              <a:spcAft>
                <a:spcPts val="0"/>
              </a:spcAft>
              <a:buClrTx/>
              <a:buSzTx/>
              <a:defRPr/>
            </a:pPr>
            <a:r>
              <a:rPr lang="da-DK" sz="2800" dirty="0">
                <a:cs typeface="AU Passata"/>
              </a:rPr>
              <a:t>forskningen i uddannelserne.</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
        <p:nvSpPr>
          <p:cNvPr id="5" name="Rektangel 4">
            <a:extLst>
              <a:ext uri="{FF2B5EF4-FFF2-40B4-BE49-F238E27FC236}">
                <a16:creationId xmlns:a16="http://schemas.microsoft.com/office/drawing/2014/main" id="{46EF06F3-AEB3-7840-AC60-15B15A988785}"/>
              </a:ext>
            </a:extLst>
          </p:cNvPr>
          <p:cNvSpPr/>
          <p:nvPr/>
        </p:nvSpPr>
        <p:spPr bwMode="auto">
          <a:xfrm rot="2700000">
            <a:off x="8750566" y="978106"/>
            <a:ext cx="4429809" cy="530338"/>
          </a:xfrm>
          <a:prstGeom prst="rect">
            <a:avLst/>
          </a:prstGeom>
          <a:solidFill>
            <a:schemeClr val="bg1"/>
          </a:solidFill>
          <a:ln w="1778" cap="flat" cmpd="sng" algn="ctr">
            <a:noFill/>
            <a:prstDash val="solid"/>
            <a:round/>
            <a:headEnd type="none" w="med" len="med"/>
            <a:tailEnd type="none" w="med" len="med"/>
          </a:ln>
          <a:effectLst>
            <a:outerShdw blurRad="863600" dir="6180000" algn="tl" rotWithShape="0">
              <a:schemeClr val="bg1">
                <a:alpha val="56000"/>
              </a:scheme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6" name="Rektangel 5">
            <a:extLst>
              <a:ext uri="{FF2B5EF4-FFF2-40B4-BE49-F238E27FC236}">
                <a16:creationId xmlns:a16="http://schemas.microsoft.com/office/drawing/2014/main" id="{CEF16031-B52F-4541-917E-62CB19FD55FA}"/>
              </a:ext>
            </a:extLst>
          </p:cNvPr>
          <p:cNvSpPr/>
          <p:nvPr/>
        </p:nvSpPr>
        <p:spPr>
          <a:xfrm rot="2700000">
            <a:off x="9842990" y="869151"/>
            <a:ext cx="2430474" cy="619208"/>
          </a:xfrm>
          <a:prstGeom prst="rect">
            <a:avLst/>
          </a:prstGeom>
        </p:spPr>
        <p:txBody>
          <a:bodyPr wrap="none">
            <a:spAutoFit/>
          </a:bodyPr>
          <a:lstStyle/>
          <a:p>
            <a:pPr>
              <a:buFontTx/>
            </a:pPr>
            <a:r>
              <a:rPr lang="da-DK" sz="2000" b="1" kern="0" spc="300" dirty="0">
                <a:solidFill>
                  <a:srgbClr val="002546"/>
                </a:solidFill>
                <a:latin typeface="AU Passata" panose="020B0503030502030804" pitchFamily="34" charset="77"/>
              </a:rPr>
              <a:t>KERNEOPGAVE</a:t>
            </a:r>
          </a:p>
        </p:txBody>
      </p:sp>
    </p:spTree>
    <p:extLst>
      <p:ext uri="{BB962C8B-B14F-4D97-AF65-F5344CB8AC3E}">
        <p14:creationId xmlns:p14="http://schemas.microsoft.com/office/powerpoint/2010/main" val="1057473359"/>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DF8EBF5-03D8-A64E-A000-11D7D40416AF}"/>
              </a:ext>
            </a:extLst>
          </p:cNvPr>
          <p:cNvSpPr/>
          <p:nvPr/>
        </p:nvSpPr>
        <p:spPr bwMode="auto">
          <a:xfrm>
            <a:off x="189756" y="5661248"/>
            <a:ext cx="11881320" cy="108012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EEDC1F26-FBAA-1047-807E-C8C204BF21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869" y="315912"/>
            <a:ext cx="11619191" cy="6242294"/>
          </a:xfrm>
          <a:prstGeom prst="rect">
            <a:avLst/>
          </a:prstGeom>
        </p:spPr>
      </p:pic>
      <p:sp>
        <p:nvSpPr>
          <p:cNvPr id="4" name="Pladsholder til dato 3">
            <a:extLst>
              <a:ext uri="{FF2B5EF4-FFF2-40B4-BE49-F238E27FC236}">
                <a16:creationId xmlns:a16="http://schemas.microsoft.com/office/drawing/2014/main" id="{7E2E4585-9370-C54F-8818-FC9B7C1BCCD7}"/>
              </a:ext>
            </a:extLst>
          </p:cNvPr>
          <p:cNvSpPr>
            <a:spLocks noGrp="1"/>
          </p:cNvSpPr>
          <p:nvPr>
            <p:ph type="dt" sz="half" idx="10"/>
          </p:nvPr>
        </p:nvSpPr>
        <p:spPr/>
        <p:txBody>
          <a:bodyPr/>
          <a:lstStyle/>
          <a:p>
            <a:fld id="{CB846C11-142C-4F4B-8FAE-ED80F40C6FB2}" type="datetime1">
              <a:rPr lang="da-DK" smtClean="0"/>
              <a:t>29-10-2020</a:t>
            </a:fld>
            <a:r>
              <a:rPr lang="da-DK"/>
              <a:t>03-09-2019</a:t>
            </a:r>
            <a:endParaRPr lang="da-DK" dirty="0"/>
          </a:p>
        </p:txBody>
      </p:sp>
      <p:sp>
        <p:nvSpPr>
          <p:cNvPr id="8" name="Rektangel 7"/>
          <p:cNvSpPr/>
          <p:nvPr/>
        </p:nvSpPr>
        <p:spPr>
          <a:xfrm>
            <a:off x="419640" y="548680"/>
            <a:ext cx="7632848" cy="1323439"/>
          </a:xfrm>
          <a:prstGeom prst="rect">
            <a:avLst/>
          </a:prstGeom>
        </p:spPr>
        <p:txBody>
          <a:bodyPr wrap="square">
            <a:spAutoFit/>
          </a:bodyPr>
          <a:lstStyle/>
          <a:p>
            <a:pPr>
              <a:buFontTx/>
            </a:pPr>
            <a:r>
              <a:rPr lang="da-DK" kern="0" dirty="0">
                <a:solidFill>
                  <a:schemeClr val="bg1"/>
                </a:solidFill>
                <a:latin typeface="AU Passata Light" panose="020B0303030902030804" pitchFamily="34" charset="77"/>
              </a:rPr>
              <a:t>Plads til at udvikle </a:t>
            </a:r>
          </a:p>
          <a:p>
            <a:pPr>
              <a:buFontTx/>
            </a:pPr>
            <a:r>
              <a:rPr lang="da-DK" kern="0" dirty="0">
                <a:solidFill>
                  <a:schemeClr val="bg1"/>
                </a:solidFill>
                <a:latin typeface="AU Passata Light" panose="020B0303030902030804" pitchFamily="34" charset="77"/>
              </a:rPr>
              <a:t>unikke talenter</a:t>
            </a:r>
            <a:endParaRPr lang="da-DK" kern="0" dirty="0">
              <a:solidFill>
                <a:schemeClr val="bg1"/>
              </a:solidFill>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42540660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42EB92F-A07C-3845-967D-F641464F7DC4}"/>
              </a:ext>
            </a:extLst>
          </p:cNvPr>
          <p:cNvSpPr/>
          <p:nvPr/>
        </p:nvSpPr>
        <p:spPr bwMode="auto">
          <a:xfrm>
            <a:off x="117748" y="5589240"/>
            <a:ext cx="11953328" cy="115212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4" name="Pladsholder til dato 3"/>
          <p:cNvSpPr>
            <a:spLocks noGrp="1"/>
          </p:cNvSpPr>
          <p:nvPr>
            <p:ph type="dt" sz="half" idx="10"/>
          </p:nvPr>
        </p:nvSpPr>
        <p:spPr/>
        <p:txBody>
          <a:bodyPr/>
          <a:lstStyle/>
          <a:p>
            <a:fld id="{92D8385E-4ABD-46A8-8D21-30863934087A}" type="datetime1">
              <a:rPr lang="da-DK" smtClean="0"/>
              <a:t>29-10-2020</a:t>
            </a:fld>
            <a:r>
              <a:rPr lang="da-DK"/>
              <a:t>12-09-2017</a:t>
            </a:r>
            <a:endParaRPr lang="da-DK" dirty="0"/>
          </a:p>
        </p:txBody>
      </p:sp>
      <p:pic>
        <p:nvPicPr>
          <p:cNvPr id="7" name="Billede 6">
            <a:extLst>
              <a:ext uri="{FF2B5EF4-FFF2-40B4-BE49-F238E27FC236}">
                <a16:creationId xmlns:a16="http://schemas.microsoft.com/office/drawing/2014/main" id="{D00029F6-5FF5-EE45-A14E-280BDB5240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13" y="315913"/>
            <a:ext cx="11552216" cy="6240766"/>
          </a:xfrm>
          <a:prstGeom prst="rect">
            <a:avLst/>
          </a:prstGeom>
        </p:spPr>
      </p:pic>
      <p:sp>
        <p:nvSpPr>
          <p:cNvPr id="5" name="Titel 1">
            <a:extLst>
              <a:ext uri="{FF2B5EF4-FFF2-40B4-BE49-F238E27FC236}">
                <a16:creationId xmlns:a16="http://schemas.microsoft.com/office/drawing/2014/main" id="{CCDE50E3-50D0-8842-8B70-12DAB2D47595}"/>
              </a:ext>
            </a:extLst>
          </p:cNvPr>
          <p:cNvSpPr txBox="1">
            <a:spLocks/>
          </p:cNvSpPr>
          <p:nvPr/>
        </p:nvSpPr>
        <p:spPr>
          <a:xfrm>
            <a:off x="477788" y="485376"/>
            <a:ext cx="5760640" cy="1473599"/>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lnSpc>
                <a:spcPts val="4800"/>
              </a:lnSpc>
              <a:buFontTx/>
            </a:pPr>
            <a:r>
              <a:rPr lang="da-DK" sz="4800" b="0" kern="0" cap="none" dirty="0">
                <a:solidFill>
                  <a:schemeClr val="bg1"/>
                </a:solidFill>
                <a:latin typeface="AU Passata Light" panose="020B0303030902030804" pitchFamily="34" charset="77"/>
              </a:rPr>
              <a:t>Viden til gavn </a:t>
            </a:r>
          </a:p>
          <a:p>
            <a:pPr>
              <a:lnSpc>
                <a:spcPts val="4800"/>
              </a:lnSpc>
              <a:buFontTx/>
            </a:pPr>
            <a:r>
              <a:rPr lang="da-DK" sz="4800" b="0" kern="0" cap="none" dirty="0">
                <a:solidFill>
                  <a:schemeClr val="bg1"/>
                </a:solidFill>
                <a:latin typeface="AU Passata Light" panose="020B0303030902030804" pitchFamily="34" charset="77"/>
                <a:ea typeface="AU Passata Light" charset="0"/>
                <a:cs typeface="AU Passata Light" charset="0"/>
              </a:rPr>
              <a:t>for samfundet</a:t>
            </a:r>
          </a:p>
        </p:txBody>
      </p:sp>
    </p:spTree>
    <p:extLst>
      <p:ext uri="{BB962C8B-B14F-4D97-AF65-F5344CB8AC3E}">
        <p14:creationId xmlns:p14="http://schemas.microsoft.com/office/powerpoint/2010/main" val="2380416582"/>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Nøgletal - talentudvikling</a:t>
            </a:r>
            <a:endParaRPr lang="da-DK" b="0" kern="0" cap="none" dirty="0">
              <a:latin typeface="AU Passata Light" panose="020B0303030902030804" pitchFamily="34" charset="77"/>
              <a:ea typeface="AU Passata Light" charset="0"/>
              <a:cs typeface="AU Passata Light" charset="0"/>
            </a:endParaRPr>
          </a:p>
        </p:txBody>
      </p:sp>
      <p:sp>
        <p:nvSpPr>
          <p:cNvPr id="15" name="Text Placeholder 3">
            <a:extLst>
              <a:ext uri="{FF2B5EF4-FFF2-40B4-BE49-F238E27FC236}">
                <a16:creationId xmlns:a16="http://schemas.microsoft.com/office/drawing/2014/main" id="{C936E2FE-645F-CF40-BA09-9089D5709EE5}"/>
              </a:ext>
            </a:extLst>
          </p:cNvPr>
          <p:cNvSpPr txBox="1">
            <a:spLocks/>
          </p:cNvSpPr>
          <p:nvPr/>
        </p:nvSpPr>
        <p:spPr bwMode="auto">
          <a:xfrm>
            <a:off x="3362051" y="1958975"/>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r>
              <a:rPr lang="da-DK" sz="4799" b="1" kern="0" dirty="0">
                <a:latin typeface="AU Passata"/>
                <a:cs typeface="AU Passata"/>
              </a:rPr>
              <a:t>1.800 </a:t>
            </a:r>
          </a:p>
          <a:p>
            <a:pPr algn="ctr">
              <a:lnSpc>
                <a:spcPts val="2200"/>
              </a:lnSpc>
              <a:buNone/>
            </a:pPr>
            <a:r>
              <a:rPr lang="da-DK" kern="0" spc="150" dirty="0">
                <a:latin typeface="AU Passata Light" panose="020B0303030902030804" pitchFamily="34" charset="77"/>
                <a:cs typeface="AU Passata"/>
              </a:rPr>
              <a:t>Ph.d.-studerende</a:t>
            </a:r>
            <a:br>
              <a:rPr lang="da-DK" kern="0" spc="150" dirty="0">
                <a:latin typeface="AU Passata Light" panose="020B0303030902030804" pitchFamily="34" charset="77"/>
                <a:cs typeface="AU Passata"/>
              </a:rPr>
            </a:br>
            <a:r>
              <a:rPr lang="da-DK" kern="0" spc="150" dirty="0">
                <a:latin typeface="AU Passata Light" panose="020B0303030902030804" pitchFamily="34" charset="77"/>
                <a:cs typeface="AU Passata"/>
              </a:rPr>
              <a:t>(ca. 1.000 for ti år siden)</a:t>
            </a:r>
          </a:p>
          <a:p>
            <a:pPr algn="ctr">
              <a:lnSpc>
                <a:spcPts val="1400"/>
              </a:lnSpc>
              <a:buNone/>
            </a:pPr>
            <a:endParaRPr lang="da-DK" kern="0" spc="150" dirty="0">
              <a:latin typeface="AU Passata Light" panose="020B0303030902030804" pitchFamily="34" charset="77"/>
              <a:cs typeface="AU Passata"/>
            </a:endParaRPr>
          </a:p>
          <a:p>
            <a:pPr algn="ctr">
              <a:lnSpc>
                <a:spcPts val="2200"/>
              </a:lnSpc>
              <a:buNone/>
            </a:pPr>
            <a:endParaRPr lang="da-DK" kern="0" spc="150" dirty="0">
              <a:latin typeface="AU Passata Light" panose="020B0303030902030804" pitchFamily="34" charset="77"/>
              <a:cs typeface="AU Passata"/>
            </a:endParaRPr>
          </a:p>
          <a:p>
            <a:pPr algn="ctr">
              <a:lnSpc>
                <a:spcPts val="2200"/>
              </a:lnSpc>
            </a:pPr>
            <a:r>
              <a:rPr lang="da-DK" sz="4799" b="1" kern="0" dirty="0">
                <a:latin typeface="AU Passata"/>
                <a:cs typeface="AU Passata"/>
              </a:rPr>
              <a:t>500</a:t>
            </a:r>
          </a:p>
          <a:p>
            <a:pPr algn="ctr">
              <a:lnSpc>
                <a:spcPts val="2200"/>
              </a:lnSpc>
            </a:pPr>
            <a:r>
              <a:rPr lang="da-DK" kern="0" spc="150" dirty="0" err="1">
                <a:latin typeface="AU Passata Light" panose="020B0303030902030804" pitchFamily="34" charset="77"/>
                <a:cs typeface="AU Passata"/>
              </a:rPr>
              <a:t>Nyindskrevne</a:t>
            </a:r>
            <a:r>
              <a:rPr lang="da-DK" kern="0" spc="150" dirty="0">
                <a:latin typeface="AU Passata Light" panose="020B0303030902030804" pitchFamily="34" charset="77"/>
                <a:cs typeface="AU Passata"/>
              </a:rPr>
              <a:t> ph.d.-studerende i 2018</a:t>
            </a:r>
          </a:p>
          <a:p>
            <a:pPr algn="ctr">
              <a:lnSpc>
                <a:spcPts val="1400"/>
              </a:lnSpc>
              <a:buNone/>
            </a:pPr>
            <a:endParaRPr lang="da-DK" sz="4800" kern="0" spc="150" dirty="0">
              <a:latin typeface="AU Passata Light" panose="020B0303030902030804" pitchFamily="34" charset="77"/>
              <a:cs typeface="AU Passata"/>
            </a:endParaRPr>
          </a:p>
          <a:p>
            <a:pPr algn="ctr">
              <a:lnSpc>
                <a:spcPts val="2200"/>
              </a:lnSpc>
            </a:pPr>
            <a:endParaRPr lang="da-DK" sz="4799" b="1" kern="0" dirty="0">
              <a:latin typeface="AU Passata"/>
              <a:cs typeface="AU Passata"/>
            </a:endParaRPr>
          </a:p>
          <a:p>
            <a:pPr algn="ctr">
              <a:lnSpc>
                <a:spcPts val="2200"/>
              </a:lnSpc>
            </a:pPr>
            <a:r>
              <a:rPr lang="da-DK" sz="4799" b="1" kern="0" dirty="0">
                <a:latin typeface="AU Passata"/>
                <a:cs typeface="AU Passata"/>
              </a:rPr>
              <a:t>28%</a:t>
            </a:r>
            <a:br>
              <a:rPr lang="da-DK" sz="4799" b="1" kern="0" dirty="0">
                <a:latin typeface="AU Passata"/>
                <a:cs typeface="AU Passata"/>
              </a:rPr>
            </a:br>
            <a:r>
              <a:rPr lang="da-DK" kern="0" spc="150" dirty="0">
                <a:latin typeface="AU Passata Light" panose="020B0303030902030804" pitchFamily="34" charset="77"/>
                <a:cs typeface="AU Passata"/>
              </a:rPr>
              <a:t>Er internationale ph.d.-studerende</a:t>
            </a:r>
          </a:p>
          <a:p>
            <a:pPr algn="ctr">
              <a:lnSpc>
                <a:spcPts val="2200"/>
              </a:lnSpc>
            </a:pPr>
            <a:endParaRPr lang="da-DK" kern="0" spc="150" dirty="0">
              <a:latin typeface="AU Passata Light" panose="020B0303030902030804" pitchFamily="34" charset="77"/>
              <a:cs typeface="AU Passata"/>
            </a:endParaRPr>
          </a:p>
          <a:p>
            <a:pPr algn="ctr">
              <a:lnSpc>
                <a:spcPts val="2200"/>
              </a:lnSpc>
            </a:pPr>
            <a:endParaRPr lang="da-DK" kern="0" spc="150" dirty="0">
              <a:latin typeface="AU Passata Light" panose="020B0303030902030804" pitchFamily="34" charset="77"/>
            </a:endParaRPr>
          </a:p>
        </p:txBody>
      </p:sp>
    </p:spTree>
    <p:extLst>
      <p:ext uri="{BB962C8B-B14F-4D97-AF65-F5344CB8AC3E}">
        <p14:creationId xmlns:p14="http://schemas.microsoft.com/office/powerpoint/2010/main" val="12386508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Fem stærke ph.d.-skoler</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3960440"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Ph.d.-uddannelserne</a:t>
            </a:r>
            <a:br>
              <a:rPr lang="da-DK" kern="0" spc="100" dirty="0">
                <a:latin typeface="AU Passata Light" panose="020B0303030902030804" pitchFamily="34" charset="77"/>
                <a:cs typeface="AU Passata"/>
              </a:rPr>
            </a:br>
            <a:r>
              <a:rPr lang="da-DK" kern="0" spc="100" dirty="0">
                <a:latin typeface="AU Passata Light" panose="020B0303030902030804" pitchFamily="34" charset="77"/>
                <a:cs typeface="AU Passata"/>
              </a:rPr>
              <a:t>ved Aarhus Universitet:</a:t>
            </a:r>
          </a:p>
          <a:p>
            <a:pPr algn="just">
              <a:buFont typeface="Calibri" panose="020F0502020204030204" pitchFamily="34" charset="0"/>
              <a:buNone/>
            </a:pPr>
            <a:endParaRPr lang="da-DK" sz="1600" kern="0" dirty="0">
              <a:latin typeface="AU Passata"/>
              <a:cs typeface="AU Passata"/>
            </a:endParaRPr>
          </a:p>
          <a:p>
            <a:pPr lvl="1"/>
            <a:r>
              <a:rPr lang="da-DK" sz="1600" kern="0" dirty="0"/>
              <a:t>Har et højt internationalt niveau.</a:t>
            </a:r>
            <a:br>
              <a:rPr lang="da-DK" sz="1600" kern="0" dirty="0"/>
            </a:br>
            <a:endParaRPr lang="da-DK" sz="1600" kern="0" dirty="0"/>
          </a:p>
          <a:p>
            <a:pPr lvl="1"/>
            <a:r>
              <a:rPr lang="da-DK" sz="1600" kern="0" dirty="0"/>
              <a:t>Dimittenderne får gode stillinger.</a:t>
            </a:r>
            <a:br>
              <a:rPr lang="da-DK" sz="1600" kern="0" dirty="0"/>
            </a:br>
            <a:endParaRPr lang="da-DK" sz="1600" kern="0" dirty="0"/>
          </a:p>
          <a:p>
            <a:pPr lvl="1"/>
            <a:r>
              <a:rPr lang="da-DK" sz="1600" kern="0" dirty="0"/>
              <a:t>De ph.d.-studerende publicerer på </a:t>
            </a:r>
            <a:br>
              <a:rPr lang="da-DK" sz="1600" kern="0" dirty="0"/>
            </a:br>
            <a:r>
              <a:rPr lang="da-DK" sz="1600" kern="0" dirty="0"/>
              <a:t>et internationalt højt niveau.</a:t>
            </a:r>
            <a:r>
              <a:rPr lang="da-DK" sz="1600" kern="0" dirty="0">
                <a:latin typeface="AU Passata Light" panose="020B0303030902030804" pitchFamily="34" charset="77"/>
              </a:rPr>
              <a:t>*</a:t>
            </a:r>
            <a:endParaRPr lang="da-DK" kern="0" dirty="0">
              <a:latin typeface="AU Passata Light" panose="020B0303030902030804" pitchFamily="34" charset="77"/>
            </a:endParaRPr>
          </a:p>
        </p:txBody>
      </p:sp>
      <p:pic>
        <p:nvPicPr>
          <p:cNvPr id="6" name="Billede 5">
            <a:extLst>
              <a:ext uri="{FF2B5EF4-FFF2-40B4-BE49-F238E27FC236}">
                <a16:creationId xmlns:a16="http://schemas.microsoft.com/office/drawing/2014/main" id="{AAB89FBB-B08F-1E47-AF22-CC62E649C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413" y="1484791"/>
            <a:ext cx="5112568" cy="4422233"/>
          </a:xfrm>
          <a:prstGeom prst="rect">
            <a:avLst/>
          </a:prstGeom>
        </p:spPr>
      </p:pic>
    </p:spTree>
    <p:extLst>
      <p:ext uri="{BB962C8B-B14F-4D97-AF65-F5344CB8AC3E}">
        <p14:creationId xmlns:p14="http://schemas.microsoft.com/office/powerpoint/2010/main" val="431239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Fremmer de største talenter</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AIAS</a:t>
            </a:r>
            <a:br>
              <a:rPr lang="da-DK" kern="0" spc="100" dirty="0">
                <a:latin typeface="AU Passata Light" panose="020B0303030902030804" pitchFamily="34" charset="77"/>
                <a:cs typeface="AU Passata"/>
              </a:rPr>
            </a:br>
            <a:r>
              <a:rPr lang="da-DK" kern="0" spc="100" dirty="0">
                <a:latin typeface="AU Passata Light" panose="020B0303030902030804" pitchFamily="34" charset="77"/>
                <a:cs typeface="AU Passata"/>
              </a:rPr>
              <a:t>Aarhus </a:t>
            </a:r>
            <a:r>
              <a:rPr lang="da-DK" kern="0" spc="100" dirty="0" err="1">
                <a:latin typeface="AU Passata Light" panose="020B0303030902030804" pitchFamily="34" charset="77"/>
                <a:cs typeface="AU Passata"/>
              </a:rPr>
              <a:t>Institute</a:t>
            </a:r>
            <a:r>
              <a:rPr lang="da-DK" kern="0" spc="100" dirty="0">
                <a:latin typeface="AU Passata Light" panose="020B0303030902030804" pitchFamily="34" charset="77"/>
                <a:cs typeface="AU Passata"/>
              </a:rPr>
              <a:t> of Advanced Studies fremmer forskning af højeste kvalitet:</a:t>
            </a:r>
          </a:p>
          <a:p>
            <a:pPr algn="just">
              <a:buFont typeface="Calibri" panose="020F0502020204030204" pitchFamily="34" charset="0"/>
              <a:buNone/>
            </a:pPr>
            <a:endParaRPr lang="da-DK" sz="800" kern="0" dirty="0">
              <a:latin typeface="AU Passata"/>
              <a:cs typeface="AU Passata"/>
            </a:endParaRPr>
          </a:p>
          <a:p>
            <a:pPr lvl="1"/>
            <a:r>
              <a:rPr lang="da-DK" sz="1600" kern="0" dirty="0"/>
              <a:t>Uafhængig grundforskning</a:t>
            </a:r>
          </a:p>
          <a:p>
            <a:pPr lvl="1"/>
            <a:r>
              <a:rPr lang="da-DK" sz="1600" kern="0" dirty="0"/>
              <a:t>Talentudvikling inden for alle fagområder</a:t>
            </a:r>
          </a:p>
          <a:p>
            <a:pPr lvl="1"/>
            <a:r>
              <a:rPr lang="da-DK" sz="1600" kern="0" dirty="0"/>
              <a:t>Rekrutterer og udvælger </a:t>
            </a:r>
            <a:r>
              <a:rPr lang="da-DK" sz="1600" kern="0" dirty="0" err="1"/>
              <a:t>fellows</a:t>
            </a:r>
            <a:r>
              <a:rPr lang="da-DK" sz="1600" kern="0" dirty="0"/>
              <a:t> udelukkende </a:t>
            </a:r>
            <a:br>
              <a:rPr lang="da-DK" sz="1600" kern="0" dirty="0"/>
            </a:br>
            <a:r>
              <a:rPr lang="da-DK" sz="1600" kern="0" dirty="0"/>
              <a:t>på baggrund af kvalifikationer og i åben konkurrence</a:t>
            </a:r>
          </a:p>
        </p:txBody>
      </p:sp>
      <p:pic>
        <p:nvPicPr>
          <p:cNvPr id="8" name="Billede 7">
            <a:extLst>
              <a:ext uri="{FF2B5EF4-FFF2-40B4-BE49-F238E27FC236}">
                <a16:creationId xmlns:a16="http://schemas.microsoft.com/office/drawing/2014/main" id="{4FF6A250-B2FB-F443-B9FB-632F199DCC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4412" y="1484783"/>
            <a:ext cx="5099819" cy="4412780"/>
          </a:xfrm>
          <a:prstGeom prst="rect">
            <a:avLst/>
          </a:prstGeom>
        </p:spPr>
      </p:pic>
      <p:sp>
        <p:nvSpPr>
          <p:cNvPr id="7" name="Text Placeholder 3">
            <a:extLst>
              <a:ext uri="{FF2B5EF4-FFF2-40B4-BE49-F238E27FC236}">
                <a16:creationId xmlns:a16="http://schemas.microsoft.com/office/drawing/2014/main" id="{C936E2FE-645F-CF40-BA09-9089D5709EE5}"/>
              </a:ext>
            </a:extLst>
          </p:cNvPr>
          <p:cNvSpPr txBox="1">
            <a:spLocks/>
          </p:cNvSpPr>
          <p:nvPr/>
        </p:nvSpPr>
        <p:spPr bwMode="auto">
          <a:xfrm>
            <a:off x="3286100" y="4077072"/>
            <a:ext cx="2012281" cy="11099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endParaRPr lang="da-DK" sz="1600" kern="0" spc="150" dirty="0">
              <a:latin typeface="AU Passata Light" panose="020B0303030902030804" pitchFamily="34" charset="77"/>
              <a:cs typeface="AU Passata"/>
            </a:endParaRPr>
          </a:p>
          <a:p>
            <a:pPr algn="ctr">
              <a:lnSpc>
                <a:spcPts val="2200"/>
              </a:lnSpc>
            </a:pPr>
            <a:r>
              <a:rPr lang="da-DK" sz="3200" b="1" kern="0" dirty="0">
                <a:latin typeface="AU Passata"/>
                <a:cs typeface="AU Passata"/>
              </a:rPr>
              <a:t>8</a:t>
            </a:r>
          </a:p>
          <a:p>
            <a:pPr algn="ctr">
              <a:lnSpc>
                <a:spcPts val="2200"/>
              </a:lnSpc>
            </a:pPr>
            <a:r>
              <a:rPr lang="da-DK" sz="1600" kern="0" spc="150" dirty="0">
                <a:latin typeface="AU Passata Light" panose="020B0303030902030804" pitchFamily="34" charset="77"/>
                <a:cs typeface="AU Passata"/>
              </a:rPr>
              <a:t>Senior </a:t>
            </a:r>
            <a:r>
              <a:rPr lang="da-DK" sz="1600" kern="0" spc="150" dirty="0" err="1">
                <a:latin typeface="AU Passata Light" panose="020B0303030902030804" pitchFamily="34" charset="77"/>
                <a:cs typeface="AU Passata"/>
              </a:rPr>
              <a:t>fellows</a:t>
            </a:r>
            <a:endParaRPr lang="da-DK" sz="1600" kern="0" spc="150" dirty="0">
              <a:latin typeface="AU Passata Light" panose="020B0303030902030804" pitchFamily="34" charset="77"/>
              <a:cs typeface="AU Passata"/>
            </a:endParaRPr>
          </a:p>
          <a:p>
            <a:pPr algn="ctr">
              <a:lnSpc>
                <a:spcPts val="2200"/>
              </a:lnSpc>
            </a:pPr>
            <a:endParaRPr lang="da-DK" sz="1600" kern="0" spc="150" dirty="0">
              <a:latin typeface="AU Passata Light" panose="020B0303030902030804" pitchFamily="34" charset="77"/>
            </a:endParaRPr>
          </a:p>
        </p:txBody>
      </p:sp>
      <p:sp>
        <p:nvSpPr>
          <p:cNvPr id="9" name="Text Placeholder 3">
            <a:extLst>
              <a:ext uri="{FF2B5EF4-FFF2-40B4-BE49-F238E27FC236}">
                <a16:creationId xmlns:a16="http://schemas.microsoft.com/office/drawing/2014/main" id="{C936E2FE-645F-CF40-BA09-9089D5709EE5}"/>
              </a:ext>
            </a:extLst>
          </p:cNvPr>
          <p:cNvSpPr txBox="1">
            <a:spLocks/>
          </p:cNvSpPr>
          <p:nvPr/>
        </p:nvSpPr>
        <p:spPr bwMode="auto">
          <a:xfrm>
            <a:off x="1629916" y="4983312"/>
            <a:ext cx="3236417" cy="10379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pPr>
            <a:endParaRPr lang="da-DK" sz="1600" b="1" kern="0" dirty="0">
              <a:latin typeface="AU Passata"/>
              <a:cs typeface="AU Passata"/>
            </a:endParaRPr>
          </a:p>
          <a:p>
            <a:pPr algn="ctr">
              <a:lnSpc>
                <a:spcPts val="2200"/>
              </a:lnSpc>
            </a:pPr>
            <a:r>
              <a:rPr lang="da-DK" sz="3200" b="1" kern="0" dirty="0">
                <a:latin typeface="AU Passata"/>
                <a:cs typeface="AU Passata"/>
              </a:rPr>
              <a:t>17</a:t>
            </a:r>
            <a:r>
              <a:rPr lang="da-DK" sz="1600" b="1" kern="0" dirty="0">
                <a:latin typeface="AU Passata"/>
                <a:cs typeface="AU Passata"/>
              </a:rPr>
              <a:t/>
            </a:r>
            <a:br>
              <a:rPr lang="da-DK" sz="1600" b="1" kern="0" dirty="0">
                <a:latin typeface="AU Passata"/>
                <a:cs typeface="AU Passata"/>
              </a:rPr>
            </a:br>
            <a:r>
              <a:rPr lang="da-DK" sz="1600" kern="0" spc="150" dirty="0">
                <a:latin typeface="AU Passata Light" panose="020B0303030902030804" pitchFamily="34" charset="77"/>
                <a:cs typeface="AU Passata"/>
              </a:rPr>
              <a:t>Forskellige nationaliteter</a:t>
            </a:r>
          </a:p>
          <a:p>
            <a:pPr algn="ctr">
              <a:lnSpc>
                <a:spcPts val="2200"/>
              </a:lnSpc>
            </a:pPr>
            <a:endParaRPr lang="da-DK" sz="1600" kern="0" spc="150" dirty="0">
              <a:latin typeface="AU Passata Light" panose="020B0303030902030804" pitchFamily="34" charset="77"/>
              <a:cs typeface="AU Passata"/>
            </a:endParaRPr>
          </a:p>
          <a:p>
            <a:pPr algn="ctr">
              <a:lnSpc>
                <a:spcPts val="2200"/>
              </a:lnSpc>
            </a:pPr>
            <a:endParaRPr lang="da-DK" sz="1600" kern="0" spc="150" dirty="0">
              <a:latin typeface="AU Passata Light" panose="020B0303030902030804" pitchFamily="34" charset="77"/>
            </a:endParaRPr>
          </a:p>
        </p:txBody>
      </p:sp>
      <p:sp>
        <p:nvSpPr>
          <p:cNvPr id="10" name="Text Placeholder 3">
            <a:extLst>
              <a:ext uri="{FF2B5EF4-FFF2-40B4-BE49-F238E27FC236}">
                <a16:creationId xmlns:a16="http://schemas.microsoft.com/office/drawing/2014/main" id="{C936E2FE-645F-CF40-BA09-9089D5709EE5}"/>
              </a:ext>
            </a:extLst>
          </p:cNvPr>
          <p:cNvSpPr txBox="1">
            <a:spLocks/>
          </p:cNvSpPr>
          <p:nvPr/>
        </p:nvSpPr>
        <p:spPr bwMode="auto">
          <a:xfrm>
            <a:off x="1269876" y="4407248"/>
            <a:ext cx="1944216" cy="6779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r>
              <a:rPr lang="da-DK" sz="3200" b="1" kern="0" dirty="0">
                <a:latin typeface="AU Passata"/>
                <a:cs typeface="AU Passata"/>
              </a:rPr>
              <a:t>26</a:t>
            </a:r>
            <a:r>
              <a:rPr lang="da-DK" sz="1600" b="1" kern="0" dirty="0">
                <a:latin typeface="AU Passata"/>
                <a:cs typeface="AU Passata"/>
              </a:rPr>
              <a:t> </a:t>
            </a:r>
          </a:p>
          <a:p>
            <a:pPr algn="ctr">
              <a:lnSpc>
                <a:spcPts val="2200"/>
              </a:lnSpc>
              <a:buNone/>
            </a:pPr>
            <a:r>
              <a:rPr lang="da-DK" sz="1600" kern="0" spc="150" dirty="0">
                <a:latin typeface="AU Passata Light" panose="020B0303030902030804" pitchFamily="34" charset="77"/>
                <a:cs typeface="AU Passata"/>
              </a:rPr>
              <a:t>Junior </a:t>
            </a:r>
            <a:r>
              <a:rPr lang="da-DK" sz="1600" kern="0" spc="150" dirty="0" err="1">
                <a:latin typeface="AU Passata Light" panose="020B0303030902030804" pitchFamily="34" charset="77"/>
                <a:cs typeface="AU Passata"/>
              </a:rPr>
              <a:t>fellows</a:t>
            </a:r>
            <a:endParaRPr lang="da-DK" sz="1600" kern="0" spc="150" dirty="0">
              <a:latin typeface="AU Passata Light" panose="020B0303030902030804" pitchFamily="34" charset="77"/>
              <a:cs typeface="AU Passata"/>
            </a:endParaRPr>
          </a:p>
          <a:p>
            <a:pPr algn="ctr">
              <a:lnSpc>
                <a:spcPts val="1400"/>
              </a:lnSpc>
              <a:buNone/>
            </a:pPr>
            <a:endParaRPr lang="da-DK" sz="1600" kern="0" spc="150" dirty="0">
              <a:latin typeface="AU Passata Light" panose="020B0303030902030804" pitchFamily="34" charset="77"/>
              <a:cs typeface="AU Passata"/>
            </a:endParaRPr>
          </a:p>
          <a:p>
            <a:pPr algn="ctr">
              <a:lnSpc>
                <a:spcPts val="2200"/>
              </a:lnSpc>
              <a:buNone/>
            </a:pPr>
            <a:endParaRPr lang="da-DK" sz="1600" kern="0" spc="150" dirty="0">
              <a:latin typeface="AU Passata Light" panose="020B0303030902030804" pitchFamily="34" charset="77"/>
              <a:cs typeface="AU Passata"/>
            </a:endParaRPr>
          </a:p>
          <a:p>
            <a:pPr algn="ctr">
              <a:lnSpc>
                <a:spcPts val="2200"/>
              </a:lnSpc>
            </a:pPr>
            <a:endParaRPr lang="da-DK" sz="1600" kern="0" spc="150" dirty="0">
              <a:latin typeface="AU Passata Light" panose="020B0303030902030804" pitchFamily="34" charset="77"/>
            </a:endParaRPr>
          </a:p>
        </p:txBody>
      </p:sp>
    </p:spTree>
    <p:extLst>
      <p:ext uri="{BB962C8B-B14F-4D97-AF65-F5344CB8AC3E}">
        <p14:creationId xmlns:p14="http://schemas.microsoft.com/office/powerpoint/2010/main" val="145772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Tidlig talentudvikling: Aarhus-modellen </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Til de mest motiverede studerende, tilbydes et elitespor som er tilrettelagt på et særligt højt niveau: </a:t>
            </a:r>
          </a:p>
          <a:p>
            <a:pPr algn="just">
              <a:buFont typeface="Calibri" panose="020F0502020204030204" pitchFamily="34" charset="0"/>
              <a:buNone/>
            </a:pPr>
            <a:endParaRPr lang="da-DK" sz="1600" kern="0" dirty="0">
              <a:latin typeface="AU Passata"/>
              <a:cs typeface="AU Passata"/>
            </a:endParaRPr>
          </a:p>
          <a:p>
            <a:pPr lvl="1"/>
            <a:r>
              <a:rPr lang="da-DK" sz="1600" kern="0" dirty="0"/>
              <a:t>Særligt elitespor for de mest </a:t>
            </a:r>
            <a:br>
              <a:rPr lang="da-DK" sz="1600" kern="0" dirty="0"/>
            </a:br>
            <a:r>
              <a:rPr lang="da-DK" sz="1600" kern="0" dirty="0"/>
              <a:t>motiverede studerende.</a:t>
            </a:r>
            <a:br>
              <a:rPr lang="da-DK" sz="1600" kern="0" dirty="0"/>
            </a:br>
            <a:endParaRPr lang="da-DK" sz="1600" kern="0" dirty="0"/>
          </a:p>
          <a:p>
            <a:pPr lvl="1"/>
            <a:r>
              <a:rPr lang="da-DK" sz="1600" kern="0" dirty="0"/>
              <a:t>Mulighed for at geare fagligt op.</a:t>
            </a:r>
            <a:br>
              <a:rPr lang="da-DK" sz="1600" kern="0" dirty="0"/>
            </a:br>
            <a:endParaRPr lang="da-DK" sz="1600" kern="0" dirty="0"/>
          </a:p>
          <a:p>
            <a:pPr lvl="1"/>
            <a:r>
              <a:rPr lang="da-DK" sz="1600" kern="0" dirty="0"/>
              <a:t>Udløser en ”særlig udmærkelse” </a:t>
            </a:r>
            <a:br>
              <a:rPr lang="da-DK" sz="1600" kern="0" dirty="0"/>
            </a:br>
            <a:r>
              <a:rPr lang="da-DK" sz="1600" kern="0" dirty="0"/>
              <a:t>på eksamensbeviset.</a:t>
            </a:r>
          </a:p>
        </p:txBody>
      </p:sp>
      <p:pic>
        <p:nvPicPr>
          <p:cNvPr id="7" name="Billede 6">
            <a:extLst>
              <a:ext uri="{FF2B5EF4-FFF2-40B4-BE49-F238E27FC236}">
                <a16:creationId xmlns:a16="http://schemas.microsoft.com/office/drawing/2014/main" id="{5C9E8911-AC36-7D44-BC3C-BE16841438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4412" y="1484784"/>
            <a:ext cx="5109983" cy="4409604"/>
          </a:xfrm>
          <a:prstGeom prst="rect">
            <a:avLst/>
          </a:prstGeom>
        </p:spPr>
      </p:pic>
    </p:spTree>
    <p:extLst>
      <p:ext uri="{BB962C8B-B14F-4D97-AF65-F5344CB8AC3E}">
        <p14:creationId xmlns:p14="http://schemas.microsoft.com/office/powerpoint/2010/main" val="41304113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Forskningsbaserede uddannelser af højeste internationale kvalitet</a:t>
            </a:r>
            <a:endParaRPr lang="da-DK" sz="4800" cap="none" dirty="0">
              <a:latin typeface="AU Passata Light" panose="020B03030309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Aarhus Universitet stræber efter det højeste faglige </a:t>
            </a:r>
            <a:br>
              <a:rPr lang="da-DK" dirty="0"/>
            </a:br>
            <a:r>
              <a:rPr lang="da-DK" dirty="0"/>
              <a:t>niveau i uddannelserne og et levende, engagerende</a:t>
            </a:r>
            <a:br>
              <a:rPr lang="da-DK" dirty="0"/>
            </a:br>
            <a:r>
              <a:rPr lang="da-DK" dirty="0"/>
              <a:t>og innovativt lærings- og studiemiljø. </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
        <p:nvSpPr>
          <p:cNvPr id="6" name="Rektangel 5">
            <a:extLst>
              <a:ext uri="{FF2B5EF4-FFF2-40B4-BE49-F238E27FC236}">
                <a16:creationId xmlns:a16="http://schemas.microsoft.com/office/drawing/2014/main" id="{93AD9E67-8716-AC42-BE21-1088CF397BCA}"/>
              </a:ext>
            </a:extLst>
          </p:cNvPr>
          <p:cNvSpPr/>
          <p:nvPr/>
        </p:nvSpPr>
        <p:spPr bwMode="auto">
          <a:xfrm rot="2700000">
            <a:off x="8750566" y="978106"/>
            <a:ext cx="4429809" cy="530338"/>
          </a:xfrm>
          <a:prstGeom prst="rect">
            <a:avLst/>
          </a:prstGeom>
          <a:solidFill>
            <a:schemeClr val="bg1"/>
          </a:solidFill>
          <a:ln w="1778" cap="flat" cmpd="sng" algn="ctr">
            <a:noFill/>
            <a:prstDash val="solid"/>
            <a:round/>
            <a:headEnd type="none" w="med" len="med"/>
            <a:tailEnd type="none" w="med" len="med"/>
          </a:ln>
          <a:effectLst>
            <a:outerShdw blurRad="863600" dir="6180000" algn="tl" rotWithShape="0">
              <a:schemeClr val="bg1">
                <a:alpha val="56000"/>
              </a:scheme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7" name="Rektangel 6">
            <a:extLst>
              <a:ext uri="{FF2B5EF4-FFF2-40B4-BE49-F238E27FC236}">
                <a16:creationId xmlns:a16="http://schemas.microsoft.com/office/drawing/2014/main" id="{77B6AFD9-2A3C-9F4F-A52E-05A0758EAF38}"/>
              </a:ext>
            </a:extLst>
          </p:cNvPr>
          <p:cNvSpPr/>
          <p:nvPr/>
        </p:nvSpPr>
        <p:spPr>
          <a:xfrm rot="2700000">
            <a:off x="9842990" y="869151"/>
            <a:ext cx="2430474" cy="619208"/>
          </a:xfrm>
          <a:prstGeom prst="rect">
            <a:avLst/>
          </a:prstGeom>
        </p:spPr>
        <p:txBody>
          <a:bodyPr wrap="none">
            <a:spAutoFit/>
          </a:bodyPr>
          <a:lstStyle/>
          <a:p>
            <a:pPr>
              <a:buFontTx/>
            </a:pPr>
            <a:r>
              <a:rPr lang="da-DK" sz="2000" b="1" kern="0" spc="300" dirty="0">
                <a:solidFill>
                  <a:srgbClr val="002546"/>
                </a:solidFill>
                <a:latin typeface="AU Passata" panose="020B0503030502030804" pitchFamily="34" charset="77"/>
              </a:rPr>
              <a:t>KERNEOPGAVE</a:t>
            </a:r>
          </a:p>
        </p:txBody>
      </p:sp>
    </p:spTree>
    <p:extLst>
      <p:ext uri="{BB962C8B-B14F-4D97-AF65-F5344CB8AC3E}">
        <p14:creationId xmlns:p14="http://schemas.microsoft.com/office/powerpoint/2010/main" val="2439953314"/>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001" y="260648"/>
            <a:ext cx="11574051" cy="6336704"/>
          </a:xfrm>
          <a:prstGeom prst="rect">
            <a:avLst/>
          </a:prstGeom>
        </p:spPr>
      </p:pic>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10" name="Rektangel 9"/>
          <p:cNvSpPr/>
          <p:nvPr/>
        </p:nvSpPr>
        <p:spPr>
          <a:xfrm>
            <a:off x="6238428" y="4653136"/>
            <a:ext cx="5544616" cy="1938992"/>
          </a:xfrm>
          <a:prstGeom prst="rect">
            <a:avLst/>
          </a:prstGeom>
        </p:spPr>
        <p:txBody>
          <a:bodyPr wrap="square">
            <a:spAutoFit/>
          </a:bodyPr>
          <a:lstStyle/>
          <a:p>
            <a:pPr algn="r">
              <a:buFontTx/>
            </a:pPr>
            <a:r>
              <a:rPr lang="da-DK" kern="0" dirty="0">
                <a:solidFill>
                  <a:schemeClr val="bg1"/>
                </a:solidFill>
                <a:latin typeface="AU Passata Light" panose="020B0303030902030804" pitchFamily="34" charset="77"/>
              </a:rPr>
              <a:t>Dimittender er vores vigtigste bidrag til samfundet</a:t>
            </a:r>
            <a:endParaRPr lang="da-DK" kern="0" dirty="0">
              <a:solidFill>
                <a:schemeClr val="bg1"/>
              </a:solidFill>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22687757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a:xfrm>
            <a:off x="-648072" y="7020000"/>
            <a:ext cx="0" cy="0"/>
          </a:xfrm>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Studerende og dimittender</a:t>
            </a:r>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3" name="Rektangel 2">
            <a:extLst>
              <a:ext uri="{FF2B5EF4-FFF2-40B4-BE49-F238E27FC236}">
                <a16:creationId xmlns:a16="http://schemas.microsoft.com/office/drawing/2014/main" id="{C0ECB3A1-68A6-D94D-906E-77C1E431BD1C}"/>
              </a:ext>
            </a:extLst>
          </p:cNvPr>
          <p:cNvSpPr/>
          <p:nvPr/>
        </p:nvSpPr>
        <p:spPr>
          <a:xfrm>
            <a:off x="1522503" y="5381295"/>
            <a:ext cx="3199274" cy="707886"/>
          </a:xfrm>
          <a:prstGeom prst="rect">
            <a:avLst/>
          </a:prstGeom>
        </p:spPr>
        <p:txBody>
          <a:bodyPr wrap="none">
            <a:spAutoFit/>
          </a:bodyPr>
          <a:lstStyle/>
          <a:p>
            <a:pPr marL="0" lvl="1" indent="0" algn="ctr">
              <a:buNone/>
            </a:pPr>
            <a:r>
              <a:rPr lang="da-DK" sz="2000" spc="150" dirty="0">
                <a:latin typeface="AU Passata Light" panose="020B0303030902030804" pitchFamily="34" charset="77"/>
              </a:rPr>
              <a:t>Studerende </a:t>
            </a:r>
            <a:r>
              <a:rPr lang="da-DK" sz="2000" spc="150" dirty="0" err="1">
                <a:latin typeface="AU Passata Light" panose="020B0303030902030804" pitchFamily="34" charset="77"/>
              </a:rPr>
              <a:t>ialt</a:t>
            </a:r>
            <a:r>
              <a:rPr lang="da-DK" sz="2000" spc="150" dirty="0">
                <a:latin typeface="AU Passata Light" panose="020B0303030902030804" pitchFamily="34" charset="77"/>
              </a:rPr>
              <a:t>: 38.100</a:t>
            </a:r>
          </a:p>
        </p:txBody>
      </p:sp>
      <p:grpSp>
        <p:nvGrpSpPr>
          <p:cNvPr id="5" name="Gruppe 4">
            <a:extLst>
              <a:ext uri="{FF2B5EF4-FFF2-40B4-BE49-F238E27FC236}">
                <a16:creationId xmlns:a16="http://schemas.microsoft.com/office/drawing/2014/main" id="{045D47F4-A402-2045-BD7F-CA4AC921305C}"/>
              </a:ext>
            </a:extLst>
          </p:cNvPr>
          <p:cNvGrpSpPr/>
          <p:nvPr/>
        </p:nvGrpSpPr>
        <p:grpSpPr>
          <a:xfrm>
            <a:off x="189756" y="907336"/>
            <a:ext cx="6028404" cy="4864334"/>
            <a:chOff x="189756" y="907336"/>
            <a:chExt cx="6028404" cy="4864334"/>
          </a:xfrm>
        </p:grpSpPr>
        <p:graphicFrame>
          <p:nvGraphicFramePr>
            <p:cNvPr id="15" name="Diagram 14">
              <a:extLst>
                <a:ext uri="{FF2B5EF4-FFF2-40B4-BE49-F238E27FC236}">
                  <a16:creationId xmlns:a16="http://schemas.microsoft.com/office/drawing/2014/main" id="{D8F5E9D9-86F3-8249-852C-352880A49FAB}"/>
                </a:ext>
              </a:extLst>
            </p:cNvPr>
            <p:cNvGraphicFramePr/>
            <p:nvPr>
              <p:extLst>
                <p:ext uri="{D42A27DB-BD31-4B8C-83A1-F6EECF244321}">
                  <p14:modId xmlns:p14="http://schemas.microsoft.com/office/powerpoint/2010/main" val="3055833849"/>
                </p:ext>
              </p:extLst>
            </p:nvPr>
          </p:nvGraphicFramePr>
          <p:xfrm>
            <a:off x="189756" y="1039167"/>
            <a:ext cx="5864765" cy="4732503"/>
          </p:xfrm>
          <a:graphic>
            <a:graphicData uri="http://schemas.openxmlformats.org/drawingml/2006/chart">
              <c:chart xmlns:c="http://schemas.openxmlformats.org/drawingml/2006/chart" xmlns:r="http://schemas.openxmlformats.org/officeDocument/2006/relationships" r:id="rId3"/>
            </a:graphicData>
          </a:graphic>
        </p:graphicFrame>
        <p:sp>
          <p:nvSpPr>
            <p:cNvPr id="17" name="Rektangel 16">
              <a:extLst>
                <a:ext uri="{FF2B5EF4-FFF2-40B4-BE49-F238E27FC236}">
                  <a16:creationId xmlns:a16="http://schemas.microsoft.com/office/drawing/2014/main" id="{CFC2E95E-3B70-084B-83A3-86AC6368DD26}"/>
                </a:ext>
              </a:extLst>
            </p:cNvPr>
            <p:cNvSpPr/>
            <p:nvPr/>
          </p:nvSpPr>
          <p:spPr>
            <a:xfrm>
              <a:off x="5062073" y="3284984"/>
              <a:ext cx="1156087" cy="606192"/>
            </a:xfrm>
            <a:prstGeom prst="rect">
              <a:avLst/>
            </a:prstGeom>
          </p:spPr>
          <p:txBody>
            <a:bodyPr wrap="none">
              <a:spAutoFit/>
            </a:bodyPr>
            <a:lstStyle/>
            <a:p>
              <a:pPr marL="0" lvl="1" indent="0" algn="ctr">
                <a:buNone/>
              </a:pPr>
              <a:r>
                <a:rPr lang="da-DK" sz="1600" b="1" spc="150" dirty="0">
                  <a:solidFill>
                    <a:srgbClr val="081438"/>
                  </a:solidFill>
                  <a:latin typeface="AU Passata" panose="020B0503030502030804" pitchFamily="34" charset="77"/>
                </a:rPr>
                <a:t>Bachelor</a:t>
              </a:r>
            </a:p>
          </p:txBody>
        </p:sp>
        <p:sp>
          <p:nvSpPr>
            <p:cNvPr id="19" name="Rektangel 18">
              <a:extLst>
                <a:ext uri="{FF2B5EF4-FFF2-40B4-BE49-F238E27FC236}">
                  <a16:creationId xmlns:a16="http://schemas.microsoft.com/office/drawing/2014/main" id="{A87AD144-3117-F34D-938B-B8B167B081D5}"/>
                </a:ext>
              </a:extLst>
            </p:cNvPr>
            <p:cNvSpPr/>
            <p:nvPr/>
          </p:nvSpPr>
          <p:spPr>
            <a:xfrm>
              <a:off x="259895" y="4005064"/>
              <a:ext cx="1176733" cy="606192"/>
            </a:xfrm>
            <a:prstGeom prst="rect">
              <a:avLst/>
            </a:prstGeom>
          </p:spPr>
          <p:txBody>
            <a:bodyPr wrap="none">
              <a:spAutoFit/>
            </a:bodyPr>
            <a:lstStyle/>
            <a:p>
              <a:pPr marL="0" lvl="1" indent="0" algn="ctr">
                <a:buNone/>
              </a:pPr>
              <a:r>
                <a:rPr lang="da-DK" sz="1600" b="1" spc="150" dirty="0">
                  <a:solidFill>
                    <a:srgbClr val="173C84"/>
                  </a:solidFill>
                  <a:latin typeface="AU Passata" panose="020B0503030502030804" pitchFamily="34" charset="77"/>
                </a:rPr>
                <a:t>Kandidat</a:t>
              </a:r>
            </a:p>
          </p:txBody>
        </p:sp>
        <p:sp>
          <p:nvSpPr>
            <p:cNvPr id="22" name="Rektangel 21">
              <a:extLst>
                <a:ext uri="{FF2B5EF4-FFF2-40B4-BE49-F238E27FC236}">
                  <a16:creationId xmlns:a16="http://schemas.microsoft.com/office/drawing/2014/main" id="{8674325A-5364-EC46-B579-592200096675}"/>
                </a:ext>
              </a:extLst>
            </p:cNvPr>
            <p:cNvSpPr/>
            <p:nvPr/>
          </p:nvSpPr>
          <p:spPr>
            <a:xfrm>
              <a:off x="1072586" y="1352783"/>
              <a:ext cx="728084" cy="606192"/>
            </a:xfrm>
            <a:prstGeom prst="rect">
              <a:avLst/>
            </a:prstGeom>
            <a:effectLst>
              <a:outerShdw blurRad="12700" dist="12700" dir="5400000" algn="ctr" rotWithShape="0">
                <a:schemeClr val="tx1">
                  <a:alpha val="56000"/>
                </a:schemeClr>
              </a:outerShdw>
            </a:effectLst>
          </p:spPr>
          <p:txBody>
            <a:bodyPr wrap="none">
              <a:spAutoFit/>
            </a:bodyPr>
            <a:lstStyle/>
            <a:p>
              <a:pPr marL="0" lvl="1" indent="0" algn="ctr">
                <a:buNone/>
              </a:pPr>
              <a:r>
                <a:rPr lang="da-DK" sz="1600" b="1" spc="150" dirty="0">
                  <a:solidFill>
                    <a:srgbClr val="86D2F4"/>
                  </a:solidFill>
                  <a:latin typeface="AU Passata" panose="020B0503030502030804" pitchFamily="34" charset="77"/>
                </a:rPr>
                <a:t>Ph.d.</a:t>
              </a:r>
            </a:p>
          </p:txBody>
        </p:sp>
        <p:sp>
          <p:nvSpPr>
            <p:cNvPr id="24" name="Rektangel 23">
              <a:extLst>
                <a:ext uri="{FF2B5EF4-FFF2-40B4-BE49-F238E27FC236}">
                  <a16:creationId xmlns:a16="http://schemas.microsoft.com/office/drawing/2014/main" id="{A33E42CD-E126-E54D-ADF9-42AD06E08AFB}"/>
                </a:ext>
              </a:extLst>
            </p:cNvPr>
            <p:cNvSpPr/>
            <p:nvPr/>
          </p:nvSpPr>
          <p:spPr>
            <a:xfrm>
              <a:off x="1916580" y="907336"/>
              <a:ext cx="835486" cy="606192"/>
            </a:xfrm>
            <a:prstGeom prst="rect">
              <a:avLst/>
            </a:prstGeom>
            <a:effectLst/>
          </p:spPr>
          <p:txBody>
            <a:bodyPr wrap="none">
              <a:spAutoFit/>
            </a:bodyPr>
            <a:lstStyle/>
            <a:p>
              <a:pPr marL="0" lvl="1" indent="0" algn="ctr">
                <a:buNone/>
              </a:pPr>
              <a:r>
                <a:rPr lang="da-DK" sz="1600" b="1" spc="150" dirty="0">
                  <a:solidFill>
                    <a:srgbClr val="33515F"/>
                  </a:solidFill>
                  <a:latin typeface="AU Passata" panose="020B0503030502030804" pitchFamily="34" charset="77"/>
                </a:rPr>
                <a:t>Deltid</a:t>
              </a:r>
            </a:p>
          </p:txBody>
        </p:sp>
      </p:grpSp>
      <p:sp>
        <p:nvSpPr>
          <p:cNvPr id="12" name="Rektangel 11">
            <a:extLst>
              <a:ext uri="{FF2B5EF4-FFF2-40B4-BE49-F238E27FC236}">
                <a16:creationId xmlns:a16="http://schemas.microsoft.com/office/drawing/2014/main" id="{4DBCEB6C-E782-7240-A94D-5E2C89F98BF2}"/>
              </a:ext>
            </a:extLst>
          </p:cNvPr>
          <p:cNvSpPr/>
          <p:nvPr/>
        </p:nvSpPr>
        <p:spPr>
          <a:xfrm>
            <a:off x="7370435" y="5381295"/>
            <a:ext cx="3215945" cy="707886"/>
          </a:xfrm>
          <a:prstGeom prst="rect">
            <a:avLst/>
          </a:prstGeom>
        </p:spPr>
        <p:txBody>
          <a:bodyPr wrap="none">
            <a:spAutoFit/>
          </a:bodyPr>
          <a:lstStyle/>
          <a:p>
            <a:pPr marL="0" lvl="1" indent="0" algn="ctr">
              <a:buNone/>
            </a:pPr>
            <a:r>
              <a:rPr lang="da-DK" sz="2000" spc="150" dirty="0">
                <a:latin typeface="AU Passata Light" panose="020B0303030902030804" pitchFamily="34" charset="77"/>
              </a:rPr>
              <a:t>Dimittender </a:t>
            </a:r>
            <a:r>
              <a:rPr lang="da-DK" sz="2000" spc="150" dirty="0" err="1">
                <a:latin typeface="AU Passata Light" panose="020B0303030902030804" pitchFamily="34" charset="77"/>
              </a:rPr>
              <a:t>ialt</a:t>
            </a:r>
            <a:r>
              <a:rPr lang="da-DK" sz="2000" spc="150" dirty="0">
                <a:latin typeface="AU Passata Light" panose="020B0303030902030804" pitchFamily="34" charset="77"/>
              </a:rPr>
              <a:t>: 10.719</a:t>
            </a:r>
          </a:p>
        </p:txBody>
      </p:sp>
      <p:grpSp>
        <p:nvGrpSpPr>
          <p:cNvPr id="6" name="Gruppe 5">
            <a:extLst>
              <a:ext uri="{FF2B5EF4-FFF2-40B4-BE49-F238E27FC236}">
                <a16:creationId xmlns:a16="http://schemas.microsoft.com/office/drawing/2014/main" id="{5ACDD524-3F7B-FA4B-8235-7AAC843415C2}"/>
              </a:ext>
            </a:extLst>
          </p:cNvPr>
          <p:cNvGrpSpPr/>
          <p:nvPr/>
        </p:nvGrpSpPr>
        <p:grpSpPr>
          <a:xfrm>
            <a:off x="6226642" y="817258"/>
            <a:ext cx="5721758" cy="4954412"/>
            <a:chOff x="6226642" y="817258"/>
            <a:chExt cx="5721758" cy="4954412"/>
          </a:xfrm>
        </p:grpSpPr>
        <p:graphicFrame>
          <p:nvGraphicFramePr>
            <p:cNvPr id="27" name="Diagram 26">
              <a:extLst>
                <a:ext uri="{FF2B5EF4-FFF2-40B4-BE49-F238E27FC236}">
                  <a16:creationId xmlns:a16="http://schemas.microsoft.com/office/drawing/2014/main" id="{40178F60-E2F9-F94B-A069-1BCF214709BA}"/>
                </a:ext>
              </a:extLst>
            </p:cNvPr>
            <p:cNvGraphicFramePr/>
            <p:nvPr>
              <p:extLst>
                <p:ext uri="{D42A27DB-BD31-4B8C-83A1-F6EECF244321}">
                  <p14:modId xmlns:p14="http://schemas.microsoft.com/office/powerpoint/2010/main" val="528289342"/>
                </p:ext>
              </p:extLst>
            </p:nvPr>
          </p:nvGraphicFramePr>
          <p:xfrm>
            <a:off x="6531236" y="1039167"/>
            <a:ext cx="4890029" cy="4732503"/>
          </p:xfrm>
          <a:graphic>
            <a:graphicData uri="http://schemas.openxmlformats.org/drawingml/2006/chart">
              <c:chart xmlns:c="http://schemas.openxmlformats.org/drawingml/2006/chart" xmlns:r="http://schemas.openxmlformats.org/officeDocument/2006/relationships" r:id="rId4"/>
            </a:graphicData>
          </a:graphic>
        </p:graphicFrame>
        <p:sp>
          <p:nvSpPr>
            <p:cNvPr id="28" name="Rektangel 27">
              <a:extLst>
                <a:ext uri="{FF2B5EF4-FFF2-40B4-BE49-F238E27FC236}">
                  <a16:creationId xmlns:a16="http://schemas.microsoft.com/office/drawing/2014/main" id="{F2378CBF-4D19-4749-98BA-78AFC5283E8D}"/>
                </a:ext>
              </a:extLst>
            </p:cNvPr>
            <p:cNvSpPr/>
            <p:nvPr/>
          </p:nvSpPr>
          <p:spPr>
            <a:xfrm>
              <a:off x="7370435" y="1117258"/>
              <a:ext cx="728084" cy="606192"/>
            </a:xfrm>
            <a:prstGeom prst="rect">
              <a:avLst/>
            </a:prstGeom>
            <a:effectLst>
              <a:outerShdw blurRad="12700" dist="12700" dir="5400000" algn="ctr" rotWithShape="0">
                <a:schemeClr val="tx1">
                  <a:alpha val="56000"/>
                </a:schemeClr>
              </a:outerShdw>
            </a:effectLst>
          </p:spPr>
          <p:txBody>
            <a:bodyPr wrap="none">
              <a:spAutoFit/>
            </a:bodyPr>
            <a:lstStyle/>
            <a:p>
              <a:pPr marL="0" lvl="1" indent="0" algn="ctr">
                <a:buNone/>
              </a:pPr>
              <a:r>
                <a:rPr lang="da-DK" sz="1600" b="1" spc="150" dirty="0">
                  <a:solidFill>
                    <a:srgbClr val="86D2F4"/>
                  </a:solidFill>
                  <a:latin typeface="AU Passata" panose="020B0503030502030804" pitchFamily="34" charset="77"/>
                </a:rPr>
                <a:t>Ph.d.</a:t>
              </a:r>
            </a:p>
          </p:txBody>
        </p:sp>
        <p:sp>
          <p:nvSpPr>
            <p:cNvPr id="29" name="Rektangel 28">
              <a:extLst>
                <a:ext uri="{FF2B5EF4-FFF2-40B4-BE49-F238E27FC236}">
                  <a16:creationId xmlns:a16="http://schemas.microsoft.com/office/drawing/2014/main" id="{9D29F319-81E9-AE45-B348-33A0F365C285}"/>
                </a:ext>
              </a:extLst>
            </p:cNvPr>
            <p:cNvSpPr/>
            <p:nvPr/>
          </p:nvSpPr>
          <p:spPr>
            <a:xfrm>
              <a:off x="8110184" y="817258"/>
              <a:ext cx="835486" cy="606192"/>
            </a:xfrm>
            <a:prstGeom prst="rect">
              <a:avLst/>
            </a:prstGeom>
            <a:effectLst/>
          </p:spPr>
          <p:txBody>
            <a:bodyPr wrap="none">
              <a:spAutoFit/>
            </a:bodyPr>
            <a:lstStyle/>
            <a:p>
              <a:pPr marL="0" lvl="1" indent="0" algn="ctr">
                <a:buNone/>
              </a:pPr>
              <a:r>
                <a:rPr lang="da-DK" sz="1600" b="1" spc="150" dirty="0">
                  <a:solidFill>
                    <a:srgbClr val="33515F"/>
                  </a:solidFill>
                  <a:latin typeface="AU Passata" panose="020B0503030502030804" pitchFamily="34" charset="77"/>
                </a:rPr>
                <a:t>Deltid</a:t>
              </a:r>
            </a:p>
          </p:txBody>
        </p:sp>
        <p:sp>
          <p:nvSpPr>
            <p:cNvPr id="30" name="Rektangel 29">
              <a:extLst>
                <a:ext uri="{FF2B5EF4-FFF2-40B4-BE49-F238E27FC236}">
                  <a16:creationId xmlns:a16="http://schemas.microsoft.com/office/drawing/2014/main" id="{4AA99D6F-F82F-8948-A47E-FF89EF38A88D}"/>
                </a:ext>
              </a:extLst>
            </p:cNvPr>
            <p:cNvSpPr/>
            <p:nvPr/>
          </p:nvSpPr>
          <p:spPr>
            <a:xfrm>
              <a:off x="6226642" y="4131695"/>
              <a:ext cx="1176733" cy="606192"/>
            </a:xfrm>
            <a:prstGeom prst="rect">
              <a:avLst/>
            </a:prstGeom>
          </p:spPr>
          <p:txBody>
            <a:bodyPr wrap="none">
              <a:spAutoFit/>
            </a:bodyPr>
            <a:lstStyle/>
            <a:p>
              <a:pPr marL="0" lvl="1" indent="0" algn="ctr">
                <a:buNone/>
              </a:pPr>
              <a:r>
                <a:rPr lang="da-DK" sz="1600" b="1" spc="150" dirty="0">
                  <a:solidFill>
                    <a:srgbClr val="173C84"/>
                  </a:solidFill>
                  <a:latin typeface="AU Passata" panose="020B0503030502030804" pitchFamily="34" charset="77"/>
                </a:rPr>
                <a:t>Kandidat</a:t>
              </a:r>
            </a:p>
          </p:txBody>
        </p:sp>
        <p:sp>
          <p:nvSpPr>
            <p:cNvPr id="31" name="Rektangel 30">
              <a:extLst>
                <a:ext uri="{FF2B5EF4-FFF2-40B4-BE49-F238E27FC236}">
                  <a16:creationId xmlns:a16="http://schemas.microsoft.com/office/drawing/2014/main" id="{F1141624-E423-4F4F-A3D3-5DD085DFE3E4}"/>
                </a:ext>
              </a:extLst>
            </p:cNvPr>
            <p:cNvSpPr/>
            <p:nvPr/>
          </p:nvSpPr>
          <p:spPr>
            <a:xfrm>
              <a:off x="10792313" y="2086104"/>
              <a:ext cx="1156087" cy="606192"/>
            </a:xfrm>
            <a:prstGeom prst="rect">
              <a:avLst/>
            </a:prstGeom>
          </p:spPr>
          <p:txBody>
            <a:bodyPr wrap="none">
              <a:spAutoFit/>
            </a:bodyPr>
            <a:lstStyle/>
            <a:p>
              <a:pPr marL="0" lvl="1" indent="0" algn="ctr">
                <a:buNone/>
              </a:pPr>
              <a:r>
                <a:rPr lang="da-DK" sz="1600" b="1" spc="150" dirty="0">
                  <a:solidFill>
                    <a:srgbClr val="081438"/>
                  </a:solidFill>
                  <a:latin typeface="AU Passata" panose="020B0503030502030804" pitchFamily="34" charset="77"/>
                </a:rPr>
                <a:t>Bachelor</a:t>
              </a:r>
            </a:p>
          </p:txBody>
        </p:sp>
      </p:grpSp>
    </p:spTree>
    <p:extLst>
      <p:ext uri="{BB962C8B-B14F-4D97-AF65-F5344CB8AC3E}">
        <p14:creationId xmlns:p14="http://schemas.microsoft.com/office/powerpoint/2010/main" val="3362965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21" presetClass="entr" presetSubtype="1"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Attraktive uddannelser med dyb faglighed</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lvl="1"/>
            <a:r>
              <a:rPr lang="da-DK" sz="1600" kern="0" dirty="0"/>
              <a:t>Forskningsbaseret undervisning i et </a:t>
            </a:r>
            <a:br>
              <a:rPr lang="da-DK" sz="1600" kern="0" dirty="0"/>
            </a:br>
            <a:r>
              <a:rPr lang="da-DK" sz="1600" kern="0" dirty="0"/>
              <a:t>åbent læringsmiljø</a:t>
            </a:r>
            <a:br>
              <a:rPr lang="da-DK" sz="1600" kern="0" dirty="0"/>
            </a:br>
            <a:endParaRPr lang="da-DK" sz="1600" kern="0" dirty="0"/>
          </a:p>
          <a:p>
            <a:pPr lvl="1"/>
            <a:r>
              <a:rPr lang="da-DK" sz="1600" kern="0" dirty="0"/>
              <a:t>Godt 200 uddannelser og 4.400 kurser</a:t>
            </a:r>
            <a:br>
              <a:rPr lang="da-DK" sz="1600" kern="0" dirty="0"/>
            </a:br>
            <a:endParaRPr lang="da-DK" sz="1600" kern="0" dirty="0"/>
          </a:p>
          <a:p>
            <a:pPr lvl="1"/>
            <a:r>
              <a:rPr lang="da-DK" sz="1600" kern="0" dirty="0"/>
              <a:t>Mulighed for at kombinere fag på tværs</a:t>
            </a:r>
            <a:br>
              <a:rPr lang="da-DK" sz="1600" kern="0" dirty="0"/>
            </a:br>
            <a:r>
              <a:rPr lang="da-DK" sz="1600" kern="0" dirty="0"/>
              <a:t>af traditionelle faggrænser</a:t>
            </a:r>
            <a:br>
              <a:rPr lang="da-DK" sz="1600" kern="0" dirty="0"/>
            </a:br>
            <a:endParaRPr lang="da-DK" sz="1600" kern="0" dirty="0"/>
          </a:p>
          <a:p>
            <a:pPr lvl="1"/>
            <a:r>
              <a:rPr lang="da-DK" sz="1600" kern="0" dirty="0"/>
              <a:t>88% af de studerende er tilfredse med</a:t>
            </a:r>
            <a:br>
              <a:rPr lang="da-DK" sz="1600" kern="0" dirty="0"/>
            </a:br>
            <a:r>
              <a:rPr lang="da-DK" sz="1600" kern="0" dirty="0"/>
              <a:t>deres studie</a:t>
            </a:r>
          </a:p>
        </p:txBody>
      </p:sp>
      <p:graphicFrame>
        <p:nvGraphicFramePr>
          <p:cNvPr id="9" name="Tabel 8">
            <a:extLst>
              <a:ext uri="{FF2B5EF4-FFF2-40B4-BE49-F238E27FC236}">
                <a16:creationId xmlns:a16="http://schemas.microsoft.com/office/drawing/2014/main" id="{69225890-463B-7545-B027-EA9464612247}"/>
              </a:ext>
            </a:extLst>
          </p:cNvPr>
          <p:cNvGraphicFramePr>
            <a:graphicFrameLocks noGrp="1"/>
          </p:cNvGraphicFramePr>
          <p:nvPr>
            <p:extLst>
              <p:ext uri="{D42A27DB-BD31-4B8C-83A1-F6EECF244321}">
                <p14:modId xmlns:p14="http://schemas.microsoft.com/office/powerpoint/2010/main" val="998775273"/>
              </p:ext>
            </p:extLst>
          </p:nvPr>
        </p:nvGraphicFramePr>
        <p:xfrm>
          <a:off x="6094412" y="1484784"/>
          <a:ext cx="5109983" cy="4412779"/>
        </p:xfrm>
        <a:graphic>
          <a:graphicData uri="http://schemas.openxmlformats.org/drawingml/2006/table">
            <a:tbl>
              <a:tblPr firstRow="1" bandRow="1">
                <a:tableStyleId>{5C22544A-7EE6-4342-B048-85BDC9FD1C3A}</a:tableStyleId>
              </a:tblPr>
              <a:tblGrid>
                <a:gridCol w="5109983">
                  <a:extLst>
                    <a:ext uri="{9D8B030D-6E8A-4147-A177-3AD203B41FA5}">
                      <a16:colId xmlns:a16="http://schemas.microsoft.com/office/drawing/2014/main" val="20000"/>
                    </a:ext>
                  </a:extLst>
                </a:gridCol>
              </a:tblGrid>
              <a:tr h="4412779">
                <a:tc>
                  <a:txBody>
                    <a:bodyPr/>
                    <a:lstStyle/>
                    <a:p>
                      <a:pPr algn="ctr">
                        <a:lnSpc>
                          <a:spcPct val="135000"/>
                        </a:lnSpc>
                      </a:pPr>
                      <a:endParaRPr lang="da-DK" sz="3200" b="1" i="0" kern="0" dirty="0">
                        <a:solidFill>
                          <a:schemeClr val="accent3"/>
                        </a:solidFill>
                        <a:latin typeface="AU Passata" panose="020B0503030502030804" pitchFamily="34" charset="77"/>
                        <a:cs typeface="AU Passata"/>
                      </a:endParaRPr>
                    </a:p>
                    <a:p>
                      <a:pPr algn="ctr">
                        <a:lnSpc>
                          <a:spcPct val="95000"/>
                        </a:lnSpc>
                      </a:pPr>
                      <a:r>
                        <a:rPr lang="da-DK" sz="3200" b="1" i="0" kern="0" dirty="0">
                          <a:solidFill>
                            <a:schemeClr val="accent3"/>
                          </a:solidFill>
                          <a:latin typeface="AU Passata" panose="020B0503030502030804" pitchFamily="34" charset="77"/>
                          <a:cs typeface="AU Passata"/>
                        </a:rPr>
                        <a:t>95%</a:t>
                      </a:r>
                      <a:r>
                        <a:rPr lang="da-DK" sz="3200" b="1" i="0" dirty="0">
                          <a:latin typeface="AU Passata" panose="020B0503030502030804" pitchFamily="34" charset="77"/>
                        </a:rPr>
                        <a:t> </a:t>
                      </a:r>
                      <a:r>
                        <a:rPr lang="da-DK" sz="2400" b="0" dirty="0"/>
                        <a:t>af respondenterne</a:t>
                      </a:r>
                      <a:br>
                        <a:rPr lang="da-DK" sz="2400" b="0" dirty="0"/>
                      </a:br>
                      <a:r>
                        <a:rPr lang="da-DK" sz="2400" b="0" dirty="0"/>
                        <a:t>på kandidatniveau og</a:t>
                      </a:r>
                      <a:br>
                        <a:rPr lang="da-DK" sz="2400" b="0" dirty="0"/>
                      </a:br>
                      <a:r>
                        <a:rPr lang="da-DK" sz="3200" b="1" i="0" kern="0" dirty="0">
                          <a:solidFill>
                            <a:schemeClr val="accent3"/>
                          </a:solidFill>
                          <a:latin typeface="AU Passata" panose="020B0503030502030804" pitchFamily="34" charset="77"/>
                          <a:cs typeface="AU Passata"/>
                        </a:rPr>
                        <a:t>97%</a:t>
                      </a:r>
                      <a:r>
                        <a:rPr lang="da-DK" sz="2400" b="1" i="0" dirty="0">
                          <a:latin typeface="AU Passata" panose="020B0503030502030804" pitchFamily="34" charset="77"/>
                        </a:rPr>
                        <a:t> </a:t>
                      </a:r>
                      <a:r>
                        <a:rPr lang="da-DK" sz="2400" b="0" dirty="0"/>
                        <a:t>på  ph.d.-niveau har</a:t>
                      </a:r>
                      <a:br>
                        <a:rPr lang="da-DK" sz="2400" b="0" dirty="0"/>
                      </a:br>
                      <a:r>
                        <a:rPr lang="da-DK" sz="2400" b="0" dirty="0"/>
                        <a:t>fået job inden for et år</a:t>
                      </a:r>
                      <a:br>
                        <a:rPr lang="da-DK" sz="2400" b="0" dirty="0"/>
                      </a:br>
                      <a:r>
                        <a:rPr lang="da-DK" sz="2400" b="0" dirty="0"/>
                        <a:t>efter endt uddannelse </a:t>
                      </a:r>
                    </a:p>
                    <a:p>
                      <a:pPr algn="ctr">
                        <a:lnSpc>
                          <a:spcPct val="95000"/>
                        </a:lnSpc>
                      </a:pPr>
                      <a:endParaRPr lang="da-DK" sz="2400" dirty="0"/>
                    </a:p>
                    <a:p>
                      <a:pPr algn="ctr">
                        <a:lnSpc>
                          <a:spcPct val="95000"/>
                        </a:lnSpc>
                      </a:pPr>
                      <a:r>
                        <a:rPr lang="da-DK" sz="1600" b="0" i="0" dirty="0">
                          <a:latin typeface="AU Passata Light" panose="020B0303030902030804" pitchFamily="34" charset="77"/>
                          <a:ea typeface="AU Passata" charset="0"/>
                          <a:cs typeface="AU Passata" charset="0"/>
                        </a:rPr>
                        <a:t>(AU’s beskæftigelsesundersøgelse 2017)</a:t>
                      </a:r>
                    </a:p>
                    <a:p>
                      <a:pPr algn="ctr"/>
                      <a:endParaRPr lang="da-DK" sz="2400" dirty="0"/>
                    </a:p>
                  </a:txBody>
                  <a:tcPr marL="287925" marR="287925" marT="287925" marB="60944">
                    <a:solidFill>
                      <a:srgbClr val="00254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868785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Alumner</a:t>
            </a:r>
            <a:r>
              <a:rPr lang="da-DK" sz="4800" b="0" cap="none" dirty="0">
                <a:latin typeface="AU Passata Light" panose="020B0303030902030804" pitchFamily="34" charset="77"/>
              </a:rPr>
              <a:t/>
            </a:r>
            <a:br>
              <a:rPr lang="da-DK" sz="4800" b="0" cap="none" dirty="0">
                <a:latin typeface="AU Passata Light" panose="020B0303030902030804" pitchFamily="34" charset="77"/>
              </a:rPr>
            </a:br>
            <a:r>
              <a:rPr lang="da-DK" sz="4800" b="0" cap="none" dirty="0">
                <a:latin typeface="AU Passata Light" panose="020B0303030902030804" pitchFamily="34" charset="77"/>
              </a:rPr>
              <a:t>Aarhus Universitet</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Alumnenetværket sikrer muligheden for livslang læring, inspiration og meningsfuldt netværk i arbejdslivet.</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4161748032"/>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DF8EBF5-03D8-A64E-A000-11D7D40416AF}"/>
              </a:ext>
            </a:extLst>
          </p:cNvPr>
          <p:cNvSpPr/>
          <p:nvPr/>
        </p:nvSpPr>
        <p:spPr bwMode="auto">
          <a:xfrm>
            <a:off x="189756" y="5661248"/>
            <a:ext cx="11881320" cy="108012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11" name="Billede 10">
            <a:extLst>
              <a:ext uri="{FF2B5EF4-FFF2-40B4-BE49-F238E27FC236}">
                <a16:creationId xmlns:a16="http://schemas.microsoft.com/office/drawing/2014/main" id="{843DDC41-CF78-6841-9EDE-9A60ABC06B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913" y="315913"/>
            <a:ext cx="11556999" cy="6242049"/>
          </a:xfrm>
          <a:prstGeom prst="rect">
            <a:avLst/>
          </a:prstGeom>
        </p:spPr>
      </p:pic>
      <p:sp>
        <p:nvSpPr>
          <p:cNvPr id="4" name="Pladsholder til dato 3">
            <a:extLst>
              <a:ext uri="{FF2B5EF4-FFF2-40B4-BE49-F238E27FC236}">
                <a16:creationId xmlns:a16="http://schemas.microsoft.com/office/drawing/2014/main" id="{7E2E4585-9370-C54F-8818-FC9B7C1BCCD7}"/>
              </a:ext>
            </a:extLst>
          </p:cNvPr>
          <p:cNvSpPr>
            <a:spLocks noGrp="1"/>
          </p:cNvSpPr>
          <p:nvPr>
            <p:ph type="dt" sz="half" idx="10"/>
          </p:nvPr>
        </p:nvSpPr>
        <p:spPr/>
        <p:txBody>
          <a:bodyPr/>
          <a:lstStyle/>
          <a:p>
            <a:fld id="{CB846C11-142C-4F4B-8FAE-ED80F40C6FB2}" type="datetime1">
              <a:rPr lang="da-DK" smtClean="0"/>
              <a:t>29-10-2020</a:t>
            </a:fld>
            <a:r>
              <a:rPr lang="da-DK"/>
              <a:t>03-09-2019</a:t>
            </a:r>
            <a:endParaRPr lang="da-DK" dirty="0"/>
          </a:p>
        </p:txBody>
      </p:sp>
      <p:sp>
        <p:nvSpPr>
          <p:cNvPr id="12" name="Titel 1">
            <a:extLst>
              <a:ext uri="{FF2B5EF4-FFF2-40B4-BE49-F238E27FC236}">
                <a16:creationId xmlns:a16="http://schemas.microsoft.com/office/drawing/2014/main" id="{A83C8D63-2795-194D-86A6-A2849520E125}"/>
              </a:ext>
            </a:extLst>
          </p:cNvPr>
          <p:cNvSpPr txBox="1">
            <a:spLocks/>
          </p:cNvSpPr>
          <p:nvPr/>
        </p:nvSpPr>
        <p:spPr>
          <a:xfrm>
            <a:off x="9190757" y="5765875"/>
            <a:ext cx="2520280" cy="792088"/>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lgn="r">
              <a:buFontTx/>
            </a:pPr>
            <a:r>
              <a:rPr lang="da-DK" sz="1400" kern="0" cap="none" dirty="0">
                <a:solidFill>
                  <a:schemeClr val="bg1"/>
                </a:solidFill>
                <a:latin typeface="AU Passata" panose="020B0503030502030804" pitchFamily="34" charset="77"/>
              </a:rPr>
              <a:t>Æresalumne 2019</a:t>
            </a:r>
          </a:p>
          <a:p>
            <a:pPr algn="r">
              <a:buFontTx/>
            </a:pPr>
            <a:r>
              <a:rPr lang="da-DK" sz="1400" b="0" kern="0" cap="none" dirty="0">
                <a:solidFill>
                  <a:schemeClr val="bg1"/>
                </a:solidFill>
                <a:latin typeface="AU Passata Light" panose="020B0303030902030804" pitchFamily="34" charset="77"/>
              </a:rPr>
              <a:t>Marianne Dahl, VP Microsoft</a:t>
            </a:r>
          </a:p>
          <a:p>
            <a:pPr algn="r">
              <a:buFontTx/>
            </a:pPr>
            <a:r>
              <a:rPr lang="da-DK" sz="1400" b="0" kern="0" cap="none" dirty="0" err="1">
                <a:solidFill>
                  <a:schemeClr val="bg1"/>
                </a:solidFill>
                <a:latin typeface="AU Passata Light" panose="020B0303030902030804" pitchFamily="34" charset="77"/>
              </a:rPr>
              <a:t>MSc</a:t>
            </a:r>
            <a:r>
              <a:rPr lang="da-DK" sz="1400" b="0" kern="0" cap="none" dirty="0">
                <a:solidFill>
                  <a:schemeClr val="bg1"/>
                </a:solidFill>
                <a:latin typeface="AU Passata Light" panose="020B0303030902030804" pitchFamily="34" charset="77"/>
              </a:rPr>
              <a:t>. Cand. Merc. 1999</a:t>
            </a:r>
          </a:p>
        </p:txBody>
      </p:sp>
      <p:sp>
        <p:nvSpPr>
          <p:cNvPr id="6" name="Rektangel 5">
            <a:extLst>
              <a:ext uri="{FF2B5EF4-FFF2-40B4-BE49-F238E27FC236}">
                <a16:creationId xmlns:a16="http://schemas.microsoft.com/office/drawing/2014/main" id="{0B7954F9-4945-B542-8DC7-269AC0510882}"/>
              </a:ext>
            </a:extLst>
          </p:cNvPr>
          <p:cNvSpPr/>
          <p:nvPr/>
        </p:nvSpPr>
        <p:spPr>
          <a:xfrm>
            <a:off x="456643" y="5232637"/>
            <a:ext cx="7632848" cy="1325748"/>
          </a:xfrm>
          <a:prstGeom prst="rect">
            <a:avLst/>
          </a:prstGeom>
        </p:spPr>
        <p:txBody>
          <a:bodyPr wrap="square">
            <a:spAutoFit/>
          </a:bodyPr>
          <a:lstStyle/>
          <a:p>
            <a:pPr>
              <a:buFontTx/>
            </a:pPr>
            <a:r>
              <a:rPr lang="da-DK" kern="0" dirty="0">
                <a:solidFill>
                  <a:schemeClr val="bg1"/>
                </a:solidFill>
                <a:latin typeface="AU Passata Light" panose="020B0303030902030804" pitchFamily="34" charset="77"/>
              </a:rPr>
              <a:t>Studerende engang</a:t>
            </a:r>
          </a:p>
          <a:p>
            <a:pPr>
              <a:buFontTx/>
            </a:pPr>
            <a:r>
              <a:rPr lang="da-DK" kern="0" dirty="0">
                <a:solidFill>
                  <a:schemeClr val="bg1"/>
                </a:solidFill>
                <a:latin typeface="AU Passata Light" panose="020B0303030902030804" pitchFamily="34" charset="77"/>
                <a:ea typeface="AU Passata Light" charset="0"/>
                <a:cs typeface="AU Passata Light" charset="0"/>
              </a:rPr>
              <a:t>- alumne for livet</a:t>
            </a:r>
          </a:p>
        </p:txBody>
      </p:sp>
    </p:spTree>
    <p:extLst>
      <p:ext uri="{BB962C8B-B14F-4D97-AF65-F5344CB8AC3E}">
        <p14:creationId xmlns:p14="http://schemas.microsoft.com/office/powerpoint/2010/main" val="2236570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42EB92F-A07C-3845-967D-F641464F7DC4}"/>
              </a:ext>
            </a:extLst>
          </p:cNvPr>
          <p:cNvSpPr/>
          <p:nvPr/>
        </p:nvSpPr>
        <p:spPr bwMode="auto">
          <a:xfrm>
            <a:off x="117748" y="5589240"/>
            <a:ext cx="11953328" cy="115212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4" name="Pladsholder til dato 3"/>
          <p:cNvSpPr>
            <a:spLocks noGrp="1"/>
          </p:cNvSpPr>
          <p:nvPr>
            <p:ph type="dt" sz="half" idx="10"/>
          </p:nvPr>
        </p:nvSpPr>
        <p:spPr/>
        <p:txBody>
          <a:bodyPr/>
          <a:lstStyle/>
          <a:p>
            <a:fld id="{92D8385E-4ABD-46A8-8D21-30863934087A}" type="datetime1">
              <a:rPr lang="da-DK" smtClean="0"/>
              <a:t>29-10-2020</a:t>
            </a:fld>
            <a:r>
              <a:rPr lang="da-DK"/>
              <a:t>12-09-2017</a:t>
            </a:r>
            <a:endParaRPr lang="da-DK" dirty="0"/>
          </a:p>
        </p:txBody>
      </p:sp>
      <p:pic>
        <p:nvPicPr>
          <p:cNvPr id="7" name="Billede 6">
            <a:extLst>
              <a:ext uri="{FF2B5EF4-FFF2-40B4-BE49-F238E27FC236}">
                <a16:creationId xmlns:a16="http://schemas.microsoft.com/office/drawing/2014/main" id="{D00029F6-5FF5-EE45-A14E-280BDB5240E7}"/>
              </a:ext>
            </a:extLst>
          </p:cNvPr>
          <p:cNvPicPr>
            <a:picLocks noChangeAspect="1"/>
          </p:cNvPicPr>
          <p:nvPr/>
        </p:nvPicPr>
        <p:blipFill rotWithShape="1">
          <a:blip r:embed="rId3" cstate="screen">
            <a:alphaModFix amt="25000"/>
            <a:extLst>
              <a:ext uri="{BEBA8EAE-BF5A-486C-A8C5-ECC9F3942E4B}">
                <a14:imgProps xmlns:a14="http://schemas.microsoft.com/office/drawing/2010/main">
                  <a14:imgLayer r:embed="rId4">
                    <a14:imgEffect>
                      <a14:artisticBlur radius="14"/>
                    </a14:imgEffect>
                    <a14:imgEffect>
                      <a14:saturation sat="51000"/>
                    </a14:imgEffect>
                  </a14:imgLayer>
                </a14:imgProps>
              </a:ext>
              <a:ext uri="{28A0092B-C50C-407E-A947-70E740481C1C}">
                <a14:useLocalDpi xmlns:a14="http://schemas.microsoft.com/office/drawing/2010/main"/>
              </a:ext>
            </a:extLst>
          </a:blip>
          <a:srcRect/>
          <a:stretch/>
        </p:blipFill>
        <p:spPr>
          <a:xfrm>
            <a:off x="315913" y="315913"/>
            <a:ext cx="11552216" cy="6240766"/>
          </a:xfrm>
          <a:prstGeom prst="rect">
            <a:avLst/>
          </a:prstGeom>
        </p:spPr>
      </p:pic>
      <p:pic>
        <p:nvPicPr>
          <p:cNvPr id="9" name="Billede 8">
            <a:extLst>
              <a:ext uri="{FF2B5EF4-FFF2-40B4-BE49-F238E27FC236}">
                <a16:creationId xmlns:a16="http://schemas.microsoft.com/office/drawing/2014/main" id="{977DD076-9B06-904E-9C49-CB1EC5EB0137}"/>
              </a:ext>
            </a:extLst>
          </p:cNvPr>
          <p:cNvPicPr>
            <a:picLocks noChangeAspect="1"/>
          </p:cNvPicPr>
          <p:nvPr/>
        </p:nvPicPr>
        <p:blipFill>
          <a:blip r:embed="rId5" cstate="screen">
            <a:lum bright="4000" contrast="16000"/>
            <a:extLst>
              <a:ext uri="{28A0092B-C50C-407E-A947-70E740481C1C}">
                <a14:useLocalDpi xmlns:a14="http://schemas.microsoft.com/office/drawing/2010/main"/>
              </a:ext>
            </a:extLst>
          </a:blip>
          <a:srcRect l="9929" r="9929"/>
          <a:stretch/>
        </p:blipFill>
        <p:spPr>
          <a:xfrm>
            <a:off x="3206862" y="820008"/>
            <a:ext cx="5904558" cy="5217983"/>
          </a:xfrm>
          <a:prstGeom prst="rect">
            <a:avLst/>
          </a:prstGeom>
          <a:effectLst/>
        </p:spPr>
      </p:pic>
      <p:pic>
        <p:nvPicPr>
          <p:cNvPr id="12" name="Billede 11">
            <a:extLst>
              <a:ext uri="{FF2B5EF4-FFF2-40B4-BE49-F238E27FC236}">
                <a16:creationId xmlns:a16="http://schemas.microsoft.com/office/drawing/2014/main" id="{3346EA14-17DF-FA48-9F64-286BEFC59A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355"/>
          <a:stretch/>
        </p:blipFill>
        <p:spPr>
          <a:xfrm>
            <a:off x="985838" y="4124739"/>
            <a:ext cx="2592287" cy="2040565"/>
          </a:xfrm>
          <a:prstGeom prst="rect">
            <a:avLst/>
          </a:prstGeom>
        </p:spPr>
      </p:pic>
      <p:pic>
        <p:nvPicPr>
          <p:cNvPr id="13" name="Billede 12">
            <a:extLst>
              <a:ext uri="{FF2B5EF4-FFF2-40B4-BE49-F238E27FC236}">
                <a16:creationId xmlns:a16="http://schemas.microsoft.com/office/drawing/2014/main" id="{70DF44B6-794A-2841-9F57-3E3714ADD29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5838" y="692695"/>
            <a:ext cx="2592286" cy="2013283"/>
          </a:xfrm>
          <a:prstGeom prst="rect">
            <a:avLst/>
          </a:prstGeom>
        </p:spPr>
      </p:pic>
      <p:pic>
        <p:nvPicPr>
          <p:cNvPr id="14" name="Billede 13">
            <a:extLst>
              <a:ext uri="{FF2B5EF4-FFF2-40B4-BE49-F238E27FC236}">
                <a16:creationId xmlns:a16="http://schemas.microsoft.com/office/drawing/2014/main" id="{8B904F07-599E-494F-AF14-DA6CC125E0E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141000"/>
                    </a14:imgEffect>
                    <a14:imgEffect>
                      <a14:brightnessContrast bright="20000" contrast="-15000"/>
                    </a14:imgEffect>
                  </a14:imgLayer>
                </a14:imgProps>
              </a:ext>
              <a:ext uri="{28A0092B-C50C-407E-A947-70E740481C1C}">
                <a14:useLocalDpi xmlns:a14="http://schemas.microsoft.com/office/drawing/2010/main"/>
              </a:ext>
            </a:extLst>
          </a:blip>
          <a:srcRect/>
          <a:stretch/>
        </p:blipFill>
        <p:spPr>
          <a:xfrm>
            <a:off x="8637966" y="2314553"/>
            <a:ext cx="2568197" cy="2040565"/>
          </a:xfrm>
          <a:prstGeom prst="rect">
            <a:avLst/>
          </a:prstGeom>
        </p:spPr>
      </p:pic>
    </p:spTree>
    <p:extLst>
      <p:ext uri="{BB962C8B-B14F-4D97-AF65-F5344CB8AC3E}">
        <p14:creationId xmlns:p14="http://schemas.microsoft.com/office/powerpoint/2010/main" val="29425696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Alumner er vigtige ambassadører</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412776"/>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lvl="1"/>
            <a:r>
              <a:rPr lang="da-DK" sz="1600" kern="0" dirty="0"/>
              <a:t>Alumnenetværket er for tidligere og</a:t>
            </a:r>
            <a:br>
              <a:rPr lang="da-DK" sz="1600" kern="0" dirty="0"/>
            </a:br>
            <a:r>
              <a:rPr lang="da-DK" sz="1600" kern="0" dirty="0"/>
              <a:t>nuværende studerende og medarbejdere</a:t>
            </a:r>
            <a:br>
              <a:rPr lang="da-DK" sz="1600" kern="0" dirty="0"/>
            </a:br>
            <a:endParaRPr lang="da-DK" sz="1600" kern="0" dirty="0"/>
          </a:p>
          <a:p>
            <a:pPr lvl="1"/>
            <a:r>
              <a:rPr lang="da-DK" sz="1600" kern="0" dirty="0"/>
              <a:t>Løbende opdatering vedrørende relevant nyt på og fra universitetet </a:t>
            </a:r>
            <a:br>
              <a:rPr lang="da-DK" sz="1600" kern="0" dirty="0"/>
            </a:br>
            <a:endParaRPr lang="da-DK" sz="1600" kern="0" dirty="0"/>
          </a:p>
          <a:p>
            <a:pPr lvl="1">
              <a:lnSpc>
                <a:spcPct val="100000"/>
              </a:lnSpc>
            </a:pPr>
            <a:r>
              <a:rPr lang="da-DK" sz="1600" kern="0" dirty="0"/>
              <a:t>Adgang til livslang læring, inspiration, meningsfuldt netværk og karrierepleje</a:t>
            </a:r>
            <a:br>
              <a:rPr lang="da-DK" sz="1600" kern="0" dirty="0"/>
            </a:br>
            <a:endParaRPr lang="da-DK" sz="1600" kern="0" dirty="0"/>
          </a:p>
          <a:p>
            <a:pPr lvl="1"/>
            <a:r>
              <a:rPr lang="da-DK" sz="1600" kern="0" dirty="0"/>
              <a:t>Personligt tilpassede invitationer til arrangementer og tilbud om kompetenceudvikling</a:t>
            </a:r>
            <a:br>
              <a:rPr lang="da-DK" sz="1600" kern="0" dirty="0"/>
            </a:br>
            <a:endParaRPr lang="da-DK" sz="1600" kern="0" dirty="0"/>
          </a:p>
          <a:p>
            <a:pPr lvl="1"/>
            <a:r>
              <a:rPr lang="da-DK" sz="1600" kern="0" dirty="0"/>
              <a:t>Muligheder for at bidrage til rekruttering, uddannelser, karrierevejledning, forskningssamarbejde, </a:t>
            </a:r>
            <a:r>
              <a:rPr lang="da-DK" sz="1600" kern="0" dirty="0" err="1"/>
              <a:t>iværksætteri</a:t>
            </a:r>
            <a:r>
              <a:rPr lang="da-DK" sz="1600" kern="0" dirty="0"/>
              <a:t>, </a:t>
            </a:r>
            <a:br>
              <a:rPr lang="da-DK" sz="1600" kern="0" dirty="0"/>
            </a:br>
            <a:r>
              <a:rPr lang="da-DK" sz="1600" kern="0" dirty="0"/>
              <a:t>fundraising m.m. </a:t>
            </a:r>
          </a:p>
        </p:txBody>
      </p:sp>
      <p:graphicFrame>
        <p:nvGraphicFramePr>
          <p:cNvPr id="9" name="Tabel 8">
            <a:extLst>
              <a:ext uri="{FF2B5EF4-FFF2-40B4-BE49-F238E27FC236}">
                <a16:creationId xmlns:a16="http://schemas.microsoft.com/office/drawing/2014/main" id="{69225890-463B-7545-B027-EA9464612247}"/>
              </a:ext>
            </a:extLst>
          </p:cNvPr>
          <p:cNvGraphicFramePr>
            <a:graphicFrameLocks noGrp="1"/>
          </p:cNvGraphicFramePr>
          <p:nvPr>
            <p:extLst>
              <p:ext uri="{D42A27DB-BD31-4B8C-83A1-F6EECF244321}">
                <p14:modId xmlns:p14="http://schemas.microsoft.com/office/powerpoint/2010/main" val="4275500381"/>
              </p:ext>
            </p:extLst>
          </p:nvPr>
        </p:nvGraphicFramePr>
        <p:xfrm>
          <a:off x="6094412" y="1484784"/>
          <a:ext cx="5109983" cy="4412779"/>
        </p:xfrm>
        <a:graphic>
          <a:graphicData uri="http://schemas.openxmlformats.org/drawingml/2006/table">
            <a:tbl>
              <a:tblPr firstRow="1" bandRow="1">
                <a:tableStyleId>{5C22544A-7EE6-4342-B048-85BDC9FD1C3A}</a:tableStyleId>
              </a:tblPr>
              <a:tblGrid>
                <a:gridCol w="5109983">
                  <a:extLst>
                    <a:ext uri="{9D8B030D-6E8A-4147-A177-3AD203B41FA5}">
                      <a16:colId xmlns:a16="http://schemas.microsoft.com/office/drawing/2014/main" val="20000"/>
                    </a:ext>
                  </a:extLst>
                </a:gridCol>
              </a:tblGrid>
              <a:tr h="4412779">
                <a:tc>
                  <a:txBody>
                    <a:bodyPr/>
                    <a:lstStyle/>
                    <a:p>
                      <a:pPr algn="ctr">
                        <a:lnSpc>
                          <a:spcPct val="150000"/>
                        </a:lnSpc>
                      </a:pPr>
                      <a:endParaRPr lang="da-DK" sz="3200" b="1" i="0" kern="0" dirty="0">
                        <a:solidFill>
                          <a:schemeClr val="accent3"/>
                        </a:solidFill>
                        <a:latin typeface="AU Passata" panose="020B0503030502030804" pitchFamily="34" charset="77"/>
                        <a:cs typeface="AU Passata"/>
                      </a:endParaRPr>
                    </a:p>
                    <a:p>
                      <a:pPr algn="ctr">
                        <a:lnSpc>
                          <a:spcPct val="150000"/>
                        </a:lnSpc>
                      </a:pPr>
                      <a:endParaRPr lang="da-DK" sz="3200" b="1" i="0" kern="0" dirty="0">
                        <a:solidFill>
                          <a:schemeClr val="accent3"/>
                        </a:solidFill>
                        <a:latin typeface="AU Passata" panose="020B0503030502030804" pitchFamily="34" charset="77"/>
                        <a:cs typeface="AU Passata"/>
                      </a:endParaRPr>
                    </a:p>
                    <a:p>
                      <a:pPr algn="ctr">
                        <a:lnSpc>
                          <a:spcPct val="95000"/>
                        </a:lnSpc>
                      </a:pPr>
                      <a:r>
                        <a:rPr lang="da-DK" sz="3200" b="1" i="0" kern="0" dirty="0">
                          <a:solidFill>
                            <a:schemeClr val="accent3"/>
                          </a:solidFill>
                          <a:latin typeface="AU Passata" panose="020B0503030502030804" pitchFamily="34" charset="77"/>
                          <a:cs typeface="AU Passata"/>
                        </a:rPr>
                        <a:t>39.500 </a:t>
                      </a:r>
                      <a:r>
                        <a:rPr lang="da-DK" sz="2400" b="0" dirty="0"/>
                        <a:t>medlemmer</a:t>
                      </a:r>
                      <a:br>
                        <a:rPr lang="da-DK" sz="2400" b="0" dirty="0"/>
                      </a:br>
                      <a:r>
                        <a:rPr lang="da-DK" sz="2400" b="0" dirty="0"/>
                        <a:t>af alumnenetværket</a:t>
                      </a:r>
                      <a:endParaRPr lang="da-DK" sz="2400" dirty="0"/>
                    </a:p>
                  </a:txBody>
                  <a:tcPr marL="287925" marR="287925" marT="287925" marB="60944">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4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28776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Studieliv</a:t>
            </a:r>
            <a:r>
              <a:rPr lang="da-DK" sz="4800" b="0" cap="none" dirty="0">
                <a:latin typeface="AU Passata Light" panose="020B0303030902030804" pitchFamily="34" charset="77"/>
              </a:rPr>
              <a:t/>
            </a:r>
            <a:br>
              <a:rPr lang="da-DK" sz="4800" b="0" cap="none" dirty="0">
                <a:latin typeface="AU Passata Light" panose="020B0303030902030804" pitchFamily="34" charset="77"/>
              </a:rPr>
            </a:br>
            <a:r>
              <a:rPr lang="da-DK" sz="4800" b="0" cap="none" dirty="0">
                <a:latin typeface="AU Passata Light" panose="020B0303030902030804" pitchFamily="34" charset="77"/>
              </a:rPr>
              <a:t>Aarhus Universitet</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Aarhus Universitet er et campusuniversitet, hvor rammerne inviterer til givtige faglige og sociale fællesskaber. </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2453654360"/>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cstate="screen">
            <a:extLst>
              <a:ext uri="{28A0092B-C50C-407E-A947-70E740481C1C}">
                <a14:useLocalDpi xmlns:a14="http://schemas.microsoft.com/office/drawing/2010/main"/>
              </a:ext>
            </a:extLst>
          </a:blip>
          <a:srcRect l="-167"/>
          <a:stretch/>
        </p:blipFill>
        <p:spPr>
          <a:xfrm>
            <a:off x="297826" y="3551043"/>
            <a:ext cx="5641766" cy="3014294"/>
          </a:xfrm>
          <a:prstGeom prst="rect">
            <a:avLst/>
          </a:prstGeom>
        </p:spPr>
      </p:pic>
      <p:pic>
        <p:nvPicPr>
          <p:cNvPr id="17" name="Pladsholder til billede 6">
            <a:extLst>
              <a:ext uri="{FF2B5EF4-FFF2-40B4-BE49-F238E27FC236}">
                <a16:creationId xmlns:a16="http://schemas.microsoft.com/office/drawing/2014/main" id="{3936067D-C686-8A42-B02D-E09EBE926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7883" y="308331"/>
            <a:ext cx="5644308" cy="2978317"/>
          </a:xfrm>
          <a:prstGeom prst="rect">
            <a:avLst/>
          </a:prstGeom>
        </p:spPr>
      </p:pic>
      <p:pic>
        <p:nvPicPr>
          <p:cNvPr id="15" name="Pladsholder til billede 3">
            <a:extLst>
              <a:ext uri="{FF2B5EF4-FFF2-40B4-BE49-F238E27FC236}">
                <a16:creationId xmlns:a16="http://schemas.microsoft.com/office/drawing/2014/main" id="{423C6718-E58F-3A46-B31D-95CD9DE4C0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9"/>
          <a:stretch/>
        </p:blipFill>
        <p:spPr>
          <a:xfrm>
            <a:off x="6218351" y="3582791"/>
            <a:ext cx="5623678" cy="2974906"/>
          </a:xfrm>
          <a:prstGeom prst="rect">
            <a:avLst/>
          </a:prstGeom>
        </p:spPr>
      </p:pic>
      <p:pic>
        <p:nvPicPr>
          <p:cNvPr id="14" name="Pladsholder til billede 13">
            <a:extLst>
              <a:ext uri="{FF2B5EF4-FFF2-40B4-BE49-F238E27FC236}">
                <a16:creationId xmlns:a16="http://schemas.microsoft.com/office/drawing/2014/main" id="{5FE7860F-528A-F547-9EE5-B29F95B2A31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315893" y="311974"/>
            <a:ext cx="5623699" cy="2978317"/>
          </a:xfrm>
          <a:prstGeom prst="rect">
            <a:avLst/>
          </a:prstGeom>
          <a:noFill/>
          <a:ln w="9525">
            <a:noFill/>
            <a:miter lim="800000"/>
            <a:headEnd/>
            <a:tailEnd/>
          </a:ln>
        </p:spPr>
      </p:pic>
      <p:sp>
        <p:nvSpPr>
          <p:cNvPr id="33" name="Tekstfelt 26">
            <a:extLst>
              <a:ext uri="{FF2B5EF4-FFF2-40B4-BE49-F238E27FC236}">
                <a16:creationId xmlns:a16="http://schemas.microsoft.com/office/drawing/2014/main" id="{D4F5841F-5922-8A43-A40C-A429F4B78CD5}"/>
              </a:ext>
            </a:extLst>
          </p:cNvPr>
          <p:cNvSpPr txBox="1"/>
          <p:nvPr/>
        </p:nvSpPr>
        <p:spPr>
          <a:xfrm>
            <a:off x="429449" y="6217248"/>
            <a:ext cx="1128459"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AU CHALLENGE</a:t>
            </a:r>
          </a:p>
        </p:txBody>
      </p:sp>
      <p:sp>
        <p:nvSpPr>
          <p:cNvPr id="34" name="Tekstfelt 25">
            <a:extLst>
              <a:ext uri="{FF2B5EF4-FFF2-40B4-BE49-F238E27FC236}">
                <a16:creationId xmlns:a16="http://schemas.microsoft.com/office/drawing/2014/main" id="{829877B3-6C87-6245-94CD-45EE93E076ED}"/>
              </a:ext>
            </a:extLst>
          </p:cNvPr>
          <p:cNvSpPr txBox="1"/>
          <p:nvPr/>
        </p:nvSpPr>
        <p:spPr>
          <a:xfrm>
            <a:off x="6347132" y="2979688"/>
            <a:ext cx="899408"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IDRÆTSDAG</a:t>
            </a:r>
          </a:p>
        </p:txBody>
      </p:sp>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1440160"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AARHUS SYMPOSIUM</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1" y="2979688"/>
            <a:ext cx="1080119" cy="251818"/>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KAPSEJLADSEN</a:t>
            </a:r>
          </a:p>
        </p:txBody>
      </p:sp>
    </p:spTree>
    <p:extLst>
      <p:ext uri="{BB962C8B-B14F-4D97-AF65-F5344CB8AC3E}">
        <p14:creationId xmlns:p14="http://schemas.microsoft.com/office/powerpoint/2010/main" val="3994928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Uddannelse og forskning</a:t>
            </a:r>
            <a:br>
              <a:rPr lang="da-DK" sz="4800" cap="none" dirty="0">
                <a:latin typeface="AU Passata" panose="020B0503030502030804" pitchFamily="34" charset="77"/>
              </a:rPr>
            </a:br>
            <a:r>
              <a:rPr lang="da-DK" sz="4800" b="0" cap="none" dirty="0">
                <a:latin typeface="AU Passata Light" panose="020B0303030902030804" pitchFamily="34" charset="77"/>
              </a:rPr>
              <a:t>uden grænser</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Aarhus Universitets aktiviteter forbinder Danmark</a:t>
            </a:r>
            <a:br>
              <a:rPr lang="da-DK" dirty="0"/>
            </a:br>
            <a:r>
              <a:rPr lang="da-DK" dirty="0"/>
              <a:t>med det internationale samfund.</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129230541"/>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Internationalt studiemiljø</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18" name="Text Placeholder 3">
            <a:extLst>
              <a:ext uri="{FF2B5EF4-FFF2-40B4-BE49-F238E27FC236}">
                <a16:creationId xmlns:a16="http://schemas.microsoft.com/office/drawing/2014/main" id="{5D851F40-8949-8548-9661-40869A80C30E}"/>
              </a:ext>
            </a:extLst>
          </p:cNvPr>
          <p:cNvSpPr txBox="1">
            <a:spLocks/>
          </p:cNvSpPr>
          <p:nvPr/>
        </p:nvSpPr>
        <p:spPr bwMode="auto">
          <a:xfrm>
            <a:off x="985838" y="220486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r>
              <a:rPr lang="da-DK" sz="4799" b="1" kern="0" dirty="0">
                <a:latin typeface="AU Passata"/>
                <a:cs typeface="AU Passata"/>
              </a:rPr>
              <a:t>1.750</a:t>
            </a:r>
            <a:r>
              <a:rPr lang="da-DK" sz="4799" kern="0" dirty="0">
                <a:latin typeface="AU Passata Light" panose="020B0303030902030804" pitchFamily="34" charset="77"/>
                <a:cs typeface="AU Passata"/>
              </a:rPr>
              <a:t>*</a:t>
            </a:r>
            <a:r>
              <a:rPr lang="da-DK" sz="4799" b="1" kern="0" dirty="0">
                <a:latin typeface="AU Passata"/>
                <a:cs typeface="AU Passata"/>
              </a:rPr>
              <a:t> </a:t>
            </a:r>
          </a:p>
          <a:p>
            <a:pPr>
              <a:lnSpc>
                <a:spcPts val="2200"/>
              </a:lnSpc>
              <a:buNone/>
            </a:pPr>
            <a:r>
              <a:rPr lang="da-DK" kern="0" spc="150" dirty="0">
                <a:latin typeface="AU Passata Light" panose="020B0303030902030804" pitchFamily="34" charset="77"/>
                <a:cs typeface="AU Passata"/>
              </a:rPr>
              <a:t>Udvekslingsstuderende i udlandet</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a:latin typeface="AU Passata"/>
                <a:cs typeface="AU Passata"/>
              </a:rPr>
              <a:t>1.000</a:t>
            </a:r>
          </a:p>
          <a:p>
            <a:pPr>
              <a:lnSpc>
                <a:spcPts val="2200"/>
              </a:lnSpc>
            </a:pPr>
            <a:r>
              <a:rPr lang="da-DK" kern="0" spc="150" dirty="0">
                <a:latin typeface="AU Passata Light" panose="020B0303030902030804" pitchFamily="34" charset="77"/>
              </a:rPr>
              <a:t>Udvekslingsstuderende på</a:t>
            </a:r>
            <a:br>
              <a:rPr lang="da-DK" kern="0" spc="150" dirty="0">
                <a:latin typeface="AU Passata Light" panose="020B0303030902030804" pitchFamily="34" charset="77"/>
              </a:rPr>
            </a:br>
            <a:r>
              <a:rPr lang="da-DK" kern="0" spc="150" dirty="0">
                <a:latin typeface="AU Passata Light" panose="020B0303030902030804" pitchFamily="34" charset="77"/>
              </a:rPr>
              <a:t>Aarhus Universitet</a:t>
            </a: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2.800</a:t>
            </a:r>
            <a:br>
              <a:rPr lang="da-DK" sz="4799" b="1" kern="0" dirty="0">
                <a:latin typeface="AU Passata"/>
                <a:cs typeface="AU Passata"/>
              </a:rPr>
            </a:br>
            <a:r>
              <a:rPr lang="da-DK" kern="0" spc="150" dirty="0">
                <a:latin typeface="AU Passata Light" panose="020B0303030902030804" pitchFamily="34" charset="77"/>
              </a:rPr>
              <a:t>Internationale fuldtidsstuderende</a:t>
            </a:r>
          </a:p>
          <a:p>
            <a:pPr>
              <a:lnSpc>
                <a:spcPts val="2200"/>
              </a:lnSpc>
            </a:pPr>
            <a:endParaRPr lang="da-DK" kern="0" spc="150" dirty="0">
              <a:latin typeface="AU Passata Light" panose="020B0303030902030804" pitchFamily="34" charset="77"/>
            </a:endParaRPr>
          </a:p>
        </p:txBody>
      </p:sp>
      <p:sp>
        <p:nvSpPr>
          <p:cNvPr id="20" name="Text Placeholder 3">
            <a:extLst>
              <a:ext uri="{FF2B5EF4-FFF2-40B4-BE49-F238E27FC236}">
                <a16:creationId xmlns:a16="http://schemas.microsoft.com/office/drawing/2014/main" id="{1CD4F490-DF56-4F4E-B358-B074C0BB3F3C}"/>
              </a:ext>
            </a:extLst>
          </p:cNvPr>
          <p:cNvSpPr txBox="1">
            <a:spLocks/>
          </p:cNvSpPr>
          <p:nvPr/>
        </p:nvSpPr>
        <p:spPr bwMode="auto">
          <a:xfrm>
            <a:off x="6093913" y="184482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endParaRPr lang="da-DK" sz="4799" b="1" kern="0" dirty="0">
              <a:latin typeface="AU Passata"/>
              <a:cs typeface="AU Passata"/>
            </a:endParaRPr>
          </a:p>
          <a:p>
            <a:pPr>
              <a:lnSpc>
                <a:spcPts val="2200"/>
              </a:lnSpc>
              <a:buNone/>
            </a:pPr>
            <a:r>
              <a:rPr lang="da-DK" sz="4799" b="1" kern="0" dirty="0">
                <a:latin typeface="AU Passata"/>
                <a:cs typeface="AU Passata"/>
              </a:rPr>
              <a:t>60 </a:t>
            </a:r>
          </a:p>
          <a:p>
            <a:pPr>
              <a:lnSpc>
                <a:spcPts val="2200"/>
              </a:lnSpc>
              <a:buNone/>
            </a:pPr>
            <a:r>
              <a:rPr lang="da-DK" kern="0" spc="150" dirty="0">
                <a:latin typeface="AU Passata Light" panose="020B0303030902030804" pitchFamily="34" charset="77"/>
                <a:cs typeface="AU Passata"/>
              </a:rPr>
              <a:t>Hele uddannelser på engelsk</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a:latin typeface="AU Passata"/>
                <a:cs typeface="AU Passata"/>
              </a:rPr>
              <a:t>115</a:t>
            </a:r>
          </a:p>
          <a:p>
            <a:pPr>
              <a:lnSpc>
                <a:spcPts val="2200"/>
              </a:lnSpc>
            </a:pPr>
            <a:r>
              <a:rPr lang="da-DK" kern="0" spc="150" dirty="0">
                <a:latin typeface="AU Passata Light" panose="020B0303030902030804" pitchFamily="34" charset="77"/>
              </a:rPr>
              <a:t>Nationaliteter blandt fuldtidsstuderende</a:t>
            </a: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85</a:t>
            </a:r>
            <a:br>
              <a:rPr lang="da-DK" sz="4799" b="1" kern="0" dirty="0">
                <a:latin typeface="AU Passata"/>
                <a:cs typeface="AU Passata"/>
              </a:rPr>
            </a:br>
            <a:r>
              <a:rPr lang="da-DK" kern="0" spc="150" dirty="0">
                <a:latin typeface="AU Passata Light" panose="020B0303030902030804" pitchFamily="34" charset="77"/>
              </a:rPr>
              <a:t>Nationaliteter blandt</a:t>
            </a:r>
            <a:br>
              <a:rPr lang="da-DK" kern="0" spc="150" dirty="0">
                <a:latin typeface="AU Passata Light" panose="020B0303030902030804" pitchFamily="34" charset="77"/>
              </a:rPr>
            </a:br>
            <a:r>
              <a:rPr lang="da-DK" kern="0" spc="150" dirty="0">
                <a:latin typeface="AU Passata Light" panose="020B0303030902030804" pitchFamily="34" charset="77"/>
              </a:rPr>
              <a:t>videnskabeligt ansatte</a:t>
            </a:r>
          </a:p>
          <a:p>
            <a:pPr>
              <a:lnSpc>
                <a:spcPts val="2200"/>
              </a:lnSpc>
            </a:pPr>
            <a:endParaRPr lang="da-DK" kern="0" spc="150" dirty="0">
              <a:latin typeface="AU Passata Light" panose="020B0303030902030804" pitchFamily="34" charset="77"/>
            </a:endParaRPr>
          </a:p>
        </p:txBody>
      </p:sp>
    </p:spTree>
    <p:extLst>
      <p:ext uri="{BB962C8B-B14F-4D97-AF65-F5344CB8AC3E}">
        <p14:creationId xmlns:p14="http://schemas.microsoft.com/office/powerpoint/2010/main" val="20388703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500"/>
                                        <p:tgtEl>
                                          <p:spTgt spid="18"/>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Internationale fuldtidsstuderende (2019)</a:t>
            </a:r>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graphicFrame>
        <p:nvGraphicFramePr>
          <p:cNvPr id="11" name="Pladsholder til indhold 2">
            <a:extLst>
              <a:ext uri="{FF2B5EF4-FFF2-40B4-BE49-F238E27FC236}">
                <a16:creationId xmlns:a16="http://schemas.microsoft.com/office/drawing/2014/main" id="{339B4418-9094-014D-83F1-8C86E25EDF57}"/>
              </a:ext>
            </a:extLst>
          </p:cNvPr>
          <p:cNvGraphicFramePr>
            <a:graphicFrameLocks/>
          </p:cNvGraphicFramePr>
          <p:nvPr>
            <p:extLst>
              <p:ext uri="{D42A27DB-BD31-4B8C-83A1-F6EECF244321}">
                <p14:modId xmlns:p14="http://schemas.microsoft.com/office/powerpoint/2010/main" val="841684541"/>
              </p:ext>
            </p:extLst>
          </p:nvPr>
        </p:nvGraphicFramePr>
        <p:xfrm>
          <a:off x="45740" y="1196752"/>
          <a:ext cx="13465496"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boks 3">
            <a:extLst>
              <a:ext uri="{FF2B5EF4-FFF2-40B4-BE49-F238E27FC236}">
                <a16:creationId xmlns:a16="http://schemas.microsoft.com/office/drawing/2014/main" id="{826D7225-3ABC-C649-B80D-CBB301F8E684}"/>
              </a:ext>
            </a:extLst>
          </p:cNvPr>
          <p:cNvSpPr txBox="1"/>
          <p:nvPr/>
        </p:nvSpPr>
        <p:spPr>
          <a:xfrm>
            <a:off x="1341885" y="5349145"/>
            <a:ext cx="1872207" cy="585032"/>
          </a:xfrm>
          <a:prstGeom prst="rect">
            <a:avLst/>
          </a:prstGeom>
          <a:noFill/>
        </p:spPr>
        <p:txBody>
          <a:bodyPr wrap="square" lIns="0" tIns="0" rIns="0" bIns="0" rtlCol="0">
            <a:spAutoFit/>
          </a:bodyPr>
          <a:lstStyle/>
          <a:p>
            <a:pPr algn="ctr">
              <a:lnSpc>
                <a:spcPct val="95000"/>
              </a:lnSpc>
              <a:spcAft>
                <a:spcPts val="800"/>
              </a:spcAft>
            </a:pPr>
            <a:r>
              <a:rPr lang="da-DK" sz="1100" b="1" dirty="0">
                <a:solidFill>
                  <a:srgbClr val="002546"/>
                </a:solidFill>
                <a:latin typeface="+mn-lt"/>
              </a:rPr>
              <a:t>ARTS</a:t>
            </a:r>
          </a:p>
          <a:p>
            <a:pPr algn="ctr">
              <a:lnSpc>
                <a:spcPct val="95000"/>
              </a:lnSpc>
            </a:pPr>
            <a:r>
              <a:rPr lang="da-DK" sz="1100" b="1" dirty="0">
                <a:solidFill>
                  <a:srgbClr val="002546"/>
                </a:solidFill>
                <a:latin typeface="+mn-lt"/>
              </a:rPr>
              <a:t>766 INT. STUD. </a:t>
            </a:r>
          </a:p>
          <a:p>
            <a:pPr algn="ctr">
              <a:lnSpc>
                <a:spcPct val="95000"/>
              </a:lnSpc>
            </a:pPr>
            <a:r>
              <a:rPr lang="da-DK" sz="1100" dirty="0">
                <a:solidFill>
                  <a:srgbClr val="002546"/>
                </a:solidFill>
                <a:latin typeface="+mn-lt"/>
              </a:rPr>
              <a:t>(I ALT 9.750 STUD.)</a:t>
            </a:r>
          </a:p>
        </p:txBody>
      </p:sp>
      <p:sp>
        <p:nvSpPr>
          <p:cNvPr id="13" name="Tekstboks 4">
            <a:extLst>
              <a:ext uri="{FF2B5EF4-FFF2-40B4-BE49-F238E27FC236}">
                <a16:creationId xmlns:a16="http://schemas.microsoft.com/office/drawing/2014/main" id="{37C18063-33F9-0C4D-A2B7-B59578053137}"/>
              </a:ext>
            </a:extLst>
          </p:cNvPr>
          <p:cNvSpPr txBox="1"/>
          <p:nvPr/>
        </p:nvSpPr>
        <p:spPr>
          <a:xfrm>
            <a:off x="4048980" y="5335081"/>
            <a:ext cx="1775735" cy="585032"/>
          </a:xfrm>
          <a:prstGeom prst="rect">
            <a:avLst/>
          </a:prstGeom>
          <a:noFill/>
        </p:spPr>
        <p:txBody>
          <a:bodyPr wrap="square" lIns="0" tIns="0" rIns="0" bIns="0" rtlCol="0">
            <a:spAutoFit/>
          </a:bodyPr>
          <a:lstStyle/>
          <a:p>
            <a:pPr algn="ctr">
              <a:lnSpc>
                <a:spcPct val="95000"/>
              </a:lnSpc>
              <a:spcAft>
                <a:spcPts val="800"/>
              </a:spcAft>
            </a:pPr>
            <a:r>
              <a:rPr lang="da-DK" sz="1100" b="1" dirty="0">
                <a:solidFill>
                  <a:srgbClr val="002546"/>
                </a:solidFill>
                <a:latin typeface="+mn-lt"/>
              </a:rPr>
              <a:t>AARHUS BSS</a:t>
            </a:r>
          </a:p>
          <a:p>
            <a:pPr algn="ctr">
              <a:lnSpc>
                <a:spcPct val="95000"/>
              </a:lnSpc>
            </a:pPr>
            <a:r>
              <a:rPr lang="da-DK" sz="1100" b="1" dirty="0">
                <a:solidFill>
                  <a:srgbClr val="002546"/>
                </a:solidFill>
                <a:latin typeface="+mn-lt"/>
              </a:rPr>
              <a:t>1.301 INT. STUD.</a:t>
            </a:r>
          </a:p>
          <a:p>
            <a:pPr algn="ctr">
              <a:lnSpc>
                <a:spcPct val="95000"/>
              </a:lnSpc>
            </a:pPr>
            <a:r>
              <a:rPr lang="da-DK" sz="1100" dirty="0">
                <a:solidFill>
                  <a:srgbClr val="002546"/>
                </a:solidFill>
                <a:latin typeface="+mn-lt"/>
              </a:rPr>
              <a:t>(I ALT 11.876 STUD.)</a:t>
            </a:r>
          </a:p>
        </p:txBody>
      </p:sp>
      <p:sp>
        <p:nvSpPr>
          <p:cNvPr id="14" name="Tekstboks 5">
            <a:extLst>
              <a:ext uri="{FF2B5EF4-FFF2-40B4-BE49-F238E27FC236}">
                <a16:creationId xmlns:a16="http://schemas.microsoft.com/office/drawing/2014/main" id="{C147753E-52D8-7745-8630-1ED1AF0CDDD6}"/>
              </a:ext>
            </a:extLst>
          </p:cNvPr>
          <p:cNvSpPr txBox="1"/>
          <p:nvPr/>
        </p:nvSpPr>
        <p:spPr>
          <a:xfrm>
            <a:off x="6769915" y="5335081"/>
            <a:ext cx="1775735" cy="585032"/>
          </a:xfrm>
          <a:prstGeom prst="rect">
            <a:avLst/>
          </a:prstGeom>
          <a:noFill/>
        </p:spPr>
        <p:txBody>
          <a:bodyPr wrap="square" lIns="0" tIns="0" rIns="0" bIns="0" rtlCol="0">
            <a:spAutoFit/>
          </a:bodyPr>
          <a:lstStyle/>
          <a:p>
            <a:pPr algn="ctr">
              <a:lnSpc>
                <a:spcPct val="95000"/>
              </a:lnSpc>
              <a:spcAft>
                <a:spcPts val="800"/>
              </a:spcAft>
            </a:pPr>
            <a:r>
              <a:rPr lang="da-DK" sz="1100" b="1" dirty="0">
                <a:solidFill>
                  <a:srgbClr val="002546"/>
                </a:solidFill>
                <a:latin typeface="+mn-lt"/>
              </a:rPr>
              <a:t>HEALTH</a:t>
            </a:r>
          </a:p>
          <a:p>
            <a:pPr algn="ctr">
              <a:lnSpc>
                <a:spcPct val="95000"/>
              </a:lnSpc>
            </a:pPr>
            <a:r>
              <a:rPr lang="da-DK" sz="1100" b="1" dirty="0">
                <a:solidFill>
                  <a:srgbClr val="002546"/>
                </a:solidFill>
                <a:latin typeface="+mn-lt"/>
              </a:rPr>
              <a:t>280 INT. STUD. </a:t>
            </a:r>
          </a:p>
          <a:p>
            <a:pPr algn="ctr">
              <a:lnSpc>
                <a:spcPct val="95000"/>
              </a:lnSpc>
            </a:pPr>
            <a:r>
              <a:rPr lang="da-DK" sz="1100" dirty="0">
                <a:solidFill>
                  <a:srgbClr val="002546"/>
                </a:solidFill>
                <a:latin typeface="+mn-lt"/>
              </a:rPr>
              <a:t>(I ALT 4.528 STUD.)</a:t>
            </a:r>
          </a:p>
        </p:txBody>
      </p:sp>
      <p:sp>
        <p:nvSpPr>
          <p:cNvPr id="15" name="Tekstboks 6">
            <a:extLst>
              <a:ext uri="{FF2B5EF4-FFF2-40B4-BE49-F238E27FC236}">
                <a16:creationId xmlns:a16="http://schemas.microsoft.com/office/drawing/2014/main" id="{ADAFF1EE-CA1B-ED49-B78A-86CB3808BAD5}"/>
              </a:ext>
            </a:extLst>
          </p:cNvPr>
          <p:cNvSpPr txBox="1"/>
          <p:nvPr/>
        </p:nvSpPr>
        <p:spPr>
          <a:xfrm>
            <a:off x="8974732" y="5294654"/>
            <a:ext cx="2495627" cy="643253"/>
          </a:xfrm>
          <a:prstGeom prst="rect">
            <a:avLst/>
          </a:prstGeom>
          <a:noFill/>
        </p:spPr>
        <p:txBody>
          <a:bodyPr wrap="square" lIns="0" tIns="0" rIns="0" bIns="0" rtlCol="0">
            <a:spAutoFit/>
          </a:bodyPr>
          <a:lstStyle/>
          <a:p>
            <a:pPr algn="ctr">
              <a:lnSpc>
                <a:spcPct val="95000"/>
              </a:lnSpc>
              <a:spcAft>
                <a:spcPts val="800"/>
              </a:spcAft>
            </a:pPr>
            <a:r>
              <a:rPr lang="da-DK" sz="1100" b="1" dirty="0">
                <a:solidFill>
                  <a:srgbClr val="002546"/>
                </a:solidFill>
                <a:latin typeface="+mn-lt"/>
              </a:rPr>
              <a:t>SCIENCE AND TECHNOLOGY</a:t>
            </a:r>
            <a:br>
              <a:rPr lang="da-DK" sz="1100" b="1" dirty="0">
                <a:solidFill>
                  <a:srgbClr val="002546"/>
                </a:solidFill>
                <a:latin typeface="+mn-lt"/>
              </a:rPr>
            </a:br>
            <a:r>
              <a:rPr lang="da-DK" sz="1100" b="1" dirty="0">
                <a:solidFill>
                  <a:srgbClr val="002546"/>
                </a:solidFill>
                <a:latin typeface="+mn-lt"/>
              </a:rPr>
              <a:t/>
            </a:r>
            <a:br>
              <a:rPr lang="da-DK" sz="1100" b="1" dirty="0">
                <a:solidFill>
                  <a:srgbClr val="002546"/>
                </a:solidFill>
                <a:latin typeface="+mn-lt"/>
              </a:rPr>
            </a:br>
            <a:r>
              <a:rPr lang="da-DK" sz="1100" b="1" dirty="0">
                <a:solidFill>
                  <a:srgbClr val="002546"/>
                </a:solidFill>
                <a:latin typeface="+mn-lt"/>
              </a:rPr>
              <a:t>439 INT. STUD.</a:t>
            </a:r>
            <a:br>
              <a:rPr lang="da-DK" sz="1100" b="1" dirty="0">
                <a:solidFill>
                  <a:srgbClr val="002546"/>
                </a:solidFill>
                <a:latin typeface="+mn-lt"/>
              </a:rPr>
            </a:br>
            <a:r>
              <a:rPr lang="da-DK" sz="1100" dirty="0">
                <a:solidFill>
                  <a:srgbClr val="002546"/>
                </a:solidFill>
                <a:latin typeface="+mn-lt"/>
              </a:rPr>
              <a:t>(I ALT 7.053 STUD.)</a:t>
            </a:r>
          </a:p>
        </p:txBody>
      </p:sp>
    </p:spTree>
    <p:extLst>
      <p:ext uri="{BB962C8B-B14F-4D97-AF65-F5344CB8AC3E}">
        <p14:creationId xmlns:p14="http://schemas.microsoft.com/office/powerpoint/2010/main" val="22940759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dato 1">
            <a:extLst>
              <a:ext uri="{FF2B5EF4-FFF2-40B4-BE49-F238E27FC236}">
                <a16:creationId xmlns:a16="http://schemas.microsoft.com/office/drawing/2014/main" id="{3D4D4988-E60B-214B-8236-2395562787F0}"/>
              </a:ext>
            </a:extLst>
          </p:cNvPr>
          <p:cNvSpPr>
            <a:spLocks noGrp="1"/>
          </p:cNvSpPr>
          <p:nvPr>
            <p:ph type="dt" sz="half" idx="10"/>
          </p:nvPr>
        </p:nvSpPr>
        <p:spPr>
          <a:xfrm>
            <a:off x="0" y="7020000"/>
            <a:ext cx="0" cy="0"/>
          </a:xfrm>
        </p:spPr>
        <p:txBody>
          <a:bodyPr/>
          <a:lstStyle/>
          <a:p>
            <a:fld id="{CAE9BC38-B78C-4CF6-8D84-5D02D9A745CF}" type="datetime1">
              <a:rPr lang="da-DK" smtClean="0"/>
              <a:t>29-10-2020</a:t>
            </a:fld>
            <a:r>
              <a:rPr lang="da-DK"/>
              <a:t>03-09-2019</a:t>
            </a:r>
            <a:endParaRPr lang="da-DK" dirty="0"/>
          </a:p>
        </p:txBody>
      </p:sp>
      <p:pic>
        <p:nvPicPr>
          <p:cNvPr id="10" name="Billede 9">
            <a:extLst>
              <a:ext uri="{FF2B5EF4-FFF2-40B4-BE49-F238E27FC236}">
                <a16:creationId xmlns:a16="http://schemas.microsoft.com/office/drawing/2014/main" id="{40E71CB6-691A-294A-8224-71E626651BFB}"/>
              </a:ext>
            </a:extLst>
          </p:cNvPr>
          <p:cNvPicPr>
            <a:picLocks noChangeAspect="1"/>
          </p:cNvPicPr>
          <p:nvPr/>
        </p:nvPicPr>
        <p:blipFill rotWithShape="1">
          <a:blip r:embed="rId3">
            <a:extLst>
              <a:ext uri="{28A0092B-C50C-407E-A947-70E740481C1C}">
                <a14:useLocalDpi xmlns:a14="http://schemas.microsoft.com/office/drawing/2010/main" val="0"/>
              </a:ext>
            </a:extLst>
          </a:blip>
          <a:srcRect l="10770" t="8252" r="13984" b="50000"/>
          <a:stretch/>
        </p:blipFill>
        <p:spPr>
          <a:xfrm>
            <a:off x="5185458" y="1063450"/>
            <a:ext cx="6020705" cy="4834113"/>
          </a:xfrm>
          <a:prstGeom prst="rect">
            <a:avLst/>
          </a:prstGeom>
        </p:spPr>
      </p:pic>
      <p:sp>
        <p:nvSpPr>
          <p:cNvPr id="16" name="Titel 1">
            <a:extLst>
              <a:ext uri="{FF2B5EF4-FFF2-40B4-BE49-F238E27FC236}">
                <a16:creationId xmlns:a16="http://schemas.microsoft.com/office/drawing/2014/main" id="{106A674B-6203-F04B-A6EB-98BC91B16D22}"/>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Universitetsalliancen</a:t>
            </a:r>
            <a:br>
              <a:rPr lang="da-DK" b="0" kern="0" cap="none" dirty="0">
                <a:latin typeface="AU Passata Light" panose="020B0303030902030804" pitchFamily="34" charset="77"/>
              </a:rPr>
            </a:br>
            <a:r>
              <a:rPr lang="da-DK" b="0" kern="0" cap="none" dirty="0" err="1">
                <a:latin typeface="AU Passata Light" panose="020B0303030902030804" pitchFamily="34" charset="77"/>
              </a:rPr>
              <a:t>Circle</a:t>
            </a:r>
            <a:r>
              <a:rPr lang="da-DK" b="0" kern="0" cap="none" dirty="0">
                <a:latin typeface="AU Passata Light" panose="020B0303030902030804" pitchFamily="34" charset="77"/>
              </a:rPr>
              <a:t> U.</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17" name="Tekstfelt 16">
            <a:extLst>
              <a:ext uri="{FF2B5EF4-FFF2-40B4-BE49-F238E27FC236}">
                <a16:creationId xmlns:a16="http://schemas.microsoft.com/office/drawing/2014/main" id="{06B4A0E2-6EA1-E149-95C3-05A5D58BD6CD}"/>
              </a:ext>
            </a:extLst>
          </p:cNvPr>
          <p:cNvSpPr txBox="1"/>
          <p:nvPr/>
        </p:nvSpPr>
        <p:spPr>
          <a:xfrm>
            <a:off x="981844" y="2160101"/>
            <a:ext cx="4517808" cy="3737946"/>
          </a:xfrm>
          <a:prstGeom prst="rect">
            <a:avLst/>
          </a:prstGeom>
          <a:noFill/>
        </p:spPr>
        <p:txBody>
          <a:bodyPr wrap="square" lIns="0" tIns="0" rIns="0" bIns="0" rtlCol="0">
            <a:spAutoFit/>
          </a:bodyPr>
          <a:lstStyle/>
          <a:p>
            <a:pPr>
              <a:lnSpc>
                <a:spcPct val="100000"/>
              </a:lnSpc>
            </a:pPr>
            <a:r>
              <a:rPr lang="da-DK" sz="1400" spc="100" dirty="0">
                <a:latin typeface="+mn-lt"/>
              </a:rPr>
              <a:t>Aarhus Universitet blev i 2020 sammen med en</a:t>
            </a:r>
            <a:br>
              <a:rPr lang="da-DK" sz="1400" spc="100" dirty="0">
                <a:latin typeface="+mn-lt"/>
              </a:rPr>
            </a:br>
            <a:r>
              <a:rPr lang="da-DK" sz="1400" spc="100" dirty="0">
                <a:latin typeface="+mn-lt"/>
              </a:rPr>
              <a:t>række andre forskningsintensive universiteter i</a:t>
            </a:r>
            <a:br>
              <a:rPr lang="da-DK" sz="1400" spc="100" dirty="0">
                <a:latin typeface="+mn-lt"/>
              </a:rPr>
            </a:br>
            <a:r>
              <a:rPr lang="da-DK" sz="1400" spc="100" dirty="0">
                <a:latin typeface="+mn-lt"/>
              </a:rPr>
              <a:t>Europa udpeget som European </a:t>
            </a:r>
            <a:r>
              <a:rPr lang="da-DK" sz="1400" spc="100" dirty="0" err="1">
                <a:latin typeface="+mn-lt"/>
              </a:rPr>
              <a:t>University</a:t>
            </a:r>
            <a:r>
              <a:rPr lang="da-DK" sz="1400" spc="100" dirty="0">
                <a:latin typeface="+mn-lt"/>
              </a:rPr>
              <a:t> Alliance. </a:t>
            </a:r>
            <a:br>
              <a:rPr lang="da-DK" sz="1400" spc="100" dirty="0">
                <a:latin typeface="+mn-lt"/>
              </a:rPr>
            </a:br>
            <a:endParaRPr lang="da-DK" sz="1400" spc="100" dirty="0">
              <a:latin typeface="+mn-lt"/>
            </a:endParaRPr>
          </a:p>
          <a:p>
            <a:pPr>
              <a:lnSpc>
                <a:spcPct val="95000"/>
              </a:lnSpc>
            </a:pPr>
            <a:r>
              <a:rPr lang="da-DK" sz="1400" spc="100" dirty="0">
                <a:latin typeface="+mn-lt"/>
              </a:rPr>
              <a:t>Alliancen består ud over Aarhus Universitet af</a:t>
            </a:r>
            <a:br>
              <a:rPr lang="da-DK" sz="1400" spc="100" dirty="0">
                <a:latin typeface="+mn-lt"/>
              </a:rPr>
            </a:br>
            <a:r>
              <a:rPr lang="da-DK" sz="1400" spc="100" dirty="0">
                <a:latin typeface="+mn-lt"/>
              </a:rPr>
              <a:t>seks universiteter i Berlin, London, </a:t>
            </a:r>
            <a:r>
              <a:rPr lang="da-DK" sz="1400" spc="100" dirty="0" err="1">
                <a:latin typeface="+mn-lt"/>
              </a:rPr>
              <a:t>Louvain</a:t>
            </a:r>
            <a:r>
              <a:rPr lang="da-DK" sz="1400" spc="100" dirty="0">
                <a:latin typeface="+mn-lt"/>
              </a:rPr>
              <a:t>,</a:t>
            </a:r>
            <a:br>
              <a:rPr lang="da-DK" sz="1400" spc="100" dirty="0">
                <a:latin typeface="+mn-lt"/>
              </a:rPr>
            </a:br>
            <a:r>
              <a:rPr lang="da-DK" sz="1400" spc="100" dirty="0">
                <a:latin typeface="+mn-lt"/>
              </a:rPr>
              <a:t>Oslo, Paris og Beograd.</a:t>
            </a:r>
            <a:br>
              <a:rPr lang="da-DK" sz="1400" spc="100" dirty="0">
                <a:latin typeface="+mn-lt"/>
              </a:rPr>
            </a:br>
            <a:endParaRPr lang="da-DK" sz="1400" spc="100" dirty="0">
              <a:latin typeface="+mn-lt"/>
            </a:endParaRPr>
          </a:p>
          <a:p>
            <a:pPr>
              <a:lnSpc>
                <a:spcPct val="95000"/>
              </a:lnSpc>
            </a:pPr>
            <a:r>
              <a:rPr lang="da-DK" sz="1400" spc="100" dirty="0"/>
              <a:t>Intentionen er at understøtte og stimulere</a:t>
            </a:r>
          </a:p>
          <a:p>
            <a:pPr>
              <a:lnSpc>
                <a:spcPct val="95000"/>
              </a:lnSpc>
            </a:pPr>
            <a:r>
              <a:rPr lang="da-DK" sz="1400" spc="100" dirty="0"/>
              <a:t>samarbejde om undervisning, uddannelse,</a:t>
            </a:r>
            <a:br>
              <a:rPr lang="da-DK" sz="1400" spc="100" dirty="0"/>
            </a:br>
            <a:r>
              <a:rPr lang="da-DK" sz="1400" spc="100" dirty="0"/>
              <a:t>forskning og innovation, så mobiliteten øges.</a:t>
            </a:r>
          </a:p>
          <a:p>
            <a:pPr>
              <a:lnSpc>
                <a:spcPct val="95000"/>
              </a:lnSpc>
            </a:pPr>
            <a:endParaRPr lang="da-DK" sz="1400" b="1" spc="100" dirty="0"/>
          </a:p>
          <a:p>
            <a:pPr>
              <a:lnSpc>
                <a:spcPct val="95000"/>
              </a:lnSpc>
            </a:pPr>
            <a:endParaRPr lang="da-DK" sz="1400" b="1" spc="100" dirty="0"/>
          </a:p>
          <a:p>
            <a:pPr>
              <a:lnSpc>
                <a:spcPct val="95000"/>
              </a:lnSpc>
            </a:pPr>
            <a:r>
              <a:rPr lang="en-US" sz="1400" b="1" spc="100" dirty="0"/>
              <a:t>Circle U.’s mission:</a:t>
            </a:r>
          </a:p>
          <a:p>
            <a:pPr>
              <a:lnSpc>
                <a:spcPct val="95000"/>
              </a:lnSpc>
            </a:pPr>
            <a:r>
              <a:rPr lang="en-US" sz="1400" i="1" spc="100" dirty="0"/>
              <a:t>Empowering our students and staff to</a:t>
            </a:r>
            <a:br>
              <a:rPr lang="en-US" sz="1400" i="1" spc="100" dirty="0"/>
            </a:br>
            <a:r>
              <a:rPr lang="en-US" sz="1400" i="1" spc="100" dirty="0"/>
              <a:t>mobilize knowledge for impact in order</a:t>
            </a:r>
            <a:br>
              <a:rPr lang="en-US" sz="1400" i="1" spc="100" dirty="0"/>
            </a:br>
            <a:r>
              <a:rPr lang="en-US" sz="1400" i="1" spc="100" dirty="0"/>
              <a:t>to make the world a better place.</a:t>
            </a:r>
            <a:endParaRPr lang="da-DK" sz="1400" i="1" spc="100" dirty="0"/>
          </a:p>
        </p:txBody>
      </p:sp>
    </p:spTree>
    <p:extLst>
      <p:ext uri="{BB962C8B-B14F-4D97-AF65-F5344CB8AC3E}">
        <p14:creationId xmlns:p14="http://schemas.microsoft.com/office/powerpoint/2010/main" val="2476910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a:t>
            </a:r>
            <a:r>
              <a:rPr lang="da-DK" b="0" kern="0" cap="none" dirty="0" err="1">
                <a:latin typeface="AU Passata Light" panose="020B0303030902030804" pitchFamily="34" charset="77"/>
              </a:rPr>
              <a:t>Getting</a:t>
            </a:r>
            <a:r>
              <a:rPr lang="da-DK" b="0" kern="0" cap="none" dirty="0">
                <a:latin typeface="AU Passata Light" panose="020B0303030902030804" pitchFamily="34" charset="77"/>
              </a:rPr>
              <a:t> </a:t>
            </a:r>
            <a:r>
              <a:rPr lang="da-DK" b="0" kern="0" cap="none" dirty="0" err="1">
                <a:latin typeface="AU Passata Light" panose="020B0303030902030804" pitchFamily="34" charset="77"/>
              </a:rPr>
              <a:t>started</a:t>
            </a:r>
            <a:r>
              <a:rPr lang="da-DK" b="0" kern="0" cap="none" dirty="0">
                <a:latin typeface="AU Passata Light" panose="020B0303030902030804" pitchFamily="34" charset="77"/>
              </a:rPr>
              <a:t> in Denmark”</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Et særligt ”kom-godt-</a:t>
            </a:r>
            <a:r>
              <a:rPr lang="da-DK" kern="0" spc="100" dirty="0" err="1">
                <a:latin typeface="AU Passata Light" panose="020B0303030902030804" pitchFamily="34" charset="77"/>
                <a:cs typeface="AU Passata"/>
              </a:rPr>
              <a:t>igang</a:t>
            </a:r>
            <a:r>
              <a:rPr lang="da-DK" kern="0" spc="100" dirty="0">
                <a:latin typeface="AU Passata Light" panose="020B0303030902030804" pitchFamily="34" charset="77"/>
                <a:cs typeface="AU Passata"/>
              </a:rPr>
              <a:t>-arrangement” for nye internationale medarbejdere på AU:</a:t>
            </a:r>
          </a:p>
          <a:p>
            <a:pPr algn="just">
              <a:buFont typeface="Calibri" panose="020F0502020204030204" pitchFamily="34" charset="0"/>
              <a:buNone/>
            </a:pPr>
            <a:endParaRPr lang="da-DK" sz="1600" kern="0" dirty="0">
              <a:latin typeface="AU Passata"/>
              <a:cs typeface="AU Passata"/>
            </a:endParaRPr>
          </a:p>
          <a:p>
            <a:pPr lvl="1"/>
            <a:r>
              <a:rPr lang="da-DK" sz="1600" kern="0" dirty="0"/>
              <a:t>Fire timers gratis arrangement hver</a:t>
            </a:r>
            <a:br>
              <a:rPr lang="da-DK" sz="1600" kern="0" dirty="0"/>
            </a:br>
            <a:r>
              <a:rPr lang="da-DK" sz="1600" kern="0" dirty="0"/>
              <a:t>anden fredag.</a:t>
            </a:r>
            <a:br>
              <a:rPr lang="da-DK" sz="1600" kern="0" dirty="0"/>
            </a:br>
            <a:endParaRPr lang="da-DK" sz="1600" kern="0" dirty="0"/>
          </a:p>
          <a:p>
            <a:pPr lvl="1"/>
            <a:r>
              <a:rPr lang="da-DK" sz="1600" kern="0" dirty="0"/>
              <a:t>Personlig assistance til registrering hos</a:t>
            </a:r>
            <a:br>
              <a:rPr lang="da-DK" sz="1600" kern="0" dirty="0"/>
            </a:br>
            <a:r>
              <a:rPr lang="da-DK" sz="1600" kern="0" dirty="0"/>
              <a:t>offentlige myndigheder kombineret med introduktion til AU og Danmark. </a:t>
            </a:r>
            <a:br>
              <a:rPr lang="da-DK" sz="1600" kern="0" dirty="0"/>
            </a:br>
            <a:endParaRPr lang="da-DK" sz="1600" kern="0" dirty="0"/>
          </a:p>
          <a:p>
            <a:pPr lvl="1"/>
            <a:r>
              <a:rPr lang="da-DK" sz="1600" kern="0" dirty="0"/>
              <a:t>Transport til og fra International Citizen Service – et ”One Stop Shop”-koncept, som gør det</a:t>
            </a:r>
            <a:br>
              <a:rPr lang="da-DK" sz="1600" kern="0" dirty="0"/>
            </a:br>
            <a:r>
              <a:rPr lang="da-DK" sz="1600" kern="0" dirty="0"/>
              <a:t>nemt for internationale ansatte og deres</a:t>
            </a:r>
            <a:br>
              <a:rPr lang="da-DK" sz="1600" kern="0" dirty="0"/>
            </a:br>
            <a:r>
              <a:rPr lang="da-DK" sz="1600" kern="0" dirty="0"/>
              <a:t>familier at komme i gang i Danmark.</a:t>
            </a:r>
          </a:p>
        </p:txBody>
      </p:sp>
      <p:graphicFrame>
        <p:nvGraphicFramePr>
          <p:cNvPr id="9" name="Tabel 8">
            <a:extLst>
              <a:ext uri="{FF2B5EF4-FFF2-40B4-BE49-F238E27FC236}">
                <a16:creationId xmlns:a16="http://schemas.microsoft.com/office/drawing/2014/main" id="{69225890-463B-7545-B027-EA9464612247}"/>
              </a:ext>
            </a:extLst>
          </p:cNvPr>
          <p:cNvGraphicFramePr>
            <a:graphicFrameLocks noGrp="1"/>
          </p:cNvGraphicFramePr>
          <p:nvPr>
            <p:extLst>
              <p:ext uri="{D42A27DB-BD31-4B8C-83A1-F6EECF244321}">
                <p14:modId xmlns:p14="http://schemas.microsoft.com/office/powerpoint/2010/main" val="3118811069"/>
              </p:ext>
            </p:extLst>
          </p:nvPr>
        </p:nvGraphicFramePr>
        <p:xfrm>
          <a:off x="6094412" y="1484784"/>
          <a:ext cx="5109983" cy="4412779"/>
        </p:xfrm>
        <a:graphic>
          <a:graphicData uri="http://schemas.openxmlformats.org/drawingml/2006/table">
            <a:tbl>
              <a:tblPr firstRow="1" bandRow="1">
                <a:tableStyleId>{5C22544A-7EE6-4342-B048-85BDC9FD1C3A}</a:tableStyleId>
              </a:tblPr>
              <a:tblGrid>
                <a:gridCol w="5109983">
                  <a:extLst>
                    <a:ext uri="{9D8B030D-6E8A-4147-A177-3AD203B41FA5}">
                      <a16:colId xmlns:a16="http://schemas.microsoft.com/office/drawing/2014/main" val="20000"/>
                    </a:ext>
                  </a:extLst>
                </a:gridCol>
              </a:tblGrid>
              <a:tr h="4412779">
                <a:tc>
                  <a:txBody>
                    <a:bodyPr/>
                    <a:lstStyle/>
                    <a:p>
                      <a:pPr marL="0" marR="0" indent="0" algn="ctr" defTabSz="914400" rtl="0" eaLnBrk="1" fontAlgn="auto" latinLnBrk="0" hangingPunct="1">
                        <a:lnSpc>
                          <a:spcPts val="2300"/>
                        </a:lnSpc>
                        <a:spcBef>
                          <a:spcPts val="0"/>
                        </a:spcBef>
                        <a:spcAft>
                          <a:spcPts val="0"/>
                        </a:spcAft>
                        <a:buClrTx/>
                        <a:buSzTx/>
                        <a:buFontTx/>
                        <a:buNone/>
                        <a:tabLst/>
                        <a:defRPr/>
                      </a:pPr>
                      <a:endParaRPr lang="da-DK" sz="2400" b="0" kern="0" dirty="0">
                        <a:latin typeface="AU Passata" charset="0"/>
                        <a:ea typeface="AU Passata" charset="0"/>
                        <a:cs typeface="AU Passata" charset="0"/>
                      </a:endParaRPr>
                    </a:p>
                    <a:p>
                      <a:pPr marL="0" marR="0" indent="0" algn="ctr" defTabSz="914400" rtl="0" eaLnBrk="1" fontAlgn="auto" latinLnBrk="0" hangingPunct="1">
                        <a:lnSpc>
                          <a:spcPts val="2300"/>
                        </a:lnSpc>
                        <a:spcBef>
                          <a:spcPts val="0"/>
                        </a:spcBef>
                        <a:spcAft>
                          <a:spcPts val="0"/>
                        </a:spcAft>
                        <a:buClrTx/>
                        <a:buSzTx/>
                        <a:buFontTx/>
                        <a:buNone/>
                        <a:tabLst/>
                        <a:defRPr/>
                      </a:pPr>
                      <a:endParaRPr lang="da-DK" sz="2400" b="0" kern="0" dirty="0">
                        <a:latin typeface="AU Passata" charset="0"/>
                        <a:ea typeface="AU Passata" charset="0"/>
                        <a:cs typeface="AU Passat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da-DK" sz="2400" b="0" kern="0" dirty="0">
                          <a:latin typeface="AU Passata" charset="0"/>
                          <a:ea typeface="AU Passata" charset="0"/>
                          <a:cs typeface="AU Passata" charset="0"/>
                        </a:rPr>
                        <a:t>Aarhus og</a:t>
                      </a:r>
                      <a:r>
                        <a:rPr lang="da-DK" sz="2400" b="0" kern="0" baseline="0" dirty="0">
                          <a:latin typeface="AU Passata" charset="0"/>
                          <a:ea typeface="AU Passata" charset="0"/>
                          <a:cs typeface="AU Passata" charset="0"/>
                        </a:rPr>
                        <a:t> AU var de første</a:t>
                      </a:r>
                      <a:br>
                        <a:rPr lang="da-DK" sz="2400" b="0" kern="0" baseline="0" dirty="0">
                          <a:latin typeface="AU Passata" charset="0"/>
                          <a:ea typeface="AU Passata" charset="0"/>
                          <a:cs typeface="AU Passata" charset="0"/>
                        </a:rPr>
                      </a:br>
                      <a:r>
                        <a:rPr lang="da-DK" sz="2400" b="0" kern="0" baseline="0" dirty="0">
                          <a:latin typeface="AU Passata" charset="0"/>
                          <a:ea typeface="AU Passata" charset="0"/>
                          <a:cs typeface="AU Passata" charset="0"/>
                        </a:rPr>
                        <a:t>i Danmark med en </a:t>
                      </a:r>
                    </a:p>
                    <a:p>
                      <a:pPr marL="0" marR="0" indent="0" algn="ctr" defTabSz="914400" rtl="0" eaLnBrk="1" fontAlgn="auto" latinLnBrk="0" hangingPunct="1">
                        <a:lnSpc>
                          <a:spcPct val="100000"/>
                        </a:lnSpc>
                        <a:spcBef>
                          <a:spcPts val="0"/>
                        </a:spcBef>
                        <a:spcAft>
                          <a:spcPts val="0"/>
                        </a:spcAft>
                        <a:buClrTx/>
                        <a:buSzTx/>
                        <a:buFontTx/>
                        <a:buNone/>
                        <a:tabLst/>
                        <a:defRPr/>
                      </a:pPr>
                      <a:r>
                        <a:rPr lang="da-DK" sz="2400" b="0" kern="0" baseline="0" dirty="0">
                          <a:latin typeface="AU Passata" charset="0"/>
                          <a:ea typeface="AU Passata" charset="0"/>
                          <a:cs typeface="AU Passata" charset="0"/>
                        </a:rPr>
                        <a:t>One-Stop-Shop-service.</a:t>
                      </a:r>
                    </a:p>
                    <a:p>
                      <a:pPr marL="0" marR="0" indent="0" algn="ctr" defTabSz="914400" rtl="0" eaLnBrk="1" fontAlgn="auto" latinLnBrk="0" hangingPunct="1">
                        <a:lnSpc>
                          <a:spcPct val="100000"/>
                        </a:lnSpc>
                        <a:spcBef>
                          <a:spcPts val="0"/>
                        </a:spcBef>
                        <a:spcAft>
                          <a:spcPts val="0"/>
                        </a:spcAft>
                        <a:buClrTx/>
                        <a:buSzTx/>
                        <a:buFontTx/>
                        <a:buNone/>
                        <a:tabLst/>
                        <a:defRPr/>
                      </a:pPr>
                      <a:endParaRPr lang="da-DK" sz="2400" b="0" kern="0" baseline="0" dirty="0">
                        <a:latin typeface="AU Passata" charset="0"/>
                        <a:ea typeface="AU Passata" charset="0"/>
                        <a:cs typeface="AU Passat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da-DK" sz="2400" b="0" kern="0" baseline="0" dirty="0">
                          <a:latin typeface="AU Passata" charset="0"/>
                          <a:ea typeface="AU Passata" charset="0"/>
                          <a:cs typeface="AU Passata" charset="0"/>
                        </a:rPr>
                        <a:t>I 2011 er konceptet blevet nationalt og i dag kendt som International Citizen Service</a:t>
                      </a:r>
                      <a:endParaRPr lang="da-DK" sz="2400" dirty="0"/>
                    </a:p>
                  </a:txBody>
                  <a:tcPr marL="287925" marR="287925" marT="287925" marB="60944">
                    <a:solidFill>
                      <a:srgbClr val="00254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98007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Med viden skaber vi</a:t>
            </a:r>
            <a:br>
              <a:rPr lang="da-DK" sz="4800" cap="none" dirty="0">
                <a:latin typeface="AU Passata" panose="020B0503030502030804" pitchFamily="34" charset="77"/>
              </a:rPr>
            </a:br>
            <a:r>
              <a:rPr lang="da-DK" sz="4800" b="0" cap="none" dirty="0">
                <a:latin typeface="AU Passata Light" panose="020B0303030902030804" pitchFamily="34" charset="77"/>
              </a:rPr>
              <a:t>udvikling og vækst i Danmark</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Gennem samarbejde og tætte relationer til erhvervsliv, myndigheder, organisationer og civilsamfund er Aarhus Universitet med til at øge innovationskraften og konkurrenceevnen i samfundet.</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
        <p:nvSpPr>
          <p:cNvPr id="6" name="Rektangel 5">
            <a:extLst>
              <a:ext uri="{FF2B5EF4-FFF2-40B4-BE49-F238E27FC236}">
                <a16:creationId xmlns:a16="http://schemas.microsoft.com/office/drawing/2014/main" id="{F30656D8-C264-6043-BFB9-10CD31211AA3}"/>
              </a:ext>
            </a:extLst>
          </p:cNvPr>
          <p:cNvSpPr/>
          <p:nvPr/>
        </p:nvSpPr>
        <p:spPr bwMode="auto">
          <a:xfrm rot="2700000">
            <a:off x="8750566" y="978106"/>
            <a:ext cx="4429809" cy="530338"/>
          </a:xfrm>
          <a:prstGeom prst="rect">
            <a:avLst/>
          </a:prstGeom>
          <a:solidFill>
            <a:schemeClr val="bg1"/>
          </a:solidFill>
          <a:ln w="1778" cap="flat" cmpd="sng" algn="ctr">
            <a:noFill/>
            <a:prstDash val="solid"/>
            <a:round/>
            <a:headEnd type="none" w="med" len="med"/>
            <a:tailEnd type="none" w="med" len="med"/>
          </a:ln>
          <a:effectLst>
            <a:outerShdw blurRad="863600" dir="6180000" algn="tl" rotWithShape="0">
              <a:schemeClr val="bg1">
                <a:alpha val="56000"/>
              </a:scheme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Rektangel 4"/>
          <p:cNvSpPr/>
          <p:nvPr/>
        </p:nvSpPr>
        <p:spPr>
          <a:xfrm rot="2700000">
            <a:off x="9842990" y="869151"/>
            <a:ext cx="2430474" cy="619208"/>
          </a:xfrm>
          <a:prstGeom prst="rect">
            <a:avLst/>
          </a:prstGeom>
        </p:spPr>
        <p:txBody>
          <a:bodyPr wrap="none">
            <a:spAutoFit/>
          </a:bodyPr>
          <a:lstStyle/>
          <a:p>
            <a:pPr>
              <a:buFontTx/>
            </a:pPr>
            <a:r>
              <a:rPr lang="da-DK" sz="2000" b="1" kern="0" spc="300" dirty="0">
                <a:solidFill>
                  <a:srgbClr val="002546"/>
                </a:solidFill>
                <a:latin typeface="AU Passata" panose="020B0503030502030804" pitchFamily="34" charset="77"/>
              </a:rPr>
              <a:t>KERNEOPGAVE</a:t>
            </a:r>
          </a:p>
        </p:txBody>
      </p:sp>
    </p:spTree>
    <p:extLst>
      <p:ext uri="{BB962C8B-B14F-4D97-AF65-F5344CB8AC3E}">
        <p14:creationId xmlns:p14="http://schemas.microsoft.com/office/powerpoint/2010/main" val="390654981"/>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18" name="Titel 1">
            <a:extLst>
              <a:ext uri="{FF2B5EF4-FFF2-40B4-BE49-F238E27FC236}">
                <a16:creationId xmlns:a16="http://schemas.microsoft.com/office/drawing/2014/main" id="{F1BBAA48-449E-AA4D-A607-878025861042}"/>
              </a:ext>
            </a:extLst>
          </p:cNvPr>
          <p:cNvSpPr txBox="1">
            <a:spLocks/>
          </p:cNvSpPr>
          <p:nvPr/>
        </p:nvSpPr>
        <p:spPr>
          <a:xfrm>
            <a:off x="261764" y="23755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Viden skaber udvikling og vækst</a:t>
            </a:r>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grpSp>
        <p:nvGrpSpPr>
          <p:cNvPr id="5" name="Gruppe 4">
            <a:extLst>
              <a:ext uri="{FF2B5EF4-FFF2-40B4-BE49-F238E27FC236}">
                <a16:creationId xmlns:a16="http://schemas.microsoft.com/office/drawing/2014/main" id="{7D5B15B1-B1A3-B746-9678-3A42ED573551}"/>
              </a:ext>
            </a:extLst>
          </p:cNvPr>
          <p:cNvGrpSpPr/>
          <p:nvPr/>
        </p:nvGrpSpPr>
        <p:grpSpPr>
          <a:xfrm>
            <a:off x="8308984" y="1958975"/>
            <a:ext cx="3563930" cy="3525771"/>
            <a:chOff x="8308984" y="1958975"/>
            <a:chExt cx="3563930" cy="3525771"/>
          </a:xfrm>
        </p:grpSpPr>
        <p:sp>
          <p:nvSpPr>
            <p:cNvPr id="12" name="Content Placeholder 3">
              <a:extLst>
                <a:ext uri="{FF2B5EF4-FFF2-40B4-BE49-F238E27FC236}">
                  <a16:creationId xmlns:a16="http://schemas.microsoft.com/office/drawing/2014/main" id="{11F723C4-F687-164E-90B6-A458ADAD0353}"/>
                </a:ext>
              </a:extLst>
            </p:cNvPr>
            <p:cNvSpPr txBox="1">
              <a:spLocks/>
            </p:cNvSpPr>
            <p:nvPr/>
          </p:nvSpPr>
          <p:spPr>
            <a:xfrm>
              <a:off x="8308984" y="4668868"/>
              <a:ext cx="3549548" cy="815878"/>
            </a:xfrm>
            <a:prstGeom prst="rect">
              <a:avLst/>
            </a:prstGeom>
          </p:spPr>
          <p:txBody>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marL="0" lvl="1" indent="0" algn="ctr">
                <a:buNone/>
              </a:pPr>
              <a:r>
                <a:rPr lang="da-DK" sz="2000" spc="150" dirty="0">
                  <a:latin typeface="AU Passata Light" panose="020B0303030902030804" pitchFamily="34" charset="77"/>
                </a:rPr>
                <a:t>Bidrager til et </a:t>
              </a:r>
              <a:r>
                <a:rPr lang="da-DK" sz="2000" spc="150" dirty="0" err="1">
                  <a:latin typeface="AU Passata Light" panose="020B0303030902030804" pitchFamily="34" charset="77"/>
                </a:rPr>
                <a:t>vidensbaseret</a:t>
              </a:r>
              <a:r>
                <a:rPr lang="da-DK" sz="2000" spc="150" dirty="0">
                  <a:latin typeface="AU Passata Light" panose="020B0303030902030804" pitchFamily="34" charset="77"/>
                </a:rPr>
                <a:t> demokrati</a:t>
              </a:r>
            </a:p>
          </p:txBody>
        </p:sp>
        <p:pic>
          <p:nvPicPr>
            <p:cNvPr id="20" name="Picture 2">
              <a:extLst>
                <a:ext uri="{FF2B5EF4-FFF2-40B4-BE49-F238E27FC236}">
                  <a16:creationId xmlns:a16="http://schemas.microsoft.com/office/drawing/2014/main" id="{E97BA9DF-FABC-CD4A-A288-5B2307548A3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308984" y="1958975"/>
              <a:ext cx="3563930" cy="26463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pe 2">
            <a:extLst>
              <a:ext uri="{FF2B5EF4-FFF2-40B4-BE49-F238E27FC236}">
                <a16:creationId xmlns:a16="http://schemas.microsoft.com/office/drawing/2014/main" id="{EE70684D-B243-EF4D-874B-4E9BDAA75229}"/>
              </a:ext>
            </a:extLst>
          </p:cNvPr>
          <p:cNvGrpSpPr/>
          <p:nvPr/>
        </p:nvGrpSpPr>
        <p:grpSpPr>
          <a:xfrm>
            <a:off x="289850" y="1958975"/>
            <a:ext cx="3584763" cy="3669750"/>
            <a:chOff x="289850" y="1958975"/>
            <a:chExt cx="3584763" cy="3669750"/>
          </a:xfrm>
        </p:grpSpPr>
        <p:sp>
          <p:nvSpPr>
            <p:cNvPr id="10" name="Content Placeholder 3">
              <a:extLst>
                <a:ext uri="{FF2B5EF4-FFF2-40B4-BE49-F238E27FC236}">
                  <a16:creationId xmlns:a16="http://schemas.microsoft.com/office/drawing/2014/main" id="{869187E0-45E9-EB49-B00C-DB7CCA50B7CA}"/>
                </a:ext>
              </a:extLst>
            </p:cNvPr>
            <p:cNvSpPr txBox="1">
              <a:spLocks/>
            </p:cNvSpPr>
            <p:nvPr/>
          </p:nvSpPr>
          <p:spPr>
            <a:xfrm>
              <a:off x="289850" y="4668868"/>
              <a:ext cx="3529678" cy="959857"/>
            </a:xfrm>
            <a:prstGeom prst="rect">
              <a:avLst/>
            </a:prstGeom>
          </p:spPr>
          <p:txBody>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marL="0" lvl="1" indent="0" algn="ctr">
                <a:buNone/>
              </a:pPr>
              <a:r>
                <a:rPr lang="da-DK" sz="2000" spc="150" dirty="0">
                  <a:latin typeface="AU Passata Light" panose="020B0303030902030804" pitchFamily="34" charset="77"/>
                </a:rPr>
                <a:t>Offentlige og private samarbejder</a:t>
              </a:r>
            </a:p>
          </p:txBody>
        </p:sp>
        <p:pic>
          <p:nvPicPr>
            <p:cNvPr id="21" name="Picture 2" descr="C:\Users\admicams\Downloads\arla_LK_020.jpg">
              <a:extLst>
                <a:ext uri="{FF2B5EF4-FFF2-40B4-BE49-F238E27FC236}">
                  <a16:creationId xmlns:a16="http://schemas.microsoft.com/office/drawing/2014/main" id="{6C36F38C-362B-174C-8CBF-961F03590C6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631" y="1958975"/>
              <a:ext cx="3556982" cy="26463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pe 3">
            <a:extLst>
              <a:ext uri="{FF2B5EF4-FFF2-40B4-BE49-F238E27FC236}">
                <a16:creationId xmlns:a16="http://schemas.microsoft.com/office/drawing/2014/main" id="{4BC46897-274F-8047-992E-8B0A0207BB81}"/>
              </a:ext>
            </a:extLst>
          </p:cNvPr>
          <p:cNvGrpSpPr/>
          <p:nvPr/>
        </p:nvGrpSpPr>
        <p:grpSpPr>
          <a:xfrm>
            <a:off x="4299417" y="1958975"/>
            <a:ext cx="3589990" cy="3525771"/>
            <a:chOff x="4390703" y="1958975"/>
            <a:chExt cx="3589990" cy="3525771"/>
          </a:xfrm>
        </p:grpSpPr>
        <p:sp>
          <p:nvSpPr>
            <p:cNvPr id="11" name="Content Placeholder 3">
              <a:extLst>
                <a:ext uri="{FF2B5EF4-FFF2-40B4-BE49-F238E27FC236}">
                  <a16:creationId xmlns:a16="http://schemas.microsoft.com/office/drawing/2014/main" id="{7F9D8410-6D06-3640-A6EE-7BF33BD2D480}"/>
                </a:ext>
              </a:extLst>
            </p:cNvPr>
            <p:cNvSpPr txBox="1">
              <a:spLocks/>
            </p:cNvSpPr>
            <p:nvPr/>
          </p:nvSpPr>
          <p:spPr>
            <a:xfrm>
              <a:off x="4390703" y="4668868"/>
              <a:ext cx="3529678" cy="815878"/>
            </a:xfrm>
            <a:prstGeom prst="rect">
              <a:avLst/>
            </a:prstGeom>
          </p:spPr>
          <p:txBody>
            <a:bodyPr/>
            <a:lstStyle>
              <a:lvl1pPr marL="0" indent="0" algn="l" rtl="0" eaLnBrk="1" fontAlgn="base" hangingPunct="1">
                <a:lnSpc>
                  <a:spcPct val="95000"/>
                </a:lnSpc>
                <a:spcBef>
                  <a:spcPts val="600"/>
                </a:spcBef>
                <a:spcAft>
                  <a:spcPct val="0"/>
                </a:spcAft>
                <a:buClr>
                  <a:schemeClr val="bg2"/>
                </a:buClr>
                <a:buSzPct val="75000"/>
                <a:buFont typeface="Calibri" panose="020F0502020204030204" pitchFamily="34" charset="0"/>
                <a:buChar char="​"/>
                <a:defRPr sz="1600">
                  <a:solidFill>
                    <a:srgbClr val="000000"/>
                  </a:solidFill>
                  <a:latin typeface="+mn-lt"/>
                  <a:ea typeface="+mn-ea"/>
                  <a:cs typeface="+mn-cs"/>
                </a:defRPr>
              </a:lvl1pPr>
              <a:lvl2pPr marL="324000" indent="-324000" algn="l" rtl="0" eaLnBrk="1" fontAlgn="base" hangingPunct="1">
                <a:lnSpc>
                  <a:spcPct val="95000"/>
                </a:lnSpc>
                <a:spcBef>
                  <a:spcPts val="600"/>
                </a:spcBef>
                <a:spcAft>
                  <a:spcPct val="0"/>
                </a:spcAft>
                <a:buClr>
                  <a:schemeClr val="bg2"/>
                </a:buClr>
                <a:buSzPct val="75000"/>
                <a:buFont typeface="Wingdings 3" pitchFamily="18" charset="2"/>
                <a:buChar char="u"/>
                <a:defRPr sz="1600">
                  <a:solidFill>
                    <a:srgbClr val="000000"/>
                  </a:solidFill>
                  <a:latin typeface="+mn-lt"/>
                </a:defRPr>
              </a:lvl2pPr>
              <a:lvl3pPr marL="648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3pPr>
              <a:lvl4pPr marL="972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4pPr>
              <a:lvl5pPr marL="1296000" indent="-324000" algn="l" rtl="0" eaLnBrk="1" fontAlgn="base" hangingPunct="1">
                <a:lnSpc>
                  <a:spcPct val="95000"/>
                </a:lnSpc>
                <a:spcBef>
                  <a:spcPts val="600"/>
                </a:spcBef>
                <a:spcAft>
                  <a:spcPct val="0"/>
                </a:spcAft>
                <a:buClr>
                  <a:schemeClr val="bg2"/>
                </a:buClr>
                <a:buSzPct val="100000"/>
                <a:buFont typeface="AU Passata" panose="020B0503030502030804" pitchFamily="34" charset="0"/>
                <a:buChar char="›"/>
                <a:defRPr sz="1600">
                  <a:solidFill>
                    <a:srgbClr val="000000"/>
                  </a:solidFill>
                  <a:latin typeface="+mn-lt"/>
                </a:defRPr>
              </a:lvl5pPr>
              <a:lvl6pPr marL="1620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6pPr>
              <a:lvl7pPr marL="1944000" indent="-324000" algn="l" rtl="0" eaLnBrk="1" fontAlgn="base" hangingPunct="1">
                <a:lnSpc>
                  <a:spcPct val="95000"/>
                </a:lnSpc>
                <a:spcBef>
                  <a:spcPts val="600"/>
                </a:spcBef>
                <a:spcAft>
                  <a:spcPct val="0"/>
                </a:spcAft>
                <a:buClr>
                  <a:schemeClr val="bg2"/>
                </a:buClr>
                <a:buFont typeface="AU Passata" panose="020B0503030502030804" pitchFamily="34" charset="0"/>
                <a:buChar char="›"/>
                <a:defRPr sz="1600">
                  <a:solidFill>
                    <a:srgbClr val="000000"/>
                  </a:solidFill>
                  <a:latin typeface="+mn-lt"/>
                </a:defRPr>
              </a:lvl7pPr>
              <a:lvl8pPr marL="2268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8pPr>
              <a:lvl9pPr marL="2592000" indent="-324000" algn="l" rtl="0" eaLnBrk="1" fontAlgn="base" hangingPunct="1">
                <a:lnSpc>
                  <a:spcPct val="95000"/>
                </a:lnSpc>
                <a:spcBef>
                  <a:spcPts val="600"/>
                </a:spcBef>
                <a:spcAft>
                  <a:spcPct val="0"/>
                </a:spcAft>
                <a:buClr>
                  <a:schemeClr val="bg2"/>
                </a:buClr>
                <a:buFont typeface="AU Passata" pitchFamily="34" charset="0"/>
                <a:buChar char="›"/>
                <a:defRPr sz="1600">
                  <a:solidFill>
                    <a:srgbClr val="000000"/>
                  </a:solidFill>
                  <a:latin typeface="+mn-lt"/>
                </a:defRPr>
              </a:lvl9pPr>
            </a:lstStyle>
            <a:p>
              <a:pPr marL="0" lvl="1" indent="0" algn="ctr">
                <a:buNone/>
              </a:pPr>
              <a:r>
                <a:rPr lang="da-DK" sz="2000" spc="150" dirty="0">
                  <a:latin typeface="AU Passata Light" panose="020B0303030902030804" pitchFamily="34" charset="77"/>
                </a:rPr>
                <a:t>Myndighedsrådgivning</a:t>
              </a:r>
            </a:p>
          </p:txBody>
        </p:sp>
        <p:pic>
          <p:nvPicPr>
            <p:cNvPr id="22" name="Picture 3" descr="C:\Users\admicams\Downloads\AU Foulum Temadag sept.2012_LB_0062.jpg">
              <a:extLst>
                <a:ext uri="{FF2B5EF4-FFF2-40B4-BE49-F238E27FC236}">
                  <a16:creationId xmlns:a16="http://schemas.microsoft.com/office/drawing/2014/main" id="{12FADF2D-4B48-D247-80FA-F3B3804FD28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06230" y="1958975"/>
              <a:ext cx="3574463" cy="2646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5147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Tal</a:t>
            </a:r>
            <a:r>
              <a:rPr lang="da-DK" sz="4800" b="0" cap="none" dirty="0">
                <a:latin typeface="AU Passata Light" panose="020B0303030902030804" pitchFamily="34" charset="77"/>
              </a:rPr>
              <a:t/>
            </a:r>
            <a:br>
              <a:rPr lang="da-DK" sz="4800" b="0" cap="none" dirty="0">
                <a:latin typeface="AU Passata Light" panose="020B0303030902030804" pitchFamily="34" charset="77"/>
              </a:rPr>
            </a:br>
            <a:r>
              <a:rPr lang="da-DK" sz="4800" b="0" cap="none" dirty="0">
                <a:latin typeface="AU Passata Light" panose="020B0303030902030804" pitchFamily="34" charset="77"/>
              </a:rPr>
              <a:t>Aarhus Universitet</a:t>
            </a:r>
            <a:endParaRPr lang="da-DK" sz="48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069014" cy="1746085"/>
          </a:xfrm>
        </p:spPr>
        <p:txBody>
          <a:bodyPr/>
          <a:lstStyle/>
          <a:p>
            <a:pPr fontAlgn="auto">
              <a:lnSpc>
                <a:spcPct val="100000"/>
              </a:lnSpc>
              <a:spcBef>
                <a:spcPts val="0"/>
              </a:spcBef>
              <a:spcAft>
                <a:spcPts val="0"/>
              </a:spcAft>
              <a:buClrTx/>
              <a:buSzTx/>
              <a:defRPr/>
            </a:pPr>
            <a:r>
              <a:rPr lang="da-DK" sz="2800" dirty="0"/>
              <a:t>Med mere end 50.000 medarbejdere</a:t>
            </a:r>
          </a:p>
          <a:p>
            <a:pPr fontAlgn="auto">
              <a:lnSpc>
                <a:spcPct val="100000"/>
              </a:lnSpc>
              <a:spcBef>
                <a:spcPts val="0"/>
              </a:spcBef>
              <a:spcAft>
                <a:spcPts val="0"/>
              </a:spcAft>
              <a:buClrTx/>
              <a:buSzTx/>
              <a:defRPr/>
            </a:pPr>
            <a:r>
              <a:rPr lang="da-DK" sz="2800" dirty="0"/>
              <a:t>og studerende er Aarhus Universitet på</a:t>
            </a:r>
            <a:br>
              <a:rPr lang="da-DK" sz="2800" dirty="0"/>
            </a:br>
            <a:r>
              <a:rPr lang="da-DK" sz="2800" dirty="0"/>
              <a:t>størrelse med en større, dansk provinsby.</a:t>
            </a:r>
            <a:endParaRPr lang="da-DK" sz="2800" dirty="0">
              <a:cs typeface="AU Passata"/>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2001321257"/>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18" name="Titel 1">
            <a:extLst>
              <a:ext uri="{FF2B5EF4-FFF2-40B4-BE49-F238E27FC236}">
                <a16:creationId xmlns:a16="http://schemas.microsoft.com/office/drawing/2014/main" id="{F1BBAA48-449E-AA4D-A607-878025861042}"/>
              </a:ext>
            </a:extLst>
          </p:cNvPr>
          <p:cNvSpPr txBox="1">
            <a:spLocks/>
          </p:cNvSpPr>
          <p:nvPr/>
        </p:nvSpPr>
        <p:spPr>
          <a:xfrm>
            <a:off x="261764" y="23755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sz="4200" b="0" kern="0" cap="none" dirty="0" err="1">
                <a:latin typeface="AU Passata Light" panose="020B0303030902030804" pitchFamily="34" charset="77"/>
              </a:rPr>
              <a:t>Iværksætteri</a:t>
            </a:r>
            <a:r>
              <a:rPr lang="da-DK" sz="4200" b="0" kern="0" cap="none" dirty="0">
                <a:latin typeface="AU Passata Light" panose="020B0303030902030804" pitchFamily="34" charset="77"/>
              </a:rPr>
              <a:t> styrker</a:t>
            </a:r>
            <a:br>
              <a:rPr lang="da-DK" sz="4200" b="0" kern="0" cap="none" dirty="0">
                <a:latin typeface="AU Passata Light" panose="020B0303030902030804" pitchFamily="34" charset="77"/>
              </a:rPr>
            </a:br>
            <a:r>
              <a:rPr lang="da-DK" sz="4200" b="0" kern="0" cap="none" dirty="0">
                <a:latin typeface="AU Passata Light" panose="020B0303030902030804" pitchFamily="34" charset="77"/>
              </a:rPr>
              <a:t>foretagsomhed og netværk</a:t>
            </a:r>
            <a:endParaRPr lang="da-DK" sz="4200" b="0" kern="0" cap="none" dirty="0">
              <a:latin typeface="AU Passata Light" panose="020B0303030902030804" pitchFamily="34" charset="77"/>
              <a:ea typeface="AU Passata Light" charset="0"/>
              <a:cs typeface="AU Passata Light" charset="0"/>
            </a:endParaRPr>
          </a:p>
        </p:txBody>
      </p:sp>
      <p:grpSp>
        <p:nvGrpSpPr>
          <p:cNvPr id="5" name="Gruppe 4">
            <a:extLst>
              <a:ext uri="{FF2B5EF4-FFF2-40B4-BE49-F238E27FC236}">
                <a16:creationId xmlns:a16="http://schemas.microsoft.com/office/drawing/2014/main" id="{0B435B32-F0FE-794A-904D-47C4FF520759}"/>
              </a:ext>
            </a:extLst>
          </p:cNvPr>
          <p:cNvGrpSpPr/>
          <p:nvPr/>
        </p:nvGrpSpPr>
        <p:grpSpPr>
          <a:xfrm>
            <a:off x="8271661" y="1958975"/>
            <a:ext cx="3601252" cy="3583745"/>
            <a:chOff x="8271661" y="1958975"/>
            <a:chExt cx="3601252" cy="3583745"/>
          </a:xfrm>
        </p:grpSpPr>
        <p:sp>
          <p:nvSpPr>
            <p:cNvPr id="11" name="Text Placeholder 3">
              <a:extLst>
                <a:ext uri="{FF2B5EF4-FFF2-40B4-BE49-F238E27FC236}">
                  <a16:creationId xmlns:a16="http://schemas.microsoft.com/office/drawing/2014/main" id="{C936E2FE-645F-CF40-BA09-9089D5709EE5}"/>
                </a:ext>
              </a:extLst>
            </p:cNvPr>
            <p:cNvSpPr txBox="1">
              <a:spLocks/>
            </p:cNvSpPr>
            <p:nvPr/>
          </p:nvSpPr>
          <p:spPr bwMode="auto">
            <a:xfrm>
              <a:off x="8271661" y="4864783"/>
              <a:ext cx="3601252" cy="6779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r>
                <a:rPr lang="da-DK" sz="3200" b="1" kern="0" dirty="0">
                  <a:latin typeface="AU Passata"/>
                  <a:cs typeface="AU Passata"/>
                </a:rPr>
                <a:t>50</a:t>
              </a:r>
              <a:r>
                <a:rPr lang="da-DK" sz="1600" b="1" kern="0" dirty="0">
                  <a:latin typeface="AU Passata"/>
                  <a:cs typeface="AU Passata"/>
                </a:rPr>
                <a:t> </a:t>
              </a:r>
            </a:p>
            <a:p>
              <a:pPr algn="ctr">
                <a:lnSpc>
                  <a:spcPts val="1500"/>
                </a:lnSpc>
                <a:buNone/>
              </a:pPr>
              <a:r>
                <a:rPr lang="da-DK" sz="1600" kern="0" spc="150" dirty="0">
                  <a:latin typeface="AU Passata Light" panose="020B0303030902030804" pitchFamily="34" charset="77"/>
                  <a:cs typeface="AU Passata"/>
                </a:rPr>
                <a:t>Forskeriværksættere</a:t>
              </a:r>
            </a:p>
          </p:txBody>
        </p:sp>
        <p:pic>
          <p:nvPicPr>
            <p:cNvPr id="12" name="Billede 11">
              <a:extLst>
                <a:ext uri="{FF2B5EF4-FFF2-40B4-BE49-F238E27FC236}">
                  <a16:creationId xmlns:a16="http://schemas.microsoft.com/office/drawing/2014/main" id="{84A006D8-990F-7744-A430-AAE6E8584A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
            <a:stretch/>
          </p:blipFill>
          <p:spPr>
            <a:xfrm>
              <a:off x="8271661" y="1958975"/>
              <a:ext cx="3601252" cy="2646314"/>
            </a:xfrm>
            <a:prstGeom prst="rect">
              <a:avLst/>
            </a:prstGeom>
          </p:spPr>
        </p:pic>
      </p:grpSp>
      <p:grpSp>
        <p:nvGrpSpPr>
          <p:cNvPr id="3" name="Gruppe 2">
            <a:extLst>
              <a:ext uri="{FF2B5EF4-FFF2-40B4-BE49-F238E27FC236}">
                <a16:creationId xmlns:a16="http://schemas.microsoft.com/office/drawing/2014/main" id="{46427DE6-0B44-5D46-8386-A8148C021B4B}"/>
              </a:ext>
            </a:extLst>
          </p:cNvPr>
          <p:cNvGrpSpPr/>
          <p:nvPr/>
        </p:nvGrpSpPr>
        <p:grpSpPr>
          <a:xfrm>
            <a:off x="315913" y="1958975"/>
            <a:ext cx="3565326" cy="3596012"/>
            <a:chOff x="315913" y="1958975"/>
            <a:chExt cx="3565326" cy="3596012"/>
          </a:xfrm>
        </p:grpSpPr>
        <p:sp>
          <p:nvSpPr>
            <p:cNvPr id="9" name="Text Placeholder 3">
              <a:extLst>
                <a:ext uri="{FF2B5EF4-FFF2-40B4-BE49-F238E27FC236}">
                  <a16:creationId xmlns:a16="http://schemas.microsoft.com/office/drawing/2014/main" id="{C936E2FE-645F-CF40-BA09-9089D5709EE5}"/>
                </a:ext>
              </a:extLst>
            </p:cNvPr>
            <p:cNvSpPr txBox="1">
              <a:spLocks/>
            </p:cNvSpPr>
            <p:nvPr/>
          </p:nvSpPr>
          <p:spPr bwMode="auto">
            <a:xfrm>
              <a:off x="315913" y="4877050"/>
              <a:ext cx="3554845" cy="6779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r>
                <a:rPr lang="da-DK" sz="3200" b="1" kern="0" dirty="0">
                  <a:latin typeface="AU Passata"/>
                  <a:cs typeface="AU Passata"/>
                </a:rPr>
                <a:t>60</a:t>
              </a:r>
              <a:r>
                <a:rPr lang="da-DK" sz="1600" b="1" kern="0" dirty="0">
                  <a:latin typeface="AU Passata"/>
                  <a:cs typeface="AU Passata"/>
                </a:rPr>
                <a:t> </a:t>
              </a:r>
            </a:p>
            <a:p>
              <a:pPr algn="ctr">
                <a:lnSpc>
                  <a:spcPts val="1500"/>
                </a:lnSpc>
                <a:buNone/>
              </a:pPr>
              <a:r>
                <a:rPr lang="da-DK" sz="1600" kern="0" spc="150" dirty="0">
                  <a:latin typeface="AU Passata Light" panose="020B0303030902030804" pitchFamily="34" charset="77"/>
                  <a:cs typeface="AU Passata"/>
                </a:rPr>
                <a:t>Studenteriværksættere</a:t>
              </a:r>
            </a:p>
          </p:txBody>
        </p:sp>
        <p:pic>
          <p:nvPicPr>
            <p:cNvPr id="13" name="Billede 12">
              <a:extLst>
                <a:ext uri="{FF2B5EF4-FFF2-40B4-BE49-F238E27FC236}">
                  <a16:creationId xmlns:a16="http://schemas.microsoft.com/office/drawing/2014/main" id="{6F12FB3E-34CB-2D43-971D-56211A6C6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5913" y="1958975"/>
              <a:ext cx="3565326" cy="2646314"/>
            </a:xfrm>
            <a:prstGeom prst="rect">
              <a:avLst/>
            </a:prstGeom>
          </p:spPr>
        </p:pic>
      </p:grpSp>
      <p:grpSp>
        <p:nvGrpSpPr>
          <p:cNvPr id="4" name="Gruppe 3">
            <a:extLst>
              <a:ext uri="{FF2B5EF4-FFF2-40B4-BE49-F238E27FC236}">
                <a16:creationId xmlns:a16="http://schemas.microsoft.com/office/drawing/2014/main" id="{8903803B-F42F-F44E-8C84-09E32E1A1E10}"/>
              </a:ext>
            </a:extLst>
          </p:cNvPr>
          <p:cNvGrpSpPr/>
          <p:nvPr/>
        </p:nvGrpSpPr>
        <p:grpSpPr>
          <a:xfrm>
            <a:off x="4316988" y="1958975"/>
            <a:ext cx="3554847" cy="3583744"/>
            <a:chOff x="4316988" y="1958975"/>
            <a:chExt cx="3554847" cy="3583744"/>
          </a:xfrm>
        </p:grpSpPr>
        <p:pic>
          <p:nvPicPr>
            <p:cNvPr id="7" name="Billed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16988" y="1958975"/>
              <a:ext cx="3554847" cy="2646314"/>
            </a:xfrm>
            <a:prstGeom prst="rect">
              <a:avLst/>
            </a:prstGeom>
          </p:spPr>
        </p:pic>
        <p:sp>
          <p:nvSpPr>
            <p:cNvPr id="39" name="Text Placeholder 3">
              <a:extLst>
                <a:ext uri="{FF2B5EF4-FFF2-40B4-BE49-F238E27FC236}">
                  <a16:creationId xmlns:a16="http://schemas.microsoft.com/office/drawing/2014/main" id="{4F4A8DB6-6AEA-4D4F-A4F0-C70A9233B5D7}"/>
                </a:ext>
              </a:extLst>
            </p:cNvPr>
            <p:cNvSpPr txBox="1">
              <a:spLocks/>
            </p:cNvSpPr>
            <p:nvPr/>
          </p:nvSpPr>
          <p:spPr bwMode="auto">
            <a:xfrm>
              <a:off x="4316990" y="4864782"/>
              <a:ext cx="3554845" cy="6779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gn="ctr">
                <a:lnSpc>
                  <a:spcPts val="2200"/>
                </a:lnSpc>
                <a:buNone/>
              </a:pPr>
              <a:r>
                <a:rPr lang="da-DK" sz="3200" b="1" kern="0" dirty="0">
                  <a:latin typeface="AU Passata"/>
                  <a:cs typeface="AU Passata"/>
                </a:rPr>
                <a:t>50</a:t>
              </a:r>
              <a:r>
                <a:rPr lang="da-DK" sz="1600" b="1" kern="0" dirty="0">
                  <a:latin typeface="AU Passata"/>
                  <a:cs typeface="AU Passata"/>
                </a:rPr>
                <a:t> </a:t>
              </a:r>
            </a:p>
            <a:p>
              <a:pPr algn="ctr">
                <a:lnSpc>
                  <a:spcPts val="1500"/>
                </a:lnSpc>
                <a:buNone/>
              </a:pPr>
              <a:r>
                <a:rPr lang="da-DK" sz="1600" kern="0" spc="150" dirty="0">
                  <a:latin typeface="AU Passata Light" panose="020B0303030902030804" pitchFamily="34" charset="77"/>
                  <a:cs typeface="AU Passata"/>
                </a:rPr>
                <a:t>Årlige events</a:t>
              </a:r>
            </a:p>
          </p:txBody>
        </p:sp>
      </p:grpSp>
      <p:pic>
        <p:nvPicPr>
          <p:cNvPr id="8" name="Billede 7">
            <a:extLst>
              <a:ext uri="{FF2B5EF4-FFF2-40B4-BE49-F238E27FC236}">
                <a16:creationId xmlns:a16="http://schemas.microsoft.com/office/drawing/2014/main" id="{20F61BC4-516B-BB49-8540-1880150ED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32198">
            <a:off x="8172894" y="295513"/>
            <a:ext cx="4445000" cy="1295400"/>
          </a:xfrm>
          <a:prstGeom prst="rect">
            <a:avLst/>
          </a:prstGeom>
        </p:spPr>
      </p:pic>
    </p:spTree>
    <p:extLst>
      <p:ext uri="{BB962C8B-B14F-4D97-AF65-F5344CB8AC3E}">
        <p14:creationId xmlns:p14="http://schemas.microsoft.com/office/powerpoint/2010/main" val="267083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dsholder til billede 18">
            <a:extLst>
              <a:ext uri="{FF2B5EF4-FFF2-40B4-BE49-F238E27FC236}">
                <a16:creationId xmlns:a16="http://schemas.microsoft.com/office/drawing/2014/main" id="{73034253-3F1D-C04D-9EE5-9C31257E66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bwMode="auto">
          <a:xfrm>
            <a:off x="6238428" y="3589344"/>
            <a:ext cx="5644806" cy="2968619"/>
          </a:xfrm>
          <a:prstGeom prst="rect">
            <a:avLst/>
          </a:prstGeom>
          <a:noFill/>
          <a:ln w="9525">
            <a:noFill/>
            <a:miter lim="800000"/>
            <a:headEnd/>
            <a:tailEnd/>
          </a:ln>
          <a:effectLst/>
        </p:spPr>
      </p:pic>
      <p:pic>
        <p:nvPicPr>
          <p:cNvPr id="15" name="Pladsholder til billede 3">
            <a:extLst>
              <a:ext uri="{FF2B5EF4-FFF2-40B4-BE49-F238E27FC236}">
                <a16:creationId xmlns:a16="http://schemas.microsoft.com/office/drawing/2014/main" id="{F7B40ED4-BCB2-B246-AFB3-54DE20223AF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5911" y="3583057"/>
            <a:ext cx="5634483" cy="2970483"/>
          </a:xfrm>
          <a:prstGeom prst="rect">
            <a:avLst/>
          </a:prstGeom>
        </p:spPr>
      </p:pic>
      <p:pic>
        <p:nvPicPr>
          <p:cNvPr id="13" name="Pladsholder til billede 16">
            <a:extLst>
              <a:ext uri="{FF2B5EF4-FFF2-40B4-BE49-F238E27FC236}">
                <a16:creationId xmlns:a16="http://schemas.microsoft.com/office/drawing/2014/main" id="{FA626CF9-EA5A-554C-B7E3-4F26616C43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63"/>
          <a:stretch/>
        </p:blipFill>
        <p:spPr>
          <a:xfrm>
            <a:off x="6238428" y="315912"/>
            <a:ext cx="5644806" cy="2985600"/>
          </a:xfrm>
          <a:prstGeom prst="rect">
            <a:avLst/>
          </a:prstGeom>
        </p:spPr>
      </p:pic>
      <p:pic>
        <p:nvPicPr>
          <p:cNvPr id="12" name="Pladsholder til billede 4">
            <a:extLst>
              <a:ext uri="{FF2B5EF4-FFF2-40B4-BE49-F238E27FC236}">
                <a16:creationId xmlns:a16="http://schemas.microsoft.com/office/drawing/2014/main" id="{A8CD2E7C-ABE5-B44E-84D6-054C0EBDE8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757" y="315912"/>
            <a:ext cx="5618857" cy="2985602"/>
          </a:xfrm>
          <a:prstGeom prst="rect">
            <a:avLst/>
          </a:prstGeom>
        </p:spPr>
      </p:pic>
      <p:sp>
        <p:nvSpPr>
          <p:cNvPr id="33" name="Tekstfelt 26">
            <a:extLst>
              <a:ext uri="{FF2B5EF4-FFF2-40B4-BE49-F238E27FC236}">
                <a16:creationId xmlns:a16="http://schemas.microsoft.com/office/drawing/2014/main" id="{D4F5841F-5922-8A43-A40C-A429F4B78CD5}"/>
              </a:ext>
            </a:extLst>
          </p:cNvPr>
          <p:cNvSpPr txBox="1"/>
          <p:nvPr/>
        </p:nvSpPr>
        <p:spPr>
          <a:xfrm>
            <a:off x="429449" y="6217248"/>
            <a:ext cx="1704524" cy="251600"/>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LEGO OG LEGO-FONDEN</a:t>
            </a:r>
          </a:p>
        </p:txBody>
      </p:sp>
      <p:sp>
        <p:nvSpPr>
          <p:cNvPr id="34" name="Tekstfelt 25">
            <a:extLst>
              <a:ext uri="{FF2B5EF4-FFF2-40B4-BE49-F238E27FC236}">
                <a16:creationId xmlns:a16="http://schemas.microsoft.com/office/drawing/2014/main" id="{829877B3-6C87-6245-94CD-45EE93E076ED}"/>
              </a:ext>
            </a:extLst>
          </p:cNvPr>
          <p:cNvSpPr txBox="1"/>
          <p:nvPr/>
        </p:nvSpPr>
        <p:spPr>
          <a:xfrm>
            <a:off x="6347132" y="2979688"/>
            <a:ext cx="899408"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SMARTCITIES</a:t>
            </a:r>
          </a:p>
        </p:txBody>
      </p:sp>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432048"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ARLA</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1" y="2978781"/>
            <a:ext cx="936104"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latin typeface="+mn-lt"/>
              </a:rPr>
              <a:t>MOESGAARD</a:t>
            </a:r>
          </a:p>
        </p:txBody>
      </p:sp>
    </p:spTree>
    <p:extLst>
      <p:ext uri="{BB962C8B-B14F-4D97-AF65-F5344CB8AC3E}">
        <p14:creationId xmlns:p14="http://schemas.microsoft.com/office/powerpoint/2010/main" val="13181635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dsholder til billede 3">
            <a:extLst>
              <a:ext uri="{FF2B5EF4-FFF2-40B4-BE49-F238E27FC236}">
                <a16:creationId xmlns:a16="http://schemas.microsoft.com/office/drawing/2014/main" id="{1F3DF19C-820B-9B4F-BA93-769A774E06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28982" y="3583057"/>
            <a:ext cx="5654252" cy="2974906"/>
          </a:xfrm>
          <a:prstGeom prst="rect">
            <a:avLst/>
          </a:prstGeom>
        </p:spPr>
      </p:pic>
      <p:pic>
        <p:nvPicPr>
          <p:cNvPr id="20" name="Pladsholder til billede 6">
            <a:extLst>
              <a:ext uri="{FF2B5EF4-FFF2-40B4-BE49-F238E27FC236}">
                <a16:creationId xmlns:a16="http://schemas.microsoft.com/office/drawing/2014/main" id="{D659EF81-557D-E34A-AD26-9F731BF39F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315913" y="3583057"/>
            <a:ext cx="5623699" cy="2983057"/>
          </a:xfrm>
          <a:prstGeom prst="rect">
            <a:avLst/>
          </a:prstGeom>
        </p:spPr>
      </p:pic>
      <p:pic>
        <p:nvPicPr>
          <p:cNvPr id="19" name="Picture 2" descr="C:\Users\au121671\Downloads\Det rullende universitet_AT_485.jpg">
            <a:extLst>
              <a:ext uri="{FF2B5EF4-FFF2-40B4-BE49-F238E27FC236}">
                <a16:creationId xmlns:a16="http://schemas.microsoft.com/office/drawing/2014/main" id="{42ACE7A5-F232-1B41-A07D-42E43A88D70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238427" y="321671"/>
            <a:ext cx="5634485" cy="2968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ladsholder til billede 2">
            <a:extLst>
              <a:ext uri="{FF2B5EF4-FFF2-40B4-BE49-F238E27FC236}">
                <a16:creationId xmlns:a16="http://schemas.microsoft.com/office/drawing/2014/main" id="{B9B72221-B5C4-1749-894F-79EE3F4EB2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5"/>
          <a:stretch/>
        </p:blipFill>
        <p:spPr bwMode="auto">
          <a:xfrm>
            <a:off x="329136" y="311974"/>
            <a:ext cx="5610477" cy="2982280"/>
          </a:xfrm>
          <a:prstGeom prst="rect">
            <a:avLst/>
          </a:prstGeom>
          <a:noFill/>
          <a:ln w="9525">
            <a:noFill/>
            <a:miter lim="800000"/>
            <a:headEnd/>
            <a:tailEnd/>
          </a:ln>
          <a:effectLst/>
        </p:spPr>
      </p:pic>
      <p:sp>
        <p:nvSpPr>
          <p:cNvPr id="33" name="Tekstfelt 26">
            <a:extLst>
              <a:ext uri="{FF2B5EF4-FFF2-40B4-BE49-F238E27FC236}">
                <a16:creationId xmlns:a16="http://schemas.microsoft.com/office/drawing/2014/main" id="{D4F5841F-5922-8A43-A40C-A429F4B78CD5}"/>
              </a:ext>
            </a:extLst>
          </p:cNvPr>
          <p:cNvSpPr txBox="1"/>
          <p:nvPr/>
        </p:nvSpPr>
        <p:spPr>
          <a:xfrm>
            <a:off x="429449" y="6217248"/>
            <a:ext cx="984443" cy="251600"/>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RETSMEDICIN</a:t>
            </a:r>
          </a:p>
        </p:txBody>
      </p:sp>
      <p:sp>
        <p:nvSpPr>
          <p:cNvPr id="34" name="Tekstfelt 25">
            <a:extLst>
              <a:ext uri="{FF2B5EF4-FFF2-40B4-BE49-F238E27FC236}">
                <a16:creationId xmlns:a16="http://schemas.microsoft.com/office/drawing/2014/main" id="{829877B3-6C87-6245-94CD-45EE93E076ED}"/>
              </a:ext>
            </a:extLst>
          </p:cNvPr>
          <p:cNvSpPr txBox="1"/>
          <p:nvPr/>
        </p:nvSpPr>
        <p:spPr>
          <a:xfrm>
            <a:off x="6347132" y="2979688"/>
            <a:ext cx="2843624"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NATIONALT CENTER FOR SKOLEFORSKNING</a:t>
            </a:r>
          </a:p>
        </p:txBody>
      </p:sp>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3816424"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DCA – NATIONALT CENTER FOR FØDEVARER OG JORDBRUG</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1" y="2979688"/>
            <a:ext cx="3140170" cy="251818"/>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DCE – NATIONALT CENTER FOR MILJØ OG ENERGI</a:t>
            </a:r>
          </a:p>
        </p:txBody>
      </p:sp>
    </p:spTree>
    <p:extLst>
      <p:ext uri="{BB962C8B-B14F-4D97-AF65-F5344CB8AC3E}">
        <p14:creationId xmlns:p14="http://schemas.microsoft.com/office/powerpoint/2010/main" val="337175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billede 3">
            <a:extLst>
              <a:ext uri="{FF2B5EF4-FFF2-40B4-BE49-F238E27FC236}">
                <a16:creationId xmlns:a16="http://schemas.microsoft.com/office/drawing/2014/main" id="{2A6197C5-B868-8D45-A280-F039C32B09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5912" y="311974"/>
            <a:ext cx="5610476" cy="2982278"/>
          </a:xfrm>
          <a:prstGeom prst="rect">
            <a:avLst/>
          </a:prstGeom>
        </p:spPr>
      </p:pic>
      <p:pic>
        <p:nvPicPr>
          <p:cNvPr id="12" name="Billede 11">
            <a:extLst>
              <a:ext uri="{FF2B5EF4-FFF2-40B4-BE49-F238E27FC236}">
                <a16:creationId xmlns:a16="http://schemas.microsoft.com/office/drawing/2014/main" id="{0A77FAF6-99AB-B54A-8905-D513DDF658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15"/>
          <a:stretch/>
        </p:blipFill>
        <p:spPr>
          <a:xfrm>
            <a:off x="315912" y="3563748"/>
            <a:ext cx="5610477" cy="3009238"/>
          </a:xfrm>
          <a:prstGeom prst="rect">
            <a:avLst/>
          </a:prstGeom>
        </p:spPr>
      </p:pic>
      <p:pic>
        <p:nvPicPr>
          <p:cNvPr id="10" name="Pladsholder til billede 13">
            <a:extLst>
              <a:ext uri="{FF2B5EF4-FFF2-40B4-BE49-F238E27FC236}">
                <a16:creationId xmlns:a16="http://schemas.microsoft.com/office/drawing/2014/main" id="{7ABD6BCC-EEE5-9C4E-8109-9AE3755A8D2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6216269" y="315913"/>
            <a:ext cx="5656643" cy="6250202"/>
          </a:xfrm>
          <a:prstGeom prst="rect">
            <a:avLst/>
          </a:prstGeom>
          <a:noFill/>
          <a:ln w="9525">
            <a:noFill/>
            <a:miter lim="800000"/>
            <a:headEnd/>
            <a:tailEnd/>
          </a:ln>
          <a:effectLst/>
        </p:spPr>
      </p:pic>
      <p:sp>
        <p:nvSpPr>
          <p:cNvPr id="33" name="Tekstfelt 26">
            <a:extLst>
              <a:ext uri="{FF2B5EF4-FFF2-40B4-BE49-F238E27FC236}">
                <a16:creationId xmlns:a16="http://schemas.microsoft.com/office/drawing/2014/main" id="{D4F5841F-5922-8A43-A40C-A429F4B78CD5}"/>
              </a:ext>
            </a:extLst>
          </p:cNvPr>
          <p:cNvSpPr txBox="1"/>
          <p:nvPr/>
        </p:nvSpPr>
        <p:spPr>
          <a:xfrm>
            <a:off x="429449" y="6217248"/>
            <a:ext cx="1056451"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TÆNKEPAUSER</a:t>
            </a:r>
          </a:p>
        </p:txBody>
      </p:sp>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1008112"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ANTIKMUSEET</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1" y="2979687"/>
            <a:ext cx="1080119"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VÆKSTHUSENE</a:t>
            </a:r>
          </a:p>
        </p:txBody>
      </p:sp>
    </p:spTree>
    <p:extLst>
      <p:ext uri="{BB962C8B-B14F-4D97-AF65-F5344CB8AC3E}">
        <p14:creationId xmlns:p14="http://schemas.microsoft.com/office/powerpoint/2010/main" val="2458223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Campus</a:t>
            </a:r>
            <a:r>
              <a:rPr lang="da-DK" sz="4800" b="0" cap="none" dirty="0">
                <a:latin typeface="AU Passata Light" panose="020B0303030902030804" pitchFamily="34" charset="77"/>
              </a:rPr>
              <a:t/>
            </a:r>
            <a:br>
              <a:rPr lang="da-DK" sz="4800" b="0" cap="none" dirty="0">
                <a:latin typeface="AU Passata Light" panose="020B0303030902030804" pitchFamily="34" charset="77"/>
              </a:rPr>
            </a:br>
            <a:r>
              <a:rPr lang="da-DK" sz="4800" b="0" cap="none" dirty="0">
                <a:latin typeface="AU Passata Light" panose="020B0303030902030804" pitchFamily="34" charset="77"/>
              </a:rPr>
              <a:t>Aarhus Universitet</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Aarhus Universitet har sit naturlige centrum i Aarhus,</a:t>
            </a:r>
            <a:br>
              <a:rPr lang="da-DK" dirty="0"/>
            </a:br>
            <a:r>
              <a:rPr lang="da-DK" dirty="0"/>
              <a:t>men er et landsdækkende universitet med forskning repræsenteret i en lang række andre byer i Danmark</a:t>
            </a:r>
            <a:br>
              <a:rPr lang="da-DK" dirty="0"/>
            </a:br>
            <a:r>
              <a:rPr lang="da-DK" dirty="0"/>
              <a:t>og med campus i både Aarhus, Emdrup og Herning. </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681456776"/>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E2E4585-9370-C54F-8818-FC9B7C1BCCD7}"/>
              </a:ext>
            </a:extLst>
          </p:cNvPr>
          <p:cNvSpPr>
            <a:spLocks noGrp="1"/>
          </p:cNvSpPr>
          <p:nvPr>
            <p:ph type="dt" sz="half" idx="10"/>
          </p:nvPr>
        </p:nvSpPr>
        <p:spPr/>
        <p:txBody>
          <a:bodyPr/>
          <a:lstStyle/>
          <a:p>
            <a:fld id="{CB846C11-142C-4F4B-8FAE-ED80F40C6FB2}" type="datetime1">
              <a:rPr lang="da-DK" smtClean="0"/>
              <a:t>29-10-2020</a:t>
            </a:fld>
            <a:r>
              <a:rPr lang="da-DK"/>
              <a:t>03-09-2019</a:t>
            </a:r>
            <a:endParaRPr lang="da-DK" dirty="0"/>
          </a:p>
        </p:txBody>
      </p:sp>
      <p:sp>
        <p:nvSpPr>
          <p:cNvPr id="5" name="Rektangel 4">
            <a:extLst>
              <a:ext uri="{FF2B5EF4-FFF2-40B4-BE49-F238E27FC236}">
                <a16:creationId xmlns:a16="http://schemas.microsoft.com/office/drawing/2014/main" id="{3DF8EBF5-03D8-A64E-A000-11D7D40416AF}"/>
              </a:ext>
            </a:extLst>
          </p:cNvPr>
          <p:cNvSpPr/>
          <p:nvPr/>
        </p:nvSpPr>
        <p:spPr bwMode="auto">
          <a:xfrm>
            <a:off x="189756" y="5661248"/>
            <a:ext cx="11881320" cy="108012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7" name="Picture Placeholder 2">
            <a:extLst>
              <a:ext uri="{FF2B5EF4-FFF2-40B4-BE49-F238E27FC236}">
                <a16:creationId xmlns:a16="http://schemas.microsoft.com/office/drawing/2014/main" id="{DB297B4B-DFDD-574F-8448-7FB8569FDDBB}"/>
              </a:ext>
            </a:extLst>
          </p:cNvPr>
          <p:cNvPicPr>
            <a:picLocks noGrp="1"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315913" y="315914"/>
            <a:ext cx="11557000" cy="6242050"/>
          </a:xfrm>
          <a:prstGeom prst="rect">
            <a:avLst/>
          </a:prstGeom>
          <a:noFill/>
          <a:ln w="9525">
            <a:noFill/>
            <a:miter lim="800000"/>
            <a:headEnd/>
            <a:tailEnd/>
          </a:ln>
        </p:spPr>
      </p:pic>
      <p:sp>
        <p:nvSpPr>
          <p:cNvPr id="6" name="Rektangel 5">
            <a:extLst>
              <a:ext uri="{FF2B5EF4-FFF2-40B4-BE49-F238E27FC236}">
                <a16:creationId xmlns:a16="http://schemas.microsoft.com/office/drawing/2014/main" id="{B3966727-A334-7C43-89C6-DA06590A367C}"/>
              </a:ext>
            </a:extLst>
          </p:cNvPr>
          <p:cNvSpPr/>
          <p:nvPr/>
        </p:nvSpPr>
        <p:spPr>
          <a:xfrm>
            <a:off x="4078189" y="476672"/>
            <a:ext cx="7632848" cy="1325748"/>
          </a:xfrm>
          <a:prstGeom prst="rect">
            <a:avLst/>
          </a:prstGeom>
        </p:spPr>
        <p:txBody>
          <a:bodyPr wrap="square" rtlCol="0">
            <a:spAutoFit/>
          </a:bodyPr>
          <a:lstStyle/>
          <a:p>
            <a:pPr algn="r" rtl="0">
              <a:buFontTx/>
            </a:pPr>
            <a:r>
              <a:rPr lang="en-gb" sz="4500" kern="0" dirty="0">
                <a:latin typeface="AU Passata Light" panose="020B0303030902030804" pitchFamily="34" charset="77"/>
              </a:rPr>
              <a:t>Aarhus </a:t>
            </a:r>
            <a:r>
              <a:rPr lang="en-gb" sz="4500" kern="0" dirty="0" err="1">
                <a:latin typeface="AU Passata Light" panose="020B0303030902030804" pitchFamily="34" charset="77"/>
              </a:rPr>
              <a:t>Universit</a:t>
            </a:r>
            <a:r>
              <a:rPr lang="en-GB" sz="4500" kern="0" dirty="0" err="1">
                <a:latin typeface="AU Passata Light" panose="020B0303030902030804" pitchFamily="34" charset="77"/>
              </a:rPr>
              <a:t>ets</a:t>
            </a:r>
            <a:r>
              <a:rPr lang="en-GB" sz="4500" kern="0" dirty="0">
                <a:latin typeface="AU Passata Light" panose="020B0303030902030804" pitchFamily="34" charset="77"/>
              </a:rPr>
              <a:t/>
            </a:r>
            <a:br>
              <a:rPr lang="en-GB" sz="4500" kern="0" dirty="0">
                <a:latin typeface="AU Passata Light" panose="020B0303030902030804" pitchFamily="34" charset="77"/>
              </a:rPr>
            </a:br>
            <a:r>
              <a:rPr lang="en-gb" sz="4500" kern="0" dirty="0" err="1">
                <a:latin typeface="AU Passata Light" panose="020B0303030902030804" pitchFamily="34" charset="77"/>
              </a:rPr>
              <a:t>f</a:t>
            </a:r>
            <a:r>
              <a:rPr lang="en-GB" sz="4500" kern="0" dirty="0" err="1">
                <a:latin typeface="AU Passata Light" panose="020B0303030902030804" pitchFamily="34" charset="77"/>
              </a:rPr>
              <a:t>ørste</a:t>
            </a:r>
            <a:r>
              <a:rPr lang="en-gb" sz="4500" kern="0" dirty="0">
                <a:latin typeface="AU Passata Light" panose="020B0303030902030804" pitchFamily="34" charset="77"/>
              </a:rPr>
              <a:t> b</a:t>
            </a:r>
            <a:r>
              <a:rPr lang="en-GB" sz="4500" kern="0" dirty="0">
                <a:latin typeface="AU Passata Light" panose="020B0303030902030804" pitchFamily="34" charset="77"/>
              </a:rPr>
              <a:t>ygning,</a:t>
            </a:r>
            <a:r>
              <a:rPr lang="en-gb" sz="4500" kern="0" dirty="0">
                <a:latin typeface="AU Passata Light" panose="020B0303030902030804" pitchFamily="34" charset="77"/>
              </a:rPr>
              <a:t>1934</a:t>
            </a:r>
            <a:endParaRPr lang="da-DK" sz="4500" kern="0" dirty="0">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4640822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E2E4585-9370-C54F-8818-FC9B7C1BCCD7}"/>
              </a:ext>
            </a:extLst>
          </p:cNvPr>
          <p:cNvSpPr>
            <a:spLocks noGrp="1"/>
          </p:cNvSpPr>
          <p:nvPr>
            <p:ph type="dt" sz="half" idx="10"/>
          </p:nvPr>
        </p:nvSpPr>
        <p:spPr/>
        <p:txBody>
          <a:bodyPr/>
          <a:lstStyle/>
          <a:p>
            <a:fld id="{CB846C11-142C-4F4B-8FAE-ED80F40C6FB2}" type="datetime1">
              <a:rPr lang="da-DK" smtClean="0"/>
              <a:t>29-10-2020</a:t>
            </a:fld>
            <a:r>
              <a:rPr lang="da-DK"/>
              <a:t>03-09-2019</a:t>
            </a:r>
            <a:endParaRPr lang="da-DK" dirty="0"/>
          </a:p>
        </p:txBody>
      </p:sp>
      <p:sp>
        <p:nvSpPr>
          <p:cNvPr id="5" name="Rektangel 4">
            <a:extLst>
              <a:ext uri="{FF2B5EF4-FFF2-40B4-BE49-F238E27FC236}">
                <a16:creationId xmlns:a16="http://schemas.microsoft.com/office/drawing/2014/main" id="{3DF8EBF5-03D8-A64E-A000-11D7D40416AF}"/>
              </a:ext>
            </a:extLst>
          </p:cNvPr>
          <p:cNvSpPr/>
          <p:nvPr/>
        </p:nvSpPr>
        <p:spPr bwMode="auto">
          <a:xfrm>
            <a:off x="189756" y="5661248"/>
            <a:ext cx="11881320" cy="108012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6" name="Pladsholder til billede 4">
            <a:extLst>
              <a:ext uri="{FF2B5EF4-FFF2-40B4-BE49-F238E27FC236}">
                <a16:creationId xmlns:a16="http://schemas.microsoft.com/office/drawing/2014/main" id="{AB3B652E-85E4-A141-8B1C-FA849DE1B1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315913" y="315912"/>
            <a:ext cx="11557000" cy="6242051"/>
          </a:xfrm>
          <a:prstGeom prst="rect">
            <a:avLst/>
          </a:prstGeom>
        </p:spPr>
      </p:pic>
      <p:sp>
        <p:nvSpPr>
          <p:cNvPr id="7" name="Rektangel 6">
            <a:extLst>
              <a:ext uri="{FF2B5EF4-FFF2-40B4-BE49-F238E27FC236}">
                <a16:creationId xmlns:a16="http://schemas.microsoft.com/office/drawing/2014/main" id="{8C581A0D-4CEF-1E45-8A00-B805D293C344}"/>
              </a:ext>
            </a:extLst>
          </p:cNvPr>
          <p:cNvSpPr/>
          <p:nvPr/>
        </p:nvSpPr>
        <p:spPr>
          <a:xfrm>
            <a:off x="315912" y="5767682"/>
            <a:ext cx="4937130" cy="710259"/>
          </a:xfrm>
          <a:prstGeom prst="rect">
            <a:avLst/>
          </a:prstGeom>
        </p:spPr>
        <p:txBody>
          <a:bodyPr wrap="square" rtlCol="0">
            <a:spAutoFit/>
          </a:bodyPr>
          <a:lstStyle/>
          <a:p>
            <a:pPr rtl="0">
              <a:buFontTx/>
            </a:pPr>
            <a:r>
              <a:rPr lang="en-GB" sz="4500" kern="0" dirty="0" err="1">
                <a:solidFill>
                  <a:schemeClr val="bg1"/>
                </a:solidFill>
                <a:latin typeface="AU Passata Light" panose="020B0303030902030804" pitchFamily="34" charset="77"/>
              </a:rPr>
              <a:t>Universitetsparken</a:t>
            </a:r>
            <a:endParaRPr lang="da-DK" sz="4500" kern="0" dirty="0">
              <a:solidFill>
                <a:schemeClr val="bg1"/>
              </a:solidFill>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2375383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dsholder til billede 12">
            <a:extLst>
              <a:ext uri="{FF2B5EF4-FFF2-40B4-BE49-F238E27FC236}">
                <a16:creationId xmlns:a16="http://schemas.microsoft.com/office/drawing/2014/main" id="{10BEFC9C-A4D3-6443-B3D7-3D2794FCB3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225830" y="315914"/>
            <a:ext cx="5648649" cy="6242050"/>
          </a:xfrm>
          <a:prstGeom prst="rect">
            <a:avLst/>
          </a:prstGeom>
          <a:noFill/>
          <a:ln w="9525">
            <a:noFill/>
            <a:miter lim="800000"/>
            <a:headEnd/>
            <a:tailEnd/>
          </a:ln>
          <a:effectLst/>
        </p:spPr>
      </p:pic>
      <p:sp>
        <p:nvSpPr>
          <p:cNvPr id="35" name="Tekstfelt 25">
            <a:extLst>
              <a:ext uri="{FF2B5EF4-FFF2-40B4-BE49-F238E27FC236}">
                <a16:creationId xmlns:a16="http://schemas.microsoft.com/office/drawing/2014/main" id="{FCB98AD5-62D9-154F-8309-7F679320AB2F}"/>
              </a:ext>
            </a:extLst>
          </p:cNvPr>
          <p:cNvSpPr txBox="1"/>
          <p:nvPr/>
        </p:nvSpPr>
        <p:spPr>
          <a:xfrm>
            <a:off x="6310436" y="6217248"/>
            <a:ext cx="1944216"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I DEN DANSKE KULTURKANON</a:t>
            </a:r>
          </a:p>
        </p:txBody>
      </p:sp>
      <p:pic>
        <p:nvPicPr>
          <p:cNvPr id="9" name="Pladsholder til billede 8">
            <a:extLst>
              <a:ext uri="{FF2B5EF4-FFF2-40B4-BE49-F238E27FC236}">
                <a16:creationId xmlns:a16="http://schemas.microsoft.com/office/drawing/2014/main" id="{FE76AC2F-A3D4-E341-9428-086FB248B2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907" y="315913"/>
            <a:ext cx="5602481" cy="2978340"/>
          </a:xfrm>
          <a:prstGeom prst="rect">
            <a:avLst/>
          </a:prstGeom>
        </p:spPr>
      </p:pic>
      <p:pic>
        <p:nvPicPr>
          <p:cNvPr id="14" name="Pladsholder til billede 11">
            <a:extLst>
              <a:ext uri="{FF2B5EF4-FFF2-40B4-BE49-F238E27FC236}">
                <a16:creationId xmlns:a16="http://schemas.microsoft.com/office/drawing/2014/main" id="{9DC30486-3556-F04F-8293-42DF3194DF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781" r="-1"/>
          <a:stretch/>
        </p:blipFill>
        <p:spPr>
          <a:xfrm>
            <a:off x="0" y="3510663"/>
            <a:ext cx="5926388" cy="3062323"/>
          </a:xfrm>
          <a:prstGeom prst="rect">
            <a:avLst/>
          </a:prstGeom>
        </p:spPr>
      </p:pic>
      <p:sp>
        <p:nvSpPr>
          <p:cNvPr id="6" name="Rektangel 5">
            <a:extLst>
              <a:ext uri="{FF2B5EF4-FFF2-40B4-BE49-F238E27FC236}">
                <a16:creationId xmlns:a16="http://schemas.microsoft.com/office/drawing/2014/main" id="{8C581A0D-4CEF-1E45-8A00-B805D293C344}"/>
              </a:ext>
            </a:extLst>
          </p:cNvPr>
          <p:cNvSpPr/>
          <p:nvPr/>
        </p:nvSpPr>
        <p:spPr>
          <a:xfrm>
            <a:off x="6886500" y="5874043"/>
            <a:ext cx="4937130" cy="710259"/>
          </a:xfrm>
          <a:prstGeom prst="rect">
            <a:avLst/>
          </a:prstGeom>
        </p:spPr>
        <p:txBody>
          <a:bodyPr wrap="square" rtlCol="0">
            <a:spAutoFit/>
          </a:bodyPr>
          <a:lstStyle/>
          <a:p>
            <a:pPr algn="r" rtl="0">
              <a:buFontTx/>
            </a:pPr>
            <a:r>
              <a:rPr lang="en-GB" sz="4500" kern="0" dirty="0" err="1">
                <a:solidFill>
                  <a:schemeClr val="bg1"/>
                </a:solidFill>
                <a:latin typeface="AU Passata Light" panose="020B0303030902030804" pitchFamily="34" charset="77"/>
              </a:rPr>
              <a:t>Arkitektur</a:t>
            </a:r>
            <a:endParaRPr lang="da-DK" sz="4500" kern="0" dirty="0">
              <a:solidFill>
                <a:schemeClr val="bg1"/>
              </a:solidFill>
              <a:latin typeface="AU Passata Light" panose="020B0303030902030804" pitchFamily="34" charset="77"/>
              <a:ea typeface="AU Passata Light" charset="0"/>
              <a:cs typeface="AU Passata Light" charset="0"/>
            </a:endParaRPr>
          </a:p>
        </p:txBody>
      </p:sp>
    </p:spTree>
    <p:extLst>
      <p:ext uri="{BB962C8B-B14F-4D97-AF65-F5344CB8AC3E}">
        <p14:creationId xmlns:p14="http://schemas.microsoft.com/office/powerpoint/2010/main" val="5532460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Campus Aarhus</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4968552"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I Universitetsparken er alle fem fakulteter repræsenteret. Herudover har AU nøgleaktiviteter på:</a:t>
            </a:r>
            <a:endParaRPr lang="da-DK" sz="800" kern="0" spc="100" dirty="0">
              <a:latin typeface="AU Passata Light" panose="020B0303030902030804" pitchFamily="34" charset="77"/>
              <a:cs typeface="AU Passata"/>
            </a:endParaRPr>
          </a:p>
          <a:p>
            <a:pPr>
              <a:buNone/>
            </a:pPr>
            <a:endParaRPr lang="da-DK" sz="800" kern="0" dirty="0">
              <a:latin typeface="AU Passata"/>
              <a:cs typeface="AU Passata"/>
            </a:endParaRPr>
          </a:p>
          <a:p>
            <a:pPr lvl="1"/>
            <a:r>
              <a:rPr lang="da-DK" sz="1600" kern="0" dirty="0"/>
              <a:t>Fuglesangs Allé</a:t>
            </a:r>
          </a:p>
          <a:p>
            <a:pPr lvl="1"/>
            <a:r>
              <a:rPr lang="da-DK" sz="1600" kern="0" dirty="0"/>
              <a:t>Katrinebjerg</a:t>
            </a:r>
          </a:p>
          <a:p>
            <a:pPr lvl="1"/>
            <a:r>
              <a:rPr lang="da-DK" sz="1600" kern="0" dirty="0" err="1"/>
              <a:t>Navitas</a:t>
            </a:r>
            <a:endParaRPr lang="da-DK" sz="1600" kern="0" dirty="0"/>
          </a:p>
          <a:p>
            <a:pPr lvl="1"/>
            <a:r>
              <a:rPr lang="da-DK" sz="1600" kern="0" dirty="0"/>
              <a:t>Moesgaard</a:t>
            </a:r>
          </a:p>
          <a:p>
            <a:pPr lvl="1"/>
            <a:r>
              <a:rPr lang="da-DK" sz="1600" kern="0" dirty="0"/>
              <a:t>Trøjborg</a:t>
            </a:r>
          </a:p>
          <a:p>
            <a:pPr lvl="1"/>
            <a:r>
              <a:rPr lang="da-DK" sz="1600" kern="0" dirty="0"/>
              <a:t>Frederiksbjerg</a:t>
            </a:r>
          </a:p>
          <a:p>
            <a:pPr lvl="1"/>
            <a:r>
              <a:rPr lang="da-DK" sz="1600" kern="0" dirty="0"/>
              <a:t>AUH </a:t>
            </a:r>
          </a:p>
          <a:p>
            <a:pPr lvl="1"/>
            <a:r>
              <a:rPr lang="da-DK" sz="1600" kern="0" dirty="0"/>
              <a:t>Universitetsbyen</a:t>
            </a:r>
          </a:p>
        </p:txBody>
      </p:sp>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l="716" t="-3006" b="-1"/>
          <a:stretch/>
        </p:blipFill>
        <p:spPr>
          <a:xfrm>
            <a:off x="6094411" y="1373021"/>
            <a:ext cx="5111751" cy="4524542"/>
          </a:xfrm>
          <a:prstGeom prst="rect">
            <a:avLst/>
          </a:prstGeom>
        </p:spPr>
      </p:pic>
    </p:spTree>
    <p:extLst>
      <p:ext uri="{BB962C8B-B14F-4D97-AF65-F5344CB8AC3E}">
        <p14:creationId xmlns:p14="http://schemas.microsoft.com/office/powerpoint/2010/main" val="2050242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12C5668-44C6-4A4C-A7C6-3A11B5BEDF8D}"/>
              </a:ext>
            </a:extLst>
          </p:cNvPr>
          <p:cNvSpPr/>
          <p:nvPr/>
        </p:nvSpPr>
        <p:spPr bwMode="auto">
          <a:xfrm>
            <a:off x="117748" y="5897563"/>
            <a:ext cx="11881320" cy="771797"/>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7" name="Rektangel 6">
            <a:extLst>
              <a:ext uri="{FF2B5EF4-FFF2-40B4-BE49-F238E27FC236}">
                <a16:creationId xmlns:a16="http://schemas.microsoft.com/office/drawing/2014/main" id="{DDC46012-BE92-9E4A-AE11-11E85A98E665}"/>
              </a:ext>
            </a:extLst>
          </p:cNvPr>
          <p:cNvSpPr/>
          <p:nvPr/>
        </p:nvSpPr>
        <p:spPr bwMode="auto">
          <a:xfrm>
            <a:off x="315913" y="315913"/>
            <a:ext cx="10220325" cy="624205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pic>
        <p:nvPicPr>
          <p:cNvPr id="6" name="D36D2B62-DEF9-43EC-B32B-975855CFDA50" descr="F2528CA0-F46F-4231-8410-25984EA213C7@adm">
            <a:extLst>
              <a:ext uri="{FF2B5EF4-FFF2-40B4-BE49-F238E27FC236}">
                <a16:creationId xmlns:a16="http://schemas.microsoft.com/office/drawing/2014/main" id="{C9CDFF04-48B6-DF4C-B18A-9B119447F9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3" y="315913"/>
            <a:ext cx="10220325"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9">
            <a:extLst>
              <a:ext uri="{FF2B5EF4-FFF2-40B4-BE49-F238E27FC236}">
                <a16:creationId xmlns:a16="http://schemas.microsoft.com/office/drawing/2014/main" id="{FBAC77B1-2B16-D145-B43A-02E3EBC67325}"/>
              </a:ext>
            </a:extLst>
          </p:cNvPr>
          <p:cNvSpPr/>
          <p:nvPr/>
        </p:nvSpPr>
        <p:spPr bwMode="auto">
          <a:xfrm>
            <a:off x="10414892" y="315913"/>
            <a:ext cx="1458020" cy="6242050"/>
          </a:xfrm>
          <a:prstGeom prst="rect">
            <a:avLst/>
          </a:prstGeom>
          <a:solidFill>
            <a:srgbClr val="C3DDEF"/>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1263743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Nøgletal</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18" name="Text Placeholder 3">
            <a:extLst>
              <a:ext uri="{FF2B5EF4-FFF2-40B4-BE49-F238E27FC236}">
                <a16:creationId xmlns:a16="http://schemas.microsoft.com/office/drawing/2014/main" id="{5D851F40-8949-8548-9661-40869A80C30E}"/>
              </a:ext>
            </a:extLst>
          </p:cNvPr>
          <p:cNvSpPr txBox="1">
            <a:spLocks/>
          </p:cNvSpPr>
          <p:nvPr/>
        </p:nvSpPr>
        <p:spPr bwMode="auto">
          <a:xfrm>
            <a:off x="985838" y="220486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r>
              <a:rPr lang="da-DK" sz="4799" b="1" kern="0" dirty="0">
                <a:latin typeface="AU Passata"/>
                <a:cs typeface="AU Passata"/>
              </a:rPr>
              <a:t>8.000 </a:t>
            </a:r>
          </a:p>
          <a:p>
            <a:pPr>
              <a:lnSpc>
                <a:spcPts val="2200"/>
              </a:lnSpc>
              <a:buNone/>
            </a:pPr>
            <a:r>
              <a:rPr lang="da-DK" kern="0" spc="150" dirty="0">
                <a:latin typeface="AU Passata Light" panose="020B0303030902030804" pitchFamily="34" charset="77"/>
                <a:cs typeface="AU Passata"/>
              </a:rPr>
              <a:t>Medarbejdere (årsværk)</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a:latin typeface="AU Passata"/>
                <a:cs typeface="AU Passata"/>
              </a:rPr>
              <a:t>38.000</a:t>
            </a:r>
          </a:p>
          <a:p>
            <a:pPr>
              <a:lnSpc>
                <a:spcPts val="2200"/>
              </a:lnSpc>
            </a:pPr>
            <a:r>
              <a:rPr lang="da-DK" kern="0" spc="150" dirty="0">
                <a:latin typeface="AU Passata Light" panose="020B0303030902030804" pitchFamily="34" charset="77"/>
              </a:rPr>
              <a:t>Studerende, heraf </a:t>
            </a:r>
            <a:r>
              <a:rPr lang="da-DK" kern="0" spc="150" dirty="0">
                <a:latin typeface="AU Passata Light" panose="020B0303030902030804" pitchFamily="34" charset="77"/>
                <a:cs typeface="AU Passata"/>
              </a:rPr>
              <a:t>1.800</a:t>
            </a:r>
            <a:r>
              <a:rPr lang="da-DK" kern="0" spc="150" dirty="0">
                <a:latin typeface="AU Passata Light" panose="020B0303030902030804" pitchFamily="34" charset="77"/>
              </a:rPr>
              <a:t> ph.d.-stud.</a:t>
            </a: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4.000</a:t>
            </a:r>
            <a:br>
              <a:rPr lang="da-DK" sz="4799" b="1" kern="0" dirty="0">
                <a:latin typeface="AU Passata"/>
                <a:cs typeface="AU Passata"/>
              </a:rPr>
            </a:br>
            <a:r>
              <a:rPr lang="da-DK" kern="0" spc="150" dirty="0">
                <a:latin typeface="AU Passata Light" panose="020B0303030902030804" pitchFamily="34" charset="77"/>
              </a:rPr>
              <a:t>Internationale studerende </a:t>
            </a:r>
          </a:p>
        </p:txBody>
      </p:sp>
      <p:sp>
        <p:nvSpPr>
          <p:cNvPr id="20" name="Text Placeholder 3">
            <a:extLst>
              <a:ext uri="{FF2B5EF4-FFF2-40B4-BE49-F238E27FC236}">
                <a16:creationId xmlns:a16="http://schemas.microsoft.com/office/drawing/2014/main" id="{1CD4F490-DF56-4F4E-B358-B074C0BB3F3C}"/>
              </a:ext>
            </a:extLst>
          </p:cNvPr>
          <p:cNvSpPr txBox="1">
            <a:spLocks/>
          </p:cNvSpPr>
          <p:nvPr/>
        </p:nvSpPr>
        <p:spPr bwMode="auto">
          <a:xfrm>
            <a:off x="6093913" y="1844824"/>
            <a:ext cx="5464721" cy="39296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ts val="2200"/>
              </a:lnSpc>
              <a:buNone/>
            </a:pPr>
            <a:endParaRPr lang="da-DK" sz="4799" b="1" kern="0" dirty="0">
              <a:latin typeface="AU Passata"/>
              <a:cs typeface="AU Passata"/>
            </a:endParaRPr>
          </a:p>
          <a:p>
            <a:pPr>
              <a:lnSpc>
                <a:spcPts val="2200"/>
              </a:lnSpc>
              <a:buNone/>
            </a:pPr>
            <a:r>
              <a:rPr lang="da-DK" sz="4799" b="1" kern="0" dirty="0">
                <a:latin typeface="AU Passata"/>
                <a:cs typeface="AU Passata"/>
              </a:rPr>
              <a:t>12.000 </a:t>
            </a:r>
          </a:p>
          <a:p>
            <a:pPr>
              <a:lnSpc>
                <a:spcPts val="2200"/>
              </a:lnSpc>
              <a:buNone/>
            </a:pPr>
            <a:r>
              <a:rPr lang="da-DK" kern="0" spc="150" dirty="0">
                <a:latin typeface="AU Passata Light" panose="020B0303030902030804" pitchFamily="34" charset="77"/>
                <a:cs typeface="AU Passata"/>
              </a:rPr>
              <a:t>Publikationer</a:t>
            </a:r>
          </a:p>
          <a:p>
            <a:pPr>
              <a:lnSpc>
                <a:spcPts val="1400"/>
              </a:lnSpc>
              <a:buNone/>
            </a:pPr>
            <a:endParaRPr lang="da-DK" kern="0" spc="150" dirty="0">
              <a:latin typeface="AU Passata Light" panose="020B0303030902030804" pitchFamily="34" charset="77"/>
              <a:cs typeface="AU Passata"/>
            </a:endParaRPr>
          </a:p>
          <a:p>
            <a:pPr>
              <a:lnSpc>
                <a:spcPts val="2200"/>
              </a:lnSpc>
              <a:buNone/>
            </a:pPr>
            <a:endParaRPr lang="da-DK" kern="0" spc="150" dirty="0">
              <a:latin typeface="AU Passata Light" panose="020B0303030902030804" pitchFamily="34" charset="77"/>
              <a:cs typeface="AU Passata"/>
            </a:endParaRPr>
          </a:p>
          <a:p>
            <a:pPr>
              <a:lnSpc>
                <a:spcPts val="2200"/>
              </a:lnSpc>
            </a:pPr>
            <a:r>
              <a:rPr lang="da-DK" sz="4799" b="1" kern="0" dirty="0" smtClean="0">
                <a:latin typeface="AU Passata"/>
                <a:cs typeface="AU Passata"/>
              </a:rPr>
              <a:t>6,7 </a:t>
            </a:r>
            <a:r>
              <a:rPr lang="da-DK" sz="4799" b="1" kern="0" dirty="0">
                <a:latin typeface="AU Passata"/>
                <a:cs typeface="AU Passata"/>
              </a:rPr>
              <a:t>mia. kr.</a:t>
            </a:r>
          </a:p>
          <a:p>
            <a:pPr>
              <a:lnSpc>
                <a:spcPts val="2200"/>
              </a:lnSpc>
            </a:pPr>
            <a:r>
              <a:rPr lang="da-DK" kern="0" spc="150" dirty="0">
                <a:latin typeface="AU Passata Light" panose="020B0303030902030804" pitchFamily="34" charset="77"/>
              </a:rPr>
              <a:t>Indtægter</a:t>
            </a:r>
          </a:p>
          <a:p>
            <a:pPr>
              <a:lnSpc>
                <a:spcPts val="1400"/>
              </a:lnSpc>
              <a:buNone/>
            </a:pPr>
            <a:endParaRPr lang="da-DK" sz="4800" kern="0" spc="150" dirty="0">
              <a:latin typeface="AU Passata Light" panose="020B0303030902030804" pitchFamily="34" charset="77"/>
              <a:cs typeface="AU Passata"/>
            </a:endParaRPr>
          </a:p>
          <a:p>
            <a:pPr>
              <a:lnSpc>
                <a:spcPts val="2200"/>
              </a:lnSpc>
            </a:pPr>
            <a:endParaRPr lang="da-DK" sz="4799" b="1" kern="0" dirty="0">
              <a:latin typeface="AU Passata"/>
              <a:cs typeface="AU Passata"/>
            </a:endParaRPr>
          </a:p>
          <a:p>
            <a:pPr>
              <a:lnSpc>
                <a:spcPts val="2200"/>
              </a:lnSpc>
            </a:pPr>
            <a:r>
              <a:rPr lang="da-DK" sz="4799" b="1" kern="0" dirty="0">
                <a:latin typeface="AU Passata"/>
                <a:cs typeface="AU Passata"/>
              </a:rPr>
              <a:t>580.000 m</a:t>
            </a:r>
            <a:r>
              <a:rPr lang="da-DK" sz="4799" b="1" kern="0" baseline="30000" dirty="0">
                <a:latin typeface="AU Passata"/>
                <a:cs typeface="AU Passata"/>
              </a:rPr>
              <a:t>2</a:t>
            </a:r>
            <a:r>
              <a:rPr lang="da-DK" sz="4799" b="1" kern="0" dirty="0">
                <a:latin typeface="AU Passata"/>
                <a:cs typeface="AU Passata"/>
              </a:rPr>
              <a:t/>
            </a:r>
            <a:br>
              <a:rPr lang="da-DK" sz="4799" b="1" kern="0" dirty="0">
                <a:latin typeface="AU Passata"/>
                <a:cs typeface="AU Passata"/>
              </a:rPr>
            </a:br>
            <a:r>
              <a:rPr lang="da-DK" kern="0" spc="150" dirty="0">
                <a:latin typeface="AU Passata Light" panose="020B0303030902030804" pitchFamily="34" charset="77"/>
              </a:rPr>
              <a:t>Areal (netto)</a:t>
            </a:r>
          </a:p>
        </p:txBody>
      </p:sp>
    </p:spTree>
    <p:extLst>
      <p:ext uri="{BB962C8B-B14F-4D97-AF65-F5344CB8AC3E}">
        <p14:creationId xmlns:p14="http://schemas.microsoft.com/office/powerpoint/2010/main" val="1744932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Campus Herning</a:t>
            </a:r>
            <a:endParaRPr lang="da-DK" b="0" kern="0" cap="none" dirty="0">
              <a:latin typeface="AU Passata Light" panose="020B0303030902030804" pitchFamily="34" charset="77"/>
              <a:ea typeface="AU Passata Light" charset="0"/>
              <a:cs typeface="AU Passata Light" charset="0"/>
            </a:endParaRPr>
          </a:p>
        </p:txBody>
      </p:sp>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5040560"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I Herning er fokus på ingeniør-videnskab, erhvervsøkonomi og ledelse</a:t>
            </a:r>
            <a:br>
              <a:rPr lang="da-DK" kern="0" spc="100" dirty="0">
                <a:latin typeface="AU Passata Light" panose="020B0303030902030804" pitchFamily="34" charset="77"/>
                <a:cs typeface="AU Passata"/>
              </a:rPr>
            </a:br>
            <a:r>
              <a:rPr lang="da-DK" kern="0" spc="100" dirty="0">
                <a:latin typeface="AU Passata Light" panose="020B0303030902030804" pitchFamily="34" charset="77"/>
                <a:cs typeface="AU Passata"/>
              </a:rPr>
              <a:t>i et studiemiljø med studerende fra mange forskellige lande:</a:t>
            </a:r>
          </a:p>
          <a:p>
            <a:pPr>
              <a:buNone/>
            </a:pPr>
            <a:endParaRPr lang="da-DK" sz="1600" kern="0" dirty="0">
              <a:latin typeface="AU Passata"/>
              <a:cs typeface="AU Passata"/>
            </a:endParaRPr>
          </a:p>
          <a:p>
            <a:pPr lvl="1"/>
            <a:r>
              <a:rPr lang="da-DK" sz="1600" kern="0" dirty="0"/>
              <a:t>1.000 bachelor- og kandidatstuderende</a:t>
            </a:r>
            <a:br>
              <a:rPr lang="da-DK" sz="1600" kern="0" dirty="0"/>
            </a:br>
            <a:endParaRPr lang="da-DK" sz="1600" kern="0" dirty="0"/>
          </a:p>
          <a:p>
            <a:pPr lvl="1"/>
            <a:r>
              <a:rPr lang="da-DK" sz="1600" kern="0" dirty="0"/>
              <a:t>Fokus på ingeniørvidenskab, erhvervsøkonomi og ledelse</a:t>
            </a:r>
            <a:br>
              <a:rPr lang="da-DK" sz="1600" kern="0" dirty="0"/>
            </a:br>
            <a:endParaRPr lang="da-DK" sz="1600" kern="0" dirty="0"/>
          </a:p>
          <a:p>
            <a:pPr lvl="1"/>
            <a:r>
              <a:rPr lang="da-DK" sz="1600" kern="0" dirty="0"/>
              <a:t>Byggeriet er tegnet af arkitekt Henning Larsen</a:t>
            </a:r>
            <a:br>
              <a:rPr lang="da-DK" sz="1600" kern="0" dirty="0"/>
            </a:br>
            <a:endParaRPr lang="da-DK" sz="1600" kern="0" dirty="0"/>
          </a:p>
          <a:p>
            <a:pPr lvl="1"/>
            <a:r>
              <a:rPr lang="da-DK" sz="1600" kern="0" dirty="0"/>
              <a:t>Kendt for et tæt samarbejde med erhvervslivet og et prisbelønnet iværksættermiljø</a:t>
            </a:r>
          </a:p>
        </p:txBody>
      </p:sp>
      <p:pic>
        <p:nvPicPr>
          <p:cNvPr id="7" name="Picture 2" descr="Image result for campus herning au">
            <a:extLst>
              <a:ext uri="{FF2B5EF4-FFF2-40B4-BE49-F238E27FC236}">
                <a16:creationId xmlns:a16="http://schemas.microsoft.com/office/drawing/2014/main" id="{1FDB8F19-3135-324A-A384-145AF98E7E4D}"/>
              </a:ext>
            </a:extLst>
          </p:cNvPr>
          <p:cNvPicPr>
            <a:picLocks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94412" y="1484783"/>
            <a:ext cx="5109983" cy="441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209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Campus Emdrup</a:t>
            </a:r>
            <a:endParaRPr lang="da-DK" b="0" kern="0" cap="none" dirty="0">
              <a:latin typeface="AU Passata Light" panose="020B0303030902030804" pitchFamily="34" charset="77"/>
              <a:ea typeface="AU Passata Light" charset="0"/>
              <a:cs typeface="AU Passata Light" charset="0"/>
            </a:endParaRPr>
          </a:p>
        </p:txBody>
      </p:sp>
      <p:pic>
        <p:nvPicPr>
          <p:cNvPr id="7" name="Picture 2" descr="Image result for campus herning au">
            <a:extLst>
              <a:ext uri="{FF2B5EF4-FFF2-40B4-BE49-F238E27FC236}">
                <a16:creationId xmlns:a16="http://schemas.microsoft.com/office/drawing/2014/main" id="{1FDB8F19-3135-324A-A384-145AF98E7E4D}"/>
              </a:ext>
            </a:extLst>
          </p:cNvPr>
          <p:cNvPicPr>
            <a:picLocks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94412" y="1484783"/>
            <a:ext cx="5109983" cy="4412779"/>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B35B0C86-3C90-F04B-98AB-3AC5FE3CBD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4411" y="1484783"/>
            <a:ext cx="5111751" cy="4412780"/>
          </a:xfrm>
          <a:prstGeom prst="rect">
            <a:avLst/>
          </a:prstGeom>
        </p:spPr>
      </p:pic>
      <p:sp>
        <p:nvSpPr>
          <p:cNvPr id="21" name="Text Placeholder 3">
            <a:extLst>
              <a:ext uri="{FF2B5EF4-FFF2-40B4-BE49-F238E27FC236}">
                <a16:creationId xmlns:a16="http://schemas.microsoft.com/office/drawing/2014/main" id="{05F36E8B-725C-8340-A719-878F1EF27129}"/>
              </a:ext>
            </a:extLst>
          </p:cNvPr>
          <p:cNvSpPr txBox="1">
            <a:spLocks/>
          </p:cNvSpPr>
          <p:nvPr/>
        </p:nvSpPr>
        <p:spPr>
          <a:xfrm>
            <a:off x="909836" y="1373021"/>
            <a:ext cx="5040560" cy="4521366"/>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kern="0" spc="100" dirty="0">
                <a:latin typeface="AU Passata Light" panose="020B0303030902030804" pitchFamily="34" charset="77"/>
                <a:cs typeface="AU Passata"/>
              </a:rPr>
              <a:t>Gode fysiske rammer kombineret med et fælles fagligt ståsted på tværs af uddannelserne gør Emdrup kendt for</a:t>
            </a:r>
            <a:br>
              <a:rPr lang="da-DK" kern="0" spc="100" dirty="0">
                <a:latin typeface="AU Passata Light" panose="020B0303030902030804" pitchFamily="34" charset="77"/>
                <a:cs typeface="AU Passata"/>
              </a:rPr>
            </a:br>
            <a:r>
              <a:rPr lang="da-DK" kern="0" spc="100" dirty="0">
                <a:latin typeface="AU Passata Light" panose="020B0303030902030804" pitchFamily="34" charset="77"/>
                <a:cs typeface="AU Passata"/>
              </a:rPr>
              <a:t>et integreret fagligt miljø:</a:t>
            </a:r>
          </a:p>
          <a:p>
            <a:pPr>
              <a:buNone/>
            </a:pPr>
            <a:endParaRPr lang="da-DK" sz="1600" kern="0" dirty="0">
              <a:latin typeface="AU Passata"/>
              <a:cs typeface="AU Passata"/>
            </a:endParaRPr>
          </a:p>
          <a:p>
            <a:pPr lvl="1"/>
            <a:r>
              <a:rPr lang="da-DK" sz="1600" kern="0" dirty="0"/>
              <a:t>1.500 bachelor- og kandidatstuderende</a:t>
            </a:r>
            <a:br>
              <a:rPr lang="da-DK" sz="1600" kern="0" dirty="0"/>
            </a:br>
            <a:endParaRPr lang="da-DK" sz="1600" kern="0" dirty="0"/>
          </a:p>
          <a:p>
            <a:pPr lvl="1"/>
            <a:r>
              <a:rPr lang="da-DK" sz="1600" kern="0" dirty="0"/>
              <a:t>Huser DPU – Danmarks Institut for</a:t>
            </a:r>
            <a:br>
              <a:rPr lang="da-DK" sz="1600" kern="0" dirty="0"/>
            </a:br>
            <a:r>
              <a:rPr lang="da-DK" sz="1600" kern="0" dirty="0"/>
              <a:t>Pædagogik og Uddannelse</a:t>
            </a:r>
            <a:br>
              <a:rPr lang="da-DK" sz="1600" kern="0" dirty="0"/>
            </a:br>
            <a:endParaRPr lang="da-DK" sz="1600" kern="0" dirty="0"/>
          </a:p>
          <a:p>
            <a:pPr lvl="1"/>
            <a:r>
              <a:rPr lang="da-DK" sz="1600" kern="0" dirty="0"/>
              <a:t>AU Library, Campus Emdrup</a:t>
            </a:r>
            <a:br>
              <a:rPr lang="da-DK" sz="1600" kern="0" dirty="0"/>
            </a:br>
            <a:r>
              <a:rPr lang="da-DK" sz="1600" kern="0" dirty="0"/>
              <a:t>(Danmarks Pædagogiske Bibliotek) har en samling på omkring 800.000 bøger og tidskrifter</a:t>
            </a:r>
          </a:p>
        </p:txBody>
      </p:sp>
    </p:spTree>
    <p:extLst>
      <p:ext uri="{BB962C8B-B14F-4D97-AF65-F5344CB8AC3E}">
        <p14:creationId xmlns:p14="http://schemas.microsoft.com/office/powerpoint/2010/main" val="25107174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DCA9450-7B43-6B46-B449-1056511C2F08}"/>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solidFill>
                  <a:schemeClr val="bg1"/>
                </a:solidFill>
                <a:latin typeface="AU Passata Light" panose="020B0303030902030804" pitchFamily="34" charset="77"/>
              </a:rPr>
              <a:t>Lokaliteter</a:t>
            </a:r>
            <a:endParaRPr lang="da-DK" b="0" kern="0" cap="none" dirty="0">
              <a:solidFill>
                <a:schemeClr val="bg1"/>
              </a:solidFill>
              <a:latin typeface="AU Passata Light" panose="020B0303030902030804" pitchFamily="34" charset="77"/>
              <a:ea typeface="AU Passata Light" charset="0"/>
              <a:cs typeface="AU Passata Light" charset="0"/>
            </a:endParaRPr>
          </a:p>
        </p:txBody>
      </p:sp>
      <p:pic>
        <p:nvPicPr>
          <p:cNvPr id="5" name="Billede 4">
            <a:extLst>
              <a:ext uri="{FF2B5EF4-FFF2-40B4-BE49-F238E27FC236}">
                <a16:creationId xmlns:a16="http://schemas.microsoft.com/office/drawing/2014/main" id="{756E3D65-1079-6C4F-A772-909168BE44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5416" y="439850"/>
            <a:ext cx="6912768" cy="5914257"/>
          </a:xfrm>
          <a:prstGeom prst="rect">
            <a:avLst/>
          </a:prstGeom>
        </p:spPr>
      </p:pic>
      <p:pic>
        <p:nvPicPr>
          <p:cNvPr id="6" name="Billede 5">
            <a:extLst>
              <a:ext uri="{FF2B5EF4-FFF2-40B4-BE49-F238E27FC236}">
                <a16:creationId xmlns:a16="http://schemas.microsoft.com/office/drawing/2014/main" id="{F393BAA7-2CF7-9645-BFF6-B8E8232668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89780" y="4839539"/>
            <a:ext cx="614468" cy="614468"/>
          </a:xfrm>
          <a:prstGeom prst="rect">
            <a:avLst/>
          </a:prstGeom>
        </p:spPr>
      </p:pic>
      <p:sp>
        <p:nvSpPr>
          <p:cNvPr id="7" name="Rektangel 6">
            <a:extLst>
              <a:ext uri="{FF2B5EF4-FFF2-40B4-BE49-F238E27FC236}">
                <a16:creationId xmlns:a16="http://schemas.microsoft.com/office/drawing/2014/main" id="{B02FFCD7-F596-AB45-840B-F65B09512A00}"/>
              </a:ext>
            </a:extLst>
          </p:cNvPr>
          <p:cNvSpPr/>
          <p:nvPr/>
        </p:nvSpPr>
        <p:spPr bwMode="auto">
          <a:xfrm>
            <a:off x="6886500" y="656692"/>
            <a:ext cx="1080120" cy="1116124"/>
          </a:xfrm>
          <a:prstGeom prst="rect">
            <a:avLst/>
          </a:prstGeom>
          <a:solidFill>
            <a:srgbClr val="002546"/>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pic>
        <p:nvPicPr>
          <p:cNvPr id="8" name="Billede 7">
            <a:extLst>
              <a:ext uri="{FF2B5EF4-FFF2-40B4-BE49-F238E27FC236}">
                <a16:creationId xmlns:a16="http://schemas.microsoft.com/office/drawing/2014/main" id="{A57F38B3-10C7-AF4A-A276-ED18555118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50596" y="228627"/>
            <a:ext cx="3528392" cy="3168352"/>
          </a:xfrm>
          <a:prstGeom prst="rect">
            <a:avLst/>
          </a:prstGeom>
        </p:spPr>
      </p:pic>
      <p:sp>
        <p:nvSpPr>
          <p:cNvPr id="9" name="Text Placeholder 3">
            <a:extLst>
              <a:ext uri="{FF2B5EF4-FFF2-40B4-BE49-F238E27FC236}">
                <a16:creationId xmlns:a16="http://schemas.microsoft.com/office/drawing/2014/main" id="{B64D9993-E21A-7B4E-B8D5-AD00280AEEB9}"/>
              </a:ext>
            </a:extLst>
          </p:cNvPr>
          <p:cNvSpPr txBox="1">
            <a:spLocks/>
          </p:cNvSpPr>
          <p:nvPr/>
        </p:nvSpPr>
        <p:spPr>
          <a:xfrm>
            <a:off x="1197868" y="5157192"/>
            <a:ext cx="2160240" cy="864095"/>
          </a:xfrm>
          <a:prstGeom prst="rect">
            <a:avLst/>
          </a:prstGeom>
        </p:spPr>
        <p:txBody>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buNone/>
            </a:pPr>
            <a:r>
              <a:rPr lang="da-DK" sz="1200" kern="0" spc="100" dirty="0">
                <a:solidFill>
                  <a:schemeClr val="bg1"/>
                </a:solidFill>
                <a:latin typeface="AU Passata Light" panose="020B0303030902030804" pitchFamily="34" charset="77"/>
                <a:cs typeface="AU Passata"/>
              </a:rPr>
              <a:t>Forskning og uddannelse</a:t>
            </a:r>
          </a:p>
          <a:p>
            <a:pPr>
              <a:buNone/>
            </a:pPr>
            <a:r>
              <a:rPr lang="da-DK" sz="1200" kern="0" spc="100" dirty="0">
                <a:solidFill>
                  <a:schemeClr val="bg1"/>
                </a:solidFill>
                <a:latin typeface="AU Passata Light" panose="020B0303030902030804" pitchFamily="34" charset="77"/>
              </a:rPr>
              <a:t>Forskningsaktiviteter</a:t>
            </a:r>
          </a:p>
          <a:p>
            <a:pPr>
              <a:buNone/>
            </a:pPr>
            <a:r>
              <a:rPr lang="da-DK" sz="1200" kern="0" spc="100" dirty="0">
                <a:solidFill>
                  <a:schemeClr val="bg1"/>
                </a:solidFill>
                <a:latin typeface="AU Passata Light" panose="020B0303030902030804" pitchFamily="34" charset="77"/>
              </a:rPr>
              <a:t>Øvrige</a:t>
            </a:r>
            <a:endParaRPr lang="da-DK" sz="1200" kern="0" dirty="0">
              <a:solidFill>
                <a:schemeClr val="bg1"/>
              </a:solidFill>
            </a:endParaRPr>
          </a:p>
        </p:txBody>
      </p:sp>
      <p:sp>
        <p:nvSpPr>
          <p:cNvPr id="10" name="Ellipse 9">
            <a:extLst>
              <a:ext uri="{FF2B5EF4-FFF2-40B4-BE49-F238E27FC236}">
                <a16:creationId xmlns:a16="http://schemas.microsoft.com/office/drawing/2014/main" id="{AC9CDCC6-DAD0-0E4D-AFDC-EB1F16C636AD}"/>
              </a:ext>
            </a:extLst>
          </p:cNvPr>
          <p:cNvSpPr/>
          <p:nvPr/>
        </p:nvSpPr>
        <p:spPr bwMode="auto">
          <a:xfrm>
            <a:off x="1022545" y="5190564"/>
            <a:ext cx="182652" cy="182652"/>
          </a:xfrm>
          <a:prstGeom prst="ellipse">
            <a:avLst/>
          </a:prstGeom>
          <a:solidFill>
            <a:srgbClr val="002546"/>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1" name="Ellipse 10">
            <a:extLst>
              <a:ext uri="{FF2B5EF4-FFF2-40B4-BE49-F238E27FC236}">
                <a16:creationId xmlns:a16="http://schemas.microsoft.com/office/drawing/2014/main" id="{929F8368-AAE0-314F-B9CC-CCB0BBCCBE29}"/>
              </a:ext>
            </a:extLst>
          </p:cNvPr>
          <p:cNvSpPr/>
          <p:nvPr/>
        </p:nvSpPr>
        <p:spPr bwMode="auto">
          <a:xfrm>
            <a:off x="1022545" y="5455055"/>
            <a:ext cx="182652" cy="182652"/>
          </a:xfrm>
          <a:prstGeom prst="ellipse">
            <a:avLst/>
          </a:prstGeom>
          <a:solidFill>
            <a:srgbClr val="72D6F7"/>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2" name="Ellipse 11">
            <a:extLst>
              <a:ext uri="{FF2B5EF4-FFF2-40B4-BE49-F238E27FC236}">
                <a16:creationId xmlns:a16="http://schemas.microsoft.com/office/drawing/2014/main" id="{E4D2CA2A-A664-6142-87D2-70EC08DF9290}"/>
              </a:ext>
            </a:extLst>
          </p:cNvPr>
          <p:cNvSpPr/>
          <p:nvPr/>
        </p:nvSpPr>
        <p:spPr bwMode="auto">
          <a:xfrm>
            <a:off x="1073325" y="5755525"/>
            <a:ext cx="91439" cy="91439"/>
          </a:xfrm>
          <a:prstGeom prst="ellipse">
            <a:avLst/>
          </a:prstGeom>
          <a:solidFill>
            <a:srgbClr val="72D6F7"/>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a:ln>
                <a:noFill/>
              </a:ln>
              <a:solidFill>
                <a:schemeClr val="bg1"/>
              </a:solidFill>
              <a:effectLst/>
              <a:latin typeface="AU Passata" pitchFamily="34" charset="0"/>
            </a:endParaRPr>
          </a:p>
        </p:txBody>
      </p:sp>
    </p:spTree>
    <p:extLst>
      <p:ext uri="{BB962C8B-B14F-4D97-AF65-F5344CB8AC3E}">
        <p14:creationId xmlns:p14="http://schemas.microsoft.com/office/powerpoint/2010/main" val="34615231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Campusudvikling</a:t>
            </a:r>
            <a:r>
              <a:rPr lang="da-DK" sz="4800" b="0" cap="none" dirty="0">
                <a:latin typeface="AU Passata Light" panose="020B0303030902030804" pitchFamily="34" charset="77"/>
              </a:rPr>
              <a:t/>
            </a:r>
            <a:br>
              <a:rPr lang="da-DK" sz="4800" b="0" cap="none" dirty="0">
                <a:latin typeface="AU Passata Light" panose="020B0303030902030804" pitchFamily="34" charset="77"/>
              </a:rPr>
            </a:br>
            <a:r>
              <a:rPr lang="da-DK" sz="4800" b="0" cap="none" dirty="0">
                <a:latin typeface="AU Passata Light" panose="020B0303030902030804" pitchFamily="34" charset="77"/>
              </a:rPr>
              <a:t>Aarhus Universitet</a:t>
            </a: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861102" cy="1746085"/>
          </a:xfrm>
        </p:spPr>
        <p:txBody>
          <a:bodyPr/>
          <a:lstStyle/>
          <a:p>
            <a:pPr>
              <a:lnSpc>
                <a:spcPct val="100000"/>
              </a:lnSpc>
            </a:pPr>
            <a:r>
              <a:rPr lang="da-DK" dirty="0"/>
              <a:t>Aarhus Universitet er i fuld gang med at</a:t>
            </a:r>
            <a:br>
              <a:rPr lang="da-DK" dirty="0"/>
            </a:br>
            <a:r>
              <a:rPr lang="da-DK" dirty="0"/>
              <a:t>udbygge sit centrale campus i Aarhus. </a:t>
            </a: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3040192224"/>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69AFDF8-6F41-B64E-89DD-8C4DD9540673}"/>
              </a:ext>
            </a:extLst>
          </p:cNvPr>
          <p:cNvSpPr/>
          <p:nvPr/>
        </p:nvSpPr>
        <p:spPr bwMode="auto">
          <a:xfrm>
            <a:off x="117748" y="5897563"/>
            <a:ext cx="11881320" cy="771797"/>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7462564" y="5805862"/>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solidFill>
                  <a:schemeClr val="bg1"/>
                </a:solidFill>
                <a:latin typeface="AU Passata Light" panose="020B0303030902030804" pitchFamily="34" charset="77"/>
              </a:rPr>
              <a:t>Universitetsbyen</a:t>
            </a:r>
            <a:endParaRPr lang="da-DK" b="0" kern="0" cap="none" dirty="0">
              <a:solidFill>
                <a:schemeClr val="bg1"/>
              </a:solidFill>
              <a:latin typeface="AU Passata Light" panose="020B0303030902030804" pitchFamily="34" charset="77"/>
              <a:ea typeface="AU Passata Light" charset="0"/>
              <a:cs typeface="AU Passata Light" charset="0"/>
            </a:endParaRPr>
          </a:p>
        </p:txBody>
      </p:sp>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5326" y="260648"/>
            <a:ext cx="10744200" cy="6264696"/>
          </a:xfrm>
          <a:prstGeom prst="rect">
            <a:avLst/>
          </a:prstGeom>
        </p:spPr>
      </p:pic>
      <p:sp>
        <p:nvSpPr>
          <p:cNvPr id="5" name="Tekstfelt 4"/>
          <p:cNvSpPr txBox="1"/>
          <p:nvPr/>
        </p:nvSpPr>
        <p:spPr>
          <a:xfrm>
            <a:off x="331337" y="784582"/>
            <a:ext cx="6119166" cy="1293624"/>
          </a:xfrm>
          <a:prstGeom prst="rect">
            <a:avLst/>
          </a:prstGeom>
          <a:noFill/>
        </p:spPr>
        <p:txBody>
          <a:bodyPr wrap="square" lIns="0" tIns="0" rIns="0" bIns="0" rtlCol="0">
            <a:spAutoFit/>
          </a:bodyPr>
          <a:lstStyle/>
          <a:p>
            <a:pPr>
              <a:lnSpc>
                <a:spcPts val="1700"/>
              </a:lnSpc>
            </a:pPr>
            <a:r>
              <a:rPr lang="da-DK" sz="1400" spc="100" dirty="0">
                <a:latin typeface="+mn-lt"/>
              </a:rPr>
              <a:t>1. Et kig fra Nørrebrogade mod nye studieboliger</a:t>
            </a:r>
          </a:p>
          <a:p>
            <a:pPr>
              <a:lnSpc>
                <a:spcPts val="1700"/>
              </a:lnSpc>
            </a:pPr>
            <a:r>
              <a:rPr lang="da-DK" sz="1400" spc="100" dirty="0">
                <a:latin typeface="+mn-lt"/>
              </a:rPr>
              <a:t>2. Nedgang mod den centrale underjordiske passage</a:t>
            </a:r>
          </a:p>
          <a:p>
            <a:pPr>
              <a:lnSpc>
                <a:spcPts val="1700"/>
              </a:lnSpc>
            </a:pPr>
            <a:r>
              <a:rPr lang="da-DK" sz="1400" spc="100" dirty="0">
                <a:latin typeface="+mn-lt"/>
              </a:rPr>
              <a:t>3. The Kitchen: AU’s største iværksætterfællesskab for studerende</a:t>
            </a:r>
          </a:p>
          <a:p>
            <a:pPr>
              <a:lnSpc>
                <a:spcPts val="1700"/>
              </a:lnSpc>
            </a:pPr>
            <a:r>
              <a:rPr lang="da-DK" sz="1400" spc="100" dirty="0">
                <a:latin typeface="+mn-lt"/>
              </a:rPr>
              <a:t>4. Den centrale plads</a:t>
            </a:r>
          </a:p>
          <a:p>
            <a:pPr>
              <a:lnSpc>
                <a:spcPts val="1700"/>
              </a:lnSpc>
            </a:pPr>
            <a:r>
              <a:rPr lang="da-DK" sz="1400" spc="100" dirty="0">
                <a:latin typeface="+mn-lt"/>
              </a:rPr>
              <a:t>5. Indgangen til Universitetsbyen, når man ankommer fra nord</a:t>
            </a:r>
          </a:p>
          <a:p>
            <a:pPr>
              <a:lnSpc>
                <a:spcPts val="1700"/>
              </a:lnSpc>
            </a:pPr>
            <a:r>
              <a:rPr lang="da-DK" sz="1400" spc="100" dirty="0">
                <a:latin typeface="+mn-lt"/>
              </a:rPr>
              <a:t>6. Den centrale plads</a:t>
            </a:r>
          </a:p>
        </p:txBody>
      </p:sp>
      <p:sp>
        <p:nvSpPr>
          <p:cNvPr id="8" name="Titel 1">
            <a:extLst>
              <a:ext uri="{FF2B5EF4-FFF2-40B4-BE49-F238E27FC236}">
                <a16:creationId xmlns:a16="http://schemas.microsoft.com/office/drawing/2014/main" id="{D64B0108-FF21-174A-A953-B1680722A5CA}"/>
              </a:ext>
            </a:extLst>
          </p:cNvPr>
          <p:cNvSpPr txBox="1">
            <a:spLocks/>
          </p:cNvSpPr>
          <p:nvPr/>
        </p:nvSpPr>
        <p:spPr>
          <a:xfrm>
            <a:off x="229512" y="248505"/>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sz="2800" b="0" kern="0" cap="none" dirty="0">
                <a:latin typeface="AU Passata Light" panose="020B0303030902030804" pitchFamily="34" charset="77"/>
              </a:rPr>
              <a:t>STØRRE SAMLET CAMPUS MIDT I AARHUS</a:t>
            </a:r>
            <a:endParaRPr lang="da-DK" sz="2800" b="0" kern="0" cap="none" dirty="0">
              <a:latin typeface="AU Passata Light" panose="020B0303030902030804" pitchFamily="34" charset="77"/>
              <a:ea typeface="AU Passata Light" charset="0"/>
              <a:cs typeface="AU Passata Light" charset="0"/>
            </a:endParaRPr>
          </a:p>
        </p:txBody>
      </p:sp>
      <p:sp>
        <p:nvSpPr>
          <p:cNvPr id="9" name="Tekstfelt 8"/>
          <p:cNvSpPr txBox="1"/>
          <p:nvPr/>
        </p:nvSpPr>
        <p:spPr>
          <a:xfrm>
            <a:off x="9045228" y="1556792"/>
            <a:ext cx="2376264" cy="467820"/>
          </a:xfrm>
          <a:prstGeom prst="rect">
            <a:avLst/>
          </a:prstGeom>
          <a:noFill/>
        </p:spPr>
        <p:txBody>
          <a:bodyPr wrap="square" lIns="0" tIns="0" rIns="0" bIns="0" rtlCol="0">
            <a:spAutoFit/>
          </a:bodyPr>
          <a:lstStyle/>
          <a:p>
            <a:pPr>
              <a:lnSpc>
                <a:spcPct val="95000"/>
              </a:lnSpc>
            </a:pPr>
            <a:r>
              <a:rPr lang="da-DK" sz="1600" dirty="0"/>
              <a:t>Katrinebjerg</a:t>
            </a:r>
          </a:p>
          <a:p>
            <a:pPr>
              <a:lnSpc>
                <a:spcPct val="95000"/>
              </a:lnSpc>
            </a:pPr>
            <a:endParaRPr lang="da-DK" sz="1600" dirty="0">
              <a:latin typeface="+mn-lt"/>
            </a:endParaRPr>
          </a:p>
        </p:txBody>
      </p:sp>
    </p:spTree>
    <p:extLst>
      <p:ext uri="{BB962C8B-B14F-4D97-AF65-F5344CB8AC3E}">
        <p14:creationId xmlns:p14="http://schemas.microsoft.com/office/powerpoint/2010/main" val="20042576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kstfelt 26">
            <a:extLst>
              <a:ext uri="{FF2B5EF4-FFF2-40B4-BE49-F238E27FC236}">
                <a16:creationId xmlns:a16="http://schemas.microsoft.com/office/drawing/2014/main" id="{D4F5841F-5922-8A43-A40C-A429F4B78CD5}"/>
              </a:ext>
            </a:extLst>
          </p:cNvPr>
          <p:cNvSpPr txBox="1"/>
          <p:nvPr/>
        </p:nvSpPr>
        <p:spPr>
          <a:xfrm>
            <a:off x="429449" y="6217248"/>
            <a:ext cx="1416491"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AARHUS SYMPOSIUM</a:t>
            </a:r>
          </a:p>
        </p:txBody>
      </p:sp>
      <p:sp>
        <p:nvSpPr>
          <p:cNvPr id="34" name="Tekstfelt 25">
            <a:extLst>
              <a:ext uri="{FF2B5EF4-FFF2-40B4-BE49-F238E27FC236}">
                <a16:creationId xmlns:a16="http://schemas.microsoft.com/office/drawing/2014/main" id="{829877B3-6C87-6245-94CD-45EE93E076ED}"/>
              </a:ext>
            </a:extLst>
          </p:cNvPr>
          <p:cNvSpPr txBox="1"/>
          <p:nvPr/>
        </p:nvSpPr>
        <p:spPr>
          <a:xfrm>
            <a:off x="6347132" y="2979688"/>
            <a:ext cx="899408"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IDRÆTSDAG</a:t>
            </a:r>
          </a:p>
        </p:txBody>
      </p:sp>
      <p:sp>
        <p:nvSpPr>
          <p:cNvPr id="41" name="Tekstfelt 24">
            <a:extLst>
              <a:ext uri="{FF2B5EF4-FFF2-40B4-BE49-F238E27FC236}">
                <a16:creationId xmlns:a16="http://schemas.microsoft.com/office/drawing/2014/main" id="{626601E2-9397-3C4D-B22E-FD3DD4515D1B}"/>
              </a:ext>
            </a:extLst>
          </p:cNvPr>
          <p:cNvSpPr txBox="1"/>
          <p:nvPr/>
        </p:nvSpPr>
        <p:spPr>
          <a:xfrm>
            <a:off x="405781" y="2979688"/>
            <a:ext cx="1080119" cy="251818"/>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KAPSEJLADSEN</a:t>
            </a:r>
          </a:p>
        </p:txBody>
      </p:sp>
      <p:pic>
        <p:nvPicPr>
          <p:cNvPr id="2" name="Billede 1"/>
          <p:cNvPicPr>
            <a:picLocks noChangeAspect="1"/>
          </p:cNvPicPr>
          <p:nvPr/>
        </p:nvPicPr>
        <p:blipFill rotWithShape="1">
          <a:blip r:embed="rId3" cstate="screen">
            <a:extLst>
              <a:ext uri="{28A0092B-C50C-407E-A947-70E740481C1C}">
                <a14:useLocalDpi xmlns:a14="http://schemas.microsoft.com/office/drawing/2010/main"/>
              </a:ext>
            </a:extLst>
          </a:blip>
          <a:srcRect b="927"/>
          <a:stretch/>
        </p:blipFill>
        <p:spPr>
          <a:xfrm>
            <a:off x="6238430" y="3567710"/>
            <a:ext cx="5636340" cy="2990253"/>
          </a:xfrm>
          <a:prstGeom prst="rect">
            <a:avLst/>
          </a:prstGeom>
        </p:spPr>
      </p:pic>
      <p:pic>
        <p:nvPicPr>
          <p:cNvPr id="3" name="Billed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5130" y="315912"/>
            <a:ext cx="5625266" cy="2969071"/>
          </a:xfrm>
          <a:prstGeom prst="rect">
            <a:avLst/>
          </a:prstGeom>
        </p:spPr>
      </p:pic>
      <p:pic>
        <p:nvPicPr>
          <p:cNvPr id="4" name="Billed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5130" y="3573016"/>
            <a:ext cx="5625266" cy="2984947"/>
          </a:xfrm>
          <a:prstGeom prst="rect">
            <a:avLst/>
          </a:prstGeom>
        </p:spPr>
      </p:pic>
      <p:pic>
        <p:nvPicPr>
          <p:cNvPr id="5" name="Billed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21585" y="315912"/>
            <a:ext cx="5653183" cy="2974379"/>
          </a:xfrm>
          <a:prstGeom prst="rect">
            <a:avLst/>
          </a:prstGeom>
        </p:spPr>
      </p:pic>
      <p:sp>
        <p:nvSpPr>
          <p:cNvPr id="11" name="Tekstfelt 24">
            <a:extLst>
              <a:ext uri="{FF2B5EF4-FFF2-40B4-BE49-F238E27FC236}">
                <a16:creationId xmlns:a16="http://schemas.microsoft.com/office/drawing/2014/main" id="{626601E2-9397-3C4D-B22E-FD3DD4515D1B}"/>
              </a:ext>
            </a:extLst>
          </p:cNvPr>
          <p:cNvSpPr txBox="1"/>
          <p:nvPr/>
        </p:nvSpPr>
        <p:spPr>
          <a:xfrm>
            <a:off x="405781" y="2979688"/>
            <a:ext cx="1584175" cy="251818"/>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DEN CENTRALE PLADS</a:t>
            </a:r>
          </a:p>
        </p:txBody>
      </p:sp>
      <p:sp>
        <p:nvSpPr>
          <p:cNvPr id="12" name="Tekstfelt 24">
            <a:extLst>
              <a:ext uri="{FF2B5EF4-FFF2-40B4-BE49-F238E27FC236}">
                <a16:creationId xmlns:a16="http://schemas.microsoft.com/office/drawing/2014/main" id="{626601E2-9397-3C4D-B22E-FD3DD4515D1B}"/>
              </a:ext>
            </a:extLst>
          </p:cNvPr>
          <p:cNvSpPr txBox="1"/>
          <p:nvPr/>
        </p:nvSpPr>
        <p:spPr>
          <a:xfrm>
            <a:off x="6310436" y="2967862"/>
            <a:ext cx="2376264" cy="257727"/>
          </a:xfrm>
          <a:prstGeom prst="rect">
            <a:avLst/>
          </a:prstGeom>
          <a:solidFill>
            <a:srgbClr val="000000"/>
          </a:solidFill>
        </p:spPr>
        <p:txBody>
          <a:bodyPr wrap="square" lIns="47988" tIns="47988" rIns="47988" bIns="47988" rtlCol="0">
            <a:spAutoFit/>
          </a:bodyPr>
          <a:lstStyle/>
          <a:p>
            <a:pPr>
              <a:lnSpc>
                <a:spcPct val="95000"/>
              </a:lnSpc>
            </a:pPr>
            <a:r>
              <a:rPr lang="da-DK" sz="1100" dirty="0">
                <a:solidFill>
                  <a:schemeClr val="bg1"/>
                </a:solidFill>
              </a:rPr>
              <a:t>INDGANGEN TIL UNIVERSITETSBYEN</a:t>
            </a:r>
            <a:endParaRPr lang="da-DK" sz="1066" dirty="0">
              <a:solidFill>
                <a:schemeClr val="bg1"/>
              </a:solidFill>
            </a:endParaRPr>
          </a:p>
        </p:txBody>
      </p:sp>
      <p:sp>
        <p:nvSpPr>
          <p:cNvPr id="13" name="Tekstfelt 24">
            <a:extLst>
              <a:ext uri="{FF2B5EF4-FFF2-40B4-BE49-F238E27FC236}">
                <a16:creationId xmlns:a16="http://schemas.microsoft.com/office/drawing/2014/main" id="{626601E2-9397-3C4D-B22E-FD3DD4515D1B}"/>
              </a:ext>
            </a:extLst>
          </p:cNvPr>
          <p:cNvSpPr txBox="1"/>
          <p:nvPr/>
        </p:nvSpPr>
        <p:spPr>
          <a:xfrm>
            <a:off x="381851" y="6217030"/>
            <a:ext cx="3552321" cy="252725"/>
          </a:xfrm>
          <a:prstGeom prst="rect">
            <a:avLst/>
          </a:prstGeom>
          <a:solidFill>
            <a:srgbClr val="000000"/>
          </a:solidFill>
        </p:spPr>
        <p:txBody>
          <a:bodyPr wrap="square" lIns="47988" tIns="47988" rIns="47988" bIns="47988" rtlCol="0">
            <a:spAutoFit/>
          </a:bodyPr>
          <a:lstStyle/>
          <a:p>
            <a:pPr>
              <a:lnSpc>
                <a:spcPct val="95000"/>
              </a:lnSpc>
            </a:pPr>
            <a:r>
              <a:rPr lang="da-DK" sz="1066" dirty="0">
                <a:solidFill>
                  <a:srgbClr val="FFFFFF"/>
                </a:solidFill>
              </a:rPr>
              <a:t>PÅ VEJ MOD DEN CENTRALE UNDERJORDISKE PASSAGE</a:t>
            </a:r>
          </a:p>
        </p:txBody>
      </p:sp>
      <p:sp>
        <p:nvSpPr>
          <p:cNvPr id="15" name="Tekstfelt 24">
            <a:extLst>
              <a:ext uri="{FF2B5EF4-FFF2-40B4-BE49-F238E27FC236}">
                <a16:creationId xmlns:a16="http://schemas.microsoft.com/office/drawing/2014/main" id="{DC6B924D-0636-9842-B24F-929122FDD704}"/>
              </a:ext>
            </a:extLst>
          </p:cNvPr>
          <p:cNvSpPr txBox="1"/>
          <p:nvPr/>
        </p:nvSpPr>
        <p:spPr>
          <a:xfrm>
            <a:off x="6347133" y="6243521"/>
            <a:ext cx="2267560" cy="257727"/>
          </a:xfrm>
          <a:prstGeom prst="rect">
            <a:avLst/>
          </a:prstGeom>
          <a:solidFill>
            <a:srgbClr val="000000"/>
          </a:solidFill>
        </p:spPr>
        <p:txBody>
          <a:bodyPr wrap="square" lIns="47988" tIns="47988" rIns="47988" bIns="47988" rtlCol="0">
            <a:spAutoFit/>
          </a:bodyPr>
          <a:lstStyle/>
          <a:p>
            <a:pPr>
              <a:lnSpc>
                <a:spcPct val="95000"/>
              </a:lnSpc>
            </a:pPr>
            <a:r>
              <a:rPr lang="da-DK" sz="1100" dirty="0">
                <a:solidFill>
                  <a:schemeClr val="bg1"/>
                </a:solidFill>
              </a:rPr>
              <a:t>ET KIG MOD NYE STUDIEBOLIGER</a:t>
            </a:r>
          </a:p>
        </p:txBody>
      </p:sp>
    </p:spTree>
    <p:extLst>
      <p:ext uri="{BB962C8B-B14F-4D97-AF65-F5344CB8AC3E}">
        <p14:creationId xmlns:p14="http://schemas.microsoft.com/office/powerpoint/2010/main" val="19784905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Følg Aarhus Universitet</a:t>
            </a:r>
            <a:endParaRPr lang="da-DK" b="0" kern="0" cap="none" dirty="0">
              <a:latin typeface="AU Passata Light" panose="020B0303030902030804" pitchFamily="34" charset="77"/>
              <a:ea typeface="AU Passata Light" charset="0"/>
              <a:cs typeface="AU Passata Light" charset="0"/>
            </a:endParaRPr>
          </a:p>
        </p:txBody>
      </p:sp>
      <p:sp>
        <p:nvSpPr>
          <p:cNvPr id="12" name="Tekstfelt 11">
            <a:extLst>
              <a:ext uri="{FF2B5EF4-FFF2-40B4-BE49-F238E27FC236}">
                <a16:creationId xmlns:a16="http://schemas.microsoft.com/office/drawing/2014/main" id="{9D2A0194-8E25-8B4B-B921-BA73D1EAF06F}"/>
              </a:ext>
            </a:extLst>
          </p:cNvPr>
          <p:cNvSpPr txBox="1"/>
          <p:nvPr/>
        </p:nvSpPr>
        <p:spPr>
          <a:xfrm>
            <a:off x="1685318" y="2024240"/>
            <a:ext cx="3330824" cy="618183"/>
          </a:xfrm>
          <a:prstGeom prst="rect">
            <a:avLst/>
          </a:prstGeom>
          <a:noFill/>
        </p:spPr>
        <p:txBody>
          <a:bodyPr wrap="square" lIns="0" tIns="0" rIns="0" bIns="0" rtlCol="0">
            <a:spAutoFit/>
          </a:bodyPr>
          <a:lstStyle/>
          <a:p>
            <a:r>
              <a:rPr lang="da-DK" sz="4800" b="1" dirty="0">
                <a:solidFill>
                  <a:srgbClr val="002445"/>
                </a:solidFill>
                <a:latin typeface="AU Passata" charset="0"/>
              </a:rPr>
              <a:t>16.800</a:t>
            </a:r>
            <a:r>
              <a:rPr lang="da-DK" sz="2666" dirty="0">
                <a:solidFill>
                  <a:srgbClr val="002445"/>
                </a:solidFill>
              </a:rPr>
              <a:t> </a:t>
            </a:r>
            <a:r>
              <a:rPr lang="da-DK" sz="2000" spc="100" dirty="0">
                <a:solidFill>
                  <a:srgbClr val="002445"/>
                </a:solidFill>
                <a:latin typeface="AU Passata Light" panose="020B0303030902030804" pitchFamily="34" charset="77"/>
              </a:rPr>
              <a:t>følgere</a:t>
            </a:r>
          </a:p>
        </p:txBody>
      </p:sp>
      <p:sp>
        <p:nvSpPr>
          <p:cNvPr id="13" name="Tekstfelt 12">
            <a:extLst>
              <a:ext uri="{FF2B5EF4-FFF2-40B4-BE49-F238E27FC236}">
                <a16:creationId xmlns:a16="http://schemas.microsoft.com/office/drawing/2014/main" id="{BAAAF0BD-F107-684B-993E-396BDF589B4D}"/>
              </a:ext>
            </a:extLst>
          </p:cNvPr>
          <p:cNvSpPr txBox="1"/>
          <p:nvPr/>
        </p:nvSpPr>
        <p:spPr>
          <a:xfrm>
            <a:off x="1670825" y="3454541"/>
            <a:ext cx="3972776" cy="618183"/>
          </a:xfrm>
          <a:prstGeom prst="rect">
            <a:avLst/>
          </a:prstGeom>
          <a:noFill/>
        </p:spPr>
        <p:txBody>
          <a:bodyPr wrap="square" lIns="0" tIns="0" rIns="0" bIns="0" rtlCol="0">
            <a:spAutoFit/>
          </a:bodyPr>
          <a:lstStyle/>
          <a:p>
            <a:pPr lvl="0"/>
            <a:r>
              <a:rPr lang="da-DK" sz="4800" b="1" dirty="0">
                <a:solidFill>
                  <a:srgbClr val="002445"/>
                </a:solidFill>
                <a:latin typeface="AU Passata" charset="0"/>
              </a:rPr>
              <a:t>21.300</a:t>
            </a:r>
            <a:r>
              <a:rPr lang="da-DK" sz="2666" dirty="0">
                <a:solidFill>
                  <a:srgbClr val="002445"/>
                </a:solidFill>
              </a:rPr>
              <a:t> </a:t>
            </a:r>
            <a:r>
              <a:rPr lang="da-DK" sz="2000" spc="100" dirty="0">
                <a:solidFill>
                  <a:srgbClr val="002445"/>
                </a:solidFill>
                <a:latin typeface="AU Passata Light" panose="020B0303030902030804" pitchFamily="34" charset="77"/>
              </a:rPr>
              <a:t>følgere</a:t>
            </a:r>
          </a:p>
        </p:txBody>
      </p:sp>
      <p:sp>
        <p:nvSpPr>
          <p:cNvPr id="14" name="Tekstfelt 13">
            <a:extLst>
              <a:ext uri="{FF2B5EF4-FFF2-40B4-BE49-F238E27FC236}">
                <a16:creationId xmlns:a16="http://schemas.microsoft.com/office/drawing/2014/main" id="{26DC1558-BEA3-AA4D-9444-F99CADBC8700}"/>
              </a:ext>
            </a:extLst>
          </p:cNvPr>
          <p:cNvSpPr txBox="1"/>
          <p:nvPr/>
        </p:nvSpPr>
        <p:spPr>
          <a:xfrm>
            <a:off x="6910648" y="3456740"/>
            <a:ext cx="3456797" cy="618183"/>
          </a:xfrm>
          <a:prstGeom prst="rect">
            <a:avLst/>
          </a:prstGeom>
          <a:noFill/>
        </p:spPr>
        <p:txBody>
          <a:bodyPr wrap="square" lIns="0" tIns="0" rIns="0" bIns="0" rtlCol="0">
            <a:spAutoFit/>
          </a:bodyPr>
          <a:lstStyle/>
          <a:p>
            <a:pPr lvl="0"/>
            <a:r>
              <a:rPr lang="da-DK" sz="4800" b="1" dirty="0">
                <a:solidFill>
                  <a:srgbClr val="002445"/>
                </a:solidFill>
                <a:latin typeface="AU Passata" charset="0"/>
              </a:rPr>
              <a:t>175.000</a:t>
            </a:r>
            <a:r>
              <a:rPr lang="da-DK" sz="2666" dirty="0">
                <a:solidFill>
                  <a:srgbClr val="002445"/>
                </a:solidFill>
              </a:rPr>
              <a:t> </a:t>
            </a:r>
            <a:r>
              <a:rPr lang="da-DK" sz="2000" spc="100" dirty="0">
                <a:solidFill>
                  <a:srgbClr val="002445"/>
                </a:solidFill>
                <a:latin typeface="AU Passata Light" panose="020B0303030902030804" pitchFamily="34" charset="77"/>
              </a:rPr>
              <a:t>følgere</a:t>
            </a:r>
          </a:p>
        </p:txBody>
      </p:sp>
      <p:sp>
        <p:nvSpPr>
          <p:cNvPr id="15" name="Tekstfelt 14">
            <a:extLst>
              <a:ext uri="{FF2B5EF4-FFF2-40B4-BE49-F238E27FC236}">
                <a16:creationId xmlns:a16="http://schemas.microsoft.com/office/drawing/2014/main" id="{610D8C49-ABE0-164B-8FCF-839A0C3719F3}"/>
              </a:ext>
            </a:extLst>
          </p:cNvPr>
          <p:cNvSpPr txBox="1"/>
          <p:nvPr/>
        </p:nvSpPr>
        <p:spPr>
          <a:xfrm>
            <a:off x="6910648" y="2022924"/>
            <a:ext cx="3592859" cy="618183"/>
          </a:xfrm>
          <a:prstGeom prst="rect">
            <a:avLst/>
          </a:prstGeom>
          <a:noFill/>
        </p:spPr>
        <p:txBody>
          <a:bodyPr wrap="square" lIns="0" tIns="0" rIns="0" bIns="0" rtlCol="0">
            <a:spAutoFit/>
          </a:bodyPr>
          <a:lstStyle/>
          <a:p>
            <a:pPr lvl="0"/>
            <a:r>
              <a:rPr lang="da-DK" sz="4800" b="1" dirty="0">
                <a:solidFill>
                  <a:srgbClr val="002445"/>
                </a:solidFill>
                <a:latin typeface="AU Passata" charset="0"/>
              </a:rPr>
              <a:t>71.400</a:t>
            </a:r>
            <a:r>
              <a:rPr lang="da-DK" sz="2666" dirty="0">
                <a:solidFill>
                  <a:srgbClr val="002445"/>
                </a:solidFill>
              </a:rPr>
              <a:t> </a:t>
            </a:r>
            <a:r>
              <a:rPr lang="da-DK" sz="2000" spc="100" dirty="0">
                <a:solidFill>
                  <a:srgbClr val="002445"/>
                </a:solidFill>
                <a:latin typeface="AU Passata Light" panose="020B0303030902030804" pitchFamily="34" charset="77"/>
              </a:rPr>
              <a:t>følgere</a:t>
            </a:r>
          </a:p>
        </p:txBody>
      </p:sp>
      <p:grpSp>
        <p:nvGrpSpPr>
          <p:cNvPr id="3" name="Gruppe 2">
            <a:extLst>
              <a:ext uri="{FF2B5EF4-FFF2-40B4-BE49-F238E27FC236}">
                <a16:creationId xmlns:a16="http://schemas.microsoft.com/office/drawing/2014/main" id="{EEA301F3-0EE5-E04F-90AD-97856A1E3D7E}"/>
              </a:ext>
            </a:extLst>
          </p:cNvPr>
          <p:cNvGrpSpPr/>
          <p:nvPr/>
        </p:nvGrpSpPr>
        <p:grpSpPr>
          <a:xfrm>
            <a:off x="966316" y="1953896"/>
            <a:ext cx="5675256" cy="2004701"/>
            <a:chOff x="966316" y="1953896"/>
            <a:chExt cx="5675256" cy="2004701"/>
          </a:xfrm>
        </p:grpSpPr>
        <p:pic>
          <p:nvPicPr>
            <p:cNvPr id="8" name="Billede 7">
              <a:extLst>
                <a:ext uri="{FF2B5EF4-FFF2-40B4-BE49-F238E27FC236}">
                  <a16:creationId xmlns:a16="http://schemas.microsoft.com/office/drawing/2014/main" id="{BC32D81D-CA57-B540-A2FE-1983380BB1F3}"/>
                </a:ext>
              </a:extLst>
            </p:cNvPr>
            <p:cNvPicPr>
              <a:picLocks noChangeAspect="1"/>
            </p:cNvPicPr>
            <p:nvPr/>
          </p:nvPicPr>
          <p:blipFill>
            <a:blip r:embed="rId3"/>
            <a:stretch>
              <a:fillRect/>
            </a:stretch>
          </p:blipFill>
          <p:spPr>
            <a:xfrm>
              <a:off x="966316" y="2050719"/>
              <a:ext cx="531353" cy="431098"/>
            </a:xfrm>
            <a:prstGeom prst="rect">
              <a:avLst/>
            </a:prstGeom>
          </p:spPr>
        </p:pic>
        <p:pic>
          <p:nvPicPr>
            <p:cNvPr id="9" name="Billede 8">
              <a:extLst>
                <a:ext uri="{FF2B5EF4-FFF2-40B4-BE49-F238E27FC236}">
                  <a16:creationId xmlns:a16="http://schemas.microsoft.com/office/drawing/2014/main" id="{0E66C04D-337C-0F42-925D-2102990BF2E4}"/>
                </a:ext>
              </a:extLst>
            </p:cNvPr>
            <p:cNvPicPr>
              <a:picLocks noChangeAspect="1"/>
            </p:cNvPicPr>
            <p:nvPr/>
          </p:nvPicPr>
          <p:blipFill>
            <a:blip r:embed="rId4"/>
            <a:stretch>
              <a:fillRect/>
            </a:stretch>
          </p:blipFill>
          <p:spPr>
            <a:xfrm>
              <a:off x="6113651" y="3427324"/>
              <a:ext cx="527921" cy="527921"/>
            </a:xfrm>
            <a:prstGeom prst="rect">
              <a:avLst/>
            </a:prstGeom>
          </p:spPr>
        </p:pic>
        <p:pic>
          <p:nvPicPr>
            <p:cNvPr id="10" name="Billede 9">
              <a:extLst>
                <a:ext uri="{FF2B5EF4-FFF2-40B4-BE49-F238E27FC236}">
                  <a16:creationId xmlns:a16="http://schemas.microsoft.com/office/drawing/2014/main" id="{11A87AF5-50D1-6448-8033-6EEED4C826E5}"/>
                </a:ext>
              </a:extLst>
            </p:cNvPr>
            <p:cNvPicPr>
              <a:picLocks noChangeAspect="1"/>
            </p:cNvPicPr>
            <p:nvPr/>
          </p:nvPicPr>
          <p:blipFill>
            <a:blip r:embed="rId5"/>
            <a:stretch>
              <a:fillRect/>
            </a:stretch>
          </p:blipFill>
          <p:spPr>
            <a:xfrm>
              <a:off x="6113651" y="1953896"/>
              <a:ext cx="527921" cy="527921"/>
            </a:xfrm>
            <a:prstGeom prst="rect">
              <a:avLst/>
            </a:prstGeom>
          </p:spPr>
        </p:pic>
        <p:pic>
          <p:nvPicPr>
            <p:cNvPr id="11" name="Billede 10">
              <a:extLst>
                <a:ext uri="{FF2B5EF4-FFF2-40B4-BE49-F238E27FC236}">
                  <a16:creationId xmlns:a16="http://schemas.microsoft.com/office/drawing/2014/main" id="{24EDBD7B-C4A1-4042-9DB5-ED86EB49073F}"/>
                </a:ext>
              </a:extLst>
            </p:cNvPr>
            <p:cNvPicPr>
              <a:picLocks noChangeAspect="1"/>
            </p:cNvPicPr>
            <p:nvPr/>
          </p:nvPicPr>
          <p:blipFill>
            <a:blip r:embed="rId6"/>
            <a:stretch>
              <a:fillRect/>
            </a:stretch>
          </p:blipFill>
          <p:spPr>
            <a:xfrm>
              <a:off x="982956" y="3430676"/>
              <a:ext cx="527921" cy="527921"/>
            </a:xfrm>
            <a:prstGeom prst="rect">
              <a:avLst/>
            </a:prstGeom>
          </p:spPr>
        </p:pic>
      </p:grpSp>
    </p:spTree>
    <p:extLst>
      <p:ext uri="{BB962C8B-B14F-4D97-AF65-F5344CB8AC3E}">
        <p14:creationId xmlns:p14="http://schemas.microsoft.com/office/powerpoint/2010/main" val="2488787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par>
                                <p:cTn id="17" presetID="22" presetClass="entr" presetSubtype="8" fill="hold" grpId="0" nodeType="with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513C453-EA19-8641-9F86-A50C201E4A7A}"/>
              </a:ext>
            </a:extLst>
          </p:cNvPr>
          <p:cNvSpPr>
            <a:spLocks noGrp="1"/>
          </p:cNvSpPr>
          <p:nvPr>
            <p:ph type="ctrTitle"/>
          </p:nvPr>
        </p:nvSpPr>
        <p:spPr>
          <a:xfrm>
            <a:off x="985838" y="3152000"/>
            <a:ext cx="10220325" cy="553998"/>
          </a:xfrm>
        </p:spPr>
        <p:txBody>
          <a:bodyPr/>
          <a:lstStyle/>
          <a:p>
            <a:pPr algn="ctr"/>
            <a:r>
              <a:rPr lang="da-DK" sz="4000" b="0" cap="none" spc="100" dirty="0" err="1">
                <a:latin typeface="AU Passata" panose="020B0503030502030804" pitchFamily="34" charset="77"/>
              </a:rPr>
              <a:t>www.au.dk</a:t>
            </a:r>
            <a:endParaRPr lang="da-DK" sz="4000" b="0" cap="none" spc="100" dirty="0">
              <a:latin typeface="AU Passata" panose="020B0503030502030804" pitchFamily="34" charset="77"/>
            </a:endParaRPr>
          </a:p>
        </p:txBody>
      </p:sp>
      <p:sp>
        <p:nvSpPr>
          <p:cNvPr id="2" name="Pladsholder til dato 1">
            <a:extLst>
              <a:ext uri="{FF2B5EF4-FFF2-40B4-BE49-F238E27FC236}">
                <a16:creationId xmlns:a16="http://schemas.microsoft.com/office/drawing/2014/main" id="{F7C16FBA-10F4-CF42-8CE3-14A66839E0AA}"/>
              </a:ext>
            </a:extLst>
          </p:cNvPr>
          <p:cNvSpPr>
            <a:spLocks noGrp="1"/>
          </p:cNvSpPr>
          <p:nvPr>
            <p:ph type="dt" sz="half" idx="10"/>
          </p:nvPr>
        </p:nvSpPr>
        <p:spPr/>
        <p:txBody>
          <a:bodyPr/>
          <a:lstStyle/>
          <a:p>
            <a:fld id="{C8D5D874-713C-704A-86BA-A2821D5F3859}" type="datetime1">
              <a:rPr lang="da-DK" smtClean="0"/>
              <a:t>29-10-2020</a:t>
            </a:fld>
            <a:r>
              <a:rPr lang="da-DK"/>
              <a:t>03-09-2019</a:t>
            </a:r>
            <a:endParaRPr lang="da-DK" dirty="0"/>
          </a:p>
        </p:txBody>
      </p:sp>
      <p:sp>
        <p:nvSpPr>
          <p:cNvPr id="4" name="Rektangel 3">
            <a:extLst>
              <a:ext uri="{FF2B5EF4-FFF2-40B4-BE49-F238E27FC236}">
                <a16:creationId xmlns:a16="http://schemas.microsoft.com/office/drawing/2014/main" id="{E66AAF67-46EF-8141-9493-D3EFFE70BFFC}"/>
              </a:ext>
            </a:extLst>
          </p:cNvPr>
          <p:cNvSpPr/>
          <p:nvPr/>
        </p:nvSpPr>
        <p:spPr bwMode="auto">
          <a:xfrm>
            <a:off x="117748" y="5910371"/>
            <a:ext cx="11953328" cy="830997"/>
          </a:xfrm>
          <a:prstGeom prst="rect">
            <a:avLst/>
          </a:prstGeom>
          <a:solidFill>
            <a:srgbClr val="002445"/>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7001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39698179"/>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933007C-5032-4DFE-B6CA-88389217ECEC}" type="datetime1">
              <a:rPr lang="en-GB" smtClean="0"/>
              <a:t>29/10/2020</a:t>
            </a:fld>
            <a:r>
              <a:rPr lang="en-GB"/>
              <a:t>22/09/2017</a:t>
            </a:r>
            <a:endParaRPr lang="en-GB" dirty="0"/>
          </a:p>
        </p:txBody>
      </p:sp>
    </p:spTree>
    <p:extLst>
      <p:ext uri="{BB962C8B-B14F-4D97-AF65-F5344CB8AC3E}">
        <p14:creationId xmlns:p14="http://schemas.microsoft.com/office/powerpoint/2010/main" val="2249108626"/>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Indtægter</a:t>
            </a:r>
            <a:br>
              <a:rPr lang="da-DK" b="0" kern="0" cap="none" dirty="0">
                <a:latin typeface="AU Passata Light" panose="020B0303030902030804" pitchFamily="34" charset="77"/>
              </a:rPr>
            </a:br>
            <a:r>
              <a:rPr lang="da-DK" sz="2000" b="0" kern="0" cap="none" dirty="0">
                <a:latin typeface="AU Passata Light" panose="020B0303030902030804" pitchFamily="34" charset="77"/>
              </a:rPr>
              <a:t>(regnskab 2019)</a:t>
            </a:r>
          </a:p>
          <a:p>
            <a:endParaRPr lang="da-DK" b="0" kern="0" cap="none" dirty="0">
              <a:latin typeface="AU Passata Light" panose="020B0303030902030804" pitchFamily="34" charset="77"/>
              <a:ea typeface="AU Passata Light" charset="0"/>
              <a:cs typeface="AU Passata Light" charset="0"/>
            </a:endParaRPr>
          </a:p>
          <a:p>
            <a:pPr>
              <a:buFontTx/>
            </a:pPr>
            <a:endParaRPr lang="da-DK" b="0" kern="0" cap="none" dirty="0">
              <a:latin typeface="AU Passata Light" panose="020B0303030902030804" pitchFamily="34" charset="77"/>
              <a:ea typeface="AU Passata Light" charset="0"/>
              <a:cs typeface="AU Passata Light" charset="0"/>
            </a:endParaRPr>
          </a:p>
        </p:txBody>
      </p:sp>
      <p:sp>
        <p:nvSpPr>
          <p:cNvPr id="14" name="Tekstboks 10">
            <a:extLst>
              <a:ext uri="{FF2B5EF4-FFF2-40B4-BE49-F238E27FC236}">
                <a16:creationId xmlns:a16="http://schemas.microsoft.com/office/drawing/2014/main" id="{1FD3E821-4CC3-5746-9580-01A4496727E5}"/>
              </a:ext>
            </a:extLst>
          </p:cNvPr>
          <p:cNvSpPr txBox="1"/>
          <p:nvPr/>
        </p:nvSpPr>
        <p:spPr>
          <a:xfrm>
            <a:off x="315913" y="5495329"/>
            <a:ext cx="3658736" cy="438582"/>
          </a:xfrm>
          <a:prstGeom prst="rect">
            <a:avLst/>
          </a:prstGeom>
          <a:noFill/>
        </p:spPr>
        <p:txBody>
          <a:bodyPr wrap="square" lIns="0" tIns="0" rIns="0" bIns="0" rtlCol="0">
            <a:spAutoFit/>
          </a:bodyPr>
          <a:lstStyle/>
          <a:p>
            <a:pPr>
              <a:lnSpc>
                <a:spcPct val="95000"/>
              </a:lnSpc>
            </a:pPr>
            <a:r>
              <a:rPr lang="da-DK" sz="1000" dirty="0">
                <a:latin typeface="+mn-lt"/>
              </a:rPr>
              <a:t>Myndighedsopgaver er inkl. sektorrelateret forskning</a:t>
            </a:r>
          </a:p>
          <a:p>
            <a:pPr>
              <a:lnSpc>
                <a:spcPct val="95000"/>
              </a:lnSpc>
            </a:pPr>
            <a:r>
              <a:rPr lang="da-DK" sz="1000" dirty="0">
                <a:latin typeface="+mn-lt"/>
              </a:rPr>
              <a:t>og retsmedicin, men ekskl. særaftaler med</a:t>
            </a:r>
          </a:p>
          <a:p>
            <a:pPr>
              <a:lnSpc>
                <a:spcPct val="95000"/>
              </a:lnSpc>
            </a:pPr>
            <a:r>
              <a:rPr lang="da-DK" sz="1000" dirty="0">
                <a:latin typeface="+mn-lt"/>
              </a:rPr>
              <a:t>Miljø- og Fødevareministeriet</a:t>
            </a:r>
          </a:p>
        </p:txBody>
      </p:sp>
      <p:sp>
        <p:nvSpPr>
          <p:cNvPr id="3" name="Rektangel 2">
            <a:extLst>
              <a:ext uri="{FF2B5EF4-FFF2-40B4-BE49-F238E27FC236}">
                <a16:creationId xmlns:a16="http://schemas.microsoft.com/office/drawing/2014/main" id="{C0ECB3A1-68A6-D94D-906E-77C1E431BD1C}"/>
              </a:ext>
            </a:extLst>
          </p:cNvPr>
          <p:cNvSpPr/>
          <p:nvPr/>
        </p:nvSpPr>
        <p:spPr>
          <a:xfrm>
            <a:off x="5163952" y="5381295"/>
            <a:ext cx="2153155" cy="707886"/>
          </a:xfrm>
          <a:prstGeom prst="rect">
            <a:avLst/>
          </a:prstGeom>
        </p:spPr>
        <p:txBody>
          <a:bodyPr wrap="none">
            <a:spAutoFit/>
          </a:bodyPr>
          <a:lstStyle/>
          <a:p>
            <a:pPr marL="0" lvl="1" indent="0" algn="ctr">
              <a:buNone/>
            </a:pPr>
            <a:r>
              <a:rPr lang="da-DK" sz="2000" spc="150" dirty="0">
                <a:latin typeface="AU Passata Light" panose="020B0303030902030804" pitchFamily="34" charset="77"/>
              </a:rPr>
              <a:t>I alt 6,7 mia. kr.</a:t>
            </a:r>
          </a:p>
        </p:txBody>
      </p:sp>
      <p:grpSp>
        <p:nvGrpSpPr>
          <p:cNvPr id="5" name="Gruppe 4">
            <a:extLst>
              <a:ext uri="{FF2B5EF4-FFF2-40B4-BE49-F238E27FC236}">
                <a16:creationId xmlns:a16="http://schemas.microsoft.com/office/drawing/2014/main" id="{641B2E5E-494B-7440-89FE-87666CD03C08}"/>
              </a:ext>
            </a:extLst>
          </p:cNvPr>
          <p:cNvGrpSpPr/>
          <p:nvPr/>
        </p:nvGrpSpPr>
        <p:grpSpPr>
          <a:xfrm>
            <a:off x="2116612" y="730724"/>
            <a:ext cx="7310937" cy="5166839"/>
            <a:chOff x="2116612" y="730724"/>
            <a:chExt cx="7310937" cy="5166839"/>
          </a:xfrm>
        </p:grpSpPr>
        <p:graphicFrame>
          <p:nvGraphicFramePr>
            <p:cNvPr id="13" name="Diagram 12">
              <a:extLst>
                <a:ext uri="{FF2B5EF4-FFF2-40B4-BE49-F238E27FC236}">
                  <a16:creationId xmlns:a16="http://schemas.microsoft.com/office/drawing/2014/main" id="{87875B91-6CFE-1E49-ACD4-1AB33800EFBE}"/>
                </a:ext>
              </a:extLst>
            </p:cNvPr>
            <p:cNvGraphicFramePr/>
            <p:nvPr>
              <p:extLst>
                <p:ext uri="{D42A27DB-BD31-4B8C-83A1-F6EECF244321}">
                  <p14:modId xmlns:p14="http://schemas.microsoft.com/office/powerpoint/2010/main" val="22764463"/>
                </p:ext>
              </p:extLst>
            </p:nvPr>
          </p:nvGraphicFramePr>
          <p:xfrm>
            <a:off x="3443789" y="913276"/>
            <a:ext cx="5301246" cy="4984287"/>
          </p:xfrm>
          <a:graphic>
            <a:graphicData uri="http://schemas.openxmlformats.org/drawingml/2006/chart">
              <c:chart xmlns:c="http://schemas.openxmlformats.org/drawingml/2006/chart" xmlns:r="http://schemas.openxmlformats.org/officeDocument/2006/relationships" r:id="rId3"/>
            </a:graphicData>
          </a:graphic>
        </p:graphicFrame>
        <p:sp>
          <p:nvSpPr>
            <p:cNvPr id="17" name="Rektangel 16">
              <a:extLst>
                <a:ext uri="{FF2B5EF4-FFF2-40B4-BE49-F238E27FC236}">
                  <a16:creationId xmlns:a16="http://schemas.microsoft.com/office/drawing/2014/main" id="{CFC2E95E-3B70-084B-83A3-86AC6368DD26}"/>
                </a:ext>
              </a:extLst>
            </p:cNvPr>
            <p:cNvSpPr/>
            <p:nvPr/>
          </p:nvSpPr>
          <p:spPr>
            <a:xfrm>
              <a:off x="7949260" y="2009109"/>
              <a:ext cx="1478289" cy="606192"/>
            </a:xfrm>
            <a:prstGeom prst="rect">
              <a:avLst/>
            </a:prstGeom>
          </p:spPr>
          <p:txBody>
            <a:bodyPr wrap="none">
              <a:spAutoFit/>
            </a:bodyPr>
            <a:lstStyle/>
            <a:p>
              <a:pPr marL="0" lvl="1" indent="0" algn="ctr">
                <a:buNone/>
              </a:pPr>
              <a:r>
                <a:rPr lang="da-DK" sz="1600" b="1" spc="150" dirty="0">
                  <a:solidFill>
                    <a:srgbClr val="081438"/>
                  </a:solidFill>
                  <a:latin typeface="AU Passata" panose="020B0503030502030804" pitchFamily="34" charset="77"/>
                </a:rPr>
                <a:t>Uddannelse</a:t>
              </a:r>
            </a:p>
          </p:txBody>
        </p:sp>
        <p:sp>
          <p:nvSpPr>
            <p:cNvPr id="19" name="Rektangel 18">
              <a:extLst>
                <a:ext uri="{FF2B5EF4-FFF2-40B4-BE49-F238E27FC236}">
                  <a16:creationId xmlns:a16="http://schemas.microsoft.com/office/drawing/2014/main" id="{A87AD144-3117-F34D-938B-B8B167B081D5}"/>
                </a:ext>
              </a:extLst>
            </p:cNvPr>
            <p:cNvSpPr/>
            <p:nvPr/>
          </p:nvSpPr>
          <p:spPr>
            <a:xfrm>
              <a:off x="7298316" y="4758327"/>
              <a:ext cx="1756315" cy="606192"/>
            </a:xfrm>
            <a:prstGeom prst="rect">
              <a:avLst/>
            </a:prstGeom>
          </p:spPr>
          <p:txBody>
            <a:bodyPr wrap="none">
              <a:spAutoFit/>
            </a:bodyPr>
            <a:lstStyle/>
            <a:p>
              <a:pPr marL="0" lvl="1" indent="0" algn="ctr">
                <a:buNone/>
              </a:pPr>
              <a:r>
                <a:rPr lang="da-DK" sz="1600" b="1" spc="150" dirty="0">
                  <a:solidFill>
                    <a:srgbClr val="173C84"/>
                  </a:solidFill>
                  <a:latin typeface="AU Passata" panose="020B0503030502030804" pitchFamily="34" charset="77"/>
                </a:rPr>
                <a:t>Basisforskning</a:t>
              </a:r>
            </a:p>
          </p:txBody>
        </p:sp>
        <p:sp>
          <p:nvSpPr>
            <p:cNvPr id="22" name="Rektangel 21">
              <a:extLst>
                <a:ext uri="{FF2B5EF4-FFF2-40B4-BE49-F238E27FC236}">
                  <a16:creationId xmlns:a16="http://schemas.microsoft.com/office/drawing/2014/main" id="{8674325A-5364-EC46-B579-592200096675}"/>
                </a:ext>
              </a:extLst>
            </p:cNvPr>
            <p:cNvSpPr/>
            <p:nvPr/>
          </p:nvSpPr>
          <p:spPr>
            <a:xfrm>
              <a:off x="2116612" y="3311697"/>
              <a:ext cx="1892569" cy="606192"/>
            </a:xfrm>
            <a:prstGeom prst="rect">
              <a:avLst/>
            </a:prstGeom>
            <a:effectLst>
              <a:outerShdw blurRad="12700" dist="12700" dir="5400000" algn="ctr" rotWithShape="0">
                <a:schemeClr val="tx1">
                  <a:alpha val="56000"/>
                </a:schemeClr>
              </a:outerShdw>
            </a:effectLst>
          </p:spPr>
          <p:txBody>
            <a:bodyPr wrap="none">
              <a:spAutoFit/>
            </a:bodyPr>
            <a:lstStyle/>
            <a:p>
              <a:pPr marL="0" lvl="1" indent="0" algn="ctr">
                <a:buNone/>
              </a:pPr>
              <a:r>
                <a:rPr lang="da-DK" sz="1600" b="1" spc="150" dirty="0">
                  <a:solidFill>
                    <a:srgbClr val="86D2F4"/>
                  </a:solidFill>
                  <a:latin typeface="AU Passata" panose="020B0503030502030804" pitchFamily="34" charset="77"/>
                </a:rPr>
                <a:t>Eksterne midler</a:t>
              </a:r>
            </a:p>
          </p:txBody>
        </p:sp>
        <p:sp>
          <p:nvSpPr>
            <p:cNvPr id="24" name="Rektangel 23">
              <a:extLst>
                <a:ext uri="{FF2B5EF4-FFF2-40B4-BE49-F238E27FC236}">
                  <a16:creationId xmlns:a16="http://schemas.microsoft.com/office/drawing/2014/main" id="{A33E42CD-E126-E54D-ADF9-42AD06E08AFB}"/>
                </a:ext>
              </a:extLst>
            </p:cNvPr>
            <p:cNvSpPr/>
            <p:nvPr/>
          </p:nvSpPr>
          <p:spPr>
            <a:xfrm>
              <a:off x="2761275" y="1065341"/>
              <a:ext cx="2387449" cy="606192"/>
            </a:xfrm>
            <a:prstGeom prst="rect">
              <a:avLst/>
            </a:prstGeom>
            <a:effectLst/>
          </p:spPr>
          <p:txBody>
            <a:bodyPr wrap="none">
              <a:spAutoFit/>
            </a:bodyPr>
            <a:lstStyle/>
            <a:p>
              <a:pPr marL="0" lvl="1" indent="0" algn="ctr">
                <a:buNone/>
              </a:pPr>
              <a:r>
                <a:rPr lang="da-DK" sz="1600" b="1" spc="150" dirty="0">
                  <a:solidFill>
                    <a:srgbClr val="33515F"/>
                  </a:solidFill>
                  <a:latin typeface="AU Passata" panose="020B0503030502030804" pitchFamily="34" charset="77"/>
                </a:rPr>
                <a:t>Myndighedsopgaver</a:t>
              </a:r>
            </a:p>
          </p:txBody>
        </p:sp>
        <p:sp>
          <p:nvSpPr>
            <p:cNvPr id="25" name="Rektangel 24">
              <a:extLst>
                <a:ext uri="{FF2B5EF4-FFF2-40B4-BE49-F238E27FC236}">
                  <a16:creationId xmlns:a16="http://schemas.microsoft.com/office/drawing/2014/main" id="{B63F206F-1D66-924F-BAD2-13599A32F729}"/>
                </a:ext>
              </a:extLst>
            </p:cNvPr>
            <p:cNvSpPr/>
            <p:nvPr/>
          </p:nvSpPr>
          <p:spPr>
            <a:xfrm>
              <a:off x="5345041" y="730724"/>
              <a:ext cx="849913" cy="606192"/>
            </a:xfrm>
            <a:prstGeom prst="rect">
              <a:avLst/>
            </a:prstGeom>
            <a:effectLst/>
          </p:spPr>
          <p:txBody>
            <a:bodyPr wrap="none">
              <a:spAutoFit/>
            </a:bodyPr>
            <a:lstStyle/>
            <a:p>
              <a:pPr marL="0" lvl="1" indent="0" algn="ctr">
                <a:buNone/>
              </a:pPr>
              <a:r>
                <a:rPr lang="da-DK" sz="1600" b="1" spc="150" dirty="0">
                  <a:solidFill>
                    <a:srgbClr val="548194"/>
                  </a:solidFill>
                  <a:latin typeface="AU Passata" panose="020B0503030502030804" pitchFamily="34" charset="77"/>
                </a:rPr>
                <a:t>Andet</a:t>
              </a:r>
            </a:p>
          </p:txBody>
        </p:sp>
      </p:grpSp>
    </p:spTree>
    <p:extLst>
      <p:ext uri="{BB962C8B-B14F-4D97-AF65-F5344CB8AC3E}">
        <p14:creationId xmlns:p14="http://schemas.microsoft.com/office/powerpoint/2010/main" val="1787034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ED60385-3912-1E4F-9CBC-1985691793B7}"/>
              </a:ext>
            </a:extLst>
          </p:cNvPr>
          <p:cNvSpPr>
            <a:spLocks noGrp="1"/>
          </p:cNvSpPr>
          <p:nvPr>
            <p:ph type="dt" sz="half" idx="10"/>
          </p:nvPr>
        </p:nvSpPr>
        <p:spPr/>
        <p:txBody>
          <a:bodyPr/>
          <a:lstStyle/>
          <a:p>
            <a:fld id="{6692498A-B255-9D4F-89EA-E0B177FCAF4F}" type="datetime1">
              <a:rPr lang="da-DK" smtClean="0"/>
              <a:t>29-10-2020</a:t>
            </a:fld>
            <a:r>
              <a:rPr lang="da-DK"/>
              <a:t>03-09-2019</a:t>
            </a:r>
            <a:endParaRPr lang="da-DK" dirty="0"/>
          </a:p>
        </p:txBody>
      </p:sp>
      <p:sp>
        <p:nvSpPr>
          <p:cNvPr id="4" name="Titel 1">
            <a:extLst>
              <a:ext uri="{FF2B5EF4-FFF2-40B4-BE49-F238E27FC236}">
                <a16:creationId xmlns:a16="http://schemas.microsoft.com/office/drawing/2014/main" id="{D64B0108-FF21-174A-A953-B1680722A5CA}"/>
              </a:ext>
            </a:extLst>
          </p:cNvPr>
          <p:cNvSpPr txBox="1">
            <a:spLocks/>
          </p:cNvSpPr>
          <p:nvPr/>
        </p:nvSpPr>
        <p:spPr>
          <a:xfrm>
            <a:off x="189756" y="228627"/>
            <a:ext cx="11556000" cy="752101"/>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a:buFontTx/>
            </a:pPr>
            <a:r>
              <a:rPr lang="da-DK" b="0" kern="0" cap="none" dirty="0">
                <a:latin typeface="AU Passata Light" panose="020B0303030902030804" pitchFamily="34" charset="77"/>
              </a:rPr>
              <a:t>Ansatte</a:t>
            </a:r>
            <a:endParaRPr lang="da-DK" b="0" kern="0" cap="none" dirty="0">
              <a:latin typeface="AU Passata Light" panose="020B0303030902030804" pitchFamily="34" charset="77"/>
              <a:ea typeface="AU Passata Light" charset="0"/>
              <a:cs typeface="AU Passata Light" charset="0"/>
            </a:endParaRPr>
          </a:p>
        </p:txBody>
      </p:sp>
      <p:graphicFrame>
        <p:nvGraphicFramePr>
          <p:cNvPr id="7" name="Tabel 6">
            <a:extLst>
              <a:ext uri="{FF2B5EF4-FFF2-40B4-BE49-F238E27FC236}">
                <a16:creationId xmlns:a16="http://schemas.microsoft.com/office/drawing/2014/main" id="{F6B19BF7-29DB-1447-BD67-E8A87D178111}"/>
              </a:ext>
            </a:extLst>
          </p:cNvPr>
          <p:cNvGraphicFramePr>
            <a:graphicFrameLocks noGrp="1"/>
          </p:cNvGraphicFramePr>
          <p:nvPr>
            <p:extLst>
              <p:ext uri="{D42A27DB-BD31-4B8C-83A1-F6EECF244321}">
                <p14:modId xmlns:p14="http://schemas.microsoft.com/office/powerpoint/2010/main" val="3371275289"/>
              </p:ext>
            </p:extLst>
          </p:nvPr>
        </p:nvGraphicFramePr>
        <p:xfrm>
          <a:off x="985839" y="1484784"/>
          <a:ext cx="4820542" cy="2361125"/>
        </p:xfrm>
        <a:graphic>
          <a:graphicData uri="http://schemas.openxmlformats.org/drawingml/2006/table">
            <a:tbl>
              <a:tblPr firstRow="1" bandRow="1">
                <a:tableStyleId>{F5AB1C69-6EDB-4FF4-983F-18BD219EF322}</a:tableStyleId>
              </a:tblPr>
              <a:tblGrid>
                <a:gridCol w="3804822">
                  <a:extLst>
                    <a:ext uri="{9D8B030D-6E8A-4147-A177-3AD203B41FA5}">
                      <a16:colId xmlns:a16="http://schemas.microsoft.com/office/drawing/2014/main" val="20000"/>
                    </a:ext>
                  </a:extLst>
                </a:gridCol>
                <a:gridCol w="1015720">
                  <a:extLst>
                    <a:ext uri="{9D8B030D-6E8A-4147-A177-3AD203B41FA5}">
                      <a16:colId xmlns:a16="http://schemas.microsoft.com/office/drawing/2014/main" val="20001"/>
                    </a:ext>
                  </a:extLst>
                </a:gridCol>
              </a:tblGrid>
              <a:tr h="472225">
                <a:tc>
                  <a:txBody>
                    <a:bodyPr/>
                    <a:lstStyle/>
                    <a:p>
                      <a:r>
                        <a:rPr lang="da-DK" sz="1800" b="1" i="0" spc="50" baseline="0" dirty="0">
                          <a:solidFill>
                            <a:schemeClr val="tx1"/>
                          </a:solidFill>
                          <a:latin typeface="AU Passata" panose="020B0503030502030804" pitchFamily="34" charset="77"/>
                        </a:rPr>
                        <a:t>ANSATTE (2019) </a:t>
                      </a:r>
                    </a:p>
                  </a:txBody>
                  <a:tcPr marL="116439" marR="116439" marT="58219" marB="58219"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800" b="1" spc="50" baseline="0" dirty="0">
                          <a:solidFill>
                            <a:schemeClr val="tx1"/>
                          </a:solidFill>
                        </a:rPr>
                        <a:t>ANTAL</a:t>
                      </a:r>
                    </a:p>
                  </a:txBody>
                  <a:tcPr marL="116439" marR="116439" marT="58219" marB="58219" anchor="ctr"/>
                </a:tc>
                <a:extLst>
                  <a:ext uri="{0D108BD9-81ED-4DB2-BD59-A6C34878D82A}">
                    <a16:rowId xmlns:a16="http://schemas.microsoft.com/office/drawing/2014/main" val="10000"/>
                  </a:ext>
                </a:extLst>
              </a:tr>
              <a:tr h="472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800" b="0" i="0" dirty="0">
                          <a:latin typeface="AU Passata" panose="020B0503030502030804" pitchFamily="34" charset="77"/>
                        </a:rPr>
                        <a:t>Videnskabeligt</a:t>
                      </a:r>
                      <a:r>
                        <a:rPr lang="da-DK" sz="1800" b="0" i="0" baseline="0" dirty="0">
                          <a:latin typeface="AU Passata" panose="020B0503030502030804" pitchFamily="34" charset="77"/>
                        </a:rPr>
                        <a:t> ansatte </a:t>
                      </a:r>
                      <a:r>
                        <a:rPr lang="da-DK" sz="1400" b="0" i="0" baseline="0" dirty="0">
                          <a:latin typeface="AU Passata Light" panose="020B0303030902030804" pitchFamily="34" charset="77"/>
                        </a:rPr>
                        <a:t>(personer)</a:t>
                      </a:r>
                      <a:endParaRPr lang="da-DK" sz="1400" b="0" i="0" dirty="0">
                        <a:latin typeface="AU Passata Light" panose="020B0303030902030804" pitchFamily="34" charset="77"/>
                      </a:endParaRPr>
                    </a:p>
                  </a:txBody>
                  <a:tcPr marL="116439" marR="116439" marT="58219" marB="58219" anchor="ctr"/>
                </a:tc>
                <a:tc>
                  <a:txBody>
                    <a:bodyPr/>
                    <a:lstStyle/>
                    <a:p>
                      <a:pPr algn="r"/>
                      <a:r>
                        <a:rPr lang="da-DK" sz="1800" b="1" i="0" dirty="0">
                          <a:latin typeface="AU Passata" panose="020B0503030502030804" pitchFamily="34" charset="77"/>
                        </a:rPr>
                        <a:t>6.166</a:t>
                      </a:r>
                    </a:p>
                  </a:txBody>
                  <a:tcPr marL="116439" marR="116439" marT="58219" marB="58219" anchor="ctr"/>
                </a:tc>
                <a:extLst>
                  <a:ext uri="{0D108BD9-81ED-4DB2-BD59-A6C34878D82A}">
                    <a16:rowId xmlns:a16="http://schemas.microsoft.com/office/drawing/2014/main" val="10001"/>
                  </a:ext>
                </a:extLst>
              </a:tr>
              <a:tr h="472225">
                <a:tc>
                  <a:txBody>
                    <a:bodyPr/>
                    <a:lstStyle/>
                    <a:p>
                      <a:r>
                        <a:rPr lang="da-DK" sz="1800" b="0" dirty="0"/>
                        <a:t>Administrativt personale </a:t>
                      </a:r>
                      <a:r>
                        <a:rPr lang="da-DK" sz="1400" b="0" i="0" baseline="0" dirty="0">
                          <a:latin typeface="AU Passata Light" panose="020B0303030902030804" pitchFamily="34" charset="77"/>
                        </a:rPr>
                        <a:t>(personer)</a:t>
                      </a:r>
                      <a:endParaRPr lang="da-DK" sz="1400" dirty="0"/>
                    </a:p>
                  </a:txBody>
                  <a:tcPr marL="116439" marR="116439" marT="58219" marB="58219" anchor="ctr"/>
                </a:tc>
                <a:tc>
                  <a:txBody>
                    <a:bodyPr/>
                    <a:lstStyle/>
                    <a:p>
                      <a:pPr algn="r"/>
                      <a:r>
                        <a:rPr lang="da-DK" sz="1800" b="1" i="0" dirty="0">
                          <a:latin typeface="AU Passata" panose="020B0503030502030804" pitchFamily="34" charset="77"/>
                        </a:rPr>
                        <a:t>4.877</a:t>
                      </a:r>
                    </a:p>
                  </a:txBody>
                  <a:tcPr marL="116439" marR="116439" marT="58219" marB="58219" anchor="ctr"/>
                </a:tc>
                <a:extLst>
                  <a:ext uri="{0D108BD9-81ED-4DB2-BD59-A6C34878D82A}">
                    <a16:rowId xmlns:a16="http://schemas.microsoft.com/office/drawing/2014/main" val="10003"/>
                  </a:ext>
                </a:extLst>
              </a:tr>
              <a:tr h="472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latin typeface="AU Passata" panose="020B0503030502030804" pitchFamily="34" charset="77"/>
                        </a:rPr>
                        <a:t>I alt* </a:t>
                      </a:r>
                      <a:r>
                        <a:rPr lang="da-DK" sz="1400" b="0" i="0" dirty="0">
                          <a:latin typeface="AU Passata Light" panose="020B0303030902030804" pitchFamily="34" charset="77"/>
                        </a:rPr>
                        <a:t>(personer)</a:t>
                      </a:r>
                    </a:p>
                  </a:txBody>
                  <a:tcPr marL="116439" marR="116439" marT="58219" marB="58219" anchor="ctr"/>
                </a:tc>
                <a:tc>
                  <a:txBody>
                    <a:bodyPr/>
                    <a:lstStyle/>
                    <a:p>
                      <a:pPr algn="r"/>
                      <a:r>
                        <a:rPr lang="da-DK" sz="1800" b="1" i="0" dirty="0">
                          <a:latin typeface="AU Passata" panose="020B0503030502030804" pitchFamily="34" charset="77"/>
                        </a:rPr>
                        <a:t>10.928</a:t>
                      </a:r>
                    </a:p>
                  </a:txBody>
                  <a:tcPr marL="116439" marR="116439" marT="58219" marB="58219" anchor="ctr"/>
                </a:tc>
                <a:extLst>
                  <a:ext uri="{0D108BD9-81ED-4DB2-BD59-A6C34878D82A}">
                    <a16:rowId xmlns:a16="http://schemas.microsoft.com/office/drawing/2014/main" val="10004"/>
                  </a:ext>
                </a:extLst>
              </a:tr>
              <a:tr h="472225">
                <a:tc>
                  <a:txBody>
                    <a:bodyPr/>
                    <a:lstStyle/>
                    <a:p>
                      <a:r>
                        <a:rPr lang="da-DK" sz="1800" b="0" i="0" dirty="0">
                          <a:latin typeface="AU Passata" panose="020B0503030502030804" pitchFamily="34" charset="77"/>
                        </a:rPr>
                        <a:t>I alt </a:t>
                      </a:r>
                      <a:r>
                        <a:rPr lang="da-DK" sz="1400" b="0" i="0" dirty="0">
                          <a:latin typeface="AU Passata Light" panose="020B0303030902030804" pitchFamily="34" charset="77"/>
                        </a:rPr>
                        <a:t>(årsværk)</a:t>
                      </a:r>
                    </a:p>
                  </a:txBody>
                  <a:tcPr marL="116439" marR="116439" marT="58219" marB="58219" anchor="ctr"/>
                </a:tc>
                <a:tc>
                  <a:txBody>
                    <a:bodyPr/>
                    <a:lstStyle/>
                    <a:p>
                      <a:pPr algn="r"/>
                      <a:r>
                        <a:rPr lang="da-DK" sz="1800" b="1" i="0" dirty="0">
                          <a:latin typeface="AU Passata" panose="020B0503030502030804" pitchFamily="34" charset="77"/>
                        </a:rPr>
                        <a:t>8.040</a:t>
                      </a:r>
                    </a:p>
                  </a:txBody>
                  <a:tcPr marL="116439" marR="116439" marT="58219" marB="58219" anchor="ctr"/>
                </a:tc>
                <a:extLst>
                  <a:ext uri="{0D108BD9-81ED-4DB2-BD59-A6C34878D82A}">
                    <a16:rowId xmlns:a16="http://schemas.microsoft.com/office/drawing/2014/main" val="10005"/>
                  </a:ext>
                </a:extLst>
              </a:tr>
            </a:tbl>
          </a:graphicData>
        </a:graphic>
      </p:graphicFrame>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412" y="1484784"/>
            <a:ext cx="5112569" cy="4418084"/>
          </a:xfrm>
          <a:prstGeom prst="rect">
            <a:avLst/>
          </a:prstGeom>
        </p:spPr>
      </p:pic>
    </p:spTree>
    <p:extLst>
      <p:ext uri="{BB962C8B-B14F-4D97-AF65-F5344CB8AC3E}">
        <p14:creationId xmlns:p14="http://schemas.microsoft.com/office/powerpoint/2010/main" val="34748047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0C75D-F90F-CD43-A4F3-0361C9177CA3}"/>
              </a:ext>
            </a:extLst>
          </p:cNvPr>
          <p:cNvSpPr>
            <a:spLocks noGrp="1"/>
          </p:cNvSpPr>
          <p:nvPr>
            <p:ph type="ctrTitle"/>
          </p:nvPr>
        </p:nvSpPr>
        <p:spPr/>
        <p:txBody>
          <a:bodyPr/>
          <a:lstStyle/>
          <a:p>
            <a:r>
              <a:rPr lang="da-DK" sz="4800" cap="none" dirty="0">
                <a:latin typeface="AU Passata" panose="020B0503030502030804" pitchFamily="34" charset="77"/>
              </a:rPr>
              <a:t>Organisation</a:t>
            </a:r>
            <a:br>
              <a:rPr lang="da-DK" sz="4800" cap="none" dirty="0">
                <a:latin typeface="AU Passata" panose="020B0503030502030804" pitchFamily="34" charset="77"/>
              </a:rPr>
            </a:br>
            <a:r>
              <a:rPr lang="da-DK" sz="4800" b="0" cap="none" dirty="0">
                <a:latin typeface="AU Passata Light" panose="020B0303030902030804" pitchFamily="34" charset="77"/>
              </a:rPr>
              <a:t>Aarhus Universitet</a:t>
            </a:r>
            <a:endParaRPr lang="da-DK" sz="4800" cap="none" dirty="0">
              <a:latin typeface="AU Passata" panose="020B0503030502030804" pitchFamily="34" charset="77"/>
            </a:endParaRPr>
          </a:p>
        </p:txBody>
      </p:sp>
      <p:sp>
        <p:nvSpPr>
          <p:cNvPr id="3" name="Pladsholder til tekst 2">
            <a:extLst>
              <a:ext uri="{FF2B5EF4-FFF2-40B4-BE49-F238E27FC236}">
                <a16:creationId xmlns:a16="http://schemas.microsoft.com/office/drawing/2014/main" id="{B3436775-93D4-9D4A-905B-6BD6BD909BF0}"/>
              </a:ext>
            </a:extLst>
          </p:cNvPr>
          <p:cNvSpPr>
            <a:spLocks noGrp="1"/>
          </p:cNvSpPr>
          <p:nvPr>
            <p:ph type="body" sz="quarter" idx="11"/>
          </p:nvPr>
        </p:nvSpPr>
        <p:spPr>
          <a:xfrm>
            <a:off x="985838" y="3715431"/>
            <a:ext cx="9069014" cy="1746085"/>
          </a:xfrm>
        </p:spPr>
        <p:txBody>
          <a:bodyPr/>
          <a:lstStyle/>
          <a:p>
            <a:pPr fontAlgn="auto">
              <a:lnSpc>
                <a:spcPct val="100000"/>
              </a:lnSpc>
              <a:spcBef>
                <a:spcPts val="0"/>
              </a:spcBef>
              <a:spcAft>
                <a:spcPts val="0"/>
              </a:spcAft>
              <a:buClrTx/>
              <a:buSzTx/>
              <a:defRPr/>
            </a:pPr>
            <a:r>
              <a:rPr lang="da-DK" sz="2800" dirty="0"/>
              <a:t>Organisationsdiagram, fakulteter og ledelse.</a:t>
            </a:r>
            <a:endParaRPr lang="da-DK" sz="2800" dirty="0">
              <a:cs typeface="AU Passata"/>
            </a:endParaRPr>
          </a:p>
        </p:txBody>
      </p:sp>
      <p:sp>
        <p:nvSpPr>
          <p:cNvPr id="4" name="Pladsholder til dato 3">
            <a:extLst>
              <a:ext uri="{FF2B5EF4-FFF2-40B4-BE49-F238E27FC236}">
                <a16:creationId xmlns:a16="http://schemas.microsoft.com/office/drawing/2014/main" id="{57E1CEB8-8F33-374D-9B48-179571DE1ADE}"/>
              </a:ext>
            </a:extLst>
          </p:cNvPr>
          <p:cNvSpPr>
            <a:spLocks noGrp="1"/>
          </p:cNvSpPr>
          <p:nvPr>
            <p:ph type="dt" sz="half" idx="12"/>
          </p:nvPr>
        </p:nvSpPr>
        <p:spPr/>
        <p:txBody>
          <a:bodyPr/>
          <a:lstStyle/>
          <a:p>
            <a:fld id="{3CC2D07E-5CDF-6B4A-AED9-AC4ACE8A7721}" type="datetime1">
              <a:rPr lang="da-DK" smtClean="0"/>
              <a:t>29-10-2020</a:t>
            </a:fld>
            <a:r>
              <a:rPr lang="da-DK"/>
              <a:t>03-09-2019</a:t>
            </a:r>
            <a:endParaRPr lang="da-DK" dirty="0"/>
          </a:p>
        </p:txBody>
      </p:sp>
    </p:spTree>
    <p:extLst>
      <p:ext uri="{BB962C8B-B14F-4D97-AF65-F5344CB8AC3E}">
        <p14:creationId xmlns:p14="http://schemas.microsoft.com/office/powerpoint/2010/main" val="3850742385"/>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6235437374745988"/>
</p:tagLst>
</file>

<file path=ppt/tags/tag2.xml><?xml version="1.0" encoding="utf-8"?>
<p:tagLst xmlns:a="http://schemas.openxmlformats.org/drawingml/2006/main" xmlns:r="http://schemas.openxmlformats.org/officeDocument/2006/relationships" xmlns:p="http://schemas.openxmlformats.org/presentationml/2006/main">
  <p:tag name="TEMPLAFYSLIDEID" val="636235437375566864"/>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10356</Words>
  <Application>Microsoft Office PowerPoint</Application>
  <PresentationFormat>Brugerdefineret</PresentationFormat>
  <Paragraphs>1169</Paragraphs>
  <Slides>69</Slides>
  <Notes>66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69</vt:i4>
      </vt:variant>
    </vt:vector>
  </HeadingPairs>
  <TitlesOfParts>
    <vt:vector size="77" baseType="lpstr">
      <vt:lpstr>Georgia</vt:lpstr>
      <vt:lpstr>Wingdings 3</vt:lpstr>
      <vt:lpstr>Arial</vt:lpstr>
      <vt:lpstr>AU Peto</vt:lpstr>
      <vt:lpstr>Calibri</vt:lpstr>
      <vt:lpstr>AU Passata</vt:lpstr>
      <vt:lpstr>AU Passata Light</vt:lpstr>
      <vt:lpstr>AU 16:9</vt:lpstr>
      <vt:lpstr>Aarhus Universitet Vi skaber værdi gennem viden</vt:lpstr>
      <vt:lpstr>PowerPoint-præsentation</vt:lpstr>
      <vt:lpstr>PowerPoint-præsentation</vt:lpstr>
      <vt:lpstr>PowerPoint-præsentation</vt:lpstr>
      <vt:lpstr>Tal Aarhus Universitet</vt:lpstr>
      <vt:lpstr>PowerPoint-præsentation</vt:lpstr>
      <vt:lpstr>PowerPoint-præsentation</vt:lpstr>
      <vt:lpstr>PowerPoint-præsentation</vt:lpstr>
      <vt:lpstr>Organisation Aarhus Universitet</vt:lpstr>
      <vt:lpstr>Bredt funderet med fem fakulteter</vt:lpstr>
      <vt:lpstr>PowerPoint-præsentation</vt:lpstr>
      <vt:lpstr>PowerPoint-præsentation</vt:lpstr>
      <vt:lpstr>PowerPoint-præsentation</vt:lpstr>
      <vt:lpstr>Strategi 2025 Aarhus Universitet</vt:lpstr>
      <vt:lpstr>PowerPoint-præsentation</vt:lpstr>
      <vt:lpstr>PowerPoint-præsentation</vt:lpstr>
      <vt:lpstr>PowerPoint-præsentation</vt:lpstr>
      <vt:lpstr>Bæredygtighed på Aarhus Universitet</vt:lpstr>
      <vt:lpstr>PowerPoint-præsentation</vt:lpstr>
      <vt:lpstr>Forskning af højeste  internationale kvalitet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Udvikling af forskertalenter  og integration af forskning i uddannelserne</vt:lpstr>
      <vt:lpstr>PowerPoint-præsentation</vt:lpstr>
      <vt:lpstr>PowerPoint-præsentation</vt:lpstr>
      <vt:lpstr>PowerPoint-præsentation</vt:lpstr>
      <vt:lpstr>PowerPoint-præsentation</vt:lpstr>
      <vt:lpstr>PowerPoint-præsentation</vt:lpstr>
      <vt:lpstr>Forskningsbaserede uddannelser af højeste internationale kvalitet</vt:lpstr>
      <vt:lpstr>PowerPoint-præsentation</vt:lpstr>
      <vt:lpstr>PowerPoint-præsentation</vt:lpstr>
      <vt:lpstr>PowerPoint-præsentation</vt:lpstr>
      <vt:lpstr>Alumner Aarhus Universitet</vt:lpstr>
      <vt:lpstr>PowerPoint-præsentation</vt:lpstr>
      <vt:lpstr>PowerPoint-præsentation</vt:lpstr>
      <vt:lpstr>Studieliv Aarhus Universitet</vt:lpstr>
      <vt:lpstr>PowerPoint-præsentation</vt:lpstr>
      <vt:lpstr>Uddannelse og forskning uden grænser</vt:lpstr>
      <vt:lpstr>PowerPoint-præsentation</vt:lpstr>
      <vt:lpstr>PowerPoint-præsentation</vt:lpstr>
      <vt:lpstr>PowerPoint-præsentation</vt:lpstr>
      <vt:lpstr>PowerPoint-præsentation</vt:lpstr>
      <vt:lpstr>Med viden skaber vi udvikling og vækst i Danmark</vt:lpstr>
      <vt:lpstr>PowerPoint-præsentation</vt:lpstr>
      <vt:lpstr>PowerPoint-præsentation</vt:lpstr>
      <vt:lpstr>PowerPoint-præsentation</vt:lpstr>
      <vt:lpstr>PowerPoint-præsentation</vt:lpstr>
      <vt:lpstr>PowerPoint-præsentation</vt:lpstr>
      <vt:lpstr>Campus Aarhus Universitet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Campusudvikling Aarhus Universitet</vt:lpstr>
      <vt:lpstr>PowerPoint-præsentation</vt:lpstr>
      <vt:lpstr>PowerPoint-præsentation</vt:lpstr>
      <vt:lpstr>PowerPoint-præsentation</vt:lpstr>
      <vt:lpstr>www.au.dk</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2020-10-29T08:36:48Z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636227543936236380</vt:lpwstr>
  </property>
  <property fmtid="{D5CDD505-2E9C-101B-9397-08002B2CF9AE}" pid="60" name="TemplafyTimeStamp">
    <vt:lpwstr>2017-02-24T14:35:30.3621506Z</vt:lpwstr>
  </property>
  <property fmtid="{D5CDD505-2E9C-101B-9397-08002B2CF9AE}" pid="61" name="OfficeID">
    <vt:lpwstr>2561</vt:lpwstr>
  </property>
  <property fmtid="{D5CDD505-2E9C-101B-9397-08002B2CF9AE}" pid="62" name="colorthemechange">
    <vt:lpwstr>True</vt:lpwstr>
  </property>
</Properties>
</file>