
<file path=[Content_Types].xml><?xml version="1.0" encoding="utf-8"?>
<Types xmlns="http://schemas.openxmlformats.org/package/2006/content-types">
  <Default Extension="bin" ContentType="image/png"/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1" r:id="rId5"/>
    <p:sldId id="262" r:id="rId6"/>
    <p:sldId id="276" r:id="rId7"/>
    <p:sldId id="275" r:id="rId8"/>
    <p:sldId id="277" r:id="rId9"/>
    <p:sldId id="265" r:id="rId10"/>
    <p:sldId id="267" r:id="rId11"/>
    <p:sldId id="268" r:id="rId12"/>
    <p:sldId id="266" r:id="rId13"/>
    <p:sldId id="260" r:id="rId14"/>
  </p:sldIdLst>
  <p:sldSz cx="12188825" cy="6858000"/>
  <p:notesSz cx="6797675" cy="9926638"/>
  <p:embeddedFontLst>
    <p:embeddedFont>
      <p:font typeface="AU Passata" panose="020B0503030502030804" pitchFamily="34" charset="0"/>
      <p:regular r:id="rId17"/>
      <p:bold r:id="rId18"/>
    </p:embeddedFont>
    <p:embeddedFont>
      <p:font typeface="AU Passata Light" panose="020B0303030902030804" pitchFamily="34" charset="0"/>
      <p:regular r:id="rId19"/>
      <p:bold r:id="rId20"/>
    </p:embeddedFont>
    <p:embeddedFont>
      <p:font typeface="AU Peto" panose="040C0B07020602020301" pitchFamily="82" charset="0"/>
      <p:regular r:id="rId21"/>
      <p:bold r:id="rId22"/>
    </p:embeddedFont>
    <p:embeddedFont>
      <p:font typeface="Georgia" panose="02040502050405020303" pitchFamily="18" charset="0"/>
      <p:regular r:id="rId23"/>
      <p:bold r:id="rId24"/>
      <p:italic r:id="rId25"/>
      <p:boldItalic r:id="rId26"/>
    </p:embeddedFont>
  </p:embeddedFontLst>
  <p:defaultTextStyle>
    <a:defPPr>
      <a:defRPr lang="en-US"/>
    </a:defPPr>
    <a:lvl1pPr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60949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1218987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828480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243797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304746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3656960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4266453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487594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6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92551" autoAdjust="0"/>
  </p:normalViewPr>
  <p:slideViewPr>
    <p:cSldViewPr snapToObjects="1" showGuides="1">
      <p:cViewPr varScale="1">
        <p:scale>
          <a:sx n="109" d="100"/>
          <a:sy n="109" d="100"/>
        </p:scale>
        <p:origin x="306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3780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8.fntdata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88DF0C21-DE6B-488F-B9D9-B7FE08733B7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3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60949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1218987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8284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243797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32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40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664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369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2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Farvet baggrund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5" name="TextBox 14"/>
          <p:cNvSpPr txBox="1"/>
          <p:nvPr userDrawn="1"/>
        </p:nvSpPr>
        <p:spPr>
          <a:xfrm>
            <a:off x="-1973598" y="3082506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33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4" name="Date_DateCustomA"/>
          <p:cNvSpPr txBox="1">
            <a:spLocks noChangeArrowheads="1"/>
          </p:cNvSpPr>
          <p:nvPr userDrawn="1"/>
        </p:nvSpPr>
        <p:spPr bwMode="auto">
          <a:xfrm>
            <a:off x="3698114" y="5871087"/>
            <a:ext cx="2271840" cy="6845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Afslutningsgodkendelse på PFU</a:t>
            </a:r>
          </a:p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D. 17-10-2024</a:t>
            </a:r>
          </a:p>
        </p:txBody>
      </p:sp>
      <p:sp>
        <p:nvSpPr>
          <p:cNvPr id="36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Projektleder</a:t>
            </a:r>
          </a:p>
        </p:txBody>
      </p:sp>
      <p:sp>
        <p:nvSpPr>
          <p:cNvPr id="35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XXX</a:t>
            </a:r>
          </a:p>
        </p:txBody>
      </p:sp>
      <p:sp>
        <p:nvSpPr>
          <p:cNvPr id="39" name="OFF_logo1Computed"/>
          <p:cNvSpPr/>
          <p:nvPr userDrawn="1"/>
        </p:nvSpPr>
        <p:spPr bwMode="auto">
          <a:xfrm>
            <a:off x="971999" y="5997600"/>
            <a:ext cx="65" cy="451123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pic>
        <p:nvPicPr>
          <p:cNvPr id="16" name="Au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" y="5997600"/>
            <a:ext cx="557569" cy="558000"/>
          </a:xfrm>
          <a:prstGeom prst="rect">
            <a:avLst/>
          </a:prstGeom>
        </p:spPr>
      </p:pic>
      <p:pic>
        <p:nvPicPr>
          <p:cNvPr id="1356097345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6000" y="5997600"/>
            <a:ext cx="1658237" cy="558000"/>
          </a:xfrm>
          <a:prstGeom prst="rect">
            <a:avLst/>
          </a:prstGeom>
        </p:spPr>
      </p:pic>
      <p:pic>
        <p:nvPicPr>
          <p:cNvPr id="18" name="Billede stre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15913" y="315913"/>
            <a:ext cx="11557000" cy="6220354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494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Text Placeholder 61"/>
          <p:cNvSpPr>
            <a:spLocks noGrp="1"/>
          </p:cNvSpPr>
          <p:nvPr>
            <p:ph type="body" sz="quarter" idx="16" hasCustomPrompt="1"/>
          </p:nvPr>
        </p:nvSpPr>
        <p:spPr>
          <a:xfrm>
            <a:off x="1845940" y="1412776"/>
            <a:ext cx="8496944" cy="3744416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algn="ctr">
              <a:buFontTx/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6140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nd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913" y="230400"/>
            <a:ext cx="11563200" cy="752400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998068" y="1853461"/>
            <a:ext cx="6264696" cy="2725288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marL="576000" indent="0"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5154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2"/>
          </p:nvPr>
        </p:nvSpPr>
        <p:spPr>
          <a:xfrm>
            <a:off x="328613" y="328612"/>
            <a:ext cx="11550650" cy="6213475"/>
          </a:xfrm>
        </p:spPr>
        <p:txBody>
          <a:bodyPr/>
          <a:lstStyle/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156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6" name="TextBox 5"/>
          <p:cNvSpPr txBox="1"/>
          <p:nvPr userDrawn="1"/>
        </p:nvSpPr>
        <p:spPr>
          <a:xfrm>
            <a:off x="-2160355" y="1022476"/>
            <a:ext cx="2012649" cy="4734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765820" y="1340768"/>
            <a:ext cx="1224136" cy="504056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pic>
        <p:nvPicPr>
          <p:cNvPr id="6" name="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776" y="2163364"/>
            <a:ext cx="2531272" cy="2531272"/>
          </a:xfrm>
          <a:prstGeom prst="rect">
            <a:avLst/>
          </a:prstGeom>
        </p:spPr>
      </p:pic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46166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7440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34" name="Pladsholder til tekst 2"/>
          <p:cNvSpPr txBox="1">
            <a:spLocks/>
          </p:cNvSpPr>
          <p:nvPr userDrawn="1"/>
        </p:nvSpPr>
        <p:spPr>
          <a:xfrm>
            <a:off x="1090914" y="2098689"/>
            <a:ext cx="12745416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da-DK" sz="10000" kern="0" dirty="0">
                <a:solidFill>
                  <a:schemeClr val="accent6"/>
                </a:solidFill>
                <a:latin typeface="AU Peto" panose="040C0B07020602020301" pitchFamily="82" charset="0"/>
              </a:rPr>
              <a:t>Aarhus</a:t>
            </a:r>
            <a:endParaRPr lang="da-DK"/>
          </a:p>
        </p:txBody>
      </p:sp>
      <p:sp>
        <p:nvSpPr>
          <p:cNvPr id="6" name="Pladsholder til tekst 2"/>
          <p:cNvSpPr txBox="1">
            <a:spLocks/>
          </p:cNvSpPr>
          <p:nvPr userDrawn="1"/>
        </p:nvSpPr>
        <p:spPr>
          <a:xfrm>
            <a:off x="7439540" y="2093600"/>
            <a:ext cx="4356484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da-DK" sz="10000" kern="0" dirty="0" err="1">
                <a:solidFill>
                  <a:schemeClr val="bg1"/>
                </a:solidFill>
                <a:latin typeface="AU Peto" panose="040C0B07020602020301" pitchFamily="82" charset="0"/>
              </a:rPr>
              <a:t>uni</a:t>
            </a:r>
            <a:endParaRPr lang="da-DK" sz="10000" kern="0" dirty="0">
              <a:solidFill>
                <a:schemeClr val="bg1"/>
              </a:solidFill>
              <a:latin typeface="AU Peto" panose="040C0B07020602020301" pitchFamily="82" charset="0"/>
            </a:endParaRPr>
          </a:p>
        </p:txBody>
      </p:sp>
      <p:sp>
        <p:nvSpPr>
          <p:cNvPr id="7" name="Pladsholder til tekst 2"/>
          <p:cNvSpPr txBox="1">
            <a:spLocks/>
          </p:cNvSpPr>
          <p:nvPr userDrawn="1"/>
        </p:nvSpPr>
        <p:spPr>
          <a:xfrm>
            <a:off x="1881492" y="3428550"/>
            <a:ext cx="9289032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a-DK" sz="10000" kern="0" dirty="0" err="1">
                <a:solidFill>
                  <a:schemeClr val="bg1"/>
                </a:solidFill>
                <a:latin typeface="AU Peto" panose="040C0B07020602020301" pitchFamily="82" charset="0"/>
              </a:rPr>
              <a:t>versiet</a:t>
            </a:r>
            <a:endParaRPr lang="da-DK" sz="10000" dirty="0">
              <a:solidFill>
                <a:schemeClr val="bg1"/>
              </a:solidFill>
              <a:latin typeface="AU Peto" panose="040C0B07020602020301" pitchFamily="82" charset="0"/>
            </a:endParaRPr>
          </a:p>
        </p:txBody>
      </p:sp>
      <p:sp>
        <p:nvSpPr>
          <p:cNvPr id="8" name="Date Placeholder 4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9" name="Footer Placeholder 6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0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46166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6240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Aarhus Universit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5" name="LAN_AUWBreak"/>
          <p:cNvSpPr/>
          <p:nvPr userDrawn="1"/>
        </p:nvSpPr>
        <p:spPr bwMode="auto">
          <a:xfrm>
            <a:off x="6022613" y="2804400"/>
            <a:ext cx="65" cy="757567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3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4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 
Universitet</a:t>
            </a:r>
          </a:p>
        </p:txBody>
      </p:sp>
      <p:pic>
        <p:nvPicPr>
          <p:cNvPr id="6" name="Logo whit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68" y="2864711"/>
            <a:ext cx="2228400" cy="1116990"/>
          </a:xfrm>
          <a:prstGeom prst="rect">
            <a:avLst/>
          </a:prstGeom>
        </p:spPr>
      </p:pic>
      <p:sp>
        <p:nvSpPr>
          <p:cNvPr id="7" name="Date Placeholder 4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9" name="Footer Placeholder 6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0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46166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889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960079"/>
            <a:ext cx="10220325" cy="393748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/>
              <a:t>Fourth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973598" y="340161"/>
            <a:ext cx="182589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 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vid baggrund"/>
          <p:cNvSpPr/>
          <p:nvPr userDrawn="1"/>
        </p:nvSpPr>
        <p:spPr bwMode="auto">
          <a:xfrm>
            <a:off x="0" y="-1"/>
            <a:ext cx="12193200" cy="5894387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6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5913" y="228627"/>
            <a:ext cx="11556000" cy="752101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373021"/>
            <a:ext cx="10220325" cy="4521366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7128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5" userDrawn="1">
          <p15:clr>
            <a:srgbClr val="00000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200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6800" y="230400"/>
            <a:ext cx="5644263" cy="7524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Insert title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1371600"/>
            <a:ext cx="4975225" cy="452596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0198" y="315913"/>
            <a:ext cx="5644110" cy="558165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9787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5" userDrawn="1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011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1001075" y="2694542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838" y="1484784"/>
            <a:ext cx="4975225" cy="971980"/>
          </a:xfrm>
        </p:spPr>
        <p:txBody>
          <a:bodyPr anchor="b" anchorCtr="0"/>
          <a:lstStyle>
            <a:lvl1pPr>
              <a:lnSpc>
                <a:spcPct val="95000"/>
              </a:lnSpc>
              <a:defRPr sz="3000">
                <a:latin typeface="+mn-lt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3010711"/>
            <a:ext cx="4975225" cy="1858449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15913"/>
            <a:ext cx="5644800" cy="558360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1780882"/>
            <a:ext cx="18258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0316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0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3069" userDrawn="1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115596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761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004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4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26532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168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0751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2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231600" y="316800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1807992" y="6581497"/>
            <a:ext cx="252000" cy="153888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28-09-2017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570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ceholder title 1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149115"/>
            <a:ext cx="11557000" cy="130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title style</a:t>
            </a:r>
            <a:endParaRPr lang="da-DK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60079"/>
            <a:ext cx="10220325" cy="393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text styles</a:t>
            </a:r>
            <a:endParaRPr lang="da-DK" dirty="0"/>
          </a:p>
          <a:p>
            <a:pPr lvl="1"/>
            <a:r>
              <a:rPr lang="da-DK" noProof="0" dirty="0"/>
              <a:t>Second level</a:t>
            </a:r>
            <a:endParaRPr lang="da-DK" dirty="0"/>
          </a:p>
          <a:p>
            <a:pPr lvl="2"/>
            <a:r>
              <a:rPr lang="da-DK" noProof="0" dirty="0"/>
              <a:t>Third level</a:t>
            </a:r>
            <a:endParaRPr lang="da-DK" dirty="0"/>
          </a:p>
          <a:p>
            <a:pPr lvl="3"/>
            <a:r>
              <a:rPr lang="da-DK" noProof="0" dirty="0"/>
              <a:t>Fourth level</a:t>
            </a:r>
            <a:endParaRPr lang="da-DK" dirty="0"/>
          </a:p>
          <a:p>
            <a:pPr lvl="4"/>
            <a:r>
              <a:rPr lang="da-DK" noProof="0" dirty="0"/>
              <a:t>Fifth level</a:t>
            </a:r>
            <a:endParaRPr lang="da-DK" dirty="0"/>
          </a:p>
          <a:p>
            <a:pPr lvl="5"/>
            <a:r>
              <a:rPr lang="da-DK" noProof="0" dirty="0"/>
              <a:t>6 level</a:t>
            </a:r>
            <a:endParaRPr lang="da-DK" dirty="0"/>
          </a:p>
          <a:p>
            <a:pPr lvl="6"/>
            <a:r>
              <a:rPr lang="da-DK" noProof="0" dirty="0"/>
              <a:t>7 level</a:t>
            </a:r>
            <a:endParaRPr lang="da-DK" dirty="0"/>
          </a:p>
          <a:p>
            <a:pPr lvl="7"/>
            <a:r>
              <a:rPr lang="da-DK" noProof="0" dirty="0"/>
              <a:t>8 level</a:t>
            </a:r>
            <a:endParaRPr lang="da-DK" dirty="0"/>
          </a:p>
          <a:p>
            <a:pPr lvl="8"/>
            <a:r>
              <a:rPr lang="da-DK" noProof="0" dirty="0"/>
              <a:t>9 level</a:t>
            </a:r>
            <a:endParaRPr lang="da-DK" dirty="0"/>
          </a:p>
        </p:txBody>
      </p:sp>
      <p:pic>
        <p:nvPicPr>
          <p:cNvPr id="1322889583" name="SecondaryLogo_sort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206000" y="5997600"/>
            <a:ext cx="1658237" cy="558000"/>
          </a:xfrm>
          <a:prstGeom prst="rect">
            <a:avLst/>
          </a:prstGeom>
        </p:spPr>
      </p:pic>
      <p:sp>
        <p:nvSpPr>
          <p:cNvPr id="23" name="Black Rectangle"/>
          <p:cNvSpPr/>
          <p:nvPr userDrawn="1"/>
        </p:nvSpPr>
        <p:spPr>
          <a:xfrm>
            <a:off x="989440" y="1663088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19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700" b="0" cap="all" baseline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Date_DateCustomA"/>
          <p:cNvSpPr txBox="1">
            <a:spLocks noChangeArrowheads="1"/>
          </p:cNvSpPr>
          <p:nvPr userDrawn="1"/>
        </p:nvSpPr>
        <p:spPr bwMode="auto">
          <a:xfrm>
            <a:off x="3691333" y="5895264"/>
            <a:ext cx="2271840" cy="6845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Afslutningsgodkendelse på PFU</a:t>
            </a:r>
          </a:p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D 17-10-2024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144934" y="5895264"/>
            <a:ext cx="2982416" cy="6845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XXX</a:t>
            </a:r>
          </a:p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 err="1">
                <a:solidFill>
                  <a:schemeClr val="tx1"/>
                </a:solidFill>
                <a:latin typeface="+mn-lt"/>
              </a:rPr>
              <a:t>ProjektledER</a:t>
            </a:r>
            <a:endParaRPr lang="da-DK" sz="700" b="0" cap="all" baseline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7" name="Au logo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" y="5999002"/>
            <a:ext cx="557570" cy="558000"/>
          </a:xfrm>
          <a:prstGeom prst="rect">
            <a:avLst/>
          </a:prstGeom>
        </p:spPr>
      </p:pic>
      <p:pic>
        <p:nvPicPr>
          <p:cNvPr id="10" name="Billede streg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8000"/>
          </a:xfrm>
          <a:prstGeom prst="rect">
            <a:avLst/>
          </a:prstGeom>
        </p:spPr>
      </p:pic>
      <p:sp>
        <p:nvSpPr>
          <p:cNvPr id="25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tx1"/>
              </a:solidFill>
              <a:latin typeface="AU Passata Light" pitchFamily="34" charset="0"/>
            </a:endParaRPr>
          </a:p>
        </p:txBody>
      </p:sp>
      <p:sp>
        <p:nvSpPr>
          <p:cNvPr id="26" name="OFF_logo1Computed"/>
          <p:cNvSpPr/>
          <p:nvPr userDrawn="1"/>
        </p:nvSpPr>
        <p:spPr bwMode="auto">
          <a:xfrm>
            <a:off x="971999" y="5997600"/>
            <a:ext cx="65" cy="451123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sp>
        <p:nvSpPr>
          <p:cNvPr id="1030" name="Sidetal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807992" y="6581497"/>
            <a:ext cx="252000" cy="13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700" spc="4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2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/>
              <a:t>28-09-2017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3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noFill/>
              </a:defRPr>
            </a:lvl1pPr>
          </a:lstStyle>
          <a:p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6" r:id="rId2"/>
    <p:sldLayoutId id="2147483662" r:id="rId3"/>
    <p:sldLayoutId id="2147483649" r:id="rId4"/>
    <p:sldLayoutId id="2147483669" r:id="rId5"/>
    <p:sldLayoutId id="2147483661" r:id="rId6"/>
    <p:sldLayoutId id="2147483668" r:id="rId7"/>
    <p:sldLayoutId id="2147483663" r:id="rId8"/>
    <p:sldLayoutId id="2147483670" r:id="rId9"/>
    <p:sldLayoutId id="2147483654" r:id="rId10"/>
    <p:sldLayoutId id="2147483664" r:id="rId11"/>
    <p:sldLayoutId id="2147483671" r:id="rId12"/>
    <p:sldLayoutId id="2147483650" r:id="rId13"/>
    <p:sldLayoutId id="2147483655" r:id="rId14"/>
    <p:sldLayoutId id="2147483651" r:id="rId15"/>
    <p:sldLayoutId id="2147483672" r:id="rId16"/>
    <p:sldLayoutId id="2147483678" r:id="rId17"/>
    <p:sldLayoutId id="2147483658" r:id="rId18"/>
  </p:sldLayoutIdLst>
  <p:hf sldNum="0" hdr="0" ftr="0"/>
  <p:txStyles>
    <p:titleStyle>
      <a:lvl1pPr algn="l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45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0" indent="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Calibri" panose="020F0502020204030204" pitchFamily="34" charset="0"/>
        <a:buChar char="​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75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15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151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6pPr>
      <a:lvl7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7pPr>
      <a:lvl8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8pPr>
      <a:lvl9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3715" userDrawn="1">
          <p15:clr>
            <a:srgbClr val="000000"/>
          </p15:clr>
        </p15:guide>
        <p15:guide id="5" orient="horz" pos="4131" userDrawn="1">
          <p15:clr>
            <a:srgbClr val="A4A3A4"/>
          </p15:clr>
        </p15:guide>
        <p15:guide id="6" pos="7479" userDrawn="1">
          <p15:clr>
            <a:srgbClr val="A4A3A4"/>
          </p15:clr>
        </p15:guide>
        <p15:guide id="7" orient="horz" pos="1234" userDrawn="1">
          <p15:clr>
            <a:srgbClr val="000000"/>
          </p15:clr>
        </p15:guide>
        <p15:guide id="8" pos="7059" userDrawn="1">
          <p15:clr>
            <a:srgbClr val="000000"/>
          </p15:clr>
        </p15:guide>
        <p15:guide id="9" pos="199" userDrawn="1">
          <p15:clr>
            <a:srgbClr val="A4A3A4"/>
          </p15:clr>
        </p15:guide>
        <p15:guide id="10" pos="621" userDrawn="1">
          <p15:clr>
            <a:srgbClr val="000000"/>
          </p15:clr>
        </p15:guide>
        <p15:guide id="11" orient="horz" pos="19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5838" y="2731641"/>
            <a:ext cx="10220325" cy="1163395"/>
          </a:xfrm>
        </p:spPr>
        <p:txBody>
          <a:bodyPr/>
          <a:lstStyle/>
          <a:p>
            <a:r>
              <a:rPr lang="da-DK" dirty="0"/>
              <a:t>Projekt (xxx-navn)</a:t>
            </a:r>
            <a:br>
              <a:rPr lang="da-DK" dirty="0"/>
            </a:br>
            <a:r>
              <a:rPr lang="da-DK" sz="2400" dirty="0"/>
              <a:t>afslutningsgodkendelse - PFU</a:t>
            </a:r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832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139698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Projektet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solidFill>
                  <a:srgbClr val="0070C0"/>
                </a:solidFill>
              </a:rPr>
              <a:t>1 højest 2 slides, der viser, hvad vi har lavet i projektet eventuelt kombineret med grov tidsplan.</a:t>
            </a:r>
          </a:p>
          <a:p>
            <a:r>
              <a:rPr lang="da-DK" dirty="0">
                <a:solidFill>
                  <a:srgbClr val="0070C0"/>
                </a:solidFill>
              </a:rPr>
              <a:t>Meget gerne illustreret med billeder, grafer eller tal fremfor tekst.</a:t>
            </a:r>
          </a:p>
          <a:p>
            <a:endParaRPr lang="da-DK" dirty="0">
              <a:solidFill>
                <a:srgbClr val="0070C0"/>
              </a:solidFill>
            </a:endParaRPr>
          </a:p>
          <a:p>
            <a:r>
              <a:rPr lang="da-DK" dirty="0">
                <a:solidFill>
                  <a:srgbClr val="0070C0"/>
                </a:solidFill>
              </a:rPr>
              <a:t>Hvis der er afvigelser fra de oprindeligt opstillede mål og hovedleverancer indbygges dette i præsentationen.</a:t>
            </a:r>
          </a:p>
          <a:p>
            <a:endParaRPr lang="da-DK" dirty="0">
              <a:solidFill>
                <a:srgbClr val="0070C0"/>
              </a:solidFill>
            </a:endParaRPr>
          </a:p>
          <a:p>
            <a:r>
              <a:rPr lang="da-DK" dirty="0">
                <a:solidFill>
                  <a:srgbClr val="0070C0"/>
                </a:solidFill>
              </a:rPr>
              <a:t>HUSK AT RETTE DATO OG NAVN NEDERST PÅ SLIDEN OG FORSIDEN</a:t>
            </a:r>
          </a:p>
          <a:p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336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34CCF-D0DC-77D1-B783-638AD1FE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Successhistorier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12515F-AF1F-71FB-CF02-A7FA55AA9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>
                <a:solidFill>
                  <a:srgbClr val="0070C0"/>
                </a:solidFill>
              </a:rPr>
              <a:t>Hvad er gået særlig godt i dette projekt eller med de leverede hovedleverancer?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0334D5-9505-9F52-795E-BD84ECBE7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A5A6-5099-49C2-89F5-2E7AD2186EB3}" type="datetime1">
              <a:rPr lang="da-DK" smtClean="0"/>
              <a:t>17-10-2024</a:t>
            </a:fld>
            <a:r>
              <a:rPr lang="da-DK"/>
              <a:t>28-09-2017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052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800" b="1" dirty="0">
                <a:solidFill>
                  <a:srgbClr val="C00000"/>
                </a:solidFill>
              </a:rPr>
              <a:t>Gevinstrealisering</a:t>
            </a:r>
            <a:br>
              <a:rPr lang="da-DK" sz="4800" b="1" dirty="0"/>
            </a:br>
            <a:endParaRPr lang="da-DK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11F9F577-BC05-D0FB-3D67-9F76CAD49948}"/>
              </a:ext>
            </a:extLst>
          </p:cNvPr>
          <p:cNvSpPr txBox="1"/>
          <p:nvPr/>
        </p:nvSpPr>
        <p:spPr>
          <a:xfrm>
            <a:off x="621804" y="1268760"/>
            <a:ext cx="4824536" cy="2339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1600" dirty="0">
                <a:latin typeface="+mn-lt"/>
              </a:rPr>
              <a:t>Overblik over projektets samlede gevinstpotentiale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86A78EA-CC3B-1C10-F40B-D714D43D2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57185"/>
              </p:ext>
            </p:extLst>
          </p:nvPr>
        </p:nvGraphicFramePr>
        <p:xfrm>
          <a:off x="610659" y="1631869"/>
          <a:ext cx="10847085" cy="1524000"/>
        </p:xfrm>
        <a:graphic>
          <a:graphicData uri="http://schemas.openxmlformats.org/drawingml/2006/table">
            <a:tbl>
              <a:tblPr firstRow="1" firstCol="1" bandRow="1"/>
              <a:tblGrid>
                <a:gridCol w="2626923">
                  <a:extLst>
                    <a:ext uri="{9D8B030D-6E8A-4147-A177-3AD203B41FA5}">
                      <a16:colId xmlns:a16="http://schemas.microsoft.com/office/drawing/2014/main" val="3935534872"/>
                    </a:ext>
                  </a:extLst>
                </a:gridCol>
                <a:gridCol w="5068661">
                  <a:extLst>
                    <a:ext uri="{9D8B030D-6E8A-4147-A177-3AD203B41FA5}">
                      <a16:colId xmlns:a16="http://schemas.microsoft.com/office/drawing/2014/main" val="1859226905"/>
                    </a:ext>
                  </a:extLst>
                </a:gridCol>
                <a:gridCol w="2025496">
                  <a:extLst>
                    <a:ext uri="{9D8B030D-6E8A-4147-A177-3AD203B41FA5}">
                      <a16:colId xmlns:a16="http://schemas.microsoft.com/office/drawing/2014/main" val="3695763648"/>
                    </a:ext>
                  </a:extLst>
                </a:gridCol>
                <a:gridCol w="1126005">
                  <a:extLst>
                    <a:ext uri="{9D8B030D-6E8A-4147-A177-3AD203B41FA5}">
                      <a16:colId xmlns:a16="http://schemas.microsoft.com/office/drawing/2014/main" val="23244715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b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Gevinstnavn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b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Meget kort beskrivelse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da-DK" sz="105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Ændret?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da-DK" sz="105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Direkte / Indirekte</a:t>
                      </a:r>
                      <a:endParaRPr lang="da-DK" sz="105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da-DK" sz="1050" b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realiserbar</a:t>
                      </a:r>
                      <a:endParaRPr lang="da-DK" sz="105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075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Større brugertilfredshed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nye funktioner har været efterspurgt i organisationen længe.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Direkte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796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Licensbesparelser til diverse programmer.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 har tidligere brugt en række forskellige programmer til at løse funktionalitet systemet vil tilbyde fremadrettet.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Indirekte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993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Forbedret sikkerhed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Systemet giver mulighed for automatisk overholdelse af GDPR, så det ikke afhænger af manuelle rutiner.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Direkte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877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Sparet tid i studievejledningen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Systemet har givet mulighed for at man kan erstatte manuelle arbejdsgange med nye processer i systemet. Kræver brugerne ændrer adfærd.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Ja. Ny gevinst kommet til da man lærte systemet at kende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Direkte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090757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EF709493-39FB-27D4-7486-F45D754FB1A7}"/>
              </a:ext>
            </a:extLst>
          </p:cNvPr>
          <p:cNvSpPr txBox="1"/>
          <p:nvPr/>
        </p:nvSpPr>
        <p:spPr>
          <a:xfrm>
            <a:off x="621804" y="3285068"/>
            <a:ext cx="4752528" cy="2339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1600" dirty="0">
                <a:latin typeface="+mn-lt"/>
              </a:rPr>
              <a:t>Projektets gevinstkort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D0716B3-458A-4C3C-31BE-0D0185876275}"/>
              </a:ext>
            </a:extLst>
          </p:cNvPr>
          <p:cNvSpPr txBox="1"/>
          <p:nvPr/>
        </p:nvSpPr>
        <p:spPr>
          <a:xfrm>
            <a:off x="631076" y="3473849"/>
            <a:ext cx="9946377" cy="2339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1200" dirty="0">
                <a:solidFill>
                  <a:srgbClr val="0070C0"/>
                </a:solidFill>
                <a:latin typeface="+mn-lt"/>
              </a:rPr>
              <a:t>Indsæt eventuelt projektets gevinstkort og beskriv status på gevinstrealiseringen ud fra det</a:t>
            </a:r>
            <a:r>
              <a:rPr lang="da-DK" sz="1600" dirty="0">
                <a:latin typeface="+mn-lt"/>
              </a:rPr>
              <a:t>.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C47CF76-5955-7419-47D1-337C2E34FAC0}"/>
              </a:ext>
            </a:extLst>
          </p:cNvPr>
          <p:cNvSpPr txBox="1"/>
          <p:nvPr/>
        </p:nvSpPr>
        <p:spPr>
          <a:xfrm>
            <a:off x="653511" y="3898963"/>
            <a:ext cx="3924436" cy="2339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1600" dirty="0">
                <a:latin typeface="+mn-lt"/>
              </a:rPr>
              <a:t>Plan for gevinstrealiseringsrapportering</a:t>
            </a:r>
          </a:p>
        </p:txBody>
      </p:sp>
      <p:graphicFrame>
        <p:nvGraphicFramePr>
          <p:cNvPr id="15" name="Tabel 14">
            <a:extLst>
              <a:ext uri="{FF2B5EF4-FFF2-40B4-BE49-F238E27FC236}">
                <a16:creationId xmlns:a16="http://schemas.microsoft.com/office/drawing/2014/main" id="{3A25E81D-9389-15C5-1F22-9BAC7A7C9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5741"/>
              </p:ext>
            </p:extLst>
          </p:nvPr>
        </p:nvGraphicFramePr>
        <p:xfrm>
          <a:off x="647926" y="4283888"/>
          <a:ext cx="10847087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2638174">
                  <a:extLst>
                    <a:ext uri="{9D8B030D-6E8A-4147-A177-3AD203B41FA5}">
                      <a16:colId xmlns:a16="http://schemas.microsoft.com/office/drawing/2014/main" val="3935534872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1859226905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val="23244715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b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Gevinst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b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Kort beskrivelse af planlagt opfølgning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da-DK" sz="105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Rapportering til PFU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075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Større brugertilfredshed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 må påregnes en vis indkøringsperiode. Når systemet har været i brug i henholdsvis 3 måneder og 12 måneder gennemføres en brugerundersøgelse for at evaluere hvorvidt systemet lever op til brugernes behov.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01-10-2025 – 4 måneder efter go-live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01-07-2026 – 13 måneder efter go-live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796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Sparet tid i studievejledningen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da-DK" sz="1050" kern="120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Sammen med brugerundersøgelsen vurderes behovet for efteruddannelse af brugerne.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da-DK" sz="1050" kern="120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 foretages en særskilt evaluering i forvaltningsorganisationen på samme tidspunkt</a:t>
                      </a: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endParaRPr lang="da-DK" sz="1050" kern="120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01-07-2026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877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Evaluering af behov for efteruddannelse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endParaRPr lang="da-DK" sz="1050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da-DK" sz="1050" kern="120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at kunne sikre gevinstrealiseringen skal behovet for efteruddannelse vurderes. Det kan være i form af information, undervisning, gå-hjem møder, kampagner eller andet.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01-10-2025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da-DK" sz="1050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01-07-2026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430194"/>
                  </a:ext>
                </a:extLst>
              </a:tr>
            </a:tbl>
          </a:graphicData>
        </a:graphic>
      </p:graphicFrame>
      <p:pic>
        <p:nvPicPr>
          <p:cNvPr id="9" name="Picture 2" descr="Check Mark PNG Transparent Background, Free Download #45009 - FreeIconsPNG">
            <a:extLst>
              <a:ext uri="{FF2B5EF4-FFF2-40B4-BE49-F238E27FC236}">
                <a16:creationId xmlns:a16="http://schemas.microsoft.com/office/drawing/2014/main" id="{806F8C00-C9CD-2E81-6BAD-82938E119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065" y="2517973"/>
            <a:ext cx="423664" cy="42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ivisionstegn 9">
            <a:extLst>
              <a:ext uri="{FF2B5EF4-FFF2-40B4-BE49-F238E27FC236}">
                <a16:creationId xmlns:a16="http://schemas.microsoft.com/office/drawing/2014/main" id="{7937D64A-C9F5-7E34-A151-F9595A58FAC2}"/>
              </a:ext>
            </a:extLst>
          </p:cNvPr>
          <p:cNvSpPr/>
          <p:nvPr/>
        </p:nvSpPr>
        <p:spPr bwMode="auto">
          <a:xfrm>
            <a:off x="2568978" y="1988882"/>
            <a:ext cx="288032" cy="288032"/>
          </a:xfrm>
          <a:prstGeom prst="mathDivide">
            <a:avLst/>
          </a:prstGeom>
          <a:solidFill>
            <a:srgbClr val="FF0000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pic>
        <p:nvPicPr>
          <p:cNvPr id="7" name="Grafik 6" descr="Spørgsmålstegn med massiv udfyldning">
            <a:extLst>
              <a:ext uri="{FF2B5EF4-FFF2-40B4-BE49-F238E27FC236}">
                <a16:creationId xmlns:a16="http://schemas.microsoft.com/office/drawing/2014/main" id="{7FE21AA6-1B4A-8853-5617-B4D35D707B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67254" y="2830930"/>
            <a:ext cx="313184" cy="3131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689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413CC7-A8F9-E61E-7D9B-B7AC28A7A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Udeståender efter afslutningsgate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BCA6F03-7CF4-EBEA-79F0-D3554D3A1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>
                <a:solidFill>
                  <a:srgbClr val="0070C0"/>
                </a:solidFill>
              </a:rPr>
              <a:t>Er der noget, som mangler, at blive håndteret? Hvem tager sig af det? Det er typisk IKKE projektlederen, der har opgaver under dette punkt.</a:t>
            </a:r>
          </a:p>
          <a:p>
            <a:endParaRPr lang="da-DK" dirty="0"/>
          </a:p>
          <a:p>
            <a:endParaRPr lang="da-DK" sz="2000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0FAE0E-21E9-5A49-BE81-748DBDC40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C18B-941D-4E88-BBCD-39E11CD911E4}" type="datetime1">
              <a:rPr lang="da-DK" smtClean="0"/>
              <a:t>17-10-2024</a:t>
            </a:fld>
            <a:r>
              <a:rPr lang="da-DK"/>
              <a:t>28-09-2017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654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800" dirty="0"/>
              <a:t>Projektet i tal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1305" y="1772816"/>
            <a:ext cx="10945216" cy="3384376"/>
          </a:xfrm>
        </p:spPr>
        <p:txBody>
          <a:bodyPr/>
          <a:lstStyle/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da-DK" sz="1400" dirty="0"/>
              <a:t>Startdato:___________                                        Slutdato:_____________</a:t>
            </a: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da-DK" sz="1400" dirty="0"/>
          </a:p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da-DK" sz="1400" dirty="0"/>
              <a:t>Antal projektdeltagere ___________</a:t>
            </a: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da-DK" sz="1400" dirty="0"/>
          </a:p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da-DK" sz="1400" dirty="0"/>
              <a:t>Antal ændringsanmodninger i projektets levetid:______________  </a:t>
            </a: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da-DK" sz="1400" dirty="0"/>
          </a:p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da-DK" sz="1400" dirty="0"/>
              <a:t> Ændringsanmodningerne har vedrørt: TID, ØKONOMI, RISIKO, KVALITET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buNone/>
            </a:pPr>
            <a:endParaRPr lang="da-DK" sz="1400" dirty="0"/>
          </a:p>
          <a:p>
            <a:pPr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400" dirty="0"/>
              <a:t>Andre tal fra projektet: - Udfyld selv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buNone/>
            </a:pPr>
            <a:endParaRPr lang="da-DK" sz="1400" dirty="0"/>
          </a:p>
          <a:p>
            <a:pPr fontAlgn="t">
              <a:spcBef>
                <a:spcPts val="0"/>
              </a:spcBef>
              <a:spcAft>
                <a:spcPts val="0"/>
              </a:spcAft>
            </a:pPr>
            <a:br>
              <a:rPr lang="da-DK" sz="1400" dirty="0"/>
            </a:br>
            <a:endParaRPr lang="da-DK" sz="1400" dirty="0"/>
          </a:p>
        </p:txBody>
      </p:sp>
      <p:sp>
        <p:nvSpPr>
          <p:cNvPr id="2" name="Tekstfelt 1"/>
          <p:cNvSpPr txBox="1"/>
          <p:nvPr/>
        </p:nvSpPr>
        <p:spPr>
          <a:xfrm>
            <a:off x="9054305" y="6303093"/>
            <a:ext cx="1800200" cy="116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800" dirty="0"/>
              <a:t>Alle tal er årsværk (1235 timer pr. år)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175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800" dirty="0"/>
              <a:t>Evaluering og læring</a:t>
            </a:r>
            <a:br>
              <a:rPr lang="da-DK" sz="4800" dirty="0"/>
            </a:b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373021"/>
            <a:ext cx="10220325" cy="471803"/>
          </a:xfrm>
        </p:spPr>
        <p:txBody>
          <a:bodyPr/>
          <a:lstStyle/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da-DK" b="1" dirty="0">
                <a:solidFill>
                  <a:srgbClr val="000000"/>
                </a:solidFill>
                <a:latin typeface="AU Passata" panose="020B0503030502030804" pitchFamily="34" charset="0"/>
              </a:rPr>
              <a:t>Evaluering af leverancen/idriftsættelsen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70C0"/>
                </a:solidFill>
                <a:latin typeface="AU Passata" panose="020B0503030502030804" pitchFamily="34" charset="0"/>
              </a:rPr>
              <a:t>Hvordan er det gået med det leverede produkt og selve idriftsættelsen?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70C0"/>
                </a:solidFill>
                <a:latin typeface="AU Passata" panose="020B0503030502030804" pitchFamily="34" charset="0"/>
              </a:rPr>
              <a:t>Gentag IKKE succeshistorierne fra første slide. Medtag kun læringen fra dem</a:t>
            </a: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.</a:t>
            </a: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da-DK" dirty="0">
              <a:solidFill>
                <a:srgbClr val="000000"/>
              </a:solidFill>
              <a:latin typeface="AU Passata" panose="020B0503030502030804" pitchFamily="34" charset="0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da-DK" dirty="0">
              <a:solidFill>
                <a:srgbClr val="000000"/>
              </a:solidFill>
              <a:latin typeface="AU Passata" panose="020B0503030502030804" pitchFamily="34" charset="0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da-DK" b="1" dirty="0">
                <a:solidFill>
                  <a:srgbClr val="000000"/>
                </a:solidFill>
                <a:latin typeface="AU Passata" panose="020B0503030502030804" pitchFamily="34" charset="0"/>
              </a:rPr>
              <a:t>Evaluering af projektet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70C0"/>
                </a:solidFill>
                <a:latin typeface="AU Passata" panose="020B0503030502030804" pitchFamily="34" charset="0"/>
              </a:rPr>
              <a:t>Hvordan er projektprocessen forløbet?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70C0"/>
                </a:solidFill>
                <a:latin typeface="AU Passata" panose="020B0503030502030804" pitchFamily="34" charset="0"/>
              </a:rPr>
              <a:t>De vigtigste læringspunkter fra evalueringen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70C0"/>
                </a:solidFill>
                <a:latin typeface="AU Passata" panose="020B0503030502030804" pitchFamily="34" charset="0"/>
              </a:rPr>
              <a:t>Læringspunkter der vedrører kalendertid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70C0"/>
                </a:solidFill>
                <a:latin typeface="AU Passata" panose="020B0503030502030804" pitchFamily="34" charset="0"/>
              </a:rPr>
              <a:t>Læringspunkter der vedrører leverandørsamarbejdet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70C0"/>
                </a:solidFill>
                <a:latin typeface="AU Passata" panose="020B0503030502030804" pitchFamily="34" charset="0"/>
              </a:rPr>
              <a:t>Læringspunkter der vedrører ændringshåndtering og projektleders råderum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dirty="0">
              <a:solidFill>
                <a:srgbClr val="000000"/>
              </a:solidFill>
              <a:latin typeface="AU Passata" panose="020B0503030502030804" pitchFamily="34" charset="0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buNone/>
            </a:pPr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91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Afslutningsgatens minimumskrav</a:t>
            </a:r>
            <a:b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da-DK" dirty="0">
                <a:solidFill>
                  <a:schemeClr val="bg2">
                    <a:lumMod val="50000"/>
                    <a:lumOff val="50000"/>
                  </a:schemeClr>
                </a:solidFill>
                <a:latin typeface="AU Passata" panose="020B0503030502030804" pitchFamily="34" charset="0"/>
              </a:rPr>
              <a:t>Tjekliste til projektlederen. Lægges i bilag med markering af at de er opfyldt, hvis der ikke er afvigelser. Afvigelser opsummeres til PFU.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buNone/>
            </a:pPr>
            <a:endParaRPr lang="da-DK" dirty="0">
              <a:solidFill>
                <a:srgbClr val="000000"/>
              </a:solidFill>
              <a:latin typeface="AU Passata" panose="020B0503030502030804" pitchFamily="34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Er gamle systemer udfasede og data arkiverede?</a:t>
            </a:r>
            <a:endParaRPr lang="da-DK" dirty="0">
              <a:latin typeface="Arial" panose="020B0604020202020204" pitchFamily="34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Er der væsentlige udeståender eller mangler?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Er systemforvaltningsaftale/beskrivelse udarbejdet og godkendt?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Er forvaltningsorganisationen velfungerende og har overtaget driften?</a:t>
            </a:r>
            <a:endParaRPr lang="da-DK" dirty="0">
              <a:latin typeface="Arial" panose="020B0604020202020204" pitchFamily="34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Er dokumentation publiceret (så den er tilgængelig for udviklerne, driften og forretningen) og journaliseret (er projektdokumentationen lagt i </a:t>
            </a:r>
            <a:r>
              <a:rPr lang="da-DK" dirty="0" err="1">
                <a:solidFill>
                  <a:srgbClr val="000000"/>
                </a:solidFill>
                <a:latin typeface="AU Passata" panose="020B0503030502030804" pitchFamily="34" charset="0"/>
              </a:rPr>
              <a:t>WorkZone</a:t>
            </a: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). Kan projektarkivet lukkes ned (lukke </a:t>
            </a:r>
            <a:r>
              <a:rPr lang="da-DK" dirty="0" err="1">
                <a:solidFill>
                  <a:srgbClr val="000000"/>
                </a:solidFill>
                <a:latin typeface="AU Passata" panose="020B0503030502030804" pitchFamily="34" charset="0"/>
              </a:rPr>
              <a:t>confluencesite</a:t>
            </a: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/</a:t>
            </a:r>
            <a:r>
              <a:rPr lang="da-DK" dirty="0" err="1">
                <a:solidFill>
                  <a:srgbClr val="000000"/>
                </a:solidFill>
                <a:latin typeface="AU Passata" panose="020B0503030502030804" pitchFamily="34" charset="0"/>
              </a:rPr>
              <a:t>sharepoint</a:t>
            </a: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/TYPO3 side ned)</a:t>
            </a:r>
            <a:endParaRPr lang="da-DK" b="1" dirty="0">
              <a:latin typeface="Arial" panose="020B0604020202020204" pitchFamily="34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Er system og integrationer registreret på AU-reolen?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Er gevinstrealiseringen overdraget til gevinstejerne (Det er et spørgsmål, man skal have stillet gevinstejer – det kan f.eks. være systemejer)</a:t>
            </a:r>
            <a:endParaRPr lang="da-DK" dirty="0"/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AU Passata" panose="020B0503030502030804" pitchFamily="34" charset="0"/>
              </a:rPr>
              <a:t>Kan projektet lukkes ned?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6703-3CB8-442D-874B-2B6DFB706221}" type="datetime1">
              <a:rPr lang="da-DK" smtClean="0"/>
              <a:t>17-10-2024</a:t>
            </a:fld>
            <a:r>
              <a:rPr lang="da-DK"/>
              <a:t>28-09-2017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8566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400" dirty="0"/>
              <a:t>Godkendelse af </a:t>
            </a:r>
            <a:r>
              <a:rPr lang="da-DK" sz="4400" dirty="0" err="1"/>
              <a:t>projektnedlukning</a:t>
            </a:r>
            <a:r>
              <a:rPr lang="da-DK" sz="4400" dirty="0"/>
              <a:t>?</a:t>
            </a:r>
          </a:p>
        </p:txBody>
      </p:sp>
      <p:pic>
        <p:nvPicPr>
          <p:cNvPr id="8" name="Picture 3" descr="C:\Program Files (x86)\Microsoft Office\MEDIA\CAGCAT10\j027888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3086100"/>
            <a:ext cx="9048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338" y="3103563"/>
            <a:ext cx="919162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83180"/>
            <a:ext cx="909178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usic"/>
          <p:cNvSpPr>
            <a:spLocks noEditPoints="1" noChangeArrowheads="1"/>
          </p:cNvSpPr>
          <p:nvPr/>
        </p:nvSpPr>
        <p:spPr bwMode="auto">
          <a:xfrm>
            <a:off x="6516216" y="3086100"/>
            <a:ext cx="874812" cy="1040507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64156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5958114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601822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606463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606463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6064631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606463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338072962833871"/>
</p:tagLst>
</file>

<file path=ppt/theme/theme1.xml><?xml version="1.0" encoding="utf-8"?>
<a:theme xmlns:a="http://schemas.openxmlformats.org/drawingml/2006/main" name="AU 16:9">
  <a:themeElements>
    <a:clrScheme name="AU_Blue">
      <a:dk1>
        <a:srgbClr val="000000"/>
      </a:dk1>
      <a:lt1>
        <a:srgbClr val="FFFFFF"/>
      </a:lt1>
      <a:dk2>
        <a:srgbClr val="002546"/>
      </a:dk2>
      <a:lt2>
        <a:srgbClr val="002546"/>
      </a:lt2>
      <a:accent1>
        <a:srgbClr val="0A1439"/>
      </a:accent1>
      <a:accent2>
        <a:srgbClr val="183D83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U PowerPoint Template 16-9.potx" id="{7A6F7BDC-B87C-43B1-A03F-8FC29EB8E4AA}" vid="{0342C178-0357-4DD1-B9D7-A15D067ACA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88dce88-cea9-4800-aa16-acd695a49f9d">
      <UserInfo>
        <DisplayName>Peter Blankholm</DisplayName>
        <AccountId>85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C96052EFB97341A5871288D86B27A7" ma:contentTypeVersion="7" ma:contentTypeDescription="Opret et nyt dokument." ma:contentTypeScope="" ma:versionID="01bc854b074f8502821f66f7a30065e0">
  <xsd:schema xmlns:xsd="http://www.w3.org/2001/XMLSchema" xmlns:xs="http://www.w3.org/2001/XMLSchema" xmlns:p="http://schemas.microsoft.com/office/2006/metadata/properties" xmlns:ns2="988dce88-cea9-4800-aa16-acd695a49f9d" xmlns:ns3="15fe9eb6-5711-457c-a3f8-e1723551ee13" targetNamespace="http://schemas.microsoft.com/office/2006/metadata/properties" ma:root="true" ma:fieldsID="d9352256607236683e1906752b1a34cf" ns2:_="" ns3:_="">
    <xsd:import namespace="988dce88-cea9-4800-aa16-acd695a49f9d"/>
    <xsd:import namespace="15fe9eb6-5711-457c-a3f8-e1723551ee1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dce88-cea9-4800-aa16-acd695a49f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e9eb6-5711-457c-a3f8-e1723551e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dholdstype"/>
        <xsd:element ref="dc:title" minOccurs="0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80240F-C8FF-494D-A106-D0772704B7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52577B-03B3-40C3-86DE-F49EB8C1E150}">
  <ds:schemaRefs>
    <ds:schemaRef ds:uri="http://purl.org/dc/elements/1.1/"/>
    <ds:schemaRef ds:uri="15fe9eb6-5711-457c-a3f8-e1723551ee13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988dce88-cea9-4800-aa16-acd695a49f9d"/>
  </ds:schemaRefs>
</ds:datastoreItem>
</file>

<file path=customXml/itemProps3.xml><?xml version="1.0" encoding="utf-8"?>
<ds:datastoreItem xmlns:ds="http://schemas.openxmlformats.org/officeDocument/2006/customXml" ds:itemID="{EA6AD37F-D86C-4B92-A572-9FB18A966E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8dce88-cea9-4800-aa16-acd695a49f9d"/>
    <ds:schemaRef ds:uri="15fe9eb6-5711-457c-a3f8-e1723551ee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Brugerdefineret</PresentationFormat>
  <Paragraphs>99</Paragraphs>
  <Slides>10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7" baseType="lpstr">
      <vt:lpstr>Arial</vt:lpstr>
      <vt:lpstr>Georgia</vt:lpstr>
      <vt:lpstr>AU Passata</vt:lpstr>
      <vt:lpstr>AU Peto</vt:lpstr>
      <vt:lpstr>Calibri</vt:lpstr>
      <vt:lpstr>AU Passata Light</vt:lpstr>
      <vt:lpstr>AU 16:9</vt:lpstr>
      <vt:lpstr>Projekt (xxx-navn) afslutningsgodkendelse - PFU</vt:lpstr>
      <vt:lpstr>Projektet </vt:lpstr>
      <vt:lpstr>Successhistorier</vt:lpstr>
      <vt:lpstr>Gevinstrealisering </vt:lpstr>
      <vt:lpstr>Udeståender efter afslutningsgate</vt:lpstr>
      <vt:lpstr>Projektet i tal</vt:lpstr>
      <vt:lpstr>Evaluering og læring </vt:lpstr>
      <vt:lpstr>Afslutningsgatens minimumskrav </vt:lpstr>
      <vt:lpstr>Godkendelse af projektnedlukning?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også bruges til styregruppen</dc:title>
  <dc:creator/>
  <cp:lastModifiedBy/>
  <cp:revision>1</cp:revision>
  <dcterms:modified xsi:type="dcterms:W3CDTF">2024-10-17T09:05:40Z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{"635926855539746206:636045261152541358":[{"dependencyType":"DataSource","dependencyId":":","dependencyVersion":null},{"dependencyType":"DataSource","dependencyId":":","dependencyVersion":null},{"dependencyType":"DataSource","dependencyId":":","dependency</vt:lpwstr>
  </property>
  <property fmtid="{D5CDD505-2E9C-101B-9397-08002B2CF9AE}" pid="3" name="PluginDependencies_1">
    <vt:lpwstr>Version":null},{"dependencyType":"DataSource","dependencyId":":","dependencyVersion":null},{"dependencyType":"DataSource","dependencyId":":","dependencyVersion":null},{"dependencyType":"DataSource","dependencyId":":","dependencyVersion":null},{"dependency</vt:lpwstr>
  </property>
  <property fmtid="{D5CDD505-2E9C-101B-9397-08002B2CF9AE}" pid="4" name="PluginDependencies_2">
    <vt:lpwstr>Type":"DataSource","dependencyId":":","dependencyVersion":null},{"dependencyType":"DataSource","dependencyId":":","dependencyVersion":null},{"dependencyType":"DataSource","dependencyId":":","dependencyVersion":null},{"dependencyType":"DataSource","depende</vt:lpwstr>
  </property>
  <property fmtid="{D5CDD505-2E9C-101B-9397-08002B2CF9AE}" pid="5" name="PluginDependencies_3">
    <vt:lpwstr>ncyId":":","dependencyVersion":null},{"dependencyType":"DataSource","dependencyId":":","dependencyVersion":null},{"dependencyType":"DataSource","dependencyId":":","dependencyVersion":null},{"dependencyType":"DataSource","dependencyId":":","dependencyVersi</vt:lpwstr>
  </property>
  <property fmtid="{D5CDD505-2E9C-101B-9397-08002B2CF9AE}" pid="6" name="PluginDependencies_4">
    <vt:lpwstr>on":null},{"dependencyType":"DataSource","dependencyId":":","dependencyVersion":null},{"dependencyType":"DataSource","dependencyId":":","dependencyVersion":null},{"dependencyType":"DataSource","dependencyId":":","dependencyVersion":null},{"dependencyType"</vt:lpwstr>
  </property>
  <property fmtid="{D5CDD505-2E9C-101B-9397-08002B2CF9AE}" pid="7" name="PluginDependencies_5">
    <vt:lpwstr>:"DataSource","dependencyId":":","dependencyVersion":null},{"dependencyType":"DataSource","dependencyId":":","dependencyVersion":null},{"dependencyType":"DataSource","dependencyId":":","dependencyVersion":null},{"dependencyType":"DataSource","dependencyId</vt:lpwstr>
  </property>
  <property fmtid="{D5CDD505-2E9C-101B-9397-08002B2CF9AE}" pid="8" name="PluginDependencies_6">
    <vt:lpwstr>":":","dependencyVersion":null},{"dependencyType":"DataSource","dependencyId":":","dependencyVersion":null},{"dependencyType":"DataSource","dependencyId":":","dependencyVersion":null},{"dependencyType":"DataSource","dependencyId":":","dependencyVersion":n</vt:lpwstr>
  </property>
  <property fmtid="{D5CDD505-2E9C-101B-9397-08002B2CF9AE}" pid="9" name="PluginDependencies_7">
    <vt:lpwstr>ull},{"dependencyType":"DataSource","dependencyId":":","dependencyVersion":null},{"dependencyType":"DataSource","dependencyId":":","dependencyVersion":null},{"dependencyType":"DataSource","dependencyId":":","dependencyVersion":null},{"dependencyType":"Dat</vt:lpwstr>
  </property>
  <property fmtid="{D5CDD505-2E9C-101B-9397-08002B2CF9AE}" pid="10" name="PluginDependencies_8">
    <vt:lpwstr>aSource","dependencyId":":","dependencyVersion":null},{"dependencyType":"DataSource","dependencyId":":","dependencyVersion":null},{"dependencyType":"DataSource","dependencyId":":","dependencyVersion":null},{"dependencyType":"DataSource","dependencyId":":"</vt:lpwstr>
  </property>
  <property fmtid="{D5CDD505-2E9C-101B-9397-08002B2CF9AE}" pid="11" name="PluginDependencies_9">
    <vt:lpwstr>,"dependencyVersion":null},{"dependencyType":"DataSource","dependencyId":":","dependencyVersion":null},{"dependencyType":"DataSource","dependencyId":":","dependencyVersion":null},{"dependencyType":"DataSource","dependencyId":":","dependencyVersion":null},</vt:lpwstr>
  </property>
  <property fmtid="{D5CDD505-2E9C-101B-9397-08002B2CF9AE}" pid="12" name="PluginDependencies_10">
    <vt:lpwstr>{"dependencyType":"DataSource","dependencyId":":","dependencyVersion":null},{"dependencyType":"DataSource","dependencyId":":","dependencyVersion":null},{"dependencyType":"DataSource","dependencyId":":","dependencyVersion":null},{"dependencyType":"DataSour</vt:lpwstr>
  </property>
  <property fmtid="{D5CDD505-2E9C-101B-9397-08002B2CF9AE}" pid="13" name="PluginDependencies_11">
    <vt:lpwstr>ce","dependencyId":":","dependencyVersion":null},{"dependencyType":"DataSource","dependencyId":":","dependencyVersion":null},{"dependencyType":"DataSource","dependencyId":":","dependencyVersion":null},{"dependencyType":"DataSource","dependencyId":":","dep</vt:lpwstr>
  </property>
  <property fmtid="{D5CDD505-2E9C-101B-9397-08002B2CF9AE}" pid="14" name="PluginDependencies_12">
    <vt:lpwstr>endencyVersion":null},{"dependencyType":"DataSource","dependencyId":":","dependencyVersion":null},{"dependencyType":"DataSource","dependencyId":":","dependencyVersion":null},{"dependencyType":"DataSource","dependencyId":":","dependencyVersion":null},{"dep</vt:lpwstr>
  </property>
  <property fmtid="{D5CDD505-2E9C-101B-9397-08002B2CF9AE}" pid="15" name="PluginDependencies_13">
    <vt:lpwstr>endencyType":"DataSource","dependencyId":":","dependencyVersion":null},{"dependencyType":"DataSource","dependencyId":":","dependencyVersion":null},{"dependencyType":"DataSource","dependencyId":":","dependencyVersion":null},{"dependencyType":"DataSource","</vt:lpwstr>
  </property>
  <property fmtid="{D5CDD505-2E9C-101B-9397-08002B2CF9AE}" pid="16" name="PluginDependencies_14">
    <vt:lpwstr>dependencyId":":","dependencyVersion":null},{"dependencyType":"DataSource","dependencyId":":","dependencyVersion":null},{"dependencyType":"DataSource","dependencyId":":","dependencyVersion":null},{"dependencyType":"DataSource","dependencyId":":","dependen</vt:lpwstr>
  </property>
  <property fmtid="{D5CDD505-2E9C-101B-9397-08002B2CF9AE}" pid="17" name="PluginDependencies_15">
    <vt:lpwstr>cyVersion":null},{"dependencyType":"DataSource","dependencyId":":","dependencyVersion":null},{"dependencyType":"DataSource","dependencyId":":","dependencyVersion":null},{"dependencyType":"DataSource","dependencyId":":","dependencyVersion":null},{"dependen</vt:lpwstr>
  </property>
  <property fmtid="{D5CDD505-2E9C-101B-9397-08002B2CF9AE}" pid="18" name="PluginDependencies_16">
    <vt:lpwstr>cyType":"DataSource","dependencyId":":","dependencyVersion":null},{"dependencyType":"DataSource","dependencyId":":","dependencyVersion":null},{"dependencyType":"DataSource","dependencyId":":","dependencyVersion":null},{"dependencyType":"DataSource","depen</vt:lpwstr>
  </property>
  <property fmtid="{D5CDD505-2E9C-101B-9397-08002B2CF9AE}" pid="19" name="PluginDependencies_17">
    <vt:lpwstr>dencyId":":","dependencyVersion":null},{"dependencyType":"DataSource","dependencyId":":","dependencyVersion":null},{"dependencyType":"DataSource","dependencyId":":","dependencyVersion":null},{"dependencyType":"DataSource","dependencyId":":","dependencyVer</vt:lpwstr>
  </property>
  <property fmtid="{D5CDD505-2E9C-101B-9397-08002B2CF9AE}" pid="20" name="PluginDependencies_18">
    <vt:lpwstr>sion":null},{"dependencyType":"DataSource","dependencyId":":","dependencyVersion":null},{"dependencyType":"DataSource","dependencyId":":","dependencyVersion":null},{"dependencyType":"DataSource","dependencyId":":","dependencyVersion":null},{"dependencyTyp</vt:lpwstr>
  </property>
  <property fmtid="{D5CDD505-2E9C-101B-9397-08002B2CF9AE}" pid="21" name="PluginDependencies_19">
    <vt:lpwstr>e":"DataSource","dependencyId":":","dependencyVersion":null},{"dependencyType":"DataSource","dependencyId":":","dependencyVersion":null},{"dependencyType":"DataSource","dependencyId":":","dependencyVersion":null},{"dependencyType":"DataSource","dependency</vt:lpwstr>
  </property>
  <property fmtid="{D5CDD505-2E9C-101B-9397-08002B2CF9AE}" pid="22" name="PluginDependencies_20">
    <vt:lpwstr>Id":":","dependencyVersion":null},{"dependencyType":"DataSource","dependencyId":":","dependencyVersion":null},{"dependencyType":"DataSource","dependencyId":":","dependencyVersion":null},{"dependencyType":"DataSource","dependencyId":":","dependencyVersion"</vt:lpwstr>
  </property>
  <property fmtid="{D5CDD505-2E9C-101B-9397-08002B2CF9AE}" pid="23" name="PluginDependencies_21">
    <vt:lpwstr>:null},{"dependencyType":"DataSource","dependencyId":":","dependencyVersion":null},{"dependencyType":"DataSource","dependencyId":":","dependencyVersion":null},{"dependencyType":"DataSource","dependencyId":":","dependencyVersion":null},{"dependencyType":"D</vt:lpwstr>
  </property>
  <property fmtid="{D5CDD505-2E9C-101B-9397-08002B2CF9AE}" pid="24" name="PluginDependencies_22">
    <vt:lpwstr>ataSource","dependencyId":":","dependencyVersion":null},{"dependencyType":"DataSource","dependencyId":":","dependencyVersion":null},{"dependencyType":"DataSource","dependencyId":":","dependencyVersion":null},{"dependencyType":"DataSource","dependencyId":"</vt:lpwstr>
  </property>
  <property fmtid="{D5CDD505-2E9C-101B-9397-08002B2CF9AE}" pid="25" name="PluginDependencies_23">
    <vt:lpwstr>:","dependencyVersion":null},{"dependencyType":"DataSource","dependencyId":":","dependencyVersion":null},{"dependencyType":"DataSource","dependencyId":":","dependencyVersion":null},{"dependencyType":"DataSource","dependencyId":":","dependencyVersion":null</vt:lpwstr>
  </property>
  <property fmtid="{D5CDD505-2E9C-101B-9397-08002B2CF9AE}" pid="26" name="PluginDependencies_24">
    <vt:lpwstr>},{"dependencyType":"DataSource","dependencyId":":","dependencyVersion":null},{"dependencyType":"DataSource","dependencyId":":","dependencyVersion":null},{"dependencyType":"DataSource","dependencyId":":","dependencyVersion":null},{"dependencyType":"DataSo</vt:lpwstr>
  </property>
  <property fmtid="{D5CDD505-2E9C-101B-9397-08002B2CF9AE}" pid="27" name="PluginDependencies_25">
    <vt:lpwstr>urce","dependencyId":":","dependencyVersion":null},{"dependencyType":"DataSource","dependencyId":":","dependencyVersion":null},{"dependencyType":"DataSource","dependencyId":":","dependencyVersion":null},{"dependencyType":"DataSource","dependencyId":":","d</vt:lpwstr>
  </property>
  <property fmtid="{D5CDD505-2E9C-101B-9397-08002B2CF9AE}" pid="28" name="PluginDependencies_26">
    <vt:lpwstr>ependencyVersion":null},{"dependencyType":"DataSource","dependencyId":":","dependencyVersion":null},{"dependencyType":"DataSource","dependencyId":":","dependencyVersion":null},{"dependencyType":"DataSource","dependencyId":":","dependencyVersion":null},{"d</vt:lpwstr>
  </property>
  <property fmtid="{D5CDD505-2E9C-101B-9397-08002B2CF9AE}" pid="29" name="PluginDependencies_27">
    <vt:lpwstr>ependencyType":"DataSource","dependencyId":":","dependencyVersion":null},{"dependencyType":"DataSource","dependencyId":":","dependencyVersion":null},{"dependencyType":"DataSource","dependencyId":":","dependencyVersion":null},{"dependencyType":"DataSource"</vt:lpwstr>
  </property>
  <property fmtid="{D5CDD505-2E9C-101B-9397-08002B2CF9AE}" pid="30" name="PluginDependencies_28">
    <vt:lpwstr>,"dependencyId":":","dependencyVersion":null},{"dependencyType":"DataSource","dependencyId":":","dependencyVersion":null},{"dependencyType":"DataSource","dependencyId":":","dependencyVersion":null},{"dependencyType":"DataSource","dependencyId":":","depend</vt:lpwstr>
  </property>
  <property fmtid="{D5CDD505-2E9C-101B-9397-08002B2CF9AE}" pid="31" name="PluginDependencies_29">
    <vt:lpwstr>encyVersion":null},{"dependencyType":"DataSource","dependencyId":":","dependencyVersion":null},{"dependencyType":"DataSource","dependencyId":":","dependencyVersion":null},{"dependencyType":"DataSource","dependencyId":":","dependencyVersion":null},{"depend</vt:lpwstr>
  </property>
  <property fmtid="{D5CDD505-2E9C-101B-9397-08002B2CF9AE}" pid="32" name="PluginDependencies_30">
    <vt:lpwstr>encyType":"DataSource","dependencyId":":","dependencyVersion":null},{"dependencyType":"DataSource","dependencyId":":","dependencyVersion":null},{"dependencyType":"DataSource","dependencyId":":","dependencyVersion":null},{"dependencyType":"DataSource","dep</vt:lpwstr>
  </property>
  <property fmtid="{D5CDD505-2E9C-101B-9397-08002B2CF9AE}" pid="33" name="PluginDependencies_31">
    <vt:lpwstr>endencyId":":","dependencyVersion":null},{"dependencyType":"DataSource","dependencyId":":","dependencyVersion":null},{"dependencyType":"DataSource","dependencyId":":","dependencyVersion":null},{"dependencyType":"DataSource","dependencyId":":","dependencyV</vt:lpwstr>
  </property>
  <property fmtid="{D5CDD505-2E9C-101B-9397-08002B2CF9AE}" pid="34" name="PluginDependencies_32">
    <vt:lpwstr>ersion":null},{"dependencyType":"DataSource","dependencyId":":","dependencyVersion":null},{"dependencyType":"DataSource","dependencyId":":","dependencyVersion":null},{"dependencyType":"DataSource","dependencyId":":","dependencyVersion":null},{"dependencyT</vt:lpwstr>
  </property>
  <property fmtid="{D5CDD505-2E9C-101B-9397-08002B2CF9AE}" pid="35" name="PluginDependencies_33">
    <vt:lpwstr>ype":"DataSource","dependencyId":":","dependencyVersion":null},{"dependencyType":"DataSource","dependencyId":":","dependencyVersion":null},{"dependencyType":"DataSource","dependencyId":":","dependencyVersion":null},{"dependencyType":"DataSource","dependen</vt:lpwstr>
  </property>
  <property fmtid="{D5CDD505-2E9C-101B-9397-08002B2CF9AE}" pid="36" name="PluginDependencies_34">
    <vt:lpwstr>cyId":":","dependencyVersion":null},{"dependencyType":"DataSource","dependencyId":":","dependencyVersion":null},{"dependencyType":"DataSource","dependencyId":":","dependencyVersion":null},{"dependencyType":"DataSource","dependencyId":":","dependencyVersio</vt:lpwstr>
  </property>
  <property fmtid="{D5CDD505-2E9C-101B-9397-08002B2CF9AE}" pid="37" name="PluginDependencies_35">
    <vt:lpwstr>n":null},{"dependencyType":"DataSource","dependencyId":":","dependencyVersion":null},{"dependencyType":"DataSource","dependencyId":":","dependencyVersion":null},{"dependencyType":"DataSource","dependencyId":":","dependencyVersion":null},{"dependencyType":</vt:lpwstr>
  </property>
  <property fmtid="{D5CDD505-2E9C-101B-9397-08002B2CF9AE}" pid="38" name="PluginDependencies_36">
    <vt:lpwstr>"DataSource","dependencyId":":","dependencyVersion":null},{"dependencyType":"DataSource","dependencyId":":","dependencyVersion":null},{"dependencyType":"DataSource","dependencyId":":","dependencyVersion":null},{"dependencyType":"DataSource","dependencyId"</vt:lpwstr>
  </property>
  <property fmtid="{D5CDD505-2E9C-101B-9397-08002B2CF9AE}" pid="39" name="PluginDependencies_37">
    <vt:lpwstr>:":","dependencyVersion":null},{"dependencyType":"DataSource","dependencyId":":","dependencyVersion":null},{"dependencyType":"DataSource","dependencyId":":","dependencyVersion":null},{"dependencyType":"DataSource","dependencyId":":","dependencyVersion":nu</vt:lpwstr>
  </property>
  <property fmtid="{D5CDD505-2E9C-101B-9397-08002B2CF9AE}" pid="40" name="PluginDependencies_38">
    <vt:lpwstr>ll},{"dependencyType":"DataSource","dependencyId":":","dependencyVersion":null},{"dependencyType":"DataSource","dependencyId":":","dependencyVersion":null},{"dependencyType":"DataSource","dependencyId":":","dependencyVersion":null},{"dependencyType":"Data</vt:lpwstr>
  </property>
  <property fmtid="{D5CDD505-2E9C-101B-9397-08002B2CF9AE}" pid="41" name="PluginDependencies_39">
    <vt:lpwstr>Source","dependencyId":":","dependencyVersion":null},{"dependencyType":"DataSource","dependencyId":":","dependencyVersion":null},{"dependencyType":"DataSource","dependencyId":":","dependencyVersion":null},{"dependencyType":"DataSource","dependencyId":":",</vt:lpwstr>
  </property>
  <property fmtid="{D5CDD505-2E9C-101B-9397-08002B2CF9AE}" pid="42" name="PluginDependencies_40">
    <vt:lpwstr>"dependencyVersion":null},{"dependencyType":"DataSource","dependencyId":":","dependencyVersion":null},{"dependencyType":"DataSource","dependencyId":":","dependencyVersion":null},{"dependencyType":"DataSource","dependencyId":":","dependencyVersion":null},{</vt:lpwstr>
  </property>
  <property fmtid="{D5CDD505-2E9C-101B-9397-08002B2CF9AE}" pid="43" name="PluginDependencies_41">
    <vt:lpwstr>"dependencyType":"DataSource","dependencyId":":","dependencyVersion":null},{"dependencyType":"DataSource","dependencyId":":","dependencyVersion":null},{"dependencyType":"DataSource","dependencyId":":","dependencyVersion":null},{"dependencyType":"DataSourc</vt:lpwstr>
  </property>
  <property fmtid="{D5CDD505-2E9C-101B-9397-08002B2CF9AE}" pid="44" name="PluginDependencies_42">
    <vt:lpwstr>e","dependencyId":":","dependencyVersion":null},{"dependencyType":"DataSource","dependencyId":":","dependencyVersion":null},{"dependencyType":"DataSource","dependencyId":":","dependencyVersion":null},{"dependencyType":"DataSource","dependencyId":":","depe</vt:lpwstr>
  </property>
  <property fmtid="{D5CDD505-2E9C-101B-9397-08002B2CF9AE}" pid="45" name="PluginDependencies_43">
    <vt:lpwstr>ndencyVersion":null},{"dependencyType":"DataSource","dependencyId":":","dependencyVersion":null},{"dependencyType":"DataSource","dependencyId":":","dependencyVersion":null},{"dependencyType":"DataSource","dependencyId":":","dependencyVersion":null},{"depe</vt:lpwstr>
  </property>
  <property fmtid="{D5CDD505-2E9C-101B-9397-08002B2CF9AE}" pid="46" name="PluginDependencies_44">
    <vt:lpwstr>ndencyType":"DataSource","dependencyId":":","dependencyVersion":null},{"dependencyType":"DataSource","dependencyId":":","dependencyVersion":null},{"dependencyType":"DataSource","dependencyId":":","dependencyVersion":null},{"dependencyType":"DataSource","d</vt:lpwstr>
  </property>
  <property fmtid="{D5CDD505-2E9C-101B-9397-08002B2CF9AE}" pid="47" name="PluginDependencies_45">
    <vt:lpwstr>ependencyId":":","dependencyVersion":null},{"dependencyType":"DataSource","dependencyId":":","dependencyVersion":null},{"dependencyType":"DataSource","dependencyId":":","dependencyVersion":null},{"dependencyType":"DataSource","dependencyId":":","dependenc</vt:lpwstr>
  </property>
  <property fmtid="{D5CDD505-2E9C-101B-9397-08002B2CF9AE}" pid="48" name="PluginDependencies_46">
    <vt:lpwstr>yVersion":null},{"dependencyType":"DataSource","dependencyId":":","dependencyVersion":null},{"dependencyType":"DataSource","dependencyId":":","dependencyVersion":null},{"dependencyType":"DataSource","dependencyId":":","dependencyVersion":null},{"dependenc</vt:lpwstr>
  </property>
  <property fmtid="{D5CDD505-2E9C-101B-9397-08002B2CF9AE}" pid="49" name="PluginDependencies_47">
    <vt:lpwstr>yType":"DataSource","dependencyId":":","dependencyVersion":null},{"dependencyType":"DataSource","dependencyId":":","dependencyVersion":null},{"dependencyType":"DataSource","dependencyId":":","dependencyVersion":null},{"dependencyType":"DataSource","depend</vt:lpwstr>
  </property>
  <property fmtid="{D5CDD505-2E9C-101B-9397-08002B2CF9AE}" pid="50" name="PluginDependencies_48">
    <vt:lpwstr>encyId":":","dependencyVersion":null},{"dependencyType":"DataSource","dependencyId":":","dependencyVersion":null},{"dependencyType":"DataSource","dependencyId":":","dependencyVersion":null},{"dependencyType":"DataSource","dependencyId":":","dependencyVers</vt:lpwstr>
  </property>
  <property fmtid="{D5CDD505-2E9C-101B-9397-08002B2CF9AE}" pid="51" name="PluginDependencies_49">
    <vt:lpwstr>ion":null},{"dependencyType":"DataSource","dependencyId":":","dependencyVersion":null},{"dependencyType":"DataSource","dependencyId":":","dependencyVersion":null},{"dependencyType":"DataSource","dependencyId":":","dependencyVersion":null},{"dependencyType</vt:lpwstr>
  </property>
  <property fmtid="{D5CDD505-2E9C-101B-9397-08002B2CF9AE}" pid="52" name="PluginDependencies_50">
    <vt:lpwstr>":"DataSource","dependencyId":":","dependencyVersion":null},{"dependencyType":"DataSource","dependencyId":":","dependencyVersion":null},{"dependencyType":"DataSource","dependencyId":":","dependencyVersion":null},{"dependencyType":"DataSource","dependencyI</vt:lpwstr>
  </property>
  <property fmtid="{D5CDD505-2E9C-101B-9397-08002B2CF9AE}" pid="53" name="PluginDependencies_51">
    <vt:lpwstr>d":":","dependencyVersion":null},{"dependencyType":"DataSource","dependencyId":":","dependencyVersion":null},{"dependencyType":"DataSource","dependencyId":":","dependencyVersion":null},{"dependencyType":"DataSource","dependencyId":":","dependencyVersion":</vt:lpwstr>
  </property>
  <property fmtid="{D5CDD505-2E9C-101B-9397-08002B2CF9AE}" pid="54" name="PluginDependencies_52">
    <vt:lpwstr>null},{"dependencyType":"DataSource","dependencyId":":","dependencyVersion":null},{"dependencyType":"DataSource","dependencyId":":","dependencyVersion":null},{"dependencyType":"DataSource","dependencyId":":","dependencyVersion":null},{"dependencyType":"Da</vt:lpwstr>
  </property>
  <property fmtid="{D5CDD505-2E9C-101B-9397-08002B2CF9AE}" pid="55" name="PluginDependencies_53">
    <vt:lpwstr>taSource","dependencyId":":","dependencyVersion":null}],"635926855539746206:636045261152541359":[],"635926855539746206:636045261152541360":[],"635926855539746206:636045261152541361":[],"635926855539746206:636045261152541362":[],"635690283596553901:6357565</vt:lpwstr>
  </property>
  <property fmtid="{D5CDD505-2E9C-101B-9397-08002B2CF9AE}" pid="56" name="PluginDependencies_54">
    <vt:lpwstr>74568773657":[]}</vt:lpwstr>
  </property>
  <property fmtid="{D5CDD505-2E9C-101B-9397-08002B2CF9AE}" pid="57" name="CustomerId">
    <vt:lpwstr>auoffice</vt:lpwstr>
  </property>
  <property fmtid="{D5CDD505-2E9C-101B-9397-08002B2CF9AE}" pid="58" name="TemplateId">
    <vt:lpwstr>636196524199658508</vt:lpwstr>
  </property>
  <property fmtid="{D5CDD505-2E9C-101B-9397-08002B2CF9AE}" pid="59" name="UserProfileId">
    <vt:lpwstr>636283674766878154</vt:lpwstr>
  </property>
  <property fmtid="{D5CDD505-2E9C-101B-9397-08002B2CF9AE}" pid="60" name="TemplafyTimeStamp">
    <vt:lpwstr>2017-02-24T14:35:30.3621506Z</vt:lpwstr>
  </property>
  <property fmtid="{D5CDD505-2E9C-101B-9397-08002B2CF9AE}" pid="61" name="OfficeID">
    <vt:lpwstr>1849</vt:lpwstr>
  </property>
  <property fmtid="{D5CDD505-2E9C-101B-9397-08002B2CF9AE}" pid="62" name="colorthemechange">
    <vt:lpwstr>True</vt:lpwstr>
  </property>
  <property fmtid="{D5CDD505-2E9C-101B-9397-08002B2CF9AE}" pid="63" name="ContentTypeId">
    <vt:lpwstr>0x0101001EC96052EFB97341A5871288D86B27A7</vt:lpwstr>
  </property>
  <property fmtid="{D5CDD505-2E9C-101B-9397-08002B2CF9AE}" pid="64" name="Order">
    <vt:r8>2300</vt:r8>
  </property>
  <property fmtid="{D5CDD505-2E9C-101B-9397-08002B2CF9AE}" pid="65" name="xd_ProgID">
    <vt:lpwstr/>
  </property>
  <property fmtid="{D5CDD505-2E9C-101B-9397-08002B2CF9AE}" pid="66" name="ComplianceAssetId">
    <vt:lpwstr/>
  </property>
  <property fmtid="{D5CDD505-2E9C-101B-9397-08002B2CF9AE}" pid="67" name="TemplateUrl">
    <vt:lpwstr/>
  </property>
  <property fmtid="{D5CDD505-2E9C-101B-9397-08002B2CF9AE}" pid="68" name="_ExtendedDescription">
    <vt:lpwstr/>
  </property>
  <property fmtid="{D5CDD505-2E9C-101B-9397-08002B2CF9AE}" pid="69" name="Kategori">
    <vt:lpwstr>Gategodkendelser</vt:lpwstr>
  </property>
  <property fmtid="{D5CDD505-2E9C-101B-9397-08002B2CF9AE}" pid="70" name="xd_Signature">
    <vt:bool>false</vt:bool>
  </property>
  <property fmtid="{D5CDD505-2E9C-101B-9397-08002B2CF9AE}" pid="71" name="Aktiv?">
    <vt:bool>true</vt:bool>
  </property>
  <property fmtid="{D5CDD505-2E9C-101B-9397-08002B2CF9AE}" pid="72" name="TriggerFlowInfo">
    <vt:lpwstr/>
  </property>
  <property fmtid="{D5CDD505-2E9C-101B-9397-08002B2CF9AE}" pid="73" name="Involvering">
    <vt:lpwstr>Første version 2017
Input fra PL i AU IT
Godkendt af porteføljechefen
</vt:lpwstr>
  </property>
</Properties>
</file>