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89" r:id="rId4"/>
    <p:sldMasterId id="2147483717" r:id="rId5"/>
  </p:sldMasterIdLst>
  <p:notesMasterIdLst>
    <p:notesMasterId r:id="rId37"/>
  </p:notesMasterIdLst>
  <p:handoutMasterIdLst>
    <p:handoutMasterId r:id="rId38"/>
  </p:handoutMasterIdLst>
  <p:sldIdLst>
    <p:sldId id="259" r:id="rId6"/>
    <p:sldId id="285" r:id="rId7"/>
    <p:sldId id="263" r:id="rId8"/>
    <p:sldId id="265" r:id="rId9"/>
    <p:sldId id="266" r:id="rId10"/>
    <p:sldId id="267" r:id="rId11"/>
    <p:sldId id="268" r:id="rId12"/>
    <p:sldId id="270" r:id="rId13"/>
    <p:sldId id="276" r:id="rId14"/>
    <p:sldId id="277" r:id="rId15"/>
    <p:sldId id="278" r:id="rId16"/>
    <p:sldId id="280" r:id="rId17"/>
    <p:sldId id="281" r:id="rId18"/>
    <p:sldId id="289" r:id="rId19"/>
    <p:sldId id="288" r:id="rId20"/>
    <p:sldId id="297" r:id="rId21"/>
    <p:sldId id="291" r:id="rId22"/>
    <p:sldId id="292" r:id="rId23"/>
    <p:sldId id="293" r:id="rId24"/>
    <p:sldId id="294" r:id="rId25"/>
    <p:sldId id="295" r:id="rId26"/>
    <p:sldId id="296" r:id="rId27"/>
    <p:sldId id="290" r:id="rId28"/>
    <p:sldId id="298" r:id="rId29"/>
    <p:sldId id="282" r:id="rId30"/>
    <p:sldId id="286" r:id="rId31"/>
    <p:sldId id="283" r:id="rId32"/>
    <p:sldId id="302" r:id="rId33"/>
    <p:sldId id="303" r:id="rId34"/>
    <p:sldId id="287" r:id="rId35"/>
    <p:sldId id="262" r:id="rId36"/>
  </p:sldIdLst>
  <p:sldSz cx="9144000" cy="5143500" type="screen16x9"/>
  <p:notesSz cx="6797675" cy="9926638"/>
  <p:embeddedFontLst>
    <p:embeddedFont>
      <p:font typeface="AU Passata" panose="020B0503030502030804" pitchFamily="34" charset="0"/>
      <p:regular r:id="rId39"/>
      <p:bold r:id="rId40"/>
    </p:embeddedFont>
    <p:embeddedFont>
      <p:font typeface="AU Passata Light" panose="020B0303030902030804" pitchFamily="34" charset="0"/>
      <p:regular r:id="rId41"/>
      <p:bold r:id="rId42"/>
    </p:embeddedFont>
    <p:embeddedFont>
      <p:font typeface="AU Peto" panose="040C0B07020602020301" pitchFamily="82" charset="0"/>
      <p:regular r:id="rId43"/>
    </p:embeddedFont>
    <p:embeddedFont>
      <p:font typeface="Wingdings 3" panose="05040102010807070707" pitchFamily="18" charset="2"/>
      <p:regular r:id="rId44"/>
    </p:embeddedFont>
  </p:embeddedFontLst>
  <p:custDataLst>
    <p:tags r:id="rId45"/>
  </p:custDataLst>
  <p:defaultTextStyle>
    <a:defPPr>
      <a:defRPr lang="en-US"/>
    </a:defPPr>
    <a:lvl1pPr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1pPr>
    <a:lvl2pPr marL="4572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2pPr>
    <a:lvl3pPr marL="9144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3pPr>
    <a:lvl4pPr marL="13716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4pPr>
    <a:lvl5pPr marL="18288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5pPr>
    <a:lvl6pPr marL="2286000" algn="l" defTabSz="914400" rtl="0" eaLnBrk="1" latinLnBrk="0" hangingPunct="1">
      <a:defRPr sz="3600" kern="1200">
        <a:solidFill>
          <a:schemeClr val="tx1"/>
        </a:solidFill>
        <a:latin typeface="AU Passata" pitchFamily="34" charset="0"/>
        <a:ea typeface="+mn-ea"/>
        <a:cs typeface="+mn-cs"/>
      </a:defRPr>
    </a:lvl6pPr>
    <a:lvl7pPr marL="2743200" algn="l" defTabSz="914400" rtl="0" eaLnBrk="1" latinLnBrk="0" hangingPunct="1">
      <a:defRPr sz="3600" kern="1200">
        <a:solidFill>
          <a:schemeClr val="tx1"/>
        </a:solidFill>
        <a:latin typeface="AU Passata" pitchFamily="34" charset="0"/>
        <a:ea typeface="+mn-ea"/>
        <a:cs typeface="+mn-cs"/>
      </a:defRPr>
    </a:lvl7pPr>
    <a:lvl8pPr marL="3200400" algn="l" defTabSz="914400" rtl="0" eaLnBrk="1" latinLnBrk="0" hangingPunct="1">
      <a:defRPr sz="3600" kern="1200">
        <a:solidFill>
          <a:schemeClr val="tx1"/>
        </a:solidFill>
        <a:latin typeface="AU Passata" pitchFamily="34" charset="0"/>
        <a:ea typeface="+mn-ea"/>
        <a:cs typeface="+mn-cs"/>
      </a:defRPr>
    </a:lvl8pPr>
    <a:lvl9pPr marL="3657600" algn="l" defTabSz="914400" rtl="0" eaLnBrk="1" latinLnBrk="0" hangingPunct="1">
      <a:defRPr sz="3600"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15:guide id="1" orient="horz" pos="724">
          <p15:clr>
            <a:srgbClr val="A4A3A4"/>
          </p15:clr>
        </p15:guide>
        <p15:guide id="2" orient="horz" pos="982">
          <p15:clr>
            <a:srgbClr val="A4A3A4"/>
          </p15:clr>
        </p15:guide>
        <p15:guide id="3" orient="horz" pos="3239">
          <p15:clr>
            <a:srgbClr val="A4A3A4"/>
          </p15:clr>
        </p15:guide>
        <p15:guide id="4" orient="horz" pos="105">
          <p15:clr>
            <a:srgbClr val="A4A3A4"/>
          </p15:clr>
        </p15:guide>
        <p15:guide id="5" orient="horz" pos="2663">
          <p15:clr>
            <a:srgbClr val="A4A3A4"/>
          </p15:clr>
        </p15:guide>
        <p15:guide id="6" orient="horz" pos="2581">
          <p15:clr>
            <a:srgbClr val="A4A3A4"/>
          </p15:clr>
        </p15:guide>
        <p15:guide id="7" orient="horz" pos="226">
          <p15:clr>
            <a:srgbClr val="A4A3A4"/>
          </p15:clr>
        </p15:guide>
        <p15:guide id="8" orient="horz" pos="1516">
          <p15:clr>
            <a:srgbClr val="A4A3A4"/>
          </p15:clr>
        </p15:guide>
        <p15:guide id="9" orient="horz" pos="1678">
          <p15:clr>
            <a:srgbClr val="A4A3A4"/>
          </p15:clr>
        </p15:guide>
        <p15:guide id="10" pos="222">
          <p15:clr>
            <a:srgbClr val="A4A3A4"/>
          </p15:clr>
        </p15:guide>
        <p15:guide id="11" pos="5539">
          <p15:clr>
            <a:srgbClr val="A4A3A4"/>
          </p15:clr>
        </p15:guide>
        <p15:guide id="12" pos="3674">
          <p15:clr>
            <a:srgbClr val="A4A3A4"/>
          </p15:clr>
        </p15:guide>
        <p15:guide id="13" pos="2801">
          <p15:clr>
            <a:srgbClr val="A4A3A4"/>
          </p15:clr>
        </p15:guide>
        <p15:guide id="14" pos="29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6D90F1-9651-4F4E-BAAF-B868A70BEAFA}" v="5" dt="2024-01-15T12:23:29.32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1511" autoAdjust="0"/>
  </p:normalViewPr>
  <p:slideViewPr>
    <p:cSldViewPr snapToObjects="1" showGuides="1">
      <p:cViewPr varScale="1">
        <p:scale>
          <a:sx n="118" d="100"/>
          <a:sy n="118" d="100"/>
        </p:scale>
        <p:origin x="1188" y="96"/>
      </p:cViewPr>
      <p:guideLst>
        <p:guide orient="horz" pos="724"/>
        <p:guide orient="horz" pos="982"/>
        <p:guide orient="horz" pos="3239"/>
        <p:guide orient="horz" pos="105"/>
        <p:guide orient="horz" pos="2663"/>
        <p:guide orient="horz" pos="2581"/>
        <p:guide orient="horz" pos="226"/>
        <p:guide orient="horz" pos="1516"/>
        <p:guide orient="horz" pos="1678"/>
        <p:guide pos="222"/>
        <p:guide pos="5539"/>
        <p:guide pos="3674"/>
        <p:guide pos="2801"/>
        <p:guide pos="296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9" d="100"/>
          <a:sy n="89" d="100"/>
        </p:scale>
        <p:origin x="373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da-DK"/>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nSpc>
                <a:spcPct val="100000"/>
              </a:lnSpc>
              <a:buFontTx/>
              <a:buNone/>
              <a:defRPr sz="1200" smtClean="0"/>
            </a:lvl1pPr>
          </a:lstStyle>
          <a:p>
            <a:pPr>
              <a:defRPr/>
            </a:pPr>
            <a:endParaRPr lang="da-DK" dirty="0"/>
          </a:p>
        </p:txBody>
      </p:sp>
      <p:sp>
        <p:nvSpPr>
          <p:cNvPr id="39939" name="Rectangle 3"/>
          <p:cNvSpPr>
            <a:spLocks noGrp="1" noChangeArrowheads="1"/>
          </p:cNvSpPr>
          <p:nvPr>
            <p:ph type="dt" sz="quarter" idx="1"/>
          </p:nvPr>
        </p:nvSpPr>
        <p:spPr bwMode="auto">
          <a:xfrm>
            <a:off x="3850444" y="0"/>
            <a:ext cx="2945659" cy="496332"/>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lnSpc>
                <a:spcPct val="100000"/>
              </a:lnSpc>
              <a:buFontTx/>
              <a:buNone/>
              <a:defRPr sz="1200" smtClean="0"/>
            </a:lvl1pPr>
          </a:lstStyle>
          <a:p>
            <a:pPr>
              <a:defRPr/>
            </a:pPr>
            <a:endParaRPr lang="da-DK" dirty="0"/>
          </a:p>
        </p:txBody>
      </p:sp>
      <p:sp>
        <p:nvSpPr>
          <p:cNvPr id="39940" name="Rectangle 4"/>
          <p:cNvSpPr>
            <a:spLocks noGrp="1" noChangeArrowheads="1"/>
          </p:cNvSpPr>
          <p:nvPr>
            <p:ph type="ftr" sz="quarter" idx="2"/>
          </p:nvPr>
        </p:nvSpPr>
        <p:spPr bwMode="auto">
          <a:xfrm>
            <a:off x="1" y="9428584"/>
            <a:ext cx="2945659" cy="496332"/>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lnSpc>
                <a:spcPct val="100000"/>
              </a:lnSpc>
              <a:buFontTx/>
              <a:buNone/>
              <a:defRPr sz="1200" smtClean="0"/>
            </a:lvl1pPr>
          </a:lstStyle>
          <a:p>
            <a:pPr>
              <a:defRPr/>
            </a:pPr>
            <a:endParaRPr lang="da-DK" dirty="0"/>
          </a:p>
        </p:txBody>
      </p:sp>
      <p:sp>
        <p:nvSpPr>
          <p:cNvPr id="39941" name="Rectangle 5"/>
          <p:cNvSpPr>
            <a:spLocks noGrp="1" noChangeArrowheads="1"/>
          </p:cNvSpPr>
          <p:nvPr>
            <p:ph type="sldNum" sz="quarter" idx="3"/>
          </p:nvPr>
        </p:nvSpPr>
        <p:spPr bwMode="auto">
          <a:xfrm>
            <a:off x="3850444" y="9428584"/>
            <a:ext cx="2945659" cy="496332"/>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lgn="r">
              <a:lnSpc>
                <a:spcPct val="100000"/>
              </a:lnSpc>
              <a:buFontTx/>
              <a:buNone/>
              <a:defRPr sz="1200" smtClean="0"/>
            </a:lvl1pPr>
          </a:lstStyle>
          <a:p>
            <a:pPr>
              <a:defRPr/>
            </a:pPr>
            <a:fld id="{88DF0C21-DE6B-488F-B9D9-B7FE08733B70}" type="slidenum">
              <a:rPr lang="da-DK" smtClean="0"/>
              <a:pPr>
                <a:defRPr/>
              </a:pPr>
              <a:t>‹nr.›</a:t>
            </a:fld>
            <a:endParaRPr lang="da-DK"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nSpc>
                <a:spcPct val="100000"/>
              </a:lnSpc>
              <a:buFontTx/>
              <a:buNone/>
              <a:defRPr sz="1200" smtClean="0"/>
            </a:lvl1pPr>
          </a:lstStyle>
          <a:p>
            <a:pPr>
              <a:defRPr/>
            </a:pPr>
            <a:endParaRPr lang="da-DK" dirty="0"/>
          </a:p>
        </p:txBody>
      </p:sp>
      <p:sp>
        <p:nvSpPr>
          <p:cNvPr id="4099" name="Rectangle 3"/>
          <p:cNvSpPr>
            <a:spLocks noGrp="1" noChangeArrowheads="1"/>
          </p:cNvSpPr>
          <p:nvPr>
            <p:ph type="dt" idx="1"/>
          </p:nvPr>
        </p:nvSpPr>
        <p:spPr bwMode="auto">
          <a:xfrm>
            <a:off x="3850444" y="0"/>
            <a:ext cx="2945659" cy="496332"/>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lnSpc>
                <a:spcPct val="100000"/>
              </a:lnSpc>
              <a:buFontTx/>
              <a:buNone/>
              <a:defRPr sz="1200" smtClean="0"/>
            </a:lvl1pPr>
          </a:lstStyle>
          <a:p>
            <a:pPr>
              <a:defRPr/>
            </a:pPr>
            <a:endParaRPr lang="da-DK" dirty="0"/>
          </a:p>
        </p:txBody>
      </p:sp>
      <p:sp>
        <p:nvSpPr>
          <p:cNvPr id="717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102" name="Rectangle 6"/>
          <p:cNvSpPr>
            <a:spLocks noGrp="1" noChangeArrowheads="1"/>
          </p:cNvSpPr>
          <p:nvPr>
            <p:ph type="ftr" sz="quarter" idx="4"/>
          </p:nvPr>
        </p:nvSpPr>
        <p:spPr bwMode="auto">
          <a:xfrm>
            <a:off x="1" y="9428584"/>
            <a:ext cx="2945659" cy="496332"/>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lnSpc>
                <a:spcPct val="100000"/>
              </a:lnSpc>
              <a:buFontTx/>
              <a:buNone/>
              <a:defRPr sz="1200" smtClean="0"/>
            </a:lvl1pPr>
          </a:lstStyle>
          <a:p>
            <a:pPr>
              <a:defRPr/>
            </a:pPr>
            <a:endParaRPr lang="da-DK" dirty="0"/>
          </a:p>
        </p:txBody>
      </p:sp>
      <p:sp>
        <p:nvSpPr>
          <p:cNvPr id="4103" name="Rectangle 7"/>
          <p:cNvSpPr>
            <a:spLocks noGrp="1" noChangeArrowheads="1"/>
          </p:cNvSpPr>
          <p:nvPr>
            <p:ph type="sldNum" sz="quarter" idx="5"/>
          </p:nvPr>
        </p:nvSpPr>
        <p:spPr bwMode="auto">
          <a:xfrm>
            <a:off x="3850444" y="9428584"/>
            <a:ext cx="2945659" cy="496332"/>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lgn="r">
              <a:lnSpc>
                <a:spcPct val="100000"/>
              </a:lnSpc>
              <a:buFontTx/>
              <a:buNone/>
              <a:defRPr sz="1200" smtClean="0"/>
            </a:lvl1pPr>
          </a:lstStyle>
          <a:p>
            <a:pPr>
              <a:defRPr/>
            </a:pPr>
            <a:fld id="{72C160C3-3AB6-49C1-8001-AFDAD271EB5B}" type="slidenum">
              <a:rPr lang="da-DK" smtClean="0"/>
              <a:pPr>
                <a:defRPr/>
              </a:pPr>
              <a:t>‹nr.›</a:t>
            </a:fld>
            <a:endParaRPr lang="da-DK"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U Passat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U Passat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U Passat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U Passat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U Passat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da-DK" baseline="0" dirty="0"/>
              <a:t>Fælles beslutningsmodel – også kaldet </a:t>
            </a:r>
            <a:r>
              <a:rPr lang="da-DK" baseline="0" dirty="0" err="1"/>
              <a:t>governance</a:t>
            </a:r>
            <a:r>
              <a:rPr lang="da-DK" baseline="0" dirty="0"/>
              <a:t> for projekter. </a:t>
            </a:r>
          </a:p>
          <a:p>
            <a:pPr defTabSz="914307">
              <a:defRPr/>
            </a:pPr>
            <a:r>
              <a:rPr lang="da-DK" baseline="0" dirty="0"/>
              <a:t>Blev vedtaget i marts 2016.</a:t>
            </a:r>
          </a:p>
          <a:p>
            <a:pPr defTabSz="914307">
              <a:defRPr/>
            </a:pPr>
            <a:r>
              <a:rPr lang="da-DK" baseline="0" dirty="0"/>
              <a:t>Det er vigtigt at pointere, at den fælles beslutningsmodel kun relaterer til projekter, der kan involvere AU IT samt projekter.</a:t>
            </a:r>
          </a:p>
          <a:p>
            <a:pPr defTabSz="914307">
              <a:defRPr/>
            </a:pPr>
            <a:endParaRPr lang="da-DK" baseline="0" dirty="0"/>
          </a:p>
          <a:p>
            <a:pPr defTabSz="914307">
              <a:defRPr/>
            </a:pPr>
            <a:r>
              <a:rPr lang="da-DK" baseline="0" dirty="0"/>
              <a:t>Beslutningsmodellen har undergået nogle justeringer siden 2016 De største af dem har været:</a:t>
            </a:r>
          </a:p>
          <a:p>
            <a:pPr defTabSz="914307">
              <a:defRPr/>
            </a:pPr>
            <a:r>
              <a:rPr lang="da-DK" baseline="0" dirty="0"/>
              <a:t>Overgangen til agil porteføljestyring på månedsbasis, der afløste en årlig prioritering i 2018.</a:t>
            </a:r>
          </a:p>
          <a:p>
            <a:pPr defTabSz="914307">
              <a:defRPr/>
            </a:pPr>
            <a:r>
              <a:rPr lang="da-DK" baseline="0" dirty="0"/>
              <a:t>Pr. 1. september 2020 blev modellen tilpasset med en ny projektmodel, der blev godkendt af systemchefgruppen maj 2020 og vedtaget endeligt på LEA august.2020</a:t>
            </a:r>
          </a:p>
          <a:p>
            <a:pPr defTabSz="914307">
              <a:defRPr/>
            </a:pPr>
            <a:r>
              <a:rPr lang="da-DK" baseline="0" dirty="0"/>
              <a:t>PFU blev udvidet med funktionschefer fra UDD og HR i 2022.</a:t>
            </a:r>
          </a:p>
          <a:p>
            <a:pPr defTabSz="914307">
              <a:defRPr/>
            </a:pPr>
            <a:r>
              <a:rPr lang="da-DK" baseline="0" dirty="0"/>
              <a:t>LEA godkendte på møde d. 22. november 2023 en ændring af mandat og deltagerkreds for systemchefgruppen. </a:t>
            </a:r>
          </a:p>
          <a:p>
            <a:pPr defTabSz="914307">
              <a:defRPr/>
            </a:pPr>
            <a:r>
              <a:rPr lang="da-DK" baseline="0" dirty="0"/>
              <a:t>Pr 1.Januar 2024 blev digitaliseringsstrategien lukket ned, så alle beskrivelser og referencer til den er opdateret i materialet.</a:t>
            </a:r>
            <a:endParaRPr lang="da-DK" dirty="0"/>
          </a:p>
          <a:p>
            <a:endParaRPr lang="da-DK" dirty="0"/>
          </a:p>
        </p:txBody>
      </p:sp>
      <p:sp>
        <p:nvSpPr>
          <p:cNvPr id="4" name="Slide Number Placeholder 3"/>
          <p:cNvSpPr>
            <a:spLocks noGrp="1"/>
          </p:cNvSpPr>
          <p:nvPr>
            <p:ph type="sldNum" sz="quarter" idx="10"/>
          </p:nvPr>
        </p:nvSpPr>
        <p:spPr/>
        <p:txBody>
          <a:bodyPr/>
          <a:lstStyle/>
          <a:p>
            <a:pPr>
              <a:defRPr/>
            </a:pPr>
            <a:fld id="{72C160C3-3AB6-49C1-8001-AFDAD271EB5B}" type="slidenum">
              <a:rPr lang="da-DK" smtClean="0"/>
              <a:pPr>
                <a:defRPr/>
              </a:pPr>
              <a:t>1</a:t>
            </a:fld>
            <a:endParaRPr lang="da-DK" dirty="0"/>
          </a:p>
        </p:txBody>
      </p:sp>
    </p:spTree>
    <p:extLst>
      <p:ext uri="{BB962C8B-B14F-4D97-AF65-F5344CB8AC3E}">
        <p14:creationId xmlns:p14="http://schemas.microsoft.com/office/powerpoint/2010/main" val="350306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10</a:t>
            </a:fld>
            <a:endParaRPr lang="da-DK" dirty="0"/>
          </a:p>
        </p:txBody>
      </p:sp>
    </p:spTree>
    <p:extLst>
      <p:ext uri="{BB962C8B-B14F-4D97-AF65-F5344CB8AC3E}">
        <p14:creationId xmlns:p14="http://schemas.microsoft.com/office/powerpoint/2010/main" val="561722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Ud over alle</a:t>
            </a:r>
            <a:r>
              <a:rPr lang="da-DK" baseline="0" dirty="0"/>
              <a:t> de ønsker der kommer ind, når de gode ideer opstår, er der også en mere struktureret dialog om behovene for projekter og systemforvaltning. </a:t>
            </a:r>
          </a:p>
          <a:p>
            <a:r>
              <a:rPr lang="da-DK" baseline="0" dirty="0"/>
              <a:t>Dialogen sker på bilaterale møder mellem AU IT og Systemcheferne samt Administrationschefer og IT-supportchefer.</a:t>
            </a:r>
          </a:p>
          <a:p>
            <a:r>
              <a:rPr lang="da-DK" baseline="0" dirty="0"/>
              <a:t>De bilaterale møder afholdes en gang om året – i september for næste kalenderårs forvaltningsbehov samt revision af projektporteføljen for hvert område.</a:t>
            </a:r>
          </a:p>
          <a:p>
            <a:r>
              <a:rPr lang="da-DK" baseline="0" dirty="0"/>
              <a:t>Grundlaget for dialogen er AU </a:t>
            </a:r>
            <a:r>
              <a:rPr lang="da-DK" baseline="0" dirty="0" err="1"/>
              <a:t>IT`s</a:t>
            </a:r>
            <a:r>
              <a:rPr lang="da-DK" baseline="0" dirty="0"/>
              <a:t> masterplan, systemlisten samt overblik over eksisterende projekter.</a:t>
            </a:r>
          </a:p>
          <a:p>
            <a:endParaRPr lang="da-DK" baseline="0" dirty="0"/>
          </a:p>
          <a:p>
            <a:r>
              <a:rPr lang="da-DK" baseline="0" dirty="0"/>
              <a:t>Formålet med den strukturerede dialog er:</a:t>
            </a:r>
          </a:p>
          <a:p>
            <a:pPr marL="228577" indent="-228577">
              <a:buAutoNum type="arabicParenR"/>
            </a:pPr>
            <a:r>
              <a:rPr lang="da-DK" baseline="0" dirty="0"/>
              <a:t>Dels at få revideret projektporteføljen. </a:t>
            </a:r>
          </a:p>
          <a:p>
            <a:pPr marL="685730" lvl="1" indent="-228577">
              <a:buAutoNum type="arabicParenR"/>
            </a:pPr>
            <a:r>
              <a:rPr lang="da-DK" baseline="0" dirty="0"/>
              <a:t>Er der noget som er blevet uaktuelt?</a:t>
            </a:r>
          </a:p>
          <a:p>
            <a:pPr marL="685730" lvl="1" indent="-228577">
              <a:buAutoNum type="arabicParenR"/>
            </a:pPr>
            <a:r>
              <a:rPr lang="da-DK" baseline="0" dirty="0"/>
              <a:t>Noget som er gået fra ”</a:t>
            </a:r>
            <a:r>
              <a:rPr lang="da-DK" baseline="0" dirty="0" err="1"/>
              <a:t>Ønkser</a:t>
            </a:r>
            <a:r>
              <a:rPr lang="da-DK" baseline="0" dirty="0"/>
              <a:t>” til SKAL </a:t>
            </a:r>
            <a:r>
              <a:rPr lang="da-DK" baseline="0" dirty="0" err="1"/>
              <a:t>p.g.a</a:t>
            </a:r>
            <a:r>
              <a:rPr lang="da-DK" baseline="0" dirty="0"/>
              <a:t> eksempelvis myndighedskrav eller leverandørkrav. Andet?</a:t>
            </a:r>
          </a:p>
          <a:p>
            <a:pPr marL="685730" lvl="1" indent="-228577">
              <a:buAutoNum type="arabicParenR"/>
            </a:pPr>
            <a:r>
              <a:rPr lang="da-DK" baseline="0" dirty="0"/>
              <a:t>Scoringer eller beskrivelser, der bør revideres?</a:t>
            </a:r>
          </a:p>
          <a:p>
            <a:pPr marL="228577" indent="-228577">
              <a:buAutoNum type="arabicParenR"/>
            </a:pPr>
            <a:r>
              <a:rPr lang="da-DK" baseline="0" dirty="0"/>
              <a:t>Dels at få fastlagt niveauet for systemforvaltning for det kommende kalenderår.</a:t>
            </a:r>
          </a:p>
          <a:p>
            <a:pPr marL="685730" lvl="1" indent="-228577">
              <a:buAutoNum type="arabicParenR"/>
            </a:pPr>
            <a:r>
              <a:rPr lang="da-DK" baseline="0" dirty="0"/>
              <a:t>Er der større opgraderinger eller udbud på vej?</a:t>
            </a:r>
          </a:p>
          <a:p>
            <a:pPr marL="685730" lvl="1" indent="-228577">
              <a:buAutoNum type="arabicParenR"/>
            </a:pPr>
            <a:r>
              <a:rPr lang="da-DK" baseline="0" dirty="0"/>
              <a:t>Nye teknologiske muligheder, der bør kigges på?</a:t>
            </a:r>
          </a:p>
          <a:p>
            <a:endParaRPr lang="da-DK" baseline="0" dirty="0"/>
          </a:p>
          <a:p>
            <a:pPr defTabSz="914307">
              <a:defRPr/>
            </a:pPr>
            <a:r>
              <a:rPr lang="da-DK" dirty="0"/>
              <a:t>På baggrund af det udsendte materiale og dialogen på de bilaterale møder udarbejder Porteføljechefen et overblik til PFU.</a:t>
            </a:r>
          </a:p>
          <a:p>
            <a:pPr defTabSz="914307">
              <a:defRPr/>
            </a:pPr>
            <a:r>
              <a:rPr lang="da-DK" baseline="0" dirty="0"/>
              <a:t>Porteføljechefen sikrer at den af PFU godkendte ramme efterfølgende forelægges LEA.</a:t>
            </a:r>
          </a:p>
          <a:p>
            <a:pPr defTabSz="914307">
              <a:defRPr/>
            </a:pP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11</a:t>
            </a:fld>
            <a:endParaRPr lang="da-DK" dirty="0"/>
          </a:p>
        </p:txBody>
      </p:sp>
    </p:spTree>
    <p:extLst>
      <p:ext uri="{BB962C8B-B14F-4D97-AF65-F5344CB8AC3E}">
        <p14:creationId xmlns:p14="http://schemas.microsoft.com/office/powerpoint/2010/main" val="1643489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500" b="1" dirty="0"/>
              <a:t>Hvordan foretages udvælgelsen af projekterne så?</a:t>
            </a:r>
          </a:p>
          <a:p>
            <a:endParaRPr lang="da-DK" sz="1500" b="1" dirty="0"/>
          </a:p>
          <a:p>
            <a:r>
              <a:rPr lang="da-DK" sz="1500" b="1" dirty="0"/>
              <a:t>Projektprioritering sker af den samlede portefølje. </a:t>
            </a:r>
          </a:p>
          <a:p>
            <a:pPr lvl="1"/>
            <a:r>
              <a:rPr lang="da-DK" sz="1500" dirty="0"/>
              <a:t>Godkendelse af enkeltstående indstillinger i LEA, UNILED eller andre </a:t>
            </a:r>
            <a:r>
              <a:rPr lang="da-DK" sz="1500" dirty="0" err="1"/>
              <a:t>governanceorganer</a:t>
            </a:r>
            <a:r>
              <a:rPr lang="da-DK" sz="1500" dirty="0"/>
              <a:t> er IKKE ensbetydende med at projektet igangsættes.</a:t>
            </a:r>
          </a:p>
          <a:p>
            <a:pPr lvl="1"/>
            <a:endParaRPr lang="da-DK" sz="1500" dirty="0"/>
          </a:p>
          <a:p>
            <a:r>
              <a:rPr lang="da-DK" sz="1500" b="1" dirty="0"/>
              <a:t>Projektprioritering foretages kun for ”SKAL” og ”VIL” </a:t>
            </a:r>
            <a:r>
              <a:rPr lang="da-DK" sz="1500" dirty="0"/>
              <a:t>projekter.</a:t>
            </a:r>
          </a:p>
          <a:p>
            <a:pPr lvl="1"/>
            <a:r>
              <a:rPr lang="da-DK" sz="1100" dirty="0"/>
              <a:t>”</a:t>
            </a:r>
            <a:r>
              <a:rPr lang="da-DK" sz="1500" dirty="0"/>
              <a:t>ØNSKER”-projekter gennemføres hvis AU IT har mulighed for det gennem forvaltningen.</a:t>
            </a:r>
          </a:p>
          <a:p>
            <a:pPr lvl="1"/>
            <a:endParaRPr lang="da-DK" sz="1500" dirty="0"/>
          </a:p>
          <a:p>
            <a:r>
              <a:rPr lang="da-DK" sz="1500" b="1" dirty="0"/>
              <a:t>Projektprioritering i LEA inddrager en scoringsmodel:</a:t>
            </a:r>
          </a:p>
          <a:p>
            <a:pPr lvl="1"/>
            <a:r>
              <a:rPr lang="da-DK" sz="1500" dirty="0"/>
              <a:t>Der er baseret på 5 ligestillede parametre. </a:t>
            </a:r>
          </a:p>
          <a:p>
            <a:pPr lvl="1"/>
            <a:r>
              <a:rPr lang="da-DK" sz="1500" dirty="0"/>
              <a:t>Der udtrykker forretningsværdien.</a:t>
            </a:r>
          </a:p>
          <a:p>
            <a:pPr lvl="1"/>
            <a:endParaRPr lang="da-DK" sz="1500" dirty="0"/>
          </a:p>
          <a:p>
            <a:r>
              <a:rPr lang="da-DK" sz="1500" b="1" dirty="0"/>
              <a:t>Projektprioritering i LEA sker:</a:t>
            </a:r>
          </a:p>
          <a:p>
            <a:pPr lvl="1"/>
            <a:r>
              <a:rPr lang="da-DK" sz="1500" dirty="0"/>
              <a:t>Årligt på møde i LEA– eller via indstillinger fra PFU( </a:t>
            </a:r>
            <a:r>
              <a:rPr lang="da-DK" sz="1500" dirty="0" err="1"/>
              <a:t>PorteføljeUdvalget</a:t>
            </a:r>
            <a:r>
              <a:rPr lang="da-DK" sz="1500" dirty="0"/>
              <a:t>).</a:t>
            </a:r>
          </a:p>
          <a:p>
            <a:pPr lvl="1"/>
            <a:r>
              <a:rPr lang="da-DK" sz="1500" dirty="0"/>
              <a:t>Uden hensyn til Ressourcetilgængelighed, leveranceafhængigheder og deadlines.</a:t>
            </a:r>
          </a:p>
          <a:p>
            <a:pPr lvl="1"/>
            <a:r>
              <a:rPr lang="da-DK" sz="1500" dirty="0"/>
              <a:t>Ud fra et princip om, kun at prioritere de umiddelbart vigtigste projekter, og så få som muligt.</a:t>
            </a:r>
          </a:p>
          <a:p>
            <a:pPr lvl="1"/>
            <a:r>
              <a:rPr lang="da-DK" sz="1500" dirty="0"/>
              <a:t>Ud fra et samlet overblik og et helhedshensyn på tværs af projekterne.</a:t>
            </a:r>
          </a:p>
          <a:p>
            <a:pPr lvl="1"/>
            <a:endParaRPr lang="da-DK" sz="1500" dirty="0"/>
          </a:p>
          <a:p>
            <a:r>
              <a:rPr lang="da-DK" sz="1500" b="1" dirty="0"/>
              <a:t>LEA skal definere konkret liste over projekter, </a:t>
            </a:r>
            <a:r>
              <a:rPr lang="da-DK" sz="1500" dirty="0"/>
              <a:t>der skal arbejdes videre med i projektprioriteringen.</a:t>
            </a:r>
            <a:r>
              <a:rPr lang="da-DK" sz="1900" dirty="0"/>
              <a:t> </a:t>
            </a:r>
          </a:p>
          <a:p>
            <a:pPr lvl="1"/>
            <a:r>
              <a:rPr lang="da-DK" sz="1500" dirty="0"/>
              <a:t>Listen skal fungere som ”</a:t>
            </a:r>
            <a:r>
              <a:rPr lang="da-DK" sz="1500" dirty="0" err="1"/>
              <a:t>backlog</a:t>
            </a:r>
            <a:r>
              <a:rPr lang="da-DK" sz="1500" dirty="0"/>
              <a:t>” i en dynamisk tilgang til den efterfølgende planlægning.</a:t>
            </a:r>
          </a:p>
          <a:p>
            <a:pPr lvl="1"/>
            <a:endParaRPr lang="da-DK" sz="1500" dirty="0"/>
          </a:p>
          <a:p>
            <a:pPr defTabSz="914307">
              <a:defRPr/>
            </a:pPr>
            <a:r>
              <a:rPr lang="da-DK" sz="1500" b="1" dirty="0"/>
              <a:t>Det er LEA der træffer den endelige beslutning </a:t>
            </a:r>
            <a:r>
              <a:rPr lang="da-DK" sz="1500" dirty="0"/>
              <a:t>om igangsætning og prioritering af projekter i den løbende planlægning. </a:t>
            </a:r>
            <a:r>
              <a:rPr lang="da-DK" sz="1800" dirty="0"/>
              <a:t>I daglig praksis uddelegeret til PFU.</a:t>
            </a:r>
          </a:p>
          <a:p>
            <a:endParaRPr lang="da-DK" dirty="0"/>
          </a:p>
          <a:p>
            <a:r>
              <a:rPr lang="da-DK" sz="1500" b="1" dirty="0"/>
              <a:t>Porteføljeplanen lægges ud fra principper om:</a:t>
            </a:r>
          </a:p>
          <a:p>
            <a:pPr lvl="1"/>
            <a:r>
              <a:rPr lang="da-DK" sz="1500" dirty="0"/>
              <a:t>Korte koncentrerede forløb.</a:t>
            </a:r>
          </a:p>
          <a:p>
            <a:pPr lvl="1"/>
            <a:r>
              <a:rPr lang="da-DK" sz="1500" dirty="0"/>
              <a:t>Medarbejderne allokeres til så få projekter samtidigt som muligt, helst kun 1.</a:t>
            </a:r>
          </a:p>
          <a:p>
            <a:pPr lvl="1"/>
            <a:r>
              <a:rPr lang="da-DK" sz="1500" dirty="0"/>
              <a:t>Igangværende projekter færdiggøres inden nye sættes i gang.</a:t>
            </a:r>
          </a:p>
          <a:p>
            <a:pPr marL="457153" lvl="1"/>
            <a:endParaRPr lang="da-DK" sz="1500" dirty="0"/>
          </a:p>
          <a:p>
            <a:r>
              <a:rPr lang="da-DK" sz="1500" b="1" dirty="0"/>
              <a:t>Porteføljeplanen vedligeholdes løbende af PFU ud fra projektprioriteringen med tilføjelse af betragtninger omkring:</a:t>
            </a:r>
          </a:p>
          <a:p>
            <a:pPr lvl="1"/>
            <a:r>
              <a:rPr lang="da-DK" sz="1500" dirty="0"/>
              <a:t>Ressourcetilgængelighed – kompetencer og nøgleressourcer.</a:t>
            </a:r>
          </a:p>
          <a:p>
            <a:pPr lvl="1"/>
            <a:r>
              <a:rPr lang="da-DK" sz="1500" dirty="0"/>
              <a:t>Projektafhængighed i leverancer.</a:t>
            </a:r>
          </a:p>
          <a:p>
            <a:pPr lvl="1"/>
            <a:r>
              <a:rPr lang="da-DK" sz="1500" dirty="0"/>
              <a:t>Deadlines.</a:t>
            </a:r>
          </a:p>
          <a:p>
            <a:pPr marL="457153" lvl="1"/>
            <a:endParaRPr lang="da-DK" sz="1500" dirty="0"/>
          </a:p>
          <a:p>
            <a:r>
              <a:rPr lang="da-DK" sz="1500" b="1" dirty="0"/>
              <a:t>Ændringer til Porteføljeplanen besluttes på månedligt PFU </a:t>
            </a:r>
          </a:p>
          <a:p>
            <a:pPr lvl="1"/>
            <a:r>
              <a:rPr lang="da-DK" sz="1500" dirty="0"/>
              <a:t>Projekter fra den </a:t>
            </a:r>
            <a:r>
              <a:rPr lang="da-DK" sz="1500" dirty="0" err="1"/>
              <a:t>uprioriterede</a:t>
            </a:r>
            <a:r>
              <a:rPr lang="da-DK" sz="1500" dirty="0"/>
              <a:t> </a:t>
            </a:r>
            <a:r>
              <a:rPr lang="da-DK" sz="1500" dirty="0" err="1"/>
              <a:t>Backlog</a:t>
            </a:r>
            <a:r>
              <a:rPr lang="da-DK" sz="1500" dirty="0"/>
              <a:t>, kan igangsættes.</a:t>
            </a:r>
          </a:p>
          <a:p>
            <a:pPr lvl="2"/>
            <a:r>
              <a:rPr lang="da-DK" sz="1100" dirty="0"/>
              <a:t>I takt med at der er blevet ledige ressourcer</a:t>
            </a:r>
          </a:p>
          <a:p>
            <a:pPr lvl="2"/>
            <a:r>
              <a:rPr lang="da-DK" sz="1100" dirty="0"/>
              <a:t>Eller LEA medlem har argumenteret for ændret eller ekstraordinær prioritering</a:t>
            </a:r>
          </a:p>
          <a:p>
            <a:pPr lvl="1"/>
            <a:r>
              <a:rPr lang="da-DK" sz="1500" dirty="0"/>
              <a:t>Nye projekter og projekter fra den </a:t>
            </a:r>
            <a:r>
              <a:rPr lang="da-DK" sz="1500" dirty="0" err="1"/>
              <a:t>uprioriterede</a:t>
            </a:r>
            <a:r>
              <a:rPr lang="da-DK" sz="1500" dirty="0"/>
              <a:t> </a:t>
            </a:r>
            <a:r>
              <a:rPr lang="da-DK" sz="1500" dirty="0" err="1"/>
              <a:t>backlog</a:t>
            </a:r>
            <a:r>
              <a:rPr lang="da-DK" sz="1500" dirty="0"/>
              <a:t> kan prioriteres.</a:t>
            </a:r>
          </a:p>
          <a:p>
            <a:pPr lvl="2"/>
            <a:r>
              <a:rPr lang="da-DK" sz="1100" dirty="0"/>
              <a:t>Til </a:t>
            </a:r>
            <a:r>
              <a:rPr lang="da-DK" sz="1100" dirty="0" err="1"/>
              <a:t>backlog</a:t>
            </a:r>
            <a:endParaRPr lang="da-DK" sz="1100" dirty="0"/>
          </a:p>
          <a:p>
            <a:pPr lvl="2"/>
            <a:r>
              <a:rPr lang="da-DK" sz="1100" dirty="0"/>
              <a:t>Til igangsætning som prioriteret projekt.</a:t>
            </a:r>
          </a:p>
          <a:p>
            <a:pPr lvl="1"/>
            <a:r>
              <a:rPr lang="da-DK" sz="1500" dirty="0"/>
              <a:t>LEA skal godkende justeringer til prioriteringsrækkefølgen.</a:t>
            </a:r>
          </a:p>
          <a:p>
            <a:pPr lvl="1"/>
            <a:r>
              <a:rPr lang="da-DK" sz="1500" dirty="0"/>
              <a:t>PFU dokumenterer beslutningerne i porteføljeplanen.</a:t>
            </a:r>
          </a:p>
          <a:p>
            <a:endParaRPr lang="da-DK" baseline="0" dirty="0"/>
          </a:p>
          <a:p>
            <a:r>
              <a:rPr lang="da-DK" baseline="0" dirty="0"/>
              <a:t>Når LEA har besluttet prioritering af projekter, sker tildelingen af ressourcer i AU IT ud fra princippet på tegningen:</a:t>
            </a:r>
          </a:p>
          <a:p>
            <a:pPr marL="228577" indent="-228577">
              <a:buAutoNum type="arabicParenR"/>
            </a:pPr>
            <a:r>
              <a:rPr lang="da-DK" baseline="0" dirty="0"/>
              <a:t>Der allokeres til systemforvaltning. Dels minimumsdrift af systemet, dels specifikke leverancer som er aftalt, dels en pulje til mindre udviklingsopgaver, der kan bruges løbende, der hvor porteføljeplanen giver mulighed for det.</a:t>
            </a:r>
          </a:p>
          <a:p>
            <a:pPr marL="228577" indent="-228577">
              <a:buAutoNum type="arabicParenR"/>
            </a:pPr>
            <a:r>
              <a:rPr lang="da-DK" baseline="0" dirty="0"/>
              <a:t>Dernæst tildeles projekterne ressourcer i den rækkefølge de er prioriteret. </a:t>
            </a:r>
          </a:p>
          <a:p>
            <a:pPr marL="228577" indent="-228577">
              <a:buAutoNum type="arabicParenR"/>
            </a:pPr>
            <a:r>
              <a:rPr lang="da-DK" baseline="0" dirty="0"/>
              <a:t>Hvis der efterfølgende er ledig kapacitet benyttes den til forvaltning</a:t>
            </a: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12</a:t>
            </a:fld>
            <a:endParaRPr lang="da-DK" dirty="0"/>
          </a:p>
        </p:txBody>
      </p:sp>
    </p:spTree>
    <p:extLst>
      <p:ext uri="{BB962C8B-B14F-4D97-AF65-F5344CB8AC3E}">
        <p14:creationId xmlns:p14="http://schemas.microsoft.com/office/powerpoint/2010/main" val="1089451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Overblik,</a:t>
            </a:r>
            <a:r>
              <a:rPr lang="da-DK" baseline="0" dirty="0"/>
              <a:t> prioritering og samarbejde omkring projekterne hviler på den beskrivelse af beslutningskompetence som er gengivet ovenfor. Det kan være en god ide at give 5 min til at læse og reflektere over indholdet.</a:t>
            </a:r>
          </a:p>
          <a:p>
            <a:endParaRPr lang="da-DK" baseline="0" dirty="0"/>
          </a:p>
          <a:p>
            <a:r>
              <a:rPr lang="da-DK" baseline="0" dirty="0"/>
              <a:t>Det er vigtigt at fremhæve:</a:t>
            </a:r>
          </a:p>
          <a:p>
            <a:pPr marL="228577" indent="-228577">
              <a:buAutoNum type="arabicParenR"/>
            </a:pPr>
            <a:r>
              <a:rPr lang="da-DK" baseline="0" dirty="0"/>
              <a:t>Det er LEA der beslutter prioriteringerne, men i dagligdagen er dette uddelegeret til PFU.</a:t>
            </a:r>
          </a:p>
          <a:p>
            <a:pPr marL="228577" indent="-228577">
              <a:buAutoNum type="arabicParenR"/>
            </a:pPr>
            <a:endParaRPr lang="da-DK" baseline="0" dirty="0"/>
          </a:p>
          <a:p>
            <a:pPr marL="228577" indent="-228577">
              <a:buAutoNum type="arabicParenR"/>
            </a:pPr>
            <a:r>
              <a:rPr lang="da-DK" baseline="0" dirty="0"/>
              <a:t>PFU har påtaget sig en sekretariatsbetjening af LEA i forbindelse med porteføljestyringen.</a:t>
            </a:r>
          </a:p>
          <a:p>
            <a:pPr marL="228577" indent="-228577">
              <a:buAutoNum type="arabicParenR"/>
            </a:pPr>
            <a:endParaRPr lang="da-DK" baseline="0" dirty="0"/>
          </a:p>
          <a:p>
            <a:pPr marL="228577" indent="-228577">
              <a:buAutoNum type="arabicParenR"/>
            </a:pPr>
            <a:r>
              <a:rPr lang="da-DK" dirty="0"/>
              <a:t>PFU har en metodemæssig styringsfunktion.</a:t>
            </a:r>
          </a:p>
          <a:p>
            <a:pPr marL="228577" indent="-228577">
              <a:buAutoNum type="arabicParenR"/>
            </a:pPr>
            <a:endParaRPr lang="da-DK" dirty="0"/>
          </a:p>
          <a:p>
            <a:pPr marL="228577" indent="-228577">
              <a:buAutoNum type="arabicParenR"/>
            </a:pPr>
            <a:r>
              <a:rPr lang="da-DK" baseline="0" dirty="0"/>
              <a:t>Styregrupperne skal sikre at ændringer som berører projektrammen  eller arkitekturen, godkendes af PFU.</a:t>
            </a:r>
          </a:p>
          <a:p>
            <a:pPr marL="228577" indent="-228577">
              <a:buAutoNum type="arabicParenR"/>
            </a:pPr>
            <a:endParaRPr lang="da-DK" baseline="0" dirty="0"/>
          </a:p>
          <a:p>
            <a:pPr marL="228577" indent="-228577">
              <a:buAutoNum type="arabicParenR"/>
            </a:pPr>
            <a:r>
              <a:rPr lang="da-DK" baseline="0" dirty="0"/>
              <a:t>Projektlederen skal sige til, hvis projektet bevæger sig ud over rammerne (beskrevet i PID) og udarbejde en ændringsanmodning til styregruppen.</a:t>
            </a:r>
            <a:endParaRPr lang="da-DK" dirty="0"/>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13</a:t>
            </a:fld>
            <a:endParaRPr lang="da-DK" dirty="0"/>
          </a:p>
        </p:txBody>
      </p:sp>
    </p:spTree>
    <p:extLst>
      <p:ext uri="{BB962C8B-B14F-4D97-AF65-F5344CB8AC3E}">
        <p14:creationId xmlns:p14="http://schemas.microsoft.com/office/powerpoint/2010/main" val="250360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72C160C3-3AB6-49C1-8001-AFDAD271EB5B}" type="slidenum">
              <a:rPr lang="da-DK" smtClean="0"/>
              <a:pPr>
                <a:defRPr/>
              </a:pPr>
              <a:t>14</a:t>
            </a:fld>
            <a:endParaRPr lang="da-DK"/>
          </a:p>
        </p:txBody>
      </p:sp>
    </p:spTree>
    <p:extLst>
      <p:ext uri="{BB962C8B-B14F-4D97-AF65-F5344CB8AC3E}">
        <p14:creationId xmlns:p14="http://schemas.microsoft.com/office/powerpoint/2010/main" val="350306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15</a:t>
            </a:fld>
            <a:endParaRPr lang="da-DK" dirty="0"/>
          </a:p>
        </p:txBody>
      </p:sp>
    </p:spTree>
    <p:extLst>
      <p:ext uri="{BB962C8B-B14F-4D97-AF65-F5344CB8AC3E}">
        <p14:creationId xmlns:p14="http://schemas.microsoft.com/office/powerpoint/2010/main" val="1089451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500" b="1" dirty="0"/>
              <a:t>Alle projekter, der ønskes prioriteret:</a:t>
            </a:r>
          </a:p>
          <a:p>
            <a:pPr lvl="1"/>
            <a:r>
              <a:rPr lang="da-DK" sz="1500" dirty="0"/>
              <a:t>Skal have en kort projektbeskrivelse i beslutningsmodellens skabelon.</a:t>
            </a:r>
          </a:p>
          <a:p>
            <a:pPr lvl="1"/>
            <a:r>
              <a:rPr lang="da-DK" sz="1500" dirty="0"/>
              <a:t>Skal have en navngivet projektejer, der vil indgå i visiteringen af projektet.</a:t>
            </a:r>
          </a:p>
          <a:p>
            <a:pPr lvl="1"/>
            <a:r>
              <a:rPr lang="da-DK" sz="1500" dirty="0"/>
              <a:t>Skal være kategoriseret som SKAL eller VIL projekt.</a:t>
            </a:r>
          </a:p>
          <a:p>
            <a:pPr lvl="1"/>
            <a:r>
              <a:rPr lang="da-DK" sz="1500" dirty="0"/>
              <a:t>Skal have en udfyldt scoring med tilhørende argumenter som underbygges af beskrivelsen.</a:t>
            </a:r>
          </a:p>
          <a:p>
            <a:pPr lvl="1"/>
            <a:endParaRPr lang="da-DK" sz="1500" dirty="0"/>
          </a:p>
          <a:p>
            <a:r>
              <a:rPr lang="da-DK" sz="1500" b="1" dirty="0"/>
              <a:t>AU IT skal:</a:t>
            </a:r>
          </a:p>
          <a:p>
            <a:pPr lvl="1"/>
            <a:r>
              <a:rPr lang="da-DK" sz="1500" dirty="0"/>
              <a:t>Visitere projektbeskrivelserne. </a:t>
            </a:r>
          </a:p>
          <a:p>
            <a:pPr lvl="1"/>
            <a:r>
              <a:rPr lang="da-DK" sz="1500" dirty="0"/>
              <a:t>Diskuttere kategoriseringerne, scoringerne og argumenterne.</a:t>
            </a:r>
          </a:p>
          <a:p>
            <a:pPr lvl="1"/>
            <a:endParaRPr lang="da-DK" sz="1500" dirty="0"/>
          </a:p>
          <a:p>
            <a:r>
              <a:rPr lang="da-DK" sz="1400" b="1" dirty="0"/>
              <a:t>Projektejeren skal:</a:t>
            </a:r>
          </a:p>
          <a:p>
            <a:pPr lvl="1"/>
            <a:r>
              <a:rPr lang="da-DK" sz="1500" dirty="0"/>
              <a:t>Tilvejebringe beskrivelse, kategorisering og scoring.</a:t>
            </a:r>
          </a:p>
          <a:p>
            <a:pPr lvl="1"/>
            <a:r>
              <a:rPr lang="da-DK" sz="1500" dirty="0"/>
              <a:t>Sikre projekterne er opdaterede på projektportalen. </a:t>
            </a:r>
          </a:p>
          <a:p>
            <a:pPr lvl="1"/>
            <a:endParaRPr lang="da-DK" sz="1500" dirty="0"/>
          </a:p>
          <a:p>
            <a:r>
              <a:rPr lang="da-DK" b="1" dirty="0"/>
              <a:t>LEA</a:t>
            </a:r>
            <a:r>
              <a:rPr lang="da-DK" b="1" baseline="0" dirty="0"/>
              <a:t> kan :</a:t>
            </a:r>
          </a:p>
          <a:p>
            <a:pPr marL="457153" lvl="1"/>
            <a:r>
              <a:rPr lang="da-DK" sz="1500" dirty="0"/>
              <a:t>På projektprioriteringsmøde beslutte at ændre kategoriseringen af enkeltprojekter.</a:t>
            </a:r>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16</a:t>
            </a:fld>
            <a:endParaRPr lang="da-DK" dirty="0"/>
          </a:p>
        </p:txBody>
      </p:sp>
    </p:spTree>
    <p:extLst>
      <p:ext uri="{BB962C8B-B14F-4D97-AF65-F5344CB8AC3E}">
        <p14:creationId xmlns:p14="http://schemas.microsoft.com/office/powerpoint/2010/main" val="1089451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17</a:t>
            </a:fld>
            <a:endParaRPr lang="en-GB" dirty="0"/>
          </a:p>
        </p:txBody>
      </p:sp>
    </p:spTree>
    <p:extLst>
      <p:ext uri="{BB962C8B-B14F-4D97-AF65-F5344CB8AC3E}">
        <p14:creationId xmlns:p14="http://schemas.microsoft.com/office/powerpoint/2010/main" val="3911849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18</a:t>
            </a:fld>
            <a:endParaRPr lang="en-GB" dirty="0"/>
          </a:p>
        </p:txBody>
      </p:sp>
    </p:spTree>
    <p:extLst>
      <p:ext uri="{BB962C8B-B14F-4D97-AF65-F5344CB8AC3E}">
        <p14:creationId xmlns:p14="http://schemas.microsoft.com/office/powerpoint/2010/main" val="3412324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19</a:t>
            </a:fld>
            <a:endParaRPr lang="en-GB" dirty="0"/>
          </a:p>
        </p:txBody>
      </p:sp>
    </p:spTree>
    <p:extLst>
      <p:ext uri="{BB962C8B-B14F-4D97-AF65-F5344CB8AC3E}">
        <p14:creationId xmlns:p14="http://schemas.microsoft.com/office/powerpoint/2010/main" val="202605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07" eaLnBrk="1" fontAlgn="auto" hangingPunct="1">
              <a:spcBef>
                <a:spcPts val="0"/>
              </a:spcBef>
              <a:spcAft>
                <a:spcPts val="0"/>
              </a:spcAft>
              <a:defRPr/>
            </a:pPr>
            <a:r>
              <a:rPr lang="da-DK" dirty="0"/>
              <a:t>1) Prioritering af knappe ressourcer – brug de begrænsede ressourcer på de rigtige ting</a:t>
            </a:r>
          </a:p>
          <a:p>
            <a:r>
              <a:rPr lang="da-DK" dirty="0"/>
              <a:t>Porteføljestyringen skal håndtere:</a:t>
            </a:r>
          </a:p>
          <a:p>
            <a:pPr lvl="1"/>
            <a:r>
              <a:rPr lang="da-DK" dirty="0"/>
              <a:t>Efterspørgsel hos AU IT, der er større end ressourcerne rækker til</a:t>
            </a:r>
          </a:p>
          <a:p>
            <a:pPr lvl="1"/>
            <a:r>
              <a:rPr lang="da-DK" dirty="0"/>
              <a:t>Efterspørgsel fra forskellige aktører, der har fælles ”budget” hos AU IT</a:t>
            </a:r>
          </a:p>
          <a:p>
            <a:pPr lvl="1"/>
            <a:r>
              <a:rPr lang="da-DK" dirty="0"/>
              <a:t>Flaskehalse og ressourcer, der efterspørges flere steder samtidig</a:t>
            </a:r>
          </a:p>
          <a:p>
            <a:pPr lvl="1"/>
            <a:r>
              <a:rPr lang="da-DK" dirty="0"/>
              <a:t>Afhængigheder mellem leverancer i forskellige projekter/produkter</a:t>
            </a:r>
          </a:p>
          <a:p>
            <a:pPr lvl="1"/>
            <a:r>
              <a:rPr lang="da-DK" dirty="0"/>
              <a:t>Afhængigheder i den fælles underliggende arkitektur</a:t>
            </a:r>
          </a:p>
          <a:p>
            <a:pPr defTabSz="914307" eaLnBrk="1" fontAlgn="auto" hangingPunct="1">
              <a:spcBef>
                <a:spcPts val="0"/>
              </a:spcBef>
              <a:spcAft>
                <a:spcPts val="0"/>
              </a:spcAft>
              <a:defRPr/>
            </a:pPr>
            <a:endParaRPr lang="da-DK" dirty="0"/>
          </a:p>
          <a:p>
            <a:pPr defTabSz="914307" eaLnBrk="1" fontAlgn="auto" hangingPunct="1">
              <a:spcBef>
                <a:spcPts val="0"/>
              </a:spcBef>
              <a:spcAft>
                <a:spcPts val="0"/>
              </a:spcAft>
              <a:defRPr/>
            </a:pPr>
            <a:r>
              <a:rPr lang="da-DK" dirty="0"/>
              <a:t>2) Gennemfør det vi har besluttet os for at prioritere effektivt, så vi når de fastsatte mål og følger op på, at det sker</a:t>
            </a:r>
          </a:p>
          <a:p>
            <a:pPr defTabSz="914307" eaLnBrk="1" fontAlgn="auto" hangingPunct="1">
              <a:spcBef>
                <a:spcPts val="0"/>
              </a:spcBef>
              <a:spcAft>
                <a:spcPts val="0"/>
              </a:spcAft>
              <a:defRPr/>
            </a:pPr>
            <a:r>
              <a:rPr lang="da-DK" dirty="0"/>
              <a:t>    Styrke planlægningen i projekterne </a:t>
            </a:r>
            <a:r>
              <a:rPr lang="da-DK" dirty="0" err="1"/>
              <a:t>mhp</a:t>
            </a:r>
            <a:r>
              <a:rPr lang="da-DK" dirty="0"/>
              <a:t>. endnu større succesrate i levering indenfor aftalt tid og kvalitet.</a:t>
            </a:r>
          </a:p>
          <a:p>
            <a:pPr defTabSz="914307" eaLnBrk="1" fontAlgn="auto" hangingPunct="1">
              <a:spcBef>
                <a:spcPts val="0"/>
              </a:spcBef>
              <a:spcAft>
                <a:spcPts val="0"/>
              </a:spcAft>
              <a:defRPr/>
            </a:pPr>
            <a:endParaRPr lang="da-DK" dirty="0"/>
          </a:p>
          <a:p>
            <a:pPr defTabSz="914307" eaLnBrk="1" fontAlgn="auto" hangingPunct="1">
              <a:spcBef>
                <a:spcPts val="0"/>
              </a:spcBef>
              <a:spcAft>
                <a:spcPts val="0"/>
              </a:spcAft>
              <a:defRPr/>
            </a:pPr>
            <a:r>
              <a:rPr lang="da-DK" dirty="0"/>
              <a:t>3) Skabe større synlighed og transparens i projektporteføljen og prioriteringen af dem.</a:t>
            </a:r>
          </a:p>
          <a:p>
            <a:pPr lvl="1"/>
            <a:r>
              <a:rPr lang="da-DK" dirty="0"/>
              <a:t>Prioritering, der fokuserer på værdiskabelsen for AU og som synliggøres</a:t>
            </a:r>
          </a:p>
          <a:p>
            <a:pPr lvl="1"/>
            <a:r>
              <a:rPr lang="da-DK" dirty="0"/>
              <a:t>Planlægning, der sikrer at rækkefølgen er lagt i forhold til ressourcer og arkitektur</a:t>
            </a:r>
          </a:p>
          <a:p>
            <a:pPr lvl="1"/>
            <a:r>
              <a:rPr lang="da-DK" dirty="0"/>
              <a:t>Koordination, der går på tværs af projekter og produkter</a:t>
            </a:r>
          </a:p>
          <a:p>
            <a:pPr defTabSz="914307" eaLnBrk="1" fontAlgn="auto" hangingPunct="1">
              <a:spcBef>
                <a:spcPts val="0"/>
              </a:spcBef>
              <a:spcAft>
                <a:spcPts val="0"/>
              </a:spcAft>
              <a:defRPr/>
            </a:pPr>
            <a:endParaRPr lang="da-DK" dirty="0"/>
          </a:p>
          <a:p>
            <a:pPr defTabSz="914307" eaLnBrk="1" fontAlgn="auto" hangingPunct="1">
              <a:spcBef>
                <a:spcPts val="0"/>
              </a:spcBef>
              <a:spcAft>
                <a:spcPts val="0"/>
              </a:spcAft>
              <a:defRPr/>
            </a:pPr>
            <a:r>
              <a:rPr lang="da-DK" dirty="0"/>
              <a:t> </a:t>
            </a:r>
          </a:p>
          <a:p>
            <a:pPr defTabSz="914307" eaLnBrk="1" fontAlgn="auto" hangingPunct="1">
              <a:spcBef>
                <a:spcPts val="0"/>
              </a:spcBef>
              <a:spcAft>
                <a:spcPts val="0"/>
              </a:spcAft>
              <a:defRPr/>
            </a:pPr>
            <a:r>
              <a:rPr lang="da-DK" dirty="0"/>
              <a:t>Ved at arbejde</a:t>
            </a:r>
            <a:r>
              <a:rPr lang="da-DK" baseline="0" dirty="0"/>
              <a:t> mere med struktur og fælles processer vil det give noget tilbage igen.</a:t>
            </a: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2</a:t>
            </a:fld>
            <a:endParaRPr lang="da-DK" dirty="0"/>
          </a:p>
        </p:txBody>
      </p:sp>
    </p:spTree>
    <p:extLst>
      <p:ext uri="{BB962C8B-B14F-4D97-AF65-F5344CB8AC3E}">
        <p14:creationId xmlns:p14="http://schemas.microsoft.com/office/powerpoint/2010/main" val="309236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20</a:t>
            </a:fld>
            <a:endParaRPr lang="en-GB" dirty="0"/>
          </a:p>
        </p:txBody>
      </p:sp>
    </p:spTree>
    <p:extLst>
      <p:ext uri="{BB962C8B-B14F-4D97-AF65-F5344CB8AC3E}">
        <p14:creationId xmlns:p14="http://schemas.microsoft.com/office/powerpoint/2010/main" val="1357888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21</a:t>
            </a:fld>
            <a:endParaRPr lang="en-GB" dirty="0"/>
          </a:p>
        </p:txBody>
      </p:sp>
    </p:spTree>
    <p:extLst>
      <p:ext uri="{BB962C8B-B14F-4D97-AF65-F5344CB8AC3E}">
        <p14:creationId xmlns:p14="http://schemas.microsoft.com/office/powerpoint/2010/main" val="2835950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pPr>
              <a:defRPr/>
            </a:pPr>
            <a:fld id="{72C160C3-3AB6-49C1-8001-AFDAD271EB5B}" type="slidenum">
              <a:rPr lang="en-GB" smtClean="0"/>
              <a:pPr>
                <a:defRPr/>
              </a:pPr>
              <a:t>22</a:t>
            </a:fld>
            <a:endParaRPr lang="en-GB" dirty="0"/>
          </a:p>
        </p:txBody>
      </p:sp>
    </p:spTree>
    <p:extLst>
      <p:ext uri="{BB962C8B-B14F-4D97-AF65-F5344CB8AC3E}">
        <p14:creationId xmlns:p14="http://schemas.microsoft.com/office/powerpoint/2010/main" val="3407047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72C160C3-3AB6-49C1-8001-AFDAD271EB5B}" type="slidenum">
              <a:rPr lang="da-DK" smtClean="0"/>
              <a:pPr>
                <a:defRPr/>
              </a:pPr>
              <a:t>23</a:t>
            </a:fld>
            <a:endParaRPr lang="da-DK"/>
          </a:p>
        </p:txBody>
      </p:sp>
    </p:spTree>
    <p:extLst>
      <p:ext uri="{BB962C8B-B14F-4D97-AF65-F5344CB8AC3E}">
        <p14:creationId xmlns:p14="http://schemas.microsoft.com/office/powerpoint/2010/main" val="3503063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Vedligeholdt manuelt</a:t>
            </a:r>
            <a:r>
              <a:rPr lang="da-DK" baseline="0" dirty="0"/>
              <a:t> i Excel – Kan give opdateringsfejl, der rettes så snart de opdages.</a:t>
            </a:r>
          </a:p>
          <a:p>
            <a:r>
              <a:rPr lang="da-DK" baseline="0" dirty="0"/>
              <a:t>Lægges på beslutningsmodellens hjemmeside efter hvert månedsmøde i LEA hvor projektporteføljen har været behandlet</a:t>
            </a:r>
          </a:p>
          <a:p>
            <a:endParaRPr lang="da-DK" baseline="0" dirty="0"/>
          </a:p>
          <a:p>
            <a:r>
              <a:rPr lang="da-DK" baseline="0" dirty="0"/>
              <a:t>Mere detaljeret overblik over de prioriterede projekter kan findes på beslutningsmodellens hjemmeside under menupunktet ”Prioriterede projekter”.</a:t>
            </a: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24</a:t>
            </a:fld>
            <a:endParaRPr lang="da-DK" dirty="0"/>
          </a:p>
        </p:txBody>
      </p:sp>
    </p:spTree>
    <p:extLst>
      <p:ext uri="{BB962C8B-B14F-4D97-AF65-F5344CB8AC3E}">
        <p14:creationId xmlns:p14="http://schemas.microsoft.com/office/powerpoint/2010/main" val="217928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Projektmodellen som forudsætning for porteføljestyring skal:</a:t>
            </a:r>
          </a:p>
          <a:p>
            <a:r>
              <a:rPr lang="da-DK" dirty="0"/>
              <a:t>Kunne anskueliggøre fremdrift i projekter på en standardiseret måde </a:t>
            </a:r>
          </a:p>
          <a:p>
            <a:pPr lvl="1"/>
            <a:r>
              <a:rPr lang="da-DK" dirty="0"/>
              <a:t>Faser – hvor langt er hvert projekt nået</a:t>
            </a:r>
          </a:p>
          <a:p>
            <a:pPr lvl="1"/>
            <a:r>
              <a:rPr lang="da-DK" dirty="0"/>
              <a:t>Statusrapportering – samme sprog og struktur</a:t>
            </a:r>
          </a:p>
          <a:p>
            <a:pPr lvl="1"/>
            <a:r>
              <a:rPr lang="da-DK" dirty="0"/>
              <a:t>Farvekoder for sundhedstilstand på flere parametre</a:t>
            </a:r>
          </a:p>
          <a:p>
            <a:r>
              <a:rPr lang="da-DK" dirty="0"/>
              <a:t>Skabe ændringsstyring med fokus på konsekvensvurdering for porteføljen </a:t>
            </a:r>
          </a:p>
          <a:p>
            <a:pPr lvl="1"/>
            <a:r>
              <a:rPr lang="da-DK" dirty="0" err="1"/>
              <a:t>Scope</a:t>
            </a:r>
            <a:r>
              <a:rPr lang="da-DK" dirty="0"/>
              <a:t>, tidsplan, ressourcer, gevinster</a:t>
            </a:r>
          </a:p>
          <a:p>
            <a:pPr lvl="1"/>
            <a:r>
              <a:rPr lang="da-DK" dirty="0"/>
              <a:t>Den enes positive BC er den andens forsinkelse =&gt; helhedssyn er nødvendigt!</a:t>
            </a:r>
          </a:p>
          <a:p>
            <a:r>
              <a:rPr lang="da-DK" dirty="0"/>
              <a:t>Gennem minimumsleverancer og gategodkendelser sikre beslutninger og kvaliteter, som AU sætter fokus på</a:t>
            </a:r>
          </a:p>
          <a:p>
            <a:endParaRPr lang="da-DK" dirty="0"/>
          </a:p>
          <a:p>
            <a:r>
              <a:rPr lang="da-DK" dirty="0"/>
              <a:t>Projektmodellen består af to slides og nogle bilag.</a:t>
            </a:r>
          </a:p>
          <a:p>
            <a:pPr marL="171432" indent="-171432">
              <a:buFontTx/>
              <a:buChar char="-"/>
            </a:pPr>
            <a:r>
              <a:rPr lang="da-DK" dirty="0"/>
              <a:t>Denne slide viser en visualisering af faserne</a:t>
            </a:r>
            <a:r>
              <a:rPr lang="da-DK" baseline="0" dirty="0"/>
              <a:t> og hvordan man kan bevæge sig imellem dem. </a:t>
            </a:r>
          </a:p>
          <a:p>
            <a:pPr marL="171432" indent="-171432">
              <a:buFontTx/>
              <a:buChar char="-"/>
            </a:pPr>
            <a:r>
              <a:rPr lang="da-DK" baseline="0" dirty="0"/>
              <a:t>Der er minimum 4 gates, men projekterne kan lægge så mange beslutningspunkter ind undervejs, der er behov for.</a:t>
            </a:r>
          </a:p>
          <a:p>
            <a:pPr marL="171432" indent="-171432">
              <a:buFontTx/>
              <a:buChar char="-"/>
            </a:pPr>
            <a:r>
              <a:rPr lang="da-DK" baseline="0" dirty="0"/>
              <a:t>Viser også de obligatoriske dokumenter, der har en fælles skabelon – kort projektbeskrivelse, PID, gevinstkort, målarkitektur, statusrapport, ændringsanmodning, systemforvaltningsaftale</a:t>
            </a:r>
          </a:p>
          <a:p>
            <a:pPr marL="171432" indent="-171432">
              <a:buFontTx/>
              <a:buChar char="-"/>
            </a:pPr>
            <a:r>
              <a:rPr lang="da-DK" baseline="0" dirty="0"/>
              <a:t>Gevinstrealiseringen ligger udenfor projektet, men grundlaget skabes i projektet.</a:t>
            </a:r>
          </a:p>
          <a:p>
            <a:endParaRPr lang="da-DK" baseline="0" dirty="0"/>
          </a:p>
          <a:p>
            <a:r>
              <a:rPr lang="da-DK" baseline="0" dirty="0"/>
              <a:t>Man kan få hjælp fra teamlederen i projekter, når man skal i gang med at bruge modellen.</a:t>
            </a:r>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25</a:t>
            </a:fld>
            <a:endParaRPr lang="da-DK" dirty="0"/>
          </a:p>
        </p:txBody>
      </p:sp>
    </p:spTree>
    <p:extLst>
      <p:ext uri="{BB962C8B-B14F-4D97-AF65-F5344CB8AC3E}">
        <p14:creationId xmlns:p14="http://schemas.microsoft.com/office/powerpoint/2010/main" val="1631138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Projektmodellen er en forholdsvis fleksibel model, hvor man kan tilrettelægge faserne så de passer bedst muligt på projektet.</a:t>
            </a:r>
          </a:p>
          <a:p>
            <a:r>
              <a:rPr lang="da-DK" dirty="0"/>
              <a:t>Eksempelvis kan man i gennemførelses-fasen vælge en vandfaldsmodel eller en </a:t>
            </a:r>
            <a:r>
              <a:rPr lang="da-DK" dirty="0" err="1"/>
              <a:t>scrum</a:t>
            </a:r>
            <a:r>
              <a:rPr lang="da-DK" dirty="0"/>
              <a:t>-model.</a:t>
            </a:r>
          </a:p>
          <a:p>
            <a:endParaRPr lang="da-DK" dirty="0"/>
          </a:p>
          <a:p>
            <a:r>
              <a:rPr lang="da-DK" dirty="0"/>
              <a:t>Man kan definere de underfaser og beslutningspunkter der er behov for, eksemplificeret med de ”gule firkanter”.</a:t>
            </a:r>
          </a:p>
          <a:p>
            <a:endParaRPr lang="da-DK" dirty="0"/>
          </a:p>
          <a:p>
            <a:r>
              <a:rPr lang="da-DK" dirty="0"/>
              <a:t>Samme princip gælder </a:t>
            </a:r>
            <a:r>
              <a:rPr lang="da-DK" dirty="0" err="1"/>
              <a:t>foranalysen</a:t>
            </a:r>
            <a:r>
              <a:rPr lang="da-DK" dirty="0"/>
              <a:t>. Det som ligger fast er de overordnede gates.</a:t>
            </a:r>
            <a:r>
              <a:rPr lang="da-DK" baseline="0" dirty="0"/>
              <a:t> Et eksempel kunne være at </a:t>
            </a:r>
            <a:r>
              <a:rPr lang="da-DK" dirty="0"/>
              <a:t>kontrakten med leverandøren som ikke underskrives før projektets fortsatte eksistens er godkendt af styregruppen i en gate2.</a:t>
            </a:r>
            <a:r>
              <a:rPr lang="da-DK" baseline="0" dirty="0"/>
              <a:t> Et andet eksempel kunne være gate3 der altid gennemføres før den første </a:t>
            </a:r>
            <a:r>
              <a:rPr lang="da-DK" baseline="0" dirty="0" err="1"/>
              <a:t>idriftssættelse</a:t>
            </a:r>
            <a:r>
              <a:rPr lang="da-DK" baseline="0" dirty="0"/>
              <a:t>, men også gerne flere gange i løbet af projektet, hvis der idriftsættes større leverancer som enten har en risiko, eller som påvirker omgivelserne.</a:t>
            </a:r>
            <a:endParaRPr lang="da-DK" dirty="0"/>
          </a:p>
        </p:txBody>
      </p:sp>
      <p:sp>
        <p:nvSpPr>
          <p:cNvPr id="4" name="Pladsholder til diasnummer 3"/>
          <p:cNvSpPr>
            <a:spLocks noGrp="1"/>
          </p:cNvSpPr>
          <p:nvPr>
            <p:ph type="sldNum" sz="quarter" idx="10"/>
          </p:nvPr>
        </p:nvSpPr>
        <p:spPr/>
        <p:txBody>
          <a:bodyPr/>
          <a:lstStyle/>
          <a:p>
            <a:pPr>
              <a:defRPr/>
            </a:pPr>
            <a:fld id="{72C160C3-3AB6-49C1-8001-AFDAD271EB5B}" type="slidenum">
              <a:rPr lang="da-DK" smtClean="0"/>
              <a:pPr>
                <a:defRPr/>
              </a:pPr>
              <a:t>26</a:t>
            </a:fld>
            <a:endParaRPr lang="da-DK" dirty="0"/>
          </a:p>
        </p:txBody>
      </p:sp>
    </p:spTree>
    <p:extLst>
      <p:ext uri="{BB962C8B-B14F-4D97-AF65-F5344CB8AC3E}">
        <p14:creationId xmlns:p14="http://schemas.microsoft.com/office/powerpoint/2010/main" val="3106834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Denne slide beskriver for hver fase hvad formålet er, hvilke leverancer der skal gennemføres samt kommer med nogle opmærksomhedspunkter, der kan være gode at overveje i forbindelse med ledelsen af projektet.</a:t>
            </a:r>
          </a:p>
          <a:p>
            <a:pPr marL="171432" indent="-171432">
              <a:buFontTx/>
              <a:buChar char="-"/>
            </a:pPr>
            <a:endParaRPr lang="da-DK" baseline="0" dirty="0"/>
          </a:p>
          <a:p>
            <a:r>
              <a:rPr lang="da-DK" baseline="0" dirty="0"/>
              <a:t>Leverancerne skal betragtes som MINIMUMSLEVERANCER for fasen. Hvis der er nogle af de generelle leverancer beskrevet på oversigten, projektet ikke planlægger at gennemføre i den beskrevne fase, skal PFU godkende fravalget/flytningen af leverancen. </a:t>
            </a:r>
          </a:p>
          <a:p>
            <a:endParaRPr lang="da-DK" baseline="0" dirty="0"/>
          </a:p>
          <a:p>
            <a:r>
              <a:rPr lang="da-DK" baseline="0" dirty="0"/>
              <a:t>Nyeste version af projektmodellen kan findes på beslutningsmodellens hjemmeside.</a:t>
            </a:r>
          </a:p>
          <a:p>
            <a:endParaRPr lang="da-DK" baseline="0" dirty="0"/>
          </a:p>
          <a:p>
            <a:r>
              <a:rPr lang="da-DK" baseline="0" dirty="0"/>
              <a:t>Man kan få hjælp fra AU IT når man skal i gang med at bruge modellen.</a:t>
            </a:r>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27</a:t>
            </a:fld>
            <a:endParaRPr lang="da-DK" dirty="0"/>
          </a:p>
        </p:txBody>
      </p:sp>
    </p:spTree>
    <p:extLst>
      <p:ext uri="{BB962C8B-B14F-4D97-AF65-F5344CB8AC3E}">
        <p14:creationId xmlns:p14="http://schemas.microsoft.com/office/powerpoint/2010/main" val="3970546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28</a:t>
            </a:fld>
            <a:endParaRPr lang="da-DK" dirty="0"/>
          </a:p>
        </p:txBody>
      </p:sp>
    </p:spTree>
    <p:extLst>
      <p:ext uri="{BB962C8B-B14F-4D97-AF65-F5344CB8AC3E}">
        <p14:creationId xmlns:p14="http://schemas.microsoft.com/office/powerpoint/2010/main" val="1362029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da-DK" smtClean="0"/>
              <a:pPr>
                <a:defRPr/>
              </a:pPr>
              <a:t>29</a:t>
            </a:fld>
            <a:endParaRPr lang="da-DK" dirty="0"/>
          </a:p>
        </p:txBody>
      </p:sp>
    </p:spTree>
    <p:extLst>
      <p:ext uri="{BB962C8B-B14F-4D97-AF65-F5344CB8AC3E}">
        <p14:creationId xmlns:p14="http://schemas.microsoft.com/office/powerpoint/2010/main" val="307415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07">
              <a:defRPr/>
            </a:pPr>
            <a:r>
              <a:rPr lang="da-DK" dirty="0"/>
              <a:t>Den fælles beslutningsmodel handler om:</a:t>
            </a:r>
          </a:p>
          <a:p>
            <a:r>
              <a:rPr lang="da-DK" dirty="0"/>
              <a:t>Formål: Sikre at henvendelser bliver håndteret, og at der skabes transparens i prioritering og gennemførelse af digitaliseringsprojekter på AU</a:t>
            </a:r>
          </a:p>
          <a:p>
            <a:endParaRPr lang="da-DK" dirty="0"/>
          </a:p>
          <a:p>
            <a:r>
              <a:rPr lang="da-DK" dirty="0"/>
              <a:t>1) hvordan man får overblik over alle udviklingsønskerne til AU IT.</a:t>
            </a:r>
          </a:p>
          <a:p>
            <a:r>
              <a:rPr lang="da-DK" dirty="0"/>
              <a:t>-   Alle de gode ideer/ønsker skal indsamles og eksistensregistreres. Det gør Projektchefen.</a:t>
            </a:r>
          </a:p>
          <a:p>
            <a:pPr marL="171432" indent="-171432">
              <a:buFontTx/>
              <a:buChar char="-"/>
            </a:pPr>
            <a:r>
              <a:rPr lang="da-DK" dirty="0"/>
              <a:t>De</a:t>
            </a:r>
            <a:r>
              <a:rPr lang="da-DK" baseline="0" dirty="0"/>
              <a:t> henvendelser der skal løses som projekter skal identificeres og der skal skabes overblik over dem.</a:t>
            </a:r>
            <a:r>
              <a:rPr lang="da-DK" dirty="0"/>
              <a:t>   </a:t>
            </a:r>
          </a:p>
          <a:p>
            <a:pPr marL="171432" indent="-171432">
              <a:buFontTx/>
              <a:buChar char="-"/>
            </a:pPr>
            <a:r>
              <a:rPr lang="da-DK" dirty="0"/>
              <a:t>De henvendelser, der kan løses i forvaltningen eller som mindre udviklingsopgaver identificeres,</a:t>
            </a:r>
            <a:r>
              <a:rPr lang="da-DK" baseline="0" dirty="0"/>
              <a:t> </a:t>
            </a:r>
            <a:r>
              <a:rPr lang="da-DK" dirty="0"/>
              <a:t>der skal skabes overblik over dem og de lægges i </a:t>
            </a:r>
            <a:r>
              <a:rPr lang="da-DK" dirty="0" err="1"/>
              <a:t>backloggen</a:t>
            </a:r>
            <a:r>
              <a:rPr lang="da-DK" baseline="0" dirty="0"/>
              <a:t> til løsning</a:t>
            </a:r>
            <a:r>
              <a:rPr lang="da-DK" dirty="0"/>
              <a:t>.</a:t>
            </a:r>
          </a:p>
          <a:p>
            <a:pPr marL="171432" indent="-171432">
              <a:buFontTx/>
              <a:buChar char="-"/>
            </a:pPr>
            <a:r>
              <a:rPr lang="da-DK" dirty="0"/>
              <a:t>Øvrige henvendelser løses undervejs i visiteringen eller afsluttes  sammen med henvender uden løsning.</a:t>
            </a:r>
          </a:p>
          <a:p>
            <a:r>
              <a:rPr lang="da-DK" dirty="0"/>
              <a:t>2) hvordan man får prioriteret imellem det som så er blevet identificeret som projekter.</a:t>
            </a:r>
          </a:p>
          <a:p>
            <a:pPr marL="171432" indent="-171432">
              <a:buFontTx/>
              <a:buChar char="-"/>
            </a:pPr>
            <a:r>
              <a:rPr lang="da-DK" dirty="0"/>
              <a:t>LEA tager stilling til prioritering af alle nye projekter indstilling fra PFU </a:t>
            </a:r>
            <a:r>
              <a:rPr lang="da-DK" baseline="0" dirty="0"/>
              <a:t>og placerer dem i projektporteføljen.</a:t>
            </a:r>
            <a:endParaRPr lang="da-DK" dirty="0"/>
          </a:p>
          <a:p>
            <a:pPr marL="171432" indent="-171432">
              <a:buFontTx/>
              <a:buChar char="-"/>
            </a:pPr>
            <a:r>
              <a:rPr lang="da-DK" dirty="0"/>
              <a:t>Porteføljechefen udarbejder</a:t>
            </a:r>
            <a:r>
              <a:rPr lang="da-DK" baseline="0" dirty="0"/>
              <a:t> en porteføljeplan på baggrund af </a:t>
            </a:r>
            <a:r>
              <a:rPr lang="da-DK" baseline="0" dirty="0" err="1"/>
              <a:t>LEAs</a:t>
            </a:r>
            <a:r>
              <a:rPr lang="da-DK" baseline="0" dirty="0"/>
              <a:t> projektprioritering.</a:t>
            </a:r>
          </a:p>
          <a:p>
            <a:pPr marL="171432" indent="-171432">
              <a:buFontTx/>
              <a:buChar char="-"/>
            </a:pPr>
            <a:r>
              <a:rPr lang="da-DK" baseline="0" dirty="0"/>
              <a:t>LEA godkender porteføljeplanen, og dermed hvilke projekter der igangsættes, hvilke der prioriteres og den indbyrdes prioritering mellem projekterne.</a:t>
            </a:r>
          </a:p>
          <a:p>
            <a:pPr marL="171432" indent="-171432">
              <a:buFontTx/>
              <a:buChar char="-"/>
            </a:pPr>
            <a:r>
              <a:rPr lang="da-DK" baseline="0" dirty="0"/>
              <a:t>I dagligdagen er denne beslutningskompetence uddelegeret til PFU</a:t>
            </a:r>
            <a:endParaRPr lang="da-DK" dirty="0"/>
          </a:p>
          <a:p>
            <a:r>
              <a:rPr lang="da-DK" dirty="0"/>
              <a:t>3) hvordan man samarbejder om at løse projekterne.</a:t>
            </a:r>
          </a:p>
          <a:p>
            <a:pPr marL="171432" indent="-171432" defTabSz="914307">
              <a:buFontTx/>
              <a:buChar char="-"/>
              <a:defRPr/>
            </a:pPr>
            <a:r>
              <a:rPr lang="da-DK" baseline="0" dirty="0"/>
              <a:t>Organisationen samarbejder på tværs om at løse projektet eller forvaltningsopgaven.</a:t>
            </a:r>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3</a:t>
            </a:fld>
            <a:endParaRPr lang="da-DK" dirty="0"/>
          </a:p>
        </p:txBody>
      </p:sp>
    </p:spTree>
    <p:extLst>
      <p:ext uri="{BB962C8B-B14F-4D97-AF65-F5344CB8AC3E}">
        <p14:creationId xmlns:p14="http://schemas.microsoft.com/office/powerpoint/2010/main" val="1982912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Eksempel på det værktøj, der hedder tjeklister til projektlederen.</a:t>
            </a:r>
          </a:p>
          <a:p>
            <a:r>
              <a:rPr lang="da-DK" dirty="0"/>
              <a:t>Stort excel-ark med faneblad for hver fase, hver gate, og særlig vigtige områder.</a:t>
            </a:r>
          </a:p>
          <a:p>
            <a:r>
              <a:rPr lang="da-DK" dirty="0"/>
              <a:t>Hver af de grønne</a:t>
            </a:r>
            <a:r>
              <a:rPr lang="da-DK" baseline="0" dirty="0"/>
              <a:t> linjer kan foldes ud så der fremkommer et sæt af spørgsmål, der kan støtte projektlederen.</a:t>
            </a:r>
          </a:p>
          <a:p>
            <a:endParaRPr lang="da-DK" baseline="0" dirty="0"/>
          </a:p>
          <a:p>
            <a:r>
              <a:rPr lang="da-DK" baseline="0" dirty="0"/>
              <a:t>Skal hjælpe til at man kommer godt omkring i planlægningen.</a:t>
            </a:r>
          </a:p>
          <a:p>
            <a:endParaRPr lang="da-DK" dirty="0"/>
          </a:p>
          <a:p>
            <a:r>
              <a:rPr lang="da-DK" dirty="0"/>
              <a:t>Opdateres løbende, når verden forandrer sig eller vi bliver klogere.</a:t>
            </a:r>
          </a:p>
        </p:txBody>
      </p:sp>
      <p:sp>
        <p:nvSpPr>
          <p:cNvPr id="4" name="Pladsholder til diasnummer 3"/>
          <p:cNvSpPr>
            <a:spLocks noGrp="1"/>
          </p:cNvSpPr>
          <p:nvPr>
            <p:ph type="sldNum" sz="quarter" idx="10"/>
          </p:nvPr>
        </p:nvSpPr>
        <p:spPr/>
        <p:txBody>
          <a:bodyPr/>
          <a:lstStyle/>
          <a:p>
            <a:pPr>
              <a:defRPr/>
            </a:pPr>
            <a:fld id="{72C160C3-3AB6-49C1-8001-AFDAD271EB5B}" type="slidenum">
              <a:rPr lang="da-DK" smtClean="0"/>
              <a:pPr>
                <a:defRPr/>
              </a:pPr>
              <a:t>30</a:t>
            </a:fld>
            <a:endParaRPr lang="da-DK" dirty="0"/>
          </a:p>
        </p:txBody>
      </p:sp>
    </p:spTree>
    <p:extLst>
      <p:ext uri="{BB962C8B-B14F-4D97-AF65-F5344CB8AC3E}">
        <p14:creationId xmlns:p14="http://schemas.microsoft.com/office/powerpoint/2010/main" val="2708835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31</a:t>
            </a:fld>
            <a:endParaRPr lang="da-DK" dirty="0"/>
          </a:p>
        </p:txBody>
      </p:sp>
    </p:spTree>
    <p:extLst>
      <p:ext uri="{BB962C8B-B14F-4D97-AF65-F5344CB8AC3E}">
        <p14:creationId xmlns:p14="http://schemas.microsoft.com/office/powerpoint/2010/main" val="419379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07">
              <a:defRPr/>
            </a:pPr>
            <a:r>
              <a:rPr lang="da-DK" baseline="0" dirty="0"/>
              <a:t>Ikke nødvendigt at kende i detaljen, men illustration af kompleksiteten.</a:t>
            </a:r>
          </a:p>
          <a:p>
            <a:pPr defTabSz="914307">
              <a:defRPr/>
            </a:pPr>
            <a:endParaRPr lang="da-DK" dirty="0"/>
          </a:p>
          <a:p>
            <a:pPr defTabSz="914307">
              <a:defRPr/>
            </a:pPr>
            <a:r>
              <a:rPr lang="da-DK" dirty="0" err="1"/>
              <a:t>Sliden</a:t>
            </a:r>
            <a:r>
              <a:rPr lang="da-DK" dirty="0"/>
              <a:t> illustrerer begrundelsen for, at der</a:t>
            </a:r>
            <a:r>
              <a:rPr lang="da-DK" baseline="0" dirty="0"/>
              <a:t> er behov for en fælles beslutningsmodel.</a:t>
            </a:r>
          </a:p>
          <a:p>
            <a:endParaRPr lang="da-DK" dirty="0"/>
          </a:p>
          <a:p>
            <a:r>
              <a:rPr lang="da-DK" dirty="0"/>
              <a:t>AU IT modtager hvert år talrige ønsker til projekter fra hele universitetet; langt flere ønsker, end AU IT har mulighed for at indfri. </a:t>
            </a:r>
            <a:r>
              <a:rPr lang="da-DK" baseline="0" dirty="0"/>
              <a:t> De kommer fra alle dele af universitetet. Der er brug for en helhedsbetragtning.</a:t>
            </a:r>
          </a:p>
          <a:p>
            <a:r>
              <a:rPr lang="da-DK" baseline="0" dirty="0"/>
              <a:t>Beslutningsmodellen giver mulighed for mere synlighed omkring hvorfor det nogle gange er svært at ”komme igennem med noget”. </a:t>
            </a:r>
          </a:p>
          <a:p>
            <a:r>
              <a:rPr lang="da-DK" baseline="0" dirty="0"/>
              <a:t>Beslutningsmodellen giver også mere transparens i hvilke projekter der er prioriteret og hvorfor.</a:t>
            </a:r>
          </a:p>
          <a:p>
            <a:endParaRPr lang="da-DK" baseline="0" dirty="0"/>
          </a:p>
          <a:p>
            <a:r>
              <a:rPr lang="da-DK" dirty="0"/>
              <a:t>Ønskerne kan: </a:t>
            </a:r>
          </a:p>
          <a:p>
            <a:pPr marL="228577" indent="-228577">
              <a:buAutoNum type="arabicParenR"/>
            </a:pPr>
            <a:r>
              <a:rPr lang="da-DK" baseline="0" dirty="0"/>
              <a:t>udspringe af ledelsesbeslutninger f.eks. på fakulteterne eller i universitetsledelsen. </a:t>
            </a:r>
          </a:p>
          <a:p>
            <a:pPr marL="228577" indent="-228577">
              <a:buAutoNum type="arabicParenR"/>
            </a:pPr>
            <a:r>
              <a:rPr lang="da-DK" baseline="0" dirty="0"/>
              <a:t>komme fra allerede igangværende projekter, f.eks. hvis projektet ser en god </a:t>
            </a:r>
            <a:r>
              <a:rPr lang="da-DK" baseline="0" dirty="0" err="1"/>
              <a:t>bussiness</a:t>
            </a:r>
            <a:r>
              <a:rPr lang="da-DK" baseline="0" dirty="0"/>
              <a:t> case i at udvide projektet eller igangsætte et delprojekt.</a:t>
            </a:r>
          </a:p>
          <a:p>
            <a:pPr marL="228577" indent="-228577">
              <a:buAutoNum type="arabicParenR"/>
            </a:pPr>
            <a:r>
              <a:rPr lang="da-DK" baseline="0" dirty="0"/>
              <a:t>komme fra den daglige systemforvaltning, hvor f.eks. lovkrav kan spille ind.</a:t>
            </a:r>
          </a:p>
          <a:p>
            <a:pPr marL="228577" indent="-228577">
              <a:buAutoNum type="arabicParenR"/>
            </a:pPr>
            <a:r>
              <a:rPr lang="da-DK" dirty="0"/>
              <a:t>komme via</a:t>
            </a:r>
            <a:r>
              <a:rPr lang="da-DK" baseline="0" dirty="0"/>
              <a:t> direkte henvendelse fra en medarbejder eller studerende på AU til en person i AU IT eller IT-supporten.</a:t>
            </a:r>
          </a:p>
          <a:p>
            <a:pPr marL="228577" indent="-228577">
              <a:buAutoNum type="arabicParenR"/>
            </a:pPr>
            <a:endParaRPr lang="da-DK" baseline="0" dirty="0"/>
          </a:p>
          <a:p>
            <a:r>
              <a:rPr lang="da-DK" baseline="0" dirty="0"/>
              <a:t>Uanset hvor henvendelsen kommer fra, opsamles den af Projektchefen og registreres, så der prioriteres på tværs af helheden.</a:t>
            </a:r>
          </a:p>
          <a:p>
            <a:r>
              <a:rPr lang="da-DK" baseline="0" dirty="0"/>
              <a:t>Det som med fordel kan løses i forvaltningsorganisationen eller som mindre udviklingsopgave, kanaliseres derhen og fjernes fra projektporteføljen.</a:t>
            </a:r>
          </a:p>
          <a:p>
            <a:r>
              <a:rPr lang="da-DK" baseline="0" dirty="0"/>
              <a:t>Det som gennem dialog viser sig ikke at skulle løses alligevel, eksempelvis fordi der allerede findes en løsning et andet sted i organisationen, lukkes som afvist/løses ikke alligevel.</a:t>
            </a:r>
            <a:endParaRPr lang="da-DK" dirty="0"/>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4</a:t>
            </a:fld>
            <a:endParaRPr lang="da-DK" dirty="0"/>
          </a:p>
        </p:txBody>
      </p:sp>
    </p:spTree>
    <p:extLst>
      <p:ext uri="{BB962C8B-B14F-4D97-AF65-F5344CB8AC3E}">
        <p14:creationId xmlns:p14="http://schemas.microsoft.com/office/powerpoint/2010/main" val="241764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Hvordan får man så overblik, prioritering og fælles fodslag i samarbejdet?</a:t>
            </a:r>
          </a:p>
          <a:p>
            <a:endParaRPr lang="da-DK" dirty="0"/>
          </a:p>
          <a:p>
            <a:pPr marL="228577" indent="-228577">
              <a:buFont typeface="Arial" panose="020B0604020202020204" pitchFamily="34" charset="0"/>
              <a:buChar char="•"/>
            </a:pPr>
            <a:r>
              <a:rPr lang="da-DK" dirty="0"/>
              <a:t>Det skal de 6 beskrivelser samt</a:t>
            </a:r>
            <a:r>
              <a:rPr lang="da-DK" baseline="0" dirty="0"/>
              <a:t> en fælles projektmodel med tilhørende værktøjskasse og skabeloner hjælpe til. </a:t>
            </a:r>
          </a:p>
          <a:p>
            <a:pPr marL="228577" indent="-228577">
              <a:buFont typeface="Arial" panose="020B0604020202020204" pitchFamily="34" charset="0"/>
              <a:buChar char="•"/>
            </a:pPr>
            <a:r>
              <a:rPr lang="da-DK" baseline="0" dirty="0"/>
              <a:t>Udmøntes i:</a:t>
            </a:r>
          </a:p>
          <a:p>
            <a:pPr marL="685730" lvl="1" indent="-228577">
              <a:buFont typeface="Arial" panose="020B0604020202020204" pitchFamily="34" charset="0"/>
              <a:buChar char="•"/>
            </a:pPr>
            <a:r>
              <a:rPr lang="da-DK" baseline="0" dirty="0"/>
              <a:t>projektporteføljeplanen der viser kalendertid</a:t>
            </a:r>
          </a:p>
          <a:p>
            <a:pPr marL="685730" lvl="1" indent="-228577">
              <a:buFont typeface="Arial" panose="020B0604020202020204" pitchFamily="34" charset="0"/>
              <a:buChar char="•"/>
            </a:pPr>
            <a:r>
              <a:rPr lang="da-DK" baseline="0" dirty="0"/>
              <a:t>projektoverblikket, der viser prioriteringerne samt hvad projekterne går ud på, og hvem, der er kontaktpersoner på dem.</a:t>
            </a:r>
          </a:p>
          <a:p>
            <a:pPr marL="228577" indent="-228577">
              <a:buFont typeface="Arial" panose="020B0604020202020204" pitchFamily="34" charset="0"/>
              <a:buChar char="•"/>
            </a:pPr>
            <a:endParaRPr lang="da-DK" baseline="0" dirty="0"/>
          </a:p>
          <a:p>
            <a:pPr marL="228577" indent="-228577">
              <a:buFont typeface="Arial" panose="020B0604020202020204" pitchFamily="34" charset="0"/>
              <a:buChar char="•"/>
            </a:pPr>
            <a:r>
              <a:rPr lang="da-DK" baseline="0" dirty="0"/>
              <a:t>De to første beskrivelser er gennemgået. </a:t>
            </a:r>
          </a:p>
          <a:p>
            <a:pPr marL="228577" indent="-228577">
              <a:buFont typeface="Arial" panose="020B0604020202020204" pitchFamily="34" charset="0"/>
              <a:buChar char="•"/>
            </a:pPr>
            <a:endParaRPr lang="da-DK" baseline="0" dirty="0"/>
          </a:p>
          <a:p>
            <a:pPr marL="228577" indent="-228577">
              <a:buFont typeface="Arial" panose="020B0604020202020204" pitchFamily="34" charset="0"/>
              <a:buChar char="•"/>
            </a:pPr>
            <a:r>
              <a:rPr lang="da-DK" baseline="0" dirty="0"/>
              <a:t>De næste kan man klikke på enkeltvis, eller sige noget om overordnet hver især, og dermed springe detaljen over.</a:t>
            </a:r>
          </a:p>
          <a:p>
            <a:pPr marL="228577" indent="-228577">
              <a:buFont typeface="Arial" panose="020B0604020202020204" pitchFamily="34" charset="0"/>
              <a:buChar char="•"/>
            </a:pPr>
            <a:endParaRPr lang="da-DK" baseline="0" dirty="0"/>
          </a:p>
          <a:p>
            <a:pPr marL="228577" indent="-228577">
              <a:buFont typeface="Arial" panose="020B0604020202020204" pitchFamily="34" charset="0"/>
              <a:buChar char="•"/>
            </a:pPr>
            <a:r>
              <a:rPr lang="da-DK" baseline="0" dirty="0"/>
              <a:t>Projektmodellen beskrives på næste slide.</a:t>
            </a:r>
          </a:p>
          <a:p>
            <a:pPr marL="228577" indent="-228577">
              <a:buFont typeface="Arial" panose="020B0604020202020204" pitchFamily="34" charset="0"/>
              <a:buChar char="•"/>
            </a:pPr>
            <a:endParaRPr lang="da-DK" baseline="0" dirty="0"/>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5</a:t>
            </a:fld>
            <a:endParaRPr lang="da-DK" dirty="0"/>
          </a:p>
        </p:txBody>
      </p:sp>
    </p:spTree>
    <p:extLst>
      <p:ext uri="{BB962C8B-B14F-4D97-AF65-F5344CB8AC3E}">
        <p14:creationId xmlns:p14="http://schemas.microsoft.com/office/powerpoint/2010/main" val="169564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32" indent="-171432">
              <a:buFont typeface="Arial" panose="020B0604020202020204" pitchFamily="34" charset="0"/>
              <a:buChar char="•"/>
            </a:pPr>
            <a:r>
              <a:rPr lang="da-DK" dirty="0"/>
              <a:t>Den fælles projektmodel er en IT projektmodel, der beskriver minimumsleverancer og giver gode</a:t>
            </a:r>
            <a:r>
              <a:rPr lang="da-DK" baseline="0" dirty="0"/>
              <a:t> råd til opmærksomhedspunkter i fasen.</a:t>
            </a:r>
          </a:p>
          <a:p>
            <a:pPr marL="171432" indent="-171432">
              <a:buFont typeface="Arial" panose="020B0604020202020204" pitchFamily="34" charset="0"/>
              <a:buChar char="•"/>
            </a:pPr>
            <a:endParaRPr lang="da-DK" baseline="0" dirty="0"/>
          </a:p>
          <a:p>
            <a:pPr marL="171432" indent="-171432">
              <a:buFont typeface="Arial" panose="020B0604020202020204" pitchFamily="34" charset="0"/>
              <a:buChar char="•"/>
            </a:pPr>
            <a:r>
              <a:rPr lang="da-DK" dirty="0"/>
              <a:t>Modellen SKAL</a:t>
            </a:r>
            <a:r>
              <a:rPr lang="da-DK" baseline="0" dirty="0"/>
              <a:t> benyttes på prioriterede projekter, der har en projektleder. </a:t>
            </a:r>
          </a:p>
          <a:p>
            <a:pPr marL="171432" indent="-171432">
              <a:buFont typeface="Arial" panose="020B0604020202020204" pitchFamily="34" charset="0"/>
              <a:buChar char="•"/>
            </a:pPr>
            <a:r>
              <a:rPr lang="da-DK" baseline="0" dirty="0"/>
              <a:t>Modellen MÅ bruges af alle.</a:t>
            </a:r>
          </a:p>
          <a:p>
            <a:pPr marL="171432" indent="-171432">
              <a:buFont typeface="Arial" panose="020B0604020202020204" pitchFamily="34" charset="0"/>
              <a:buChar char="•"/>
            </a:pPr>
            <a:endParaRPr lang="da-DK" baseline="0" dirty="0"/>
          </a:p>
          <a:p>
            <a:pPr marL="171432" indent="-171432">
              <a:buFont typeface="Arial" panose="020B0604020202020204" pitchFamily="34" charset="0"/>
              <a:buChar char="•"/>
            </a:pPr>
            <a:r>
              <a:rPr lang="da-DK" baseline="0" dirty="0"/>
              <a:t>Værktøjskassen består af fælles skabeloner, der SKAL benyttes samt en tjekliste, der BØR tages i anvendelse. </a:t>
            </a:r>
          </a:p>
          <a:p>
            <a:pPr marL="171432" indent="-171432">
              <a:buFont typeface="Arial" panose="020B0604020202020204" pitchFamily="34" charset="0"/>
              <a:buChar char="•"/>
            </a:pPr>
            <a:r>
              <a:rPr lang="da-DK" baseline="0" dirty="0"/>
              <a:t>Tjeklisten vedligeholdes og udbygges Projektchefen. Input kan sendes til ng@au.dk. </a:t>
            </a:r>
          </a:p>
          <a:p>
            <a:pPr marL="171432" indent="-171432">
              <a:buFont typeface="Arial" panose="020B0604020202020204" pitchFamily="34" charset="0"/>
              <a:buChar char="•"/>
            </a:pPr>
            <a:endParaRPr lang="da-DK" baseline="0" dirty="0"/>
          </a:p>
          <a:p>
            <a:pPr marL="171432" indent="-171432">
              <a:buFont typeface="Arial" panose="020B0604020202020204" pitchFamily="34" charset="0"/>
              <a:buChar char="•"/>
            </a:pPr>
            <a:r>
              <a:rPr lang="da-DK" baseline="0" dirty="0"/>
              <a:t>Ansvaret for projektmodellen og dens videreudvikling ligger hos systemchefgruppen.</a:t>
            </a:r>
          </a:p>
          <a:p>
            <a:endParaRPr lang="da-DK" baseline="0"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6</a:t>
            </a:fld>
            <a:endParaRPr lang="da-DK" dirty="0"/>
          </a:p>
        </p:txBody>
      </p:sp>
    </p:spTree>
    <p:extLst>
      <p:ext uri="{BB962C8B-B14F-4D97-AF65-F5344CB8AC3E}">
        <p14:creationId xmlns:p14="http://schemas.microsoft.com/office/powerpoint/2010/main" val="4041788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577" indent="-228577" defTabSz="914307">
              <a:buFontTx/>
              <a:buAutoNum type="arabicParenR"/>
              <a:defRPr/>
            </a:pPr>
            <a:r>
              <a:rPr lang="da-DK" dirty="0"/>
              <a:t>Det er vigtigt, at man indsender henvendelser til AU IT så tidligt som muligt. </a:t>
            </a:r>
          </a:p>
          <a:p>
            <a:r>
              <a:rPr lang="da-DK" dirty="0"/>
              <a:t>     Det vil give mulighed</a:t>
            </a:r>
            <a:r>
              <a:rPr lang="da-DK" baseline="0" dirty="0"/>
              <a:t> for at visitere henvendelserne og undersøge om de kan løses i forvaltning, sammen med et eksisterende projekt, eller om det skal projektgøres.</a:t>
            </a:r>
          </a:p>
          <a:p>
            <a:endParaRPr lang="da-DK" baseline="0" dirty="0"/>
          </a:p>
          <a:p>
            <a:pPr marL="228577" indent="-228577">
              <a:buAutoNum type="arabicParenR" startAt="2"/>
            </a:pPr>
            <a:r>
              <a:rPr lang="da-DK" baseline="0" dirty="0"/>
              <a:t>M</a:t>
            </a:r>
            <a:r>
              <a:rPr lang="da-DK" dirty="0"/>
              <a:t>odel, værktøjer og skabeloner må gerne bruges af alle, men der er ikke et krav, når der ikke er en projektleder, eller hvis projektet ikke er blandt de prioriterede projekter.</a:t>
            </a:r>
          </a:p>
          <a:p>
            <a:r>
              <a:rPr lang="da-DK" dirty="0"/>
              <a:t>     </a:t>
            </a:r>
          </a:p>
          <a:p>
            <a:r>
              <a:rPr lang="da-DK" dirty="0"/>
              <a:t>3) PFU er </a:t>
            </a:r>
            <a:r>
              <a:rPr lang="da-DK" dirty="0" err="1"/>
              <a:t>PorteFøljeUdvalget</a:t>
            </a:r>
            <a:r>
              <a:rPr lang="da-DK" dirty="0"/>
              <a:t>.</a:t>
            </a:r>
          </a:p>
          <a:p>
            <a:pPr marL="171432" indent="-171432">
              <a:buFont typeface="Arial" panose="020B0604020202020204" pitchFamily="34" charset="0"/>
              <a:buChar char="•"/>
            </a:pPr>
            <a:r>
              <a:rPr lang="da-DK" dirty="0"/>
              <a:t>Består af AU </a:t>
            </a:r>
            <a:r>
              <a:rPr lang="da-DK" dirty="0" err="1"/>
              <a:t>ITs</a:t>
            </a:r>
            <a:r>
              <a:rPr lang="da-DK" dirty="0"/>
              <a:t> chefgruppe, Funktionschef fra AU HR, Funktionschef fra AU UDD samt Universitetsdirektøren</a:t>
            </a:r>
          </a:p>
          <a:p>
            <a:pPr marL="171432" indent="-171432">
              <a:buFont typeface="Arial" panose="020B0604020202020204" pitchFamily="34" charset="0"/>
              <a:buChar char="•"/>
            </a:pPr>
            <a:r>
              <a:rPr lang="da-DK" dirty="0"/>
              <a:t>Sekretariatsbetjener LEA i forhold til projektporteføljen, for projekter der involverer AU IT.</a:t>
            </a:r>
          </a:p>
          <a:p>
            <a:pPr marL="0" indent="0">
              <a:buFont typeface="Arial" panose="020B0604020202020204" pitchFamily="34" charset="0"/>
              <a:buNone/>
            </a:pPr>
            <a:endParaRPr lang="da-DK" dirty="0"/>
          </a:p>
          <a:p>
            <a:r>
              <a:rPr lang="da-DK" dirty="0"/>
              <a:t>4) Systemchefgruppen er et </a:t>
            </a:r>
            <a:r>
              <a:rPr lang="da-DK" dirty="0" err="1"/>
              <a:t>governanceorgan</a:t>
            </a:r>
            <a:r>
              <a:rPr lang="da-DK" dirty="0"/>
              <a:t> bestående af funktionschefer med systemansvar. Systemchefgruppen har ansvaret for</a:t>
            </a:r>
            <a:r>
              <a:rPr lang="da-DK" baseline="0" dirty="0"/>
              <a:t> vedligeholdelse af Beslutningsmodellen, herunder projektmodellen og dens værktøjskasse samt udbredelse af kendskabet til den.</a:t>
            </a: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7</a:t>
            </a:fld>
            <a:endParaRPr lang="da-DK" dirty="0"/>
          </a:p>
        </p:txBody>
      </p:sp>
    </p:spTree>
    <p:extLst>
      <p:ext uri="{BB962C8B-B14F-4D97-AF65-F5344CB8AC3E}">
        <p14:creationId xmlns:p14="http://schemas.microsoft.com/office/powerpoint/2010/main" val="1053921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32" indent="-171432" defTabSz="914307" eaLnBrk="1" fontAlgn="auto" hangingPunct="1">
              <a:spcBef>
                <a:spcPts val="0"/>
              </a:spcBef>
              <a:spcAft>
                <a:spcPts val="0"/>
              </a:spcAft>
              <a:buFont typeface="Arial" panose="020B0604020202020204" pitchFamily="34" charset="0"/>
              <a:buChar char="•"/>
              <a:defRPr/>
            </a:pPr>
            <a:r>
              <a:rPr lang="da-DK" dirty="0"/>
              <a:t>Den månedlige statusrapportering til PFU/LEA kan i nogle tilfælde falde sammen med andre statusrapporteringer i projektet. Det ændrer ikke på hverken dato eller skabelon for den, der afleveres til PFU/LEA.</a:t>
            </a:r>
          </a:p>
          <a:p>
            <a:pPr defTabSz="914307" eaLnBrk="1" fontAlgn="auto" hangingPunct="1">
              <a:spcBef>
                <a:spcPts val="0"/>
              </a:spcBef>
              <a:spcAft>
                <a:spcPts val="0"/>
              </a:spcAft>
              <a:defRPr/>
            </a:pPr>
            <a:r>
              <a:rPr lang="da-DK" dirty="0"/>
              <a:t>    I</a:t>
            </a:r>
            <a:r>
              <a:rPr lang="da-DK" baseline="0" dirty="0"/>
              <a:t> praksis sendes statusrapporten til Nanna Garner.</a:t>
            </a:r>
          </a:p>
          <a:p>
            <a:pPr defTabSz="914307" eaLnBrk="1" fontAlgn="auto" hangingPunct="1">
              <a:spcBef>
                <a:spcPts val="0"/>
              </a:spcBef>
              <a:spcAft>
                <a:spcPts val="0"/>
              </a:spcAft>
              <a:defRPr/>
            </a:pPr>
            <a:endParaRPr lang="da-DK" baseline="0" dirty="0"/>
          </a:p>
          <a:p>
            <a:pPr marL="171432" indent="-171432">
              <a:buFont typeface="Arial" panose="020B0604020202020204" pitchFamily="34" charset="0"/>
              <a:buChar char="•"/>
            </a:pPr>
            <a:r>
              <a:rPr lang="da-DK" dirty="0"/>
              <a:t>Større projektudvidelser besluttet i styregruppen er ikke automatisk prioriteret.</a:t>
            </a:r>
          </a:p>
          <a:p>
            <a:r>
              <a:rPr lang="da-DK" dirty="0"/>
              <a:t>    Alle ændringer, som påvirker projektrammen eller arkitekturen, SKAL indstilles til PFU med henblik på godkendelse i forhold til porteføljen. </a:t>
            </a:r>
          </a:p>
          <a:p>
            <a:pPr defTabSz="914307" eaLnBrk="1" fontAlgn="auto" hangingPunct="1">
              <a:spcBef>
                <a:spcPts val="0"/>
              </a:spcBef>
              <a:spcAft>
                <a:spcPts val="0"/>
              </a:spcAft>
              <a:defRPr/>
            </a:pPr>
            <a:r>
              <a:rPr lang="da-DK" dirty="0"/>
              <a:t>    PFU godkender ikke forretningsbeslutninger, men de</a:t>
            </a:r>
            <a:r>
              <a:rPr lang="da-DK" baseline="0" dirty="0"/>
              <a:t> projekt og porteføljemæssige konsekvenser af dem.</a:t>
            </a:r>
          </a:p>
          <a:p>
            <a:pPr defTabSz="914307" eaLnBrk="1" fontAlgn="auto" hangingPunct="1">
              <a:spcBef>
                <a:spcPts val="0"/>
              </a:spcBef>
              <a:spcAft>
                <a:spcPts val="0"/>
              </a:spcAft>
              <a:defRPr/>
            </a:pPr>
            <a:r>
              <a:rPr lang="da-DK" baseline="0" dirty="0"/>
              <a:t>    PFU vurderer om ændringen skal eskaleres til LEA.</a:t>
            </a:r>
          </a:p>
          <a:p>
            <a:pPr marL="171432" indent="-171432" defTabSz="914307" eaLnBrk="1" fontAlgn="auto" hangingPunct="1">
              <a:spcBef>
                <a:spcPts val="0"/>
              </a:spcBef>
              <a:spcAft>
                <a:spcPts val="0"/>
              </a:spcAft>
              <a:buFont typeface="Arial" panose="020B0604020202020204" pitchFamily="34" charset="0"/>
              <a:buChar char="•"/>
              <a:defRPr/>
            </a:pPr>
            <a:r>
              <a:rPr lang="da-DK" baseline="0" dirty="0"/>
              <a:t>En projektudvidelse kan også være en PID, der er væsentlig anderledes end den korte projektbeskrivelse, der blev udarbejdet i forbindelse med projektprioriteringen.</a:t>
            </a:r>
          </a:p>
          <a:p>
            <a:pPr marL="171432" indent="-171432" defTabSz="914307" eaLnBrk="1" fontAlgn="auto" hangingPunct="1">
              <a:spcBef>
                <a:spcPts val="0"/>
              </a:spcBef>
              <a:spcAft>
                <a:spcPts val="0"/>
              </a:spcAft>
              <a:buFont typeface="Arial" panose="020B0604020202020204" pitchFamily="34" charset="0"/>
              <a:buChar char="•"/>
              <a:defRPr/>
            </a:pPr>
            <a:endParaRPr lang="da-DK" baseline="0" dirty="0"/>
          </a:p>
          <a:p>
            <a:pPr marL="171432" indent="-171432" defTabSz="914307" eaLnBrk="1" fontAlgn="auto" hangingPunct="1">
              <a:spcBef>
                <a:spcPts val="0"/>
              </a:spcBef>
              <a:spcAft>
                <a:spcPts val="0"/>
              </a:spcAft>
              <a:buFont typeface="Arial" panose="020B0604020202020204" pitchFamily="34" charset="0"/>
              <a:buChar char="•"/>
              <a:defRPr/>
            </a:pPr>
            <a:r>
              <a:rPr lang="da-DK" dirty="0"/>
              <a:t>Tildeling af ressourcer skal ske i prioriteringsrækkefølge.</a:t>
            </a:r>
          </a:p>
          <a:p>
            <a:pPr defTabSz="914307" eaLnBrk="1" fontAlgn="auto" hangingPunct="1">
              <a:spcBef>
                <a:spcPts val="0"/>
              </a:spcBef>
              <a:spcAft>
                <a:spcPts val="0"/>
              </a:spcAft>
              <a:defRPr/>
            </a:pPr>
            <a:r>
              <a:rPr lang="da-DK" dirty="0"/>
              <a:t>     Tildeling kan betyde, at interne projekter i de enkelte enheder må vige pladsen for prioriterede projekter, som er igangsat af andre enheder. Projekter igangsættes derfor heller ikke før der kan forventes ledige ressourcer i alle enheder.</a:t>
            </a:r>
          </a:p>
          <a:p>
            <a:pPr defTabSz="914307" eaLnBrk="1" fontAlgn="auto" hangingPunct="1">
              <a:spcBef>
                <a:spcPts val="0"/>
              </a:spcBef>
              <a:spcAft>
                <a:spcPts val="0"/>
              </a:spcAft>
              <a:defRPr/>
            </a:pPr>
            <a:endParaRPr lang="da-DK" dirty="0"/>
          </a:p>
          <a:p>
            <a:pPr defTabSz="914307" eaLnBrk="1" fontAlgn="auto" hangingPunct="1">
              <a:spcBef>
                <a:spcPts val="0"/>
              </a:spcBef>
              <a:spcAft>
                <a:spcPts val="0"/>
              </a:spcAft>
              <a:defRPr/>
            </a:pPr>
            <a:r>
              <a:rPr lang="da-DK" dirty="0"/>
              <a:t>Projektlederne</a:t>
            </a:r>
            <a:r>
              <a:rPr lang="da-DK" baseline="0" dirty="0"/>
              <a:t> kan få input og sparring til PID af Nanna Garner.</a:t>
            </a:r>
          </a:p>
          <a:p>
            <a:pPr defTabSz="914307" eaLnBrk="1" fontAlgn="auto" hangingPunct="1">
              <a:spcBef>
                <a:spcPts val="0"/>
              </a:spcBef>
              <a:spcAft>
                <a:spcPts val="0"/>
              </a:spcAft>
              <a:defRPr/>
            </a:pPr>
            <a:r>
              <a:rPr lang="da-DK" dirty="0"/>
              <a:t>Nogle projekter kan have en projektleder hos</a:t>
            </a:r>
            <a:r>
              <a:rPr lang="da-DK" baseline="0" dirty="0"/>
              <a:t> leverandøren, hos den enhed, der ejer projektet, hos AU IT og hos de enheder der modtager projektets produkter. Det er derfor vigtigt at sikre at der er én som har det overordnede ansvar og beslutningskompetence. Den interne arbejdsdeling mellem projektlederne aftales fra projekt til projekt.</a:t>
            </a:r>
          </a:p>
          <a:p>
            <a:pPr defTabSz="914307" eaLnBrk="1" fontAlgn="auto" hangingPunct="1">
              <a:spcBef>
                <a:spcPts val="0"/>
              </a:spcBef>
              <a:spcAft>
                <a:spcPts val="0"/>
              </a:spcAft>
              <a:defRPr/>
            </a:pPr>
            <a:endParaRPr lang="da-DK" dirty="0"/>
          </a:p>
          <a:p>
            <a:pPr defTabSz="914307" eaLnBrk="1" fontAlgn="auto" hangingPunct="1">
              <a:spcBef>
                <a:spcPts val="0"/>
              </a:spcBef>
              <a:spcAft>
                <a:spcPts val="0"/>
              </a:spcAft>
              <a:defRPr/>
            </a:pPr>
            <a:r>
              <a:rPr lang="da-DK" dirty="0">
                <a:solidFill>
                  <a:srgbClr val="000000"/>
                </a:solidFill>
              </a:rPr>
              <a:t>PFU sekretariatsbetjener LEA i forhold til vedligeholdelsen af projektporteføljen og indsamling af ændringsanmodninger og statusrapporteringer fra projekterne.</a:t>
            </a:r>
          </a:p>
          <a:p>
            <a:r>
              <a:rPr lang="da-DK" dirty="0"/>
              <a:t>PFU:</a:t>
            </a:r>
          </a:p>
          <a:p>
            <a:pPr marL="171432" indent="-171432">
              <a:buFont typeface="Arial" panose="020B0604020202020204" pitchFamily="34" charset="0"/>
              <a:buChar char="•"/>
            </a:pPr>
            <a:r>
              <a:rPr lang="da-DK" dirty="0"/>
              <a:t>Mødes 1 gang månedligt og behandler projekt og porteføljerelaterede emner</a:t>
            </a:r>
          </a:p>
          <a:p>
            <a:pPr marL="171432" indent="-171432">
              <a:buFont typeface="Arial" panose="020B0604020202020204" pitchFamily="34" charset="0"/>
              <a:buChar char="•"/>
            </a:pPr>
            <a:r>
              <a:rPr lang="da-DK" dirty="0"/>
              <a:t>Tager stilling til ændringsanmodninger og deres konsekvenser</a:t>
            </a:r>
          </a:p>
          <a:p>
            <a:pPr marL="171432" indent="-171432">
              <a:buFont typeface="Arial" panose="020B0604020202020204" pitchFamily="34" charset="0"/>
              <a:buChar char="•"/>
            </a:pPr>
            <a:r>
              <a:rPr lang="da-DK" dirty="0"/>
              <a:t>Agerer på statusrapporteringer</a:t>
            </a:r>
          </a:p>
          <a:p>
            <a:pPr marL="171432" indent="-171432">
              <a:buFont typeface="Arial" panose="020B0604020202020204" pitchFamily="34" charset="0"/>
              <a:buChar char="•"/>
            </a:pPr>
            <a:r>
              <a:rPr lang="da-DK" dirty="0"/>
              <a:t>Følger op på porteføljeplanen og projektprioriteringerne</a:t>
            </a:r>
          </a:p>
          <a:p>
            <a:pPr marL="171432" indent="-171432">
              <a:buFont typeface="Arial" panose="020B0604020202020204" pitchFamily="34" charset="0"/>
              <a:buChar char="•"/>
            </a:pPr>
            <a:r>
              <a:rPr lang="da-DK" dirty="0" err="1"/>
              <a:t>Metodereviewer</a:t>
            </a:r>
            <a:r>
              <a:rPr lang="da-DK" dirty="0"/>
              <a:t> PID</a:t>
            </a:r>
          </a:p>
          <a:p>
            <a:pPr marL="171432" indent="-171432">
              <a:buFont typeface="Arial" panose="020B0604020202020204" pitchFamily="34" charset="0"/>
              <a:buChar char="•"/>
            </a:pPr>
            <a:r>
              <a:rPr lang="da-DK" dirty="0"/>
              <a:t>Sikrer arkitekturgodkendelser</a:t>
            </a:r>
          </a:p>
          <a:p>
            <a:pPr marL="171432" indent="-171432">
              <a:buFont typeface="Arial" panose="020B0604020202020204" pitchFamily="34" charset="0"/>
              <a:buChar char="•"/>
            </a:pPr>
            <a:r>
              <a:rPr lang="da-DK" dirty="0"/>
              <a:t>Afslutningsgodkender projekter med henblik på sikring af minimumsleverancer og erfaringsopsamling</a:t>
            </a:r>
          </a:p>
          <a:p>
            <a:pPr marL="171432" indent="-171432" defTabSz="914307">
              <a:buFont typeface="Arial" panose="020B0604020202020204" pitchFamily="34" charset="0"/>
              <a:buChar char="•"/>
              <a:defRPr/>
            </a:pPr>
            <a:r>
              <a:rPr lang="da-DK" dirty="0"/>
              <a:t>Træffer operationelle beslutninger omkring porteføljen på vegne af LEA.</a:t>
            </a:r>
          </a:p>
          <a:p>
            <a:pPr marL="171432" indent="-171432">
              <a:buFont typeface="Arial" panose="020B0604020202020204" pitchFamily="34" charset="0"/>
              <a:buChar char="•"/>
            </a:pPr>
            <a:endParaRPr lang="da-DK" dirty="0"/>
          </a:p>
          <a:p>
            <a:r>
              <a:rPr lang="da-DK" dirty="0"/>
              <a:t>PFU har </a:t>
            </a:r>
            <a:r>
              <a:rPr lang="da-DK" dirty="0" err="1"/>
              <a:t>uddellegeret</a:t>
            </a:r>
            <a:r>
              <a:rPr lang="da-DK" dirty="0"/>
              <a:t>:</a:t>
            </a:r>
          </a:p>
          <a:p>
            <a:r>
              <a:rPr lang="da-DK" b="1" dirty="0" err="1"/>
              <a:t>Review</a:t>
            </a:r>
            <a:r>
              <a:rPr lang="da-DK" b="1" dirty="0"/>
              <a:t> af PID</a:t>
            </a:r>
          </a:p>
          <a:p>
            <a:pPr marL="171432" indent="-171432">
              <a:buFont typeface="Arial" panose="020B0604020202020204" pitchFamily="34" charset="0"/>
              <a:buChar char="•"/>
            </a:pPr>
            <a:r>
              <a:rPr lang="da-DK" dirty="0"/>
              <a:t>Projektchef kan </a:t>
            </a:r>
            <a:r>
              <a:rPr lang="da-DK" dirty="0" err="1"/>
              <a:t>reviewe</a:t>
            </a:r>
            <a:r>
              <a:rPr lang="da-DK" dirty="0"/>
              <a:t>.</a:t>
            </a:r>
          </a:p>
          <a:p>
            <a:pPr marL="171432" indent="-171432">
              <a:buFont typeface="Arial" panose="020B0604020202020204" pitchFamily="34" charset="0"/>
              <a:buChar char="•"/>
            </a:pPr>
            <a:r>
              <a:rPr lang="da-DK" dirty="0"/>
              <a:t>Porteføljechefen kan </a:t>
            </a:r>
            <a:r>
              <a:rPr lang="da-DK" dirty="0" err="1"/>
              <a:t>reviewe</a:t>
            </a:r>
            <a:r>
              <a:rPr lang="da-DK" dirty="0"/>
              <a:t>.</a:t>
            </a:r>
          </a:p>
          <a:p>
            <a:pPr marL="171432" indent="-171432">
              <a:buFont typeface="Arial" panose="020B0604020202020204" pitchFamily="34" charset="0"/>
              <a:buChar char="•"/>
            </a:pPr>
            <a:r>
              <a:rPr lang="da-DK" dirty="0"/>
              <a:t>PFU orienteres om </a:t>
            </a:r>
            <a:r>
              <a:rPr lang="da-DK" dirty="0" err="1"/>
              <a:t>reviewede</a:t>
            </a:r>
            <a:r>
              <a:rPr lang="da-DK" dirty="0"/>
              <a:t> PID</a:t>
            </a:r>
            <a:r>
              <a:rPr lang="da-DK" baseline="0" dirty="0"/>
              <a:t> og den endeligt godkendte PID og har adgang til at læse dem.</a:t>
            </a:r>
            <a:endParaRPr lang="da-DK" dirty="0"/>
          </a:p>
          <a:p>
            <a:r>
              <a:rPr lang="da-DK" b="1" dirty="0"/>
              <a:t>Godkendelse af arkitekturleverancer</a:t>
            </a:r>
          </a:p>
          <a:p>
            <a:pPr marL="171432" indent="-171432">
              <a:buFont typeface="Arial" panose="020B0604020202020204" pitchFamily="34" charset="0"/>
              <a:buChar char="•"/>
            </a:pPr>
            <a:r>
              <a:rPr lang="da-DK" dirty="0"/>
              <a:t>Arkitekturudvalg kan godkende.</a:t>
            </a:r>
          </a:p>
          <a:p>
            <a:pPr marL="171432" indent="-171432">
              <a:buFont typeface="Arial" panose="020B0604020202020204" pitchFamily="34" charset="0"/>
              <a:buChar char="•"/>
            </a:pPr>
            <a:r>
              <a:rPr lang="da-DK" dirty="0"/>
              <a:t>Chefarkitekt kan godkende.</a:t>
            </a:r>
          </a:p>
          <a:p>
            <a:r>
              <a:rPr lang="da-DK" b="1" dirty="0"/>
              <a:t>Ressourceallokering</a:t>
            </a:r>
          </a:p>
          <a:p>
            <a:pPr marL="171432" indent="-171432">
              <a:buFont typeface="Arial" panose="020B0604020202020204" pitchFamily="34" charset="0"/>
              <a:buChar char="•"/>
            </a:pPr>
            <a:r>
              <a:rPr lang="da-DK" dirty="0"/>
              <a:t>Sker i linjeledelsen. i koordinering med projektlederne.</a:t>
            </a:r>
          </a:p>
          <a:p>
            <a:pPr marL="171432" indent="-171432">
              <a:buFont typeface="Arial" panose="020B0604020202020204" pitchFamily="34" charset="0"/>
              <a:buChar char="•"/>
            </a:pPr>
            <a:r>
              <a:rPr lang="da-DK" dirty="0"/>
              <a:t>Udfordringer eskaleres til PFU af Porteføljechefen.</a:t>
            </a:r>
          </a:p>
          <a:p>
            <a:pPr defTabSz="914307" eaLnBrk="1" fontAlgn="auto" hangingPunct="1">
              <a:spcBef>
                <a:spcPts val="0"/>
              </a:spcBef>
              <a:spcAft>
                <a:spcPts val="0"/>
              </a:spcAft>
              <a:defRPr/>
            </a:pPr>
            <a:endParaRPr lang="da-DK" dirty="0"/>
          </a:p>
          <a:p>
            <a:pPr defTabSz="914307" eaLnBrk="1" fontAlgn="auto" hangingPunct="1">
              <a:spcBef>
                <a:spcPts val="0"/>
              </a:spcBef>
              <a:spcAft>
                <a:spcPts val="0"/>
              </a:spcAft>
              <a:defRPr/>
            </a:pP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8</a:t>
            </a:fld>
            <a:endParaRPr lang="da-DK" dirty="0"/>
          </a:p>
        </p:txBody>
      </p:sp>
    </p:spTree>
    <p:extLst>
      <p:ext uri="{BB962C8B-B14F-4D97-AF65-F5344CB8AC3E}">
        <p14:creationId xmlns:p14="http://schemas.microsoft.com/office/powerpoint/2010/main" val="309236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da-DK" smtClean="0"/>
              <a:pPr>
                <a:defRPr/>
              </a:pPr>
              <a:t>9</a:t>
            </a:fld>
            <a:endParaRPr lang="da-DK" dirty="0"/>
          </a:p>
        </p:txBody>
      </p:sp>
    </p:spTree>
    <p:extLst>
      <p:ext uri="{BB962C8B-B14F-4D97-AF65-F5344CB8AC3E}">
        <p14:creationId xmlns:p14="http://schemas.microsoft.com/office/powerpoint/2010/main" val="871616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22" name="Rectangle 21"/>
          <p:cNvSpPr/>
          <p:nvPr userDrawn="1"/>
        </p:nvSpPr>
        <p:spPr>
          <a:xfrm>
            <a:off x="0" y="0"/>
            <a:ext cx="9144000" cy="5143500"/>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54" name="SD_FrontPagePictur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881"/>
          </a:xfrm>
          <a:prstGeom prst="rect">
            <a:avLst/>
          </a:prstGeom>
        </p:spPr>
      </p:pic>
      <p:sp>
        <p:nvSpPr>
          <p:cNvPr id="34819" name="Title 1"/>
          <p:cNvSpPr>
            <a:spLocks noGrp="1" noChangeArrowheads="1"/>
          </p:cNvSpPr>
          <p:nvPr>
            <p:ph type="ctrTitle"/>
          </p:nvPr>
        </p:nvSpPr>
        <p:spPr>
          <a:xfrm>
            <a:off x="989013" y="1989780"/>
            <a:ext cx="7159345" cy="1169551"/>
          </a:xfrm>
        </p:spPr>
        <p:txBody>
          <a:bodyPr wrap="square" anchor="t" anchorCtr="0">
            <a:spAutoFit/>
          </a:bodyPr>
          <a:lstStyle>
            <a:lvl1pPr>
              <a:lnSpc>
                <a:spcPct val="95000"/>
              </a:lnSpc>
              <a:defRPr sz="4000" baseline="0" smtClean="0">
                <a:solidFill>
                  <a:schemeClr val="bg1"/>
                </a:solidFill>
              </a:defRPr>
            </a:lvl1pPr>
          </a:lstStyle>
          <a:p>
            <a:r>
              <a:rPr lang="da-DK" dirty="0"/>
              <a:t>Klik for at redigere i master</a:t>
            </a:r>
          </a:p>
        </p:txBody>
      </p:sp>
      <p:sp>
        <p:nvSpPr>
          <p:cNvPr id="19" name="White Top Rectangle"/>
          <p:cNvSpPr>
            <a:spLocks noChangeArrowheads="1"/>
          </p:cNvSpPr>
          <p:nvPr userDrawn="1"/>
        </p:nvSpPr>
        <p:spPr bwMode="auto">
          <a:xfrm>
            <a:off x="1022571" y="441519"/>
            <a:ext cx="738000" cy="54000"/>
          </a:xfrm>
          <a:prstGeom prst="rect">
            <a:avLst/>
          </a:prstGeom>
          <a:solidFill>
            <a:schemeClr val="bg1"/>
          </a:solidFill>
          <a:ln w="9525">
            <a:noFill/>
            <a:miter lim="800000"/>
            <a:headEnd/>
            <a:tailEnd/>
          </a:ln>
          <a:effectLst/>
        </p:spPr>
        <p:txBody>
          <a:bodyPr wrap="none" anchor="ctr"/>
          <a:lstStyle/>
          <a:p>
            <a:pPr>
              <a:defRPr/>
            </a:pPr>
            <a:endParaRPr lang="da-DK" dirty="0"/>
          </a:p>
        </p:txBody>
      </p:sp>
      <p:sp>
        <p:nvSpPr>
          <p:cNvPr id="23" name="TextBox 22"/>
          <p:cNvSpPr txBox="1"/>
          <p:nvPr userDrawn="1"/>
        </p:nvSpPr>
        <p:spPr>
          <a:xfrm>
            <a:off x="-1620688" y="2022289"/>
            <a:ext cx="1509880" cy="553998"/>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da-DK" sz="1000" noProof="1">
                <a:solidFill>
                  <a:schemeClr val="tx1">
                    <a:lumMod val="75000"/>
                    <a:lumOff val="25000"/>
                  </a:schemeClr>
                </a:solidFill>
              </a:rPr>
            </a:br>
            <a:r>
              <a:rPr lang="da-DK" sz="1000" noProof="1">
                <a:solidFill>
                  <a:schemeClr val="tx1">
                    <a:lumMod val="75000"/>
                    <a:lumOff val="25000"/>
                  </a:schemeClr>
                </a:solidFill>
              </a:rPr>
              <a:t>til AU Passata Light</a:t>
            </a:r>
          </a:p>
        </p:txBody>
      </p:sp>
      <p:sp>
        <p:nvSpPr>
          <p:cNvPr id="17" name="Rectangle 6"/>
          <p:cNvSpPr>
            <a:spLocks noGrp="1" noChangeArrowheads="1"/>
          </p:cNvSpPr>
          <p:nvPr>
            <p:ph type="sldNum" sz="quarter" idx="4"/>
          </p:nvPr>
        </p:nvSpPr>
        <p:spPr bwMode="auto">
          <a:xfrm>
            <a:off x="7355968" y="4496400"/>
            <a:ext cx="1437196" cy="491958"/>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lvl1pPr algn="r">
              <a:lnSpc>
                <a:spcPts val="1200"/>
              </a:lnSpc>
              <a:buFontTx/>
              <a:buNone/>
              <a:defRPr sz="600" spc="40" baseline="0" smtClean="0">
                <a:solidFill>
                  <a:schemeClr val="bg1"/>
                </a:solidFill>
                <a:latin typeface="AU Passata Light" pitchFamily="34" charset="0"/>
              </a:defRPr>
            </a:lvl1pPr>
          </a:lstStyle>
          <a:p>
            <a:pPr>
              <a:defRPr/>
            </a:pPr>
            <a:fld id="{E90C1E0A-682D-40DC-B1EA-26C007FDC330}" type="slidenum">
              <a:rPr lang="da-DK" smtClean="0"/>
              <a:pPr>
                <a:defRPr/>
              </a:pPr>
              <a:t>‹nr.›</a:t>
            </a:fld>
            <a:endParaRPr lang="da-DK" dirty="0"/>
          </a:p>
        </p:txBody>
      </p:sp>
      <p:sp>
        <p:nvSpPr>
          <p:cNvPr id="20" name="SD_FLD_DocumentDate"/>
          <p:cNvSpPr txBox="1">
            <a:spLocks noChangeArrowheads="1"/>
          </p:cNvSpPr>
          <p:nvPr userDrawn="1"/>
        </p:nvSpPr>
        <p:spPr bwMode="auto">
          <a:xfrm>
            <a:off x="7045890" y="4496400"/>
            <a:ext cx="1746000" cy="334800"/>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r>
              <a:rPr lang="da-DK" sz="800" cap="all" baseline="0" dirty="0">
                <a:solidFill>
                  <a:schemeClr val="bg1"/>
                </a:solidFill>
                <a:latin typeface="AU Passata Light" pitchFamily="34" charset="0"/>
              </a:rPr>
              <a:t>Opdateret 15.01.2024</a:t>
            </a:r>
          </a:p>
        </p:txBody>
      </p:sp>
      <p:sp>
        <p:nvSpPr>
          <p:cNvPr id="24" name="SD_FLD_Event"/>
          <p:cNvSpPr txBox="1">
            <a:spLocks noChangeArrowheads="1"/>
          </p:cNvSpPr>
          <p:nvPr userDrawn="1"/>
        </p:nvSpPr>
        <p:spPr bwMode="auto">
          <a:xfrm>
            <a:off x="7045890" y="4496400"/>
            <a:ext cx="1749940" cy="108347"/>
          </a:xfrm>
          <a:prstGeom prst="rect">
            <a:avLst/>
          </a:prstGeom>
          <a:noFill/>
          <a:ln w="1778" algn="ctr">
            <a:noFill/>
            <a:miter lim="800000"/>
            <a:headEnd/>
            <a:tailEnd/>
          </a:ln>
          <a:effectLst/>
        </p:spPr>
        <p:txBody>
          <a:bodyPr lIns="0" tIns="90000" rIns="0" bIns="0" anchor="t" anchorCtr="0"/>
          <a:lstStyle/>
          <a:p>
            <a:pPr algn="r">
              <a:lnSpc>
                <a:spcPct val="95000"/>
              </a:lnSpc>
              <a:defRPr/>
            </a:pPr>
            <a:endParaRPr lang="da-DK" sz="800" b="1" cap="all" baseline="0" dirty="0">
              <a:solidFill>
                <a:schemeClr val="bg1"/>
              </a:solidFill>
            </a:endParaRPr>
          </a:p>
        </p:txBody>
      </p:sp>
      <p:sp>
        <p:nvSpPr>
          <p:cNvPr id="25" name="White Rectangle"/>
          <p:cNvSpPr/>
          <p:nvPr userDrawn="1"/>
        </p:nvSpPr>
        <p:spPr>
          <a:xfrm>
            <a:off x="8360430" y="4402800"/>
            <a:ext cx="432000" cy="54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a:p>
            <a:pPr algn="ctr"/>
            <a:endParaRPr lang="da-DK" dirty="0"/>
          </a:p>
        </p:txBody>
      </p:sp>
      <p:sp>
        <p:nvSpPr>
          <p:cNvPr id="34" name="SD_USR_Title"/>
          <p:cNvSpPr txBox="1">
            <a:spLocks noChangeArrowheads="1"/>
          </p:cNvSpPr>
          <p:nvPr userDrawn="1"/>
        </p:nvSpPr>
        <p:spPr bwMode="auto">
          <a:xfrm>
            <a:off x="4748455" y="4496400"/>
            <a:ext cx="2237395" cy="335064"/>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endParaRPr lang="da-DK" sz="800" cap="all" baseline="0" dirty="0">
              <a:solidFill>
                <a:schemeClr val="bg1"/>
              </a:solidFill>
              <a:latin typeface="AU Passata Light" pitchFamily="34" charset="0"/>
            </a:endParaRPr>
          </a:p>
        </p:txBody>
      </p:sp>
      <p:sp>
        <p:nvSpPr>
          <p:cNvPr id="35" name="SD_USR_Name"/>
          <p:cNvSpPr txBox="1">
            <a:spLocks noChangeArrowheads="1"/>
          </p:cNvSpPr>
          <p:nvPr userDrawn="1"/>
        </p:nvSpPr>
        <p:spPr bwMode="auto">
          <a:xfrm>
            <a:off x="4748455" y="4496400"/>
            <a:ext cx="2237395" cy="207834"/>
          </a:xfrm>
          <a:prstGeom prst="rect">
            <a:avLst/>
          </a:prstGeom>
          <a:noFill/>
          <a:ln w="1778" algn="ctr">
            <a:noFill/>
            <a:miter lim="800000"/>
            <a:headEnd/>
            <a:tailEnd/>
          </a:ln>
          <a:effectLst/>
        </p:spPr>
        <p:txBody>
          <a:bodyPr lIns="0" tIns="90000" rIns="0" bIns="0" anchor="t" anchorCtr="0">
            <a:spAutoFit/>
          </a:bodyPr>
          <a:lstStyle/>
          <a:p>
            <a:pPr algn="r">
              <a:lnSpc>
                <a:spcPct val="95000"/>
              </a:lnSpc>
              <a:defRPr/>
            </a:pPr>
            <a:endParaRPr lang="da-DK" sz="800" b="1" cap="all" baseline="0" dirty="0">
              <a:solidFill>
                <a:schemeClr val="bg1"/>
              </a:solidFill>
            </a:endParaRPr>
          </a:p>
        </p:txBody>
      </p:sp>
      <p:sp>
        <p:nvSpPr>
          <p:cNvPr id="36" name="SD_ART_SecondaryLogo"/>
          <p:cNvSpPr>
            <a:spLocks noChangeArrowheads="1"/>
          </p:cNvSpPr>
          <p:nvPr userDrawn="1"/>
        </p:nvSpPr>
        <p:spPr bwMode="auto">
          <a:xfrm>
            <a:off x="2844000" y="4582800"/>
            <a:ext cx="1508400" cy="316800"/>
          </a:xfrm>
          <a:prstGeom prst="rect">
            <a:avLst/>
          </a:prstGeom>
          <a:solidFill>
            <a:schemeClr val="bg1">
              <a:alpha val="0"/>
            </a:schemeClr>
          </a:solidFill>
          <a:ln w="1778" algn="ctr">
            <a:noFill/>
            <a:miter lim="800000"/>
            <a:headEnd/>
            <a:tailEnd/>
          </a:ln>
          <a:effectLst/>
        </p:spPr>
        <p:txBody>
          <a:bodyPr wrap="square" anchor="ctr">
            <a:noAutofit/>
          </a:bodyPr>
          <a:lstStyle/>
          <a:p>
            <a:pPr>
              <a:defRPr/>
            </a:pPr>
            <a:endParaRPr lang="da-DK" dirty="0"/>
          </a:p>
        </p:txBody>
      </p:sp>
      <p:sp>
        <p:nvSpPr>
          <p:cNvPr id="28" name="SD_LAN_AUWBreak"/>
          <p:cNvSpPr txBox="1">
            <a:spLocks noChangeArrowheads="1"/>
          </p:cNvSpPr>
          <p:nvPr userDrawn="1"/>
        </p:nvSpPr>
        <p:spPr bwMode="auto">
          <a:xfrm>
            <a:off x="971998" y="4496400"/>
            <a:ext cx="702000" cy="331403"/>
          </a:xfrm>
          <a:prstGeom prst="rect">
            <a:avLst/>
          </a:prstGeom>
          <a:noFill/>
          <a:ln w="1778" algn="ctr">
            <a:noFill/>
            <a:miter lim="800000"/>
            <a:headEnd/>
            <a:tailEnd/>
          </a:ln>
          <a:effectLst/>
        </p:spPr>
        <p:txBody>
          <a:bodyPr wrap="none" lIns="0" tIns="64800" rIns="0" bIns="0" anchor="t" anchorCtr="0">
            <a:spAutoFit/>
          </a:bodyPr>
          <a:lstStyle/>
          <a:p>
            <a:pPr algn="l">
              <a:lnSpc>
                <a:spcPct val="90000"/>
              </a:lnSpc>
              <a:defRPr/>
            </a:pPr>
            <a:r>
              <a:rPr lang="da-DK" sz="960" cap="all" baseline="0" dirty="0">
                <a:solidFill>
                  <a:schemeClr val="bg1"/>
                </a:solidFill>
                <a:latin typeface="AU Passata" panose="020B0503030502030804" pitchFamily="34" charset="0"/>
              </a:rPr>
              <a:t>Aarhus 
Universitet</a:t>
            </a:r>
          </a:p>
        </p:txBody>
      </p:sp>
      <p:sp>
        <p:nvSpPr>
          <p:cNvPr id="18" name="SD_OFF_Niveau1And2"/>
          <p:cNvSpPr txBox="1">
            <a:spLocks noChangeArrowheads="1"/>
          </p:cNvSpPr>
          <p:nvPr userDrawn="1"/>
        </p:nvSpPr>
        <p:spPr bwMode="auto">
          <a:xfrm>
            <a:off x="975600" y="4496400"/>
            <a:ext cx="1800000" cy="424800"/>
          </a:xfrm>
          <a:prstGeom prst="rect">
            <a:avLst/>
          </a:prstGeom>
          <a:noFill/>
          <a:ln w="1778" algn="ctr">
            <a:noFill/>
            <a:miter lim="800000"/>
            <a:headEnd/>
            <a:tailEnd/>
          </a:ln>
          <a:effectLst/>
        </p:spPr>
        <p:txBody>
          <a:bodyPr lIns="0" tIns="3348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29" name="Pladsholder til tekst 2"/>
          <p:cNvSpPr txBox="1">
            <a:spLocks/>
          </p:cNvSpPr>
          <p:nvPr userDrawn="1"/>
        </p:nvSpPr>
        <p:spPr>
          <a:xfrm>
            <a:off x="306000" y="4496400"/>
            <a:ext cx="538609" cy="331200"/>
          </a:xfrm>
          <a:prstGeom prst="rect">
            <a:avLst/>
          </a:prstGeom>
        </p:spPr>
        <p:txBody>
          <a:bodyPr wrap="non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r>
              <a:rPr lang="da-DK" sz="2090" kern="0" dirty="0">
                <a:solidFill>
                  <a:schemeClr val="bg1"/>
                </a:solidFill>
              </a:rPr>
              <a:t>AU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da-DK" smtClean="0"/>
              <a:pPr>
                <a:defRPr/>
              </a:pPr>
              <a:t>‹nr.›</a:t>
            </a:fld>
            <a:endParaRPr lang="da-DK" dirty="0"/>
          </a:p>
        </p:txBody>
      </p:sp>
      <p:sp>
        <p:nvSpPr>
          <p:cNvPr id="4" name="Picture Placeholder 4"/>
          <p:cNvSpPr>
            <a:spLocks noGrp="1"/>
          </p:cNvSpPr>
          <p:nvPr>
            <p:ph type="pic" sz="quarter" idx="11"/>
          </p:nvPr>
        </p:nvSpPr>
        <p:spPr>
          <a:xfrm>
            <a:off x="352425" y="167770"/>
            <a:ext cx="8440738" cy="4734430"/>
          </a:xfrm>
        </p:spPr>
        <p:txBody>
          <a:bodyPr/>
          <a:lstStyle>
            <a:lvl1pPr marL="0" indent="0">
              <a:buFontTx/>
              <a:buNone/>
              <a:defRPr/>
            </a:lvl1pPr>
          </a:lstStyle>
          <a:p>
            <a:r>
              <a:rPr lang="da-DK" dirty="0"/>
              <a:t>Klik på ikonet for at tilføje et billede</a:t>
            </a:r>
          </a:p>
        </p:txBody>
      </p:sp>
    </p:spTree>
    <p:extLst>
      <p:ext uri="{BB962C8B-B14F-4D97-AF65-F5344CB8AC3E}">
        <p14:creationId xmlns:p14="http://schemas.microsoft.com/office/powerpoint/2010/main" val="153494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da-DK" smtClean="0"/>
              <a:pPr>
                <a:defRPr/>
              </a:pPr>
              <a:t>‹nr.›</a:t>
            </a:fld>
            <a:endParaRPr lang="da-DK" dirty="0"/>
          </a:p>
        </p:txBody>
      </p:sp>
      <p:sp>
        <p:nvSpPr>
          <p:cNvPr id="5" name="Content Placeholder 4"/>
          <p:cNvSpPr>
            <a:spLocks noGrp="1"/>
          </p:cNvSpPr>
          <p:nvPr>
            <p:ph sz="quarter" idx="12"/>
          </p:nvPr>
        </p:nvSpPr>
        <p:spPr>
          <a:xfrm>
            <a:off x="352425" y="168275"/>
            <a:ext cx="8440738" cy="4733925"/>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7815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da-DK" smtClean="0"/>
              <a:pPr>
                <a:defRPr/>
              </a:pPr>
              <a:t>‹nr.›</a:t>
            </a:fld>
            <a:endParaRPr lang="da-DK" dirty="0"/>
          </a:p>
        </p:txBody>
      </p:sp>
      <p:sp>
        <p:nvSpPr>
          <p:cNvPr id="4" name="Picture Placeholder 4"/>
          <p:cNvSpPr>
            <a:spLocks noGrp="1"/>
          </p:cNvSpPr>
          <p:nvPr>
            <p:ph type="pic" sz="quarter" idx="11"/>
          </p:nvPr>
        </p:nvSpPr>
        <p:spPr>
          <a:xfrm>
            <a:off x="352424" y="167770"/>
            <a:ext cx="4094164" cy="4734430"/>
          </a:xfrm>
        </p:spPr>
        <p:txBody>
          <a:bodyPr/>
          <a:lstStyle>
            <a:lvl1pPr marL="0" indent="0">
              <a:buFontTx/>
              <a:buNone/>
              <a:defRPr/>
            </a:lvl1pPr>
          </a:lstStyle>
          <a:p>
            <a:r>
              <a:rPr lang="da-DK" dirty="0"/>
              <a:t>Klik på ikonet for at tilføje et billede</a:t>
            </a:r>
          </a:p>
        </p:txBody>
      </p:sp>
      <p:sp>
        <p:nvSpPr>
          <p:cNvPr id="5" name="Picture Placeholder 4"/>
          <p:cNvSpPr>
            <a:spLocks noGrp="1"/>
          </p:cNvSpPr>
          <p:nvPr>
            <p:ph type="pic" sz="quarter" idx="12"/>
          </p:nvPr>
        </p:nvSpPr>
        <p:spPr>
          <a:xfrm>
            <a:off x="4699000" y="166688"/>
            <a:ext cx="4094163" cy="4734430"/>
          </a:xfrm>
        </p:spPr>
        <p:txBody>
          <a:bodyPr/>
          <a:lstStyle>
            <a:lvl1pPr marL="0" indent="0">
              <a:buFontTx/>
              <a:buNone/>
              <a:defRPr/>
            </a:lvl1pPr>
          </a:lstStyle>
          <a:p>
            <a:r>
              <a:rPr lang="da-DK" dirty="0"/>
              <a:t>Klik på ikonet for at tilføje et billede</a:t>
            </a:r>
          </a:p>
        </p:txBody>
      </p:sp>
    </p:spTree>
    <p:extLst>
      <p:ext uri="{BB962C8B-B14F-4D97-AF65-F5344CB8AC3E}">
        <p14:creationId xmlns:p14="http://schemas.microsoft.com/office/powerpoint/2010/main" val="208700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da-DK" smtClean="0"/>
              <a:pPr>
                <a:defRPr/>
              </a:pPr>
              <a:t>‹nr.›</a:t>
            </a:fld>
            <a:endParaRPr lang="da-DK" dirty="0"/>
          </a:p>
        </p:txBody>
      </p:sp>
      <p:sp>
        <p:nvSpPr>
          <p:cNvPr id="4" name="Picture Placeholder 4"/>
          <p:cNvSpPr>
            <a:spLocks noGrp="1"/>
          </p:cNvSpPr>
          <p:nvPr>
            <p:ph type="pic" sz="quarter" idx="11"/>
          </p:nvPr>
        </p:nvSpPr>
        <p:spPr>
          <a:xfrm>
            <a:off x="352424" y="167770"/>
            <a:ext cx="4094164" cy="2239200"/>
          </a:xfrm>
        </p:spPr>
        <p:txBody>
          <a:bodyPr/>
          <a:lstStyle>
            <a:lvl1pPr marL="0" indent="0">
              <a:buFontTx/>
              <a:buNone/>
              <a:defRPr/>
            </a:lvl1pPr>
          </a:lstStyle>
          <a:p>
            <a:r>
              <a:rPr lang="da-DK" dirty="0"/>
              <a:t>Klik på ikonet for at tilføje et billede</a:t>
            </a:r>
          </a:p>
        </p:txBody>
      </p:sp>
      <p:sp>
        <p:nvSpPr>
          <p:cNvPr id="5" name="Picture Placeholder 4"/>
          <p:cNvSpPr>
            <a:spLocks noGrp="1"/>
          </p:cNvSpPr>
          <p:nvPr>
            <p:ph type="pic" sz="quarter" idx="12"/>
          </p:nvPr>
        </p:nvSpPr>
        <p:spPr>
          <a:xfrm>
            <a:off x="4699000" y="166688"/>
            <a:ext cx="4094163" cy="4734430"/>
          </a:xfrm>
        </p:spPr>
        <p:txBody>
          <a:bodyPr/>
          <a:lstStyle>
            <a:lvl1pPr marL="0" indent="0">
              <a:buFontTx/>
              <a:buNone/>
              <a:defRPr/>
            </a:lvl1pPr>
          </a:lstStyle>
          <a:p>
            <a:r>
              <a:rPr lang="da-DK" dirty="0"/>
              <a:t>Klik på ikonet for at tilføje et billede</a:t>
            </a:r>
          </a:p>
        </p:txBody>
      </p:sp>
      <p:sp>
        <p:nvSpPr>
          <p:cNvPr id="7" name="Picture Placeholder 4"/>
          <p:cNvSpPr>
            <a:spLocks noGrp="1"/>
          </p:cNvSpPr>
          <p:nvPr>
            <p:ph type="pic" sz="quarter" idx="13"/>
          </p:nvPr>
        </p:nvSpPr>
        <p:spPr>
          <a:xfrm>
            <a:off x="352424" y="2663824"/>
            <a:ext cx="4094164" cy="2237293"/>
          </a:xfrm>
        </p:spPr>
        <p:txBody>
          <a:bodyPr/>
          <a:lstStyle>
            <a:lvl1pPr marL="0" indent="0">
              <a:buFontTx/>
              <a:buNone/>
              <a:defRPr/>
            </a:lvl1pPr>
          </a:lstStyle>
          <a:p>
            <a:r>
              <a:rPr lang="da-DK" dirty="0"/>
              <a:t>Klik på ikonet for at tilføje et billede</a:t>
            </a:r>
          </a:p>
        </p:txBody>
      </p:sp>
    </p:spTree>
    <p:extLst>
      <p:ext uri="{BB962C8B-B14F-4D97-AF65-F5344CB8AC3E}">
        <p14:creationId xmlns:p14="http://schemas.microsoft.com/office/powerpoint/2010/main" val="226075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ur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E90C1E0A-682D-40DC-B1EA-26C007FDC330}" type="slidenum">
              <a:rPr lang="da-DK" smtClean="0"/>
              <a:pPr>
                <a:defRPr/>
              </a:pPr>
              <a:t>‹nr.›</a:t>
            </a:fld>
            <a:endParaRPr lang="da-DK" dirty="0"/>
          </a:p>
        </p:txBody>
      </p:sp>
      <p:sp>
        <p:nvSpPr>
          <p:cNvPr id="4" name="Picture Placeholder 4"/>
          <p:cNvSpPr>
            <a:spLocks noGrp="1"/>
          </p:cNvSpPr>
          <p:nvPr>
            <p:ph type="pic" sz="quarter" idx="11"/>
          </p:nvPr>
        </p:nvSpPr>
        <p:spPr>
          <a:xfrm>
            <a:off x="352424" y="167770"/>
            <a:ext cx="4094164" cy="2239200"/>
          </a:xfrm>
        </p:spPr>
        <p:txBody>
          <a:bodyPr/>
          <a:lstStyle>
            <a:lvl1pPr marL="0" indent="0">
              <a:buFontTx/>
              <a:buNone/>
              <a:defRPr/>
            </a:lvl1pPr>
          </a:lstStyle>
          <a:p>
            <a:r>
              <a:rPr lang="da-DK" dirty="0"/>
              <a:t>Klik på ikonet for at tilføje et billede</a:t>
            </a:r>
          </a:p>
        </p:txBody>
      </p:sp>
      <p:sp>
        <p:nvSpPr>
          <p:cNvPr id="7" name="Picture Placeholder 4"/>
          <p:cNvSpPr>
            <a:spLocks noGrp="1"/>
          </p:cNvSpPr>
          <p:nvPr>
            <p:ph type="pic" sz="quarter" idx="13"/>
          </p:nvPr>
        </p:nvSpPr>
        <p:spPr>
          <a:xfrm>
            <a:off x="352424" y="2663824"/>
            <a:ext cx="4094164" cy="2237293"/>
          </a:xfrm>
        </p:spPr>
        <p:txBody>
          <a:bodyPr/>
          <a:lstStyle>
            <a:lvl1pPr marL="0" indent="0">
              <a:buFontTx/>
              <a:buNone/>
              <a:defRPr/>
            </a:lvl1pPr>
          </a:lstStyle>
          <a:p>
            <a:r>
              <a:rPr lang="da-DK" dirty="0"/>
              <a:t>Klik på ikonet for at tilføje et billede</a:t>
            </a:r>
          </a:p>
        </p:txBody>
      </p:sp>
      <p:sp>
        <p:nvSpPr>
          <p:cNvPr id="6" name="Picture Placeholder 4"/>
          <p:cNvSpPr>
            <a:spLocks noGrp="1"/>
          </p:cNvSpPr>
          <p:nvPr>
            <p:ph type="pic" sz="quarter" idx="14"/>
          </p:nvPr>
        </p:nvSpPr>
        <p:spPr>
          <a:xfrm>
            <a:off x="4698999" y="166688"/>
            <a:ext cx="4094164" cy="2239200"/>
          </a:xfrm>
        </p:spPr>
        <p:txBody>
          <a:bodyPr/>
          <a:lstStyle>
            <a:lvl1pPr marL="0" indent="0">
              <a:buFontTx/>
              <a:buNone/>
              <a:defRPr/>
            </a:lvl1pPr>
          </a:lstStyle>
          <a:p>
            <a:r>
              <a:rPr lang="da-DK" dirty="0"/>
              <a:t>Klik på ikonet for at tilføje et billede</a:t>
            </a:r>
          </a:p>
        </p:txBody>
      </p:sp>
      <p:sp>
        <p:nvSpPr>
          <p:cNvPr id="8" name="Picture Placeholder 4"/>
          <p:cNvSpPr>
            <a:spLocks noGrp="1"/>
          </p:cNvSpPr>
          <p:nvPr>
            <p:ph type="pic" sz="quarter" idx="15"/>
          </p:nvPr>
        </p:nvSpPr>
        <p:spPr>
          <a:xfrm>
            <a:off x="4698999" y="2662742"/>
            <a:ext cx="4094164" cy="2237293"/>
          </a:xfrm>
        </p:spPr>
        <p:txBody>
          <a:bodyPr/>
          <a:lstStyle>
            <a:lvl1pPr marL="0" indent="0">
              <a:buFontTx/>
              <a:buNone/>
              <a:defRPr/>
            </a:lvl1pPr>
          </a:lstStyle>
          <a:p>
            <a:r>
              <a:rPr lang="da-DK" dirty="0"/>
              <a:t>Klik på ikonet for at tilføje et billede</a:t>
            </a:r>
          </a:p>
        </p:txBody>
      </p:sp>
    </p:spTree>
    <p:extLst>
      <p:ext uri="{BB962C8B-B14F-4D97-AF65-F5344CB8AC3E}">
        <p14:creationId xmlns:p14="http://schemas.microsoft.com/office/powerpoint/2010/main" val="2443128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5695B1C-8CD2-48D1-BA13-0A242C5433EA}" type="slidenum">
              <a:rPr lang="da-DK" smtClean="0"/>
              <a:pPr>
                <a:defRPr/>
              </a:pPr>
              <a:t>‹nr.›</a:t>
            </a:fld>
            <a:endParaRPr lang="da-DK" dirty="0"/>
          </a:p>
        </p:txBody>
      </p:sp>
      <p:sp>
        <p:nvSpPr>
          <p:cNvPr id="5" name="Title 4"/>
          <p:cNvSpPr>
            <a:spLocks noGrp="1"/>
          </p:cNvSpPr>
          <p:nvPr>
            <p:ph type="title"/>
          </p:nvPr>
        </p:nvSpPr>
        <p:spPr/>
        <p:txBody>
          <a:bodyPr/>
          <a:lstStyle/>
          <a:p>
            <a:r>
              <a:rPr lang="da-DK" dirty="0"/>
              <a:t>Klik for at redigere i master</a:t>
            </a:r>
          </a:p>
        </p:txBody>
      </p:sp>
      <p:sp>
        <p:nvSpPr>
          <p:cNvPr id="8" name="Black Rectangle"/>
          <p:cNvSpPr/>
          <p:nvPr userDrawn="1"/>
        </p:nvSpPr>
        <p:spPr>
          <a:xfrm>
            <a:off x="352425" y="1324430"/>
            <a:ext cx="736600"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6" name="TextBox 5"/>
          <p:cNvSpPr txBox="1"/>
          <p:nvPr userDrawn="1"/>
        </p:nvSpPr>
        <p:spPr>
          <a:xfrm>
            <a:off x="-1620688" y="766856"/>
            <a:ext cx="1509880" cy="355069"/>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da-DK" sz="1000" noProof="1">
                <a:solidFill>
                  <a:schemeClr val="tx1">
                    <a:lumMod val="75000"/>
                    <a:lumOff val="25000"/>
                  </a:schemeClr>
                </a:solidFill>
              </a:rPr>
            </a:br>
            <a:r>
              <a:rPr lang="da-DK" sz="1000" noProof="1">
                <a:solidFill>
                  <a:schemeClr val="tx1">
                    <a:lumMod val="75000"/>
                    <a:lumOff val="25000"/>
                  </a:schemeClr>
                </a:solidFill>
              </a:rPr>
              <a:t>til AU Passata Light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F24CDE3-B485-4686-B7A8-481E185B25D0}" type="slidenum">
              <a:rPr lang="da-DK" smtClean="0"/>
              <a:pPr>
                <a:defRPr/>
              </a:pPr>
              <a:t>‹nr.›</a:t>
            </a:fld>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9144000" cy="5143500"/>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4" name="Text Placeholder 3"/>
          <p:cNvSpPr>
            <a:spLocks noGrp="1"/>
          </p:cNvSpPr>
          <p:nvPr>
            <p:ph type="body" sz="quarter" idx="11"/>
          </p:nvPr>
        </p:nvSpPr>
        <p:spPr>
          <a:xfrm>
            <a:off x="1885846" y="1851670"/>
            <a:ext cx="5372308" cy="1309564"/>
          </a:xfrm>
        </p:spPr>
        <p:txBody>
          <a:bodyPr anchor="ctr" anchorCtr="0"/>
          <a:lstStyle>
            <a:lvl1pPr marL="0" indent="0" algn="ctr">
              <a:buFontTx/>
              <a:buNone/>
              <a:defRPr sz="3000" b="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i master</a:t>
            </a:r>
          </a:p>
        </p:txBody>
      </p:sp>
      <p:sp>
        <p:nvSpPr>
          <p:cNvPr id="22" name="Rectangle 6"/>
          <p:cNvSpPr>
            <a:spLocks noGrp="1" noChangeArrowheads="1"/>
          </p:cNvSpPr>
          <p:nvPr>
            <p:ph type="sldNum" sz="quarter" idx="4"/>
          </p:nvPr>
        </p:nvSpPr>
        <p:spPr bwMode="auto">
          <a:xfrm>
            <a:off x="7355968" y="4496400"/>
            <a:ext cx="1437196" cy="491958"/>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lvl1pPr algn="r">
              <a:lnSpc>
                <a:spcPts val="1200"/>
              </a:lnSpc>
              <a:buFontTx/>
              <a:buNone/>
              <a:defRPr sz="600" spc="40" baseline="0" smtClean="0">
                <a:solidFill>
                  <a:schemeClr val="bg1"/>
                </a:solidFill>
                <a:latin typeface="AU Passata Light" pitchFamily="34" charset="0"/>
              </a:defRPr>
            </a:lvl1pPr>
          </a:lstStyle>
          <a:p>
            <a:pPr>
              <a:defRPr/>
            </a:pPr>
            <a:fld id="{E90C1E0A-682D-40DC-B1EA-26C007FDC330}" type="slidenum">
              <a:rPr lang="da-DK" smtClean="0"/>
              <a:pPr>
                <a:defRPr/>
              </a:pPr>
              <a:t>‹nr.›</a:t>
            </a:fld>
            <a:endParaRPr lang="da-DK" dirty="0"/>
          </a:p>
        </p:txBody>
      </p:sp>
      <p:sp>
        <p:nvSpPr>
          <p:cNvPr id="26" name="SD_FLD_DocumentDate"/>
          <p:cNvSpPr txBox="1">
            <a:spLocks noChangeArrowheads="1"/>
          </p:cNvSpPr>
          <p:nvPr userDrawn="1"/>
        </p:nvSpPr>
        <p:spPr bwMode="auto">
          <a:xfrm>
            <a:off x="7045890" y="4496400"/>
            <a:ext cx="1746000" cy="334800"/>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r>
              <a:rPr lang="da-DK" sz="800" cap="all" baseline="0">
                <a:solidFill>
                  <a:schemeClr val="bg1"/>
                </a:solidFill>
                <a:latin typeface="AU Passata Light" pitchFamily="34" charset="0"/>
              </a:rPr>
              <a:t>2. juni 2016</a:t>
            </a:r>
            <a:endParaRPr lang="da-DK" sz="800" cap="all" baseline="0" dirty="0">
              <a:solidFill>
                <a:schemeClr val="bg1"/>
              </a:solidFill>
              <a:latin typeface="AU Passata Light" pitchFamily="34" charset="0"/>
            </a:endParaRPr>
          </a:p>
        </p:txBody>
      </p:sp>
      <p:sp>
        <p:nvSpPr>
          <p:cNvPr id="27" name="SD_FLD_Event"/>
          <p:cNvSpPr txBox="1">
            <a:spLocks noChangeArrowheads="1"/>
          </p:cNvSpPr>
          <p:nvPr userDrawn="1"/>
        </p:nvSpPr>
        <p:spPr bwMode="auto">
          <a:xfrm>
            <a:off x="7045890" y="4496400"/>
            <a:ext cx="1749940" cy="108347"/>
          </a:xfrm>
          <a:prstGeom prst="rect">
            <a:avLst/>
          </a:prstGeom>
          <a:noFill/>
          <a:ln w="1778" algn="ctr">
            <a:noFill/>
            <a:miter lim="800000"/>
            <a:headEnd/>
            <a:tailEnd/>
          </a:ln>
          <a:effectLst/>
        </p:spPr>
        <p:txBody>
          <a:bodyPr lIns="0" tIns="90000" rIns="0" bIns="0" anchor="t" anchorCtr="0"/>
          <a:lstStyle/>
          <a:p>
            <a:pPr algn="r">
              <a:lnSpc>
                <a:spcPct val="95000"/>
              </a:lnSpc>
              <a:defRPr/>
            </a:pPr>
            <a:endParaRPr lang="da-DK" sz="800" b="1" cap="all" baseline="0" dirty="0">
              <a:solidFill>
                <a:schemeClr val="bg1"/>
              </a:solidFill>
            </a:endParaRPr>
          </a:p>
        </p:txBody>
      </p:sp>
      <p:sp>
        <p:nvSpPr>
          <p:cNvPr id="28" name="White Rectangle"/>
          <p:cNvSpPr/>
          <p:nvPr userDrawn="1"/>
        </p:nvSpPr>
        <p:spPr>
          <a:xfrm>
            <a:off x="8360430" y="4402800"/>
            <a:ext cx="432000" cy="54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a:p>
            <a:pPr algn="ctr"/>
            <a:endParaRPr lang="da-DK" dirty="0"/>
          </a:p>
        </p:txBody>
      </p:sp>
      <p:sp>
        <p:nvSpPr>
          <p:cNvPr id="29" name="SD_USR_Title"/>
          <p:cNvSpPr txBox="1">
            <a:spLocks noChangeArrowheads="1"/>
          </p:cNvSpPr>
          <p:nvPr userDrawn="1"/>
        </p:nvSpPr>
        <p:spPr bwMode="auto">
          <a:xfrm>
            <a:off x="4748455" y="4496400"/>
            <a:ext cx="2237395" cy="335064"/>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endParaRPr lang="da-DK" sz="800" cap="all" baseline="0" dirty="0">
              <a:solidFill>
                <a:schemeClr val="bg1"/>
              </a:solidFill>
              <a:latin typeface="AU Passata Light" pitchFamily="34" charset="0"/>
            </a:endParaRPr>
          </a:p>
        </p:txBody>
      </p:sp>
      <p:sp>
        <p:nvSpPr>
          <p:cNvPr id="30" name="SD_USR_Name"/>
          <p:cNvSpPr txBox="1">
            <a:spLocks noChangeArrowheads="1"/>
          </p:cNvSpPr>
          <p:nvPr userDrawn="1"/>
        </p:nvSpPr>
        <p:spPr bwMode="auto">
          <a:xfrm>
            <a:off x="4748455" y="4496400"/>
            <a:ext cx="2237395" cy="207834"/>
          </a:xfrm>
          <a:prstGeom prst="rect">
            <a:avLst/>
          </a:prstGeom>
          <a:noFill/>
          <a:ln w="1778" algn="ctr">
            <a:noFill/>
            <a:miter lim="800000"/>
            <a:headEnd/>
            <a:tailEnd/>
          </a:ln>
          <a:effectLst/>
        </p:spPr>
        <p:txBody>
          <a:bodyPr lIns="0" tIns="90000" rIns="0" bIns="0" anchor="t" anchorCtr="0">
            <a:spAutoFit/>
          </a:bodyPr>
          <a:lstStyle/>
          <a:p>
            <a:pPr algn="r">
              <a:lnSpc>
                <a:spcPct val="95000"/>
              </a:lnSpc>
              <a:defRPr/>
            </a:pPr>
            <a:endParaRPr lang="da-DK" sz="800" b="1" cap="all" baseline="0" dirty="0">
              <a:solidFill>
                <a:schemeClr val="bg1"/>
              </a:solidFill>
            </a:endParaRPr>
          </a:p>
        </p:txBody>
      </p:sp>
      <p:sp>
        <p:nvSpPr>
          <p:cNvPr id="31" name="SD_ART_SecondaryLogo"/>
          <p:cNvSpPr>
            <a:spLocks noChangeArrowheads="1"/>
          </p:cNvSpPr>
          <p:nvPr userDrawn="1"/>
        </p:nvSpPr>
        <p:spPr bwMode="auto">
          <a:xfrm>
            <a:off x="2844000" y="4582800"/>
            <a:ext cx="1508400" cy="316800"/>
          </a:xfrm>
          <a:prstGeom prst="rect">
            <a:avLst/>
          </a:prstGeom>
          <a:solidFill>
            <a:schemeClr val="bg1">
              <a:alpha val="0"/>
            </a:schemeClr>
          </a:solidFill>
          <a:ln w="1778" algn="ctr">
            <a:noFill/>
            <a:miter lim="800000"/>
            <a:headEnd/>
            <a:tailEnd/>
          </a:ln>
          <a:effectLst/>
        </p:spPr>
        <p:txBody>
          <a:bodyPr wrap="square" anchor="ctr">
            <a:noAutofit/>
          </a:bodyPr>
          <a:lstStyle/>
          <a:p>
            <a:pPr>
              <a:defRPr/>
            </a:pPr>
            <a:endParaRPr lang="da-DK" dirty="0"/>
          </a:p>
        </p:txBody>
      </p:sp>
      <p:sp>
        <p:nvSpPr>
          <p:cNvPr id="32" name="SD_LAN_AUWBreak"/>
          <p:cNvSpPr txBox="1">
            <a:spLocks noChangeArrowheads="1"/>
          </p:cNvSpPr>
          <p:nvPr userDrawn="1"/>
        </p:nvSpPr>
        <p:spPr bwMode="auto">
          <a:xfrm>
            <a:off x="971998" y="4496400"/>
            <a:ext cx="702000" cy="331403"/>
          </a:xfrm>
          <a:prstGeom prst="rect">
            <a:avLst/>
          </a:prstGeom>
          <a:noFill/>
          <a:ln w="1778" algn="ctr">
            <a:noFill/>
            <a:miter lim="800000"/>
            <a:headEnd/>
            <a:tailEnd/>
          </a:ln>
          <a:effectLst/>
        </p:spPr>
        <p:txBody>
          <a:bodyPr wrap="none" lIns="0" tIns="64800" rIns="0" bIns="0" anchor="t" anchorCtr="0">
            <a:spAutoFit/>
          </a:bodyPr>
          <a:lstStyle/>
          <a:p>
            <a:pPr algn="l">
              <a:lnSpc>
                <a:spcPct val="90000"/>
              </a:lnSpc>
              <a:defRPr/>
            </a:pPr>
            <a:r>
              <a:rPr lang="da-DK" sz="960" cap="all" baseline="0" dirty="0">
                <a:solidFill>
                  <a:schemeClr val="bg1"/>
                </a:solidFill>
                <a:latin typeface="AU Passata" panose="020B0503030502030804" pitchFamily="34" charset="0"/>
              </a:rPr>
              <a:t>Aarhus 
Universitet</a:t>
            </a:r>
          </a:p>
        </p:txBody>
      </p:sp>
      <p:sp>
        <p:nvSpPr>
          <p:cNvPr id="33" name="SD_OFF_Niveau1And2"/>
          <p:cNvSpPr txBox="1">
            <a:spLocks noChangeArrowheads="1"/>
          </p:cNvSpPr>
          <p:nvPr userDrawn="1"/>
        </p:nvSpPr>
        <p:spPr bwMode="auto">
          <a:xfrm>
            <a:off x="975600" y="4496400"/>
            <a:ext cx="1800000" cy="424800"/>
          </a:xfrm>
          <a:prstGeom prst="rect">
            <a:avLst/>
          </a:prstGeom>
          <a:noFill/>
          <a:ln w="1778" algn="ctr">
            <a:noFill/>
            <a:miter lim="800000"/>
            <a:headEnd/>
            <a:tailEnd/>
          </a:ln>
          <a:effectLst/>
        </p:spPr>
        <p:txBody>
          <a:bodyPr lIns="0" tIns="3348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4" name="Pladsholder til tekst 2"/>
          <p:cNvSpPr txBox="1">
            <a:spLocks/>
          </p:cNvSpPr>
          <p:nvPr userDrawn="1"/>
        </p:nvSpPr>
        <p:spPr>
          <a:xfrm>
            <a:off x="306000" y="4496400"/>
            <a:ext cx="538609" cy="331200"/>
          </a:xfrm>
          <a:prstGeom prst="rect">
            <a:avLst/>
          </a:prstGeom>
        </p:spPr>
        <p:txBody>
          <a:bodyPr wrap="non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r>
              <a:rPr lang="da-DK" sz="2090" kern="0" dirty="0">
                <a:solidFill>
                  <a:schemeClr val="bg1"/>
                </a:solidFill>
              </a:rPr>
              <a:t>AU</a:t>
            </a:r>
          </a:p>
        </p:txBody>
      </p:sp>
    </p:spTree>
    <p:extLst>
      <p:ext uri="{BB962C8B-B14F-4D97-AF65-F5344CB8AC3E}">
        <p14:creationId xmlns:p14="http://schemas.microsoft.com/office/powerpoint/2010/main" val="2292828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9" name="Slide Number Placeholder 8"/>
          <p:cNvSpPr>
            <a:spLocks noGrp="1"/>
          </p:cNvSpPr>
          <p:nvPr>
            <p:ph type="sldNum" sz="quarter" idx="10"/>
          </p:nvPr>
        </p:nvSpPr>
        <p:spPr>
          <a:xfrm>
            <a:off x="8784468" y="5033566"/>
            <a:ext cx="359532" cy="491958"/>
          </a:xfrm>
        </p:spPr>
        <p:txBody>
          <a:bodyPr/>
          <a:lstStyle>
            <a:lvl1pPr>
              <a:defRPr sz="100">
                <a:solidFill>
                  <a:schemeClr val="tx2"/>
                </a:solidFill>
              </a:defRPr>
            </a:lvl1pPr>
          </a:lstStyle>
          <a:p>
            <a:pPr>
              <a:defRPr/>
            </a:pPr>
            <a:fld id="{E90C1E0A-682D-40DC-B1EA-26C007FDC330}" type="slidenum">
              <a:rPr lang="da-DK" smtClean="0"/>
              <a:pPr>
                <a:defRPr/>
              </a:pPr>
              <a:t>‹nr.›</a:t>
            </a:fld>
            <a:endParaRPr lang="da-DK" dirty="0"/>
          </a:p>
        </p:txBody>
      </p:sp>
      <p:sp>
        <p:nvSpPr>
          <p:cNvPr id="7" name="SD_LAN_AUWBreak"/>
          <p:cNvSpPr txBox="1">
            <a:spLocks noChangeArrowheads="1"/>
          </p:cNvSpPr>
          <p:nvPr userDrawn="1"/>
        </p:nvSpPr>
        <p:spPr bwMode="auto">
          <a:xfrm>
            <a:off x="4597200" y="2052000"/>
            <a:ext cx="2111155" cy="1051493"/>
          </a:xfrm>
          <a:prstGeom prst="rect">
            <a:avLst/>
          </a:prstGeom>
          <a:noFill/>
          <a:ln w="1778" algn="ctr">
            <a:noFill/>
            <a:miter lim="800000"/>
            <a:headEnd/>
            <a:tailEnd/>
          </a:ln>
          <a:effectLst/>
        </p:spPr>
        <p:txBody>
          <a:bodyPr wrap="none" lIns="0" tIns="201600" rIns="0" bIns="0" anchor="t" anchorCtr="0">
            <a:spAutoFit/>
          </a:bodyPr>
          <a:lstStyle/>
          <a:p>
            <a:pPr>
              <a:lnSpc>
                <a:spcPct val="95000"/>
              </a:lnSpc>
              <a:defRPr/>
            </a:pPr>
            <a:r>
              <a:rPr lang="da-DK" sz="2900" kern="1200" cap="all" baseline="0" dirty="0">
                <a:solidFill>
                  <a:schemeClr val="bg1"/>
                </a:solidFill>
                <a:latin typeface="AU Passata" pitchFamily="34" charset="0"/>
                <a:ea typeface="+mn-ea"/>
                <a:cs typeface="+mn-cs"/>
              </a:rPr>
              <a:t>Aarhus 
Universitet</a:t>
            </a:r>
            <a:endParaRPr lang="da-DK" sz="2900" kern="1200" cap="all" baseline="0" noProof="0" dirty="0">
              <a:solidFill>
                <a:schemeClr val="bg1"/>
              </a:solidFill>
              <a:latin typeface="AU Passata" pitchFamily="34" charset="0"/>
              <a:ea typeface="+mn-ea"/>
              <a:cs typeface="+mn-cs"/>
            </a:endParaRPr>
          </a:p>
        </p:txBody>
      </p:sp>
      <p:sp>
        <p:nvSpPr>
          <p:cNvPr id="10" name="Pladsholder til tekst 2"/>
          <p:cNvSpPr txBox="1">
            <a:spLocks/>
          </p:cNvSpPr>
          <p:nvPr userDrawn="1"/>
        </p:nvSpPr>
        <p:spPr>
          <a:xfrm>
            <a:off x="2448000" y="2051999"/>
            <a:ext cx="1718419" cy="1058400"/>
          </a:xfrm>
          <a:prstGeom prst="rect">
            <a:avLst/>
          </a:prstGeom>
        </p:spPr>
        <p:txBody>
          <a:bodyPr wrap="none" lIns="0" tIns="0" rIns="0" bIns="75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r"/>
            <a:r>
              <a:rPr lang="da-DK" sz="6700" kern="0" dirty="0">
                <a:solidFill>
                  <a:schemeClr val="bg1"/>
                </a:solidFill>
              </a:rPr>
              <a:t>AU</a:t>
            </a:r>
          </a:p>
        </p:txBody>
      </p:sp>
    </p:spTree>
    <p:extLst>
      <p:ext uri="{BB962C8B-B14F-4D97-AF65-F5344CB8AC3E}">
        <p14:creationId xmlns:p14="http://schemas.microsoft.com/office/powerpoint/2010/main" val="4128896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da-DK"/>
              <a:t>Klik for at redigere i master</a:t>
            </a:r>
          </a:p>
        </p:txBody>
      </p:sp>
      <p:sp>
        <p:nvSpPr>
          <p:cNvPr id="3" name="Und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88ADCDD-7EE3-42AF-8E6D-1F50C15F7203}" type="datetimeFigureOut">
              <a:rPr lang="da-DK" smtClean="0"/>
              <a:t>15-01-2024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8F07E5AB-FB85-41EA-9FE8-11543FB4F989}" type="slidenum">
              <a:rPr lang="da-DK" smtClean="0"/>
              <a:t>‹nr.›</a:t>
            </a:fld>
            <a:endParaRPr lang="da-DK"/>
          </a:p>
        </p:txBody>
      </p:sp>
    </p:spTree>
    <p:extLst>
      <p:ext uri="{BB962C8B-B14F-4D97-AF65-F5344CB8AC3E}">
        <p14:creationId xmlns:p14="http://schemas.microsoft.com/office/powerpoint/2010/main" val="183409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Font typeface="Calibri" panose="020F0502020204030204" pitchFamily="34" charset="0"/>
              <a:buChar char="​"/>
              <a:defRPr/>
            </a:lvl1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itle 5"/>
          <p:cNvSpPr>
            <a:spLocks noGrp="1"/>
          </p:cNvSpPr>
          <p:nvPr>
            <p:ph type="title"/>
          </p:nvPr>
        </p:nvSpPr>
        <p:spPr/>
        <p:txBody>
          <a:bodyPr/>
          <a:lstStyle/>
          <a:p>
            <a:r>
              <a:rPr lang="da-DK" dirty="0"/>
              <a:t>Klik for at redigere i master</a:t>
            </a:r>
          </a:p>
        </p:txBody>
      </p:sp>
      <p:sp>
        <p:nvSpPr>
          <p:cNvPr id="17" name="Black Rectangle"/>
          <p:cNvSpPr/>
          <p:nvPr userDrawn="1"/>
        </p:nvSpPr>
        <p:spPr>
          <a:xfrm>
            <a:off x="352425" y="1324430"/>
            <a:ext cx="736600"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2" name="Slide Number Placeholder 21"/>
          <p:cNvSpPr>
            <a:spLocks noGrp="1"/>
          </p:cNvSpPr>
          <p:nvPr>
            <p:ph type="sldNum" sz="quarter" idx="10"/>
          </p:nvPr>
        </p:nvSpPr>
        <p:spPr/>
        <p:txBody>
          <a:bodyPr/>
          <a:lstStyle/>
          <a:p>
            <a:pPr>
              <a:defRPr/>
            </a:pPr>
            <a:fld id="{E90C1E0A-682D-40DC-B1EA-26C007FDC330}" type="slidenum">
              <a:rPr lang="da-DK" smtClean="0"/>
              <a:pPr>
                <a:defRPr/>
              </a:pPr>
              <a:t>‹nr.›</a:t>
            </a:fld>
            <a:endParaRPr lang="da-DK" dirty="0"/>
          </a:p>
        </p:txBody>
      </p:sp>
      <p:sp>
        <p:nvSpPr>
          <p:cNvPr id="19" name="TextBox 17"/>
          <p:cNvSpPr txBox="1">
            <a:spLocks noChangeArrowheads="1"/>
          </p:cNvSpPr>
          <p:nvPr userDrawn="1"/>
        </p:nvSpPr>
        <p:spPr bwMode="auto">
          <a:xfrm>
            <a:off x="-1764704" y="1564430"/>
            <a:ext cx="16836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da-DK" sz="1000" noProof="1">
                <a:solidFill>
                  <a:schemeClr val="tx1">
                    <a:lumMod val="75000"/>
                    <a:lumOff val="25000"/>
                  </a:schemeClr>
                </a:solidFill>
                <a:latin typeface="+mn-lt"/>
                <a:cs typeface="Arial" charset="0"/>
              </a:rPr>
              <a:t>For at få punktopstilling </a:t>
            </a:r>
            <a:br>
              <a:rPr lang="da-DK" sz="1000" noProof="1">
                <a:solidFill>
                  <a:schemeClr val="tx1">
                    <a:lumMod val="75000"/>
                    <a:lumOff val="25000"/>
                  </a:schemeClr>
                </a:solidFill>
                <a:latin typeface="+mn-lt"/>
                <a:cs typeface="Arial" charset="0"/>
              </a:rPr>
            </a:br>
            <a:r>
              <a:rPr lang="da-DK" sz="1000" noProof="1">
                <a:solidFill>
                  <a:schemeClr val="tx1">
                    <a:lumMod val="75000"/>
                    <a:lumOff val="25000"/>
                  </a:schemeClr>
                </a:solidFill>
                <a:latin typeface="+mn-lt"/>
                <a:cs typeface="Arial" charset="0"/>
              </a:rPr>
              <a:t>på teksten </a:t>
            </a:r>
            <a:br>
              <a:rPr lang="da-DK" sz="1000" noProof="1">
                <a:solidFill>
                  <a:schemeClr val="tx1">
                    <a:lumMod val="75000"/>
                    <a:lumOff val="25000"/>
                  </a:schemeClr>
                </a:solidFill>
                <a:latin typeface="+mn-lt"/>
                <a:cs typeface="Arial" charset="0"/>
              </a:rPr>
            </a:br>
            <a:r>
              <a:rPr lang="da-DK" sz="1000" noProof="1">
                <a:solidFill>
                  <a:schemeClr val="tx1">
                    <a:lumMod val="75000"/>
                    <a:lumOff val="25000"/>
                  </a:schemeClr>
                </a:solidFill>
                <a:latin typeface="+mn-lt"/>
                <a:cs typeface="Arial" charset="0"/>
              </a:rPr>
              <a:t>(flere niveauer findes), </a:t>
            </a:r>
            <a:br>
              <a:rPr lang="da-DK" sz="1000" noProof="1">
                <a:solidFill>
                  <a:schemeClr val="tx1">
                    <a:lumMod val="75000"/>
                    <a:lumOff val="25000"/>
                  </a:schemeClr>
                </a:solidFill>
                <a:latin typeface="+mn-lt"/>
                <a:cs typeface="Arial" charset="0"/>
              </a:rPr>
            </a:br>
            <a:r>
              <a:rPr lang="da-DK" sz="1000" noProof="1">
                <a:solidFill>
                  <a:schemeClr val="tx1">
                    <a:lumMod val="75000"/>
                    <a:lumOff val="25000"/>
                  </a:schemeClr>
                </a:solidFill>
                <a:latin typeface="+mn-lt"/>
                <a:cs typeface="Arial" charset="0"/>
              </a:rPr>
              <a:t>brug ‘Forøg listeniveau’</a:t>
            </a:r>
          </a:p>
          <a:p>
            <a:pPr algn="r" eaLnBrk="1" hangingPunct="1">
              <a:lnSpc>
                <a:spcPct val="100000"/>
              </a:lnSpc>
            </a:pPr>
            <a:endParaRPr lang="da-DK" sz="1000" noProof="1">
              <a:solidFill>
                <a:schemeClr val="tx1">
                  <a:lumMod val="75000"/>
                  <a:lumOff val="25000"/>
                </a:schemeClr>
              </a:solidFill>
              <a:latin typeface="+mn-lt"/>
              <a:cs typeface="Arial" charset="0"/>
            </a:endParaRPr>
          </a:p>
          <a:p>
            <a:pPr algn="r" eaLnBrk="1" hangingPunct="1">
              <a:lnSpc>
                <a:spcPct val="100000"/>
              </a:lnSpc>
            </a:pPr>
            <a:endParaRPr lang="da-DK" sz="1000" noProof="1">
              <a:solidFill>
                <a:schemeClr val="tx1">
                  <a:lumMod val="75000"/>
                  <a:lumOff val="25000"/>
                </a:schemeClr>
              </a:solidFill>
              <a:latin typeface="+mn-lt"/>
              <a:cs typeface="Arial" charset="0"/>
            </a:endParaRPr>
          </a:p>
          <a:p>
            <a:pPr algn="r" eaLnBrk="1" hangingPunct="1">
              <a:lnSpc>
                <a:spcPct val="100000"/>
              </a:lnSpc>
            </a:pPr>
            <a:r>
              <a:rPr lang="da-DK" sz="1000" noProof="1">
                <a:solidFill>
                  <a:schemeClr val="tx1">
                    <a:lumMod val="75000"/>
                    <a:lumOff val="25000"/>
                  </a:schemeClr>
                </a:solidFill>
                <a:latin typeface="+mn-lt"/>
                <a:cs typeface="Arial" charset="0"/>
              </a:rPr>
              <a:t>For at få venstrestillet tekst uden punktopstilling, brug ‘Formindsk listeniveau’</a:t>
            </a:r>
          </a:p>
        </p:txBody>
      </p:sp>
      <p:pic>
        <p:nvPicPr>
          <p:cNvPr id="2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284" y="220752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userDrawn="1"/>
        </p:nvSpPr>
        <p:spPr>
          <a:xfrm>
            <a:off x="-309684" y="2207521"/>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noProof="1">
              <a:latin typeface="+mn-lt"/>
            </a:endParaRPr>
          </a:p>
        </p:txBody>
      </p:sp>
      <p:pic>
        <p:nvPicPr>
          <p:cNvPr id="23"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66726" y="2999609"/>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userDrawn="1"/>
        </p:nvSpPr>
        <p:spPr>
          <a:xfrm>
            <a:off x="-347651" y="2999609"/>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noProof="1">
              <a:latin typeface="+mn-lt"/>
            </a:endParaRPr>
          </a:p>
        </p:txBody>
      </p:sp>
      <p:sp>
        <p:nvSpPr>
          <p:cNvPr id="25" name="Rounded Rectangle 24"/>
          <p:cNvSpPr/>
          <p:nvPr userDrawn="1"/>
        </p:nvSpPr>
        <p:spPr>
          <a:xfrm>
            <a:off x="-562116" y="3002183"/>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noProof="1">
              <a:latin typeface="+mn-lt"/>
            </a:endParaRPr>
          </a:p>
        </p:txBody>
      </p:sp>
      <p:sp>
        <p:nvSpPr>
          <p:cNvPr id="26" name="TextBox 25"/>
          <p:cNvSpPr txBox="1"/>
          <p:nvPr userDrawn="1"/>
        </p:nvSpPr>
        <p:spPr>
          <a:xfrm>
            <a:off x="-1620688" y="766856"/>
            <a:ext cx="1509880" cy="355069"/>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da-DK" sz="1000" noProof="1">
                <a:solidFill>
                  <a:schemeClr val="tx1">
                    <a:lumMod val="75000"/>
                    <a:lumOff val="25000"/>
                  </a:schemeClr>
                </a:solidFill>
              </a:rPr>
            </a:br>
            <a:r>
              <a:rPr lang="da-DK" sz="1000" noProof="1">
                <a:solidFill>
                  <a:schemeClr val="tx1">
                    <a:lumMod val="75000"/>
                    <a:lumOff val="25000"/>
                  </a:schemeClr>
                </a:solidFill>
              </a:rPr>
              <a:t>til AU Passata Light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88ADCDD-7EE3-42AF-8E6D-1F50C15F7203}" type="datetimeFigureOut">
              <a:rPr lang="da-DK" smtClean="0"/>
              <a:t>15-01-2024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8F07E5AB-FB85-41EA-9FE8-11543FB4F989}" type="slidenum">
              <a:rPr lang="da-DK" smtClean="0"/>
              <a:t>‹nr.›</a:t>
            </a:fld>
            <a:endParaRPr lang="da-DK"/>
          </a:p>
        </p:txBody>
      </p:sp>
    </p:spTree>
    <p:extLst>
      <p:ext uri="{BB962C8B-B14F-4D97-AF65-F5344CB8AC3E}">
        <p14:creationId xmlns:p14="http://schemas.microsoft.com/office/powerpoint/2010/main" val="2845466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da-DK"/>
              <a:t>Klik for at redigere i master</a:t>
            </a:r>
          </a:p>
        </p:txBody>
      </p:sp>
      <p:sp>
        <p:nvSpPr>
          <p:cNvPr id="3" name="Pladsholder til teks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B88ADCDD-7EE3-42AF-8E6D-1F50C15F7203}" type="datetimeFigureOut">
              <a:rPr lang="da-DK" smtClean="0"/>
              <a:t>15-01-2024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8F07E5AB-FB85-41EA-9FE8-11543FB4F989}" type="slidenum">
              <a:rPr lang="da-DK" smtClean="0"/>
              <a:t>‹nr.›</a:t>
            </a:fld>
            <a:endParaRPr lang="da-DK"/>
          </a:p>
        </p:txBody>
      </p:sp>
    </p:spTree>
    <p:extLst>
      <p:ext uri="{BB962C8B-B14F-4D97-AF65-F5344CB8AC3E}">
        <p14:creationId xmlns:p14="http://schemas.microsoft.com/office/powerpoint/2010/main" val="3174292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28650" y="1369219"/>
            <a:ext cx="3886200" cy="3263504"/>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29150" y="1369219"/>
            <a:ext cx="3886200" cy="3263504"/>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B88ADCDD-7EE3-42AF-8E6D-1F50C15F7203}" type="datetimeFigureOut">
              <a:rPr lang="da-DK" smtClean="0"/>
              <a:t>15-01-2024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8F07E5AB-FB85-41EA-9FE8-11543FB4F989}" type="slidenum">
              <a:rPr lang="da-DK" smtClean="0"/>
              <a:t>‹nr.›</a:t>
            </a:fld>
            <a:endParaRPr lang="da-DK"/>
          </a:p>
        </p:txBody>
      </p:sp>
    </p:spTree>
    <p:extLst>
      <p:ext uri="{BB962C8B-B14F-4D97-AF65-F5344CB8AC3E}">
        <p14:creationId xmlns:p14="http://schemas.microsoft.com/office/powerpoint/2010/main" val="203747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da-DK"/>
              <a:t>Klik for at redigere i master</a:t>
            </a:r>
          </a:p>
        </p:txBody>
      </p:sp>
      <p:sp>
        <p:nvSpPr>
          <p:cNvPr id="3" name="Pladsholder til teks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4" name="Pladsholder til indhold 3"/>
          <p:cNvSpPr>
            <a:spLocks noGrp="1"/>
          </p:cNvSpPr>
          <p:nvPr>
            <p:ph sz="half" idx="2"/>
          </p:nvPr>
        </p:nvSpPr>
        <p:spPr>
          <a:xfrm>
            <a:off x="629842" y="1878806"/>
            <a:ext cx="3868340" cy="2763441"/>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6" name="Pladsholder til indhold 5"/>
          <p:cNvSpPr>
            <a:spLocks noGrp="1"/>
          </p:cNvSpPr>
          <p:nvPr>
            <p:ph sz="quarter" idx="4"/>
          </p:nvPr>
        </p:nvSpPr>
        <p:spPr>
          <a:xfrm>
            <a:off x="4629150" y="1878806"/>
            <a:ext cx="3887391" cy="2763441"/>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B88ADCDD-7EE3-42AF-8E6D-1F50C15F7203}" type="datetimeFigureOut">
              <a:rPr lang="da-DK" smtClean="0"/>
              <a:t>15-01-2024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8F07E5AB-FB85-41EA-9FE8-11543FB4F989}" type="slidenum">
              <a:rPr lang="da-DK" smtClean="0"/>
              <a:t>‹nr.›</a:t>
            </a:fld>
            <a:endParaRPr lang="da-DK"/>
          </a:p>
        </p:txBody>
      </p:sp>
    </p:spTree>
    <p:extLst>
      <p:ext uri="{BB962C8B-B14F-4D97-AF65-F5344CB8AC3E}">
        <p14:creationId xmlns:p14="http://schemas.microsoft.com/office/powerpoint/2010/main" val="655341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B88ADCDD-7EE3-42AF-8E6D-1F50C15F7203}" type="datetimeFigureOut">
              <a:rPr lang="da-DK" smtClean="0"/>
              <a:t>15-01-2024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8F07E5AB-FB85-41EA-9FE8-11543FB4F989}" type="slidenum">
              <a:rPr lang="da-DK" smtClean="0"/>
              <a:t>‹nr.›</a:t>
            </a:fld>
            <a:endParaRPr lang="da-DK"/>
          </a:p>
        </p:txBody>
      </p:sp>
    </p:spTree>
    <p:extLst>
      <p:ext uri="{BB962C8B-B14F-4D97-AF65-F5344CB8AC3E}">
        <p14:creationId xmlns:p14="http://schemas.microsoft.com/office/powerpoint/2010/main" val="89487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88ADCDD-7EE3-42AF-8E6D-1F50C15F7203}" type="datetimeFigureOut">
              <a:rPr lang="da-DK" smtClean="0"/>
              <a:t>15-01-2024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8F07E5AB-FB85-41EA-9FE8-11543FB4F989}" type="slidenum">
              <a:rPr lang="da-DK" smtClean="0"/>
              <a:t>‹nr.›</a:t>
            </a:fld>
            <a:endParaRPr lang="da-DK"/>
          </a:p>
        </p:txBody>
      </p:sp>
    </p:spTree>
    <p:extLst>
      <p:ext uri="{BB962C8B-B14F-4D97-AF65-F5344CB8AC3E}">
        <p14:creationId xmlns:p14="http://schemas.microsoft.com/office/powerpoint/2010/main" val="2010406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da-DK"/>
              <a:t>Klik for at redigere i master</a:t>
            </a:r>
          </a:p>
        </p:txBody>
      </p:sp>
      <p:sp>
        <p:nvSpPr>
          <p:cNvPr id="3" name="Pladsholder til indhold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Rediger typografien i masterens</a:t>
            </a:r>
          </a:p>
        </p:txBody>
      </p:sp>
      <p:sp>
        <p:nvSpPr>
          <p:cNvPr id="5" name="Pladsholder til dato 4"/>
          <p:cNvSpPr>
            <a:spLocks noGrp="1"/>
          </p:cNvSpPr>
          <p:nvPr>
            <p:ph type="dt" sz="half" idx="10"/>
          </p:nvPr>
        </p:nvSpPr>
        <p:spPr/>
        <p:txBody>
          <a:bodyPr/>
          <a:lstStyle/>
          <a:p>
            <a:fld id="{B88ADCDD-7EE3-42AF-8E6D-1F50C15F7203}" type="datetimeFigureOut">
              <a:rPr lang="da-DK" smtClean="0"/>
              <a:t>15-01-2024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8F07E5AB-FB85-41EA-9FE8-11543FB4F989}" type="slidenum">
              <a:rPr lang="da-DK" smtClean="0"/>
              <a:t>‹nr.›</a:t>
            </a:fld>
            <a:endParaRPr lang="da-DK"/>
          </a:p>
        </p:txBody>
      </p:sp>
    </p:spTree>
    <p:extLst>
      <p:ext uri="{BB962C8B-B14F-4D97-AF65-F5344CB8AC3E}">
        <p14:creationId xmlns:p14="http://schemas.microsoft.com/office/powerpoint/2010/main" val="3661515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da-DK"/>
              <a:t>Klik for at redigere i master</a:t>
            </a:r>
          </a:p>
        </p:txBody>
      </p:sp>
      <p:sp>
        <p:nvSpPr>
          <p:cNvPr id="3" name="Pladsholder til billed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a-DK"/>
          </a:p>
        </p:txBody>
      </p:sp>
      <p:sp>
        <p:nvSpPr>
          <p:cNvPr id="4" name="Pladsholder til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Rediger typografien i masterens</a:t>
            </a:r>
          </a:p>
        </p:txBody>
      </p:sp>
      <p:sp>
        <p:nvSpPr>
          <p:cNvPr id="5" name="Pladsholder til dato 4"/>
          <p:cNvSpPr>
            <a:spLocks noGrp="1"/>
          </p:cNvSpPr>
          <p:nvPr>
            <p:ph type="dt" sz="half" idx="10"/>
          </p:nvPr>
        </p:nvSpPr>
        <p:spPr/>
        <p:txBody>
          <a:bodyPr/>
          <a:lstStyle/>
          <a:p>
            <a:fld id="{B88ADCDD-7EE3-42AF-8E6D-1F50C15F7203}" type="datetimeFigureOut">
              <a:rPr lang="da-DK" smtClean="0"/>
              <a:t>15-01-2024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8F07E5AB-FB85-41EA-9FE8-11543FB4F989}" type="slidenum">
              <a:rPr lang="da-DK" smtClean="0"/>
              <a:t>‹nr.›</a:t>
            </a:fld>
            <a:endParaRPr lang="da-DK"/>
          </a:p>
        </p:txBody>
      </p:sp>
    </p:spTree>
    <p:extLst>
      <p:ext uri="{BB962C8B-B14F-4D97-AF65-F5344CB8AC3E}">
        <p14:creationId xmlns:p14="http://schemas.microsoft.com/office/powerpoint/2010/main" val="2172158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88ADCDD-7EE3-42AF-8E6D-1F50C15F7203}" type="datetimeFigureOut">
              <a:rPr lang="da-DK" smtClean="0"/>
              <a:t>15-01-2024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8F07E5AB-FB85-41EA-9FE8-11543FB4F989}" type="slidenum">
              <a:rPr lang="da-DK" smtClean="0"/>
              <a:t>‹nr.›</a:t>
            </a:fld>
            <a:endParaRPr lang="da-DK"/>
          </a:p>
        </p:txBody>
      </p:sp>
    </p:spTree>
    <p:extLst>
      <p:ext uri="{BB962C8B-B14F-4D97-AF65-F5344CB8AC3E}">
        <p14:creationId xmlns:p14="http://schemas.microsoft.com/office/powerpoint/2010/main" val="1676660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273844"/>
            <a:ext cx="1971675" cy="4358879"/>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28650" y="273844"/>
            <a:ext cx="5800725" cy="4358879"/>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88ADCDD-7EE3-42AF-8E6D-1F50C15F7203}" type="datetimeFigureOut">
              <a:rPr lang="da-DK" smtClean="0"/>
              <a:t>15-01-2024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8F07E5AB-FB85-41EA-9FE8-11543FB4F989}" type="slidenum">
              <a:rPr lang="da-DK" smtClean="0"/>
              <a:t>‹nr.›</a:t>
            </a:fld>
            <a:endParaRPr lang="da-DK"/>
          </a:p>
        </p:txBody>
      </p:sp>
    </p:spTree>
    <p:extLst>
      <p:ext uri="{BB962C8B-B14F-4D97-AF65-F5344CB8AC3E}">
        <p14:creationId xmlns:p14="http://schemas.microsoft.com/office/powerpoint/2010/main" val="109390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1860717"/>
            <a:ext cx="8440739" cy="2233603"/>
          </a:xfrm>
        </p:spPr>
        <p:txBody>
          <a:bodyPr/>
          <a:lstStyle>
            <a:lvl1pPr marL="0" indent="0">
              <a:buFont typeface="Calibri" panose="020F0502020204030204" pitchFamily="34" charset="0"/>
              <a:buChar char="​"/>
              <a:defRPr/>
            </a:lvl1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itle 5"/>
          <p:cNvSpPr>
            <a:spLocks noGrp="1"/>
          </p:cNvSpPr>
          <p:nvPr>
            <p:ph type="title"/>
          </p:nvPr>
        </p:nvSpPr>
        <p:spPr>
          <a:xfrm>
            <a:off x="352426" y="166688"/>
            <a:ext cx="8440737" cy="574632"/>
          </a:xfrm>
        </p:spPr>
        <p:txBody>
          <a:bodyPr/>
          <a:lstStyle>
            <a:lvl1pPr>
              <a:defRPr/>
            </a:lvl1pPr>
          </a:lstStyle>
          <a:p>
            <a:r>
              <a:rPr lang="da-DK" dirty="0"/>
              <a:t>Klik for at redigere i master</a:t>
            </a:r>
          </a:p>
        </p:txBody>
      </p:sp>
      <p:sp>
        <p:nvSpPr>
          <p:cNvPr id="17" name="Black Rectangle"/>
          <p:cNvSpPr/>
          <p:nvPr userDrawn="1"/>
        </p:nvSpPr>
        <p:spPr>
          <a:xfrm>
            <a:off x="352425" y="919598"/>
            <a:ext cx="736600"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Text Placeholder 9"/>
          <p:cNvSpPr>
            <a:spLocks noGrp="1"/>
          </p:cNvSpPr>
          <p:nvPr>
            <p:ph type="body" sz="quarter" idx="11"/>
          </p:nvPr>
        </p:nvSpPr>
        <p:spPr>
          <a:xfrm>
            <a:off x="352424" y="1131590"/>
            <a:ext cx="8440739" cy="427335"/>
          </a:xfrm>
        </p:spPr>
        <p:txBody>
          <a:bodyPr/>
          <a:lstStyle>
            <a:lvl1pPr marL="0" indent="0">
              <a:spcBef>
                <a:spcPts val="0"/>
              </a:spcBef>
              <a:buFontTx/>
              <a:buNone/>
              <a:defRPr sz="2400"/>
            </a:lvl1pPr>
          </a:lstStyle>
          <a:p>
            <a:pPr lvl="0"/>
            <a:r>
              <a:rPr lang="da-DK" dirty="0"/>
              <a:t>Klik for at redigere i master</a:t>
            </a:r>
          </a:p>
        </p:txBody>
      </p:sp>
      <p:sp>
        <p:nvSpPr>
          <p:cNvPr id="21" name="Slide Number Placeholder 20"/>
          <p:cNvSpPr>
            <a:spLocks noGrp="1"/>
          </p:cNvSpPr>
          <p:nvPr>
            <p:ph type="sldNum" sz="quarter" idx="12"/>
          </p:nvPr>
        </p:nvSpPr>
        <p:spPr/>
        <p:txBody>
          <a:bodyPr/>
          <a:lstStyle/>
          <a:p>
            <a:pPr>
              <a:defRPr/>
            </a:pPr>
            <a:fld id="{E90C1E0A-682D-40DC-B1EA-26C007FDC330}" type="slidenum">
              <a:rPr lang="da-DK" smtClean="0"/>
              <a:pPr>
                <a:defRPr/>
              </a:pPr>
              <a:t>‹nr.›</a:t>
            </a:fld>
            <a:endParaRPr lang="da-DK" dirty="0"/>
          </a:p>
        </p:txBody>
      </p:sp>
      <p:sp>
        <p:nvSpPr>
          <p:cNvPr id="18" name="TextBox 17"/>
          <p:cNvSpPr txBox="1"/>
          <p:nvPr userDrawn="1"/>
        </p:nvSpPr>
        <p:spPr>
          <a:xfrm>
            <a:off x="-1480584" y="339502"/>
            <a:ext cx="1369776" cy="107721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a:t>
            </a:r>
            <a:r>
              <a:rPr lang="da-DK" sz="1000" baseline="0" noProof="1">
                <a:solidFill>
                  <a:schemeClr val="tx1">
                    <a:lumMod val="75000"/>
                    <a:lumOff val="25000"/>
                  </a:schemeClr>
                </a:solidFill>
              </a:rPr>
              <a:t> linje</a:t>
            </a:r>
            <a:br>
              <a:rPr lang="da-DK" sz="1000" baseline="0" noProof="1">
                <a:solidFill>
                  <a:schemeClr val="tx1">
                    <a:lumMod val="75000"/>
                    <a:lumOff val="25000"/>
                  </a:schemeClr>
                </a:solidFill>
              </a:rPr>
            </a:br>
            <a:r>
              <a:rPr lang="da-DK" sz="1000" noProof="1">
                <a:solidFill>
                  <a:schemeClr val="tx1">
                    <a:lumMod val="75000"/>
                    <a:lumOff val="25000"/>
                  </a:schemeClr>
                </a:solidFill>
              </a:rPr>
              <a:t>Bold eller Regular</a:t>
            </a:r>
          </a:p>
          <a:p>
            <a:pPr algn="r">
              <a:lnSpc>
                <a:spcPct val="100000"/>
              </a:lnSpc>
            </a:pPr>
            <a:endParaRPr lang="da-DK" sz="1000" noProof="1">
              <a:solidFill>
                <a:schemeClr val="tx1">
                  <a:lumMod val="75000"/>
                  <a:lumOff val="25000"/>
                </a:schemeClr>
              </a:solidFill>
            </a:endParaRPr>
          </a:p>
          <a:p>
            <a:pPr algn="r">
              <a:lnSpc>
                <a:spcPct val="100000"/>
              </a:lnSpc>
            </a:pPr>
            <a:endParaRPr lang="da-DK" sz="1000" noProof="1">
              <a:solidFill>
                <a:schemeClr val="tx1">
                  <a:lumMod val="75000"/>
                  <a:lumOff val="25000"/>
                </a:schemeClr>
              </a:solidFill>
            </a:endParaRPr>
          </a:p>
          <a:p>
            <a:pPr algn="r">
              <a:lnSpc>
                <a:spcPct val="100000"/>
              </a:lnSpc>
            </a:pPr>
            <a:endParaRPr lang="da-DK" sz="1000" noProof="1">
              <a:solidFill>
                <a:schemeClr val="tx1">
                  <a:lumMod val="75000"/>
                  <a:lumOff val="25000"/>
                </a:schemeClr>
              </a:solidFill>
            </a:endParaRPr>
          </a:p>
          <a:p>
            <a:pPr algn="r">
              <a:lnSpc>
                <a:spcPct val="100000"/>
              </a:lnSpc>
            </a:pPr>
            <a:r>
              <a:rPr lang="da-DK" sz="1000" noProof="1">
                <a:solidFill>
                  <a:schemeClr val="tx1">
                    <a:lumMod val="75000"/>
                    <a:lumOff val="25000"/>
                  </a:schemeClr>
                </a:solidFill>
              </a:rPr>
              <a:t>Underoverskrift</a:t>
            </a:r>
            <a:r>
              <a:rPr lang="da-DK" sz="1000" baseline="0" noProof="1">
                <a:solidFill>
                  <a:schemeClr val="tx1">
                    <a:lumMod val="75000"/>
                    <a:lumOff val="25000"/>
                  </a:schemeClr>
                </a:solidFill>
              </a:rPr>
              <a:t> </a:t>
            </a:r>
            <a:br>
              <a:rPr lang="da-DK" sz="1000" baseline="0" noProof="1">
                <a:solidFill>
                  <a:schemeClr val="tx1">
                    <a:lumMod val="75000"/>
                    <a:lumOff val="25000"/>
                  </a:schemeClr>
                </a:solidFill>
              </a:rPr>
            </a:br>
            <a:r>
              <a:rPr lang="da-DK" sz="1000" baseline="0" noProof="1">
                <a:solidFill>
                  <a:schemeClr val="tx1">
                    <a:lumMod val="75000"/>
                    <a:lumOff val="25000"/>
                  </a:schemeClr>
                </a:solidFill>
              </a:rPr>
              <a:t>én linje</a:t>
            </a:r>
            <a:r>
              <a:rPr lang="da-DK" sz="1000" noProof="1">
                <a:solidFill>
                  <a:schemeClr val="tx1">
                    <a:lumMod val="75000"/>
                    <a:lumOff val="25000"/>
                  </a:schemeClr>
                </a:solidFill>
              </a:rPr>
              <a:t> </a:t>
            </a:r>
          </a:p>
        </p:txBody>
      </p:sp>
      <p:sp>
        <p:nvSpPr>
          <p:cNvPr id="19" name="TextBox 18"/>
          <p:cNvSpPr txBox="1">
            <a:spLocks noChangeArrowheads="1"/>
          </p:cNvSpPr>
          <p:nvPr userDrawn="1"/>
        </p:nvSpPr>
        <p:spPr bwMode="auto">
          <a:xfrm>
            <a:off x="-1764704" y="1564430"/>
            <a:ext cx="16836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da-DK" sz="1000" noProof="0" dirty="0">
                <a:solidFill>
                  <a:schemeClr val="tx1">
                    <a:lumMod val="75000"/>
                    <a:lumOff val="25000"/>
                  </a:schemeClr>
                </a:solidFill>
                <a:latin typeface="+mn-lt"/>
                <a:cs typeface="Arial" charset="0"/>
              </a:rPr>
              <a:t>For at få punktopstilling </a:t>
            </a:r>
            <a:br>
              <a:rPr lang="da-DK" sz="1000" noProof="0" dirty="0">
                <a:solidFill>
                  <a:schemeClr val="tx1">
                    <a:lumMod val="75000"/>
                    <a:lumOff val="25000"/>
                  </a:schemeClr>
                </a:solidFill>
                <a:latin typeface="+mn-lt"/>
                <a:cs typeface="Arial" charset="0"/>
              </a:rPr>
            </a:br>
            <a:r>
              <a:rPr lang="da-DK" sz="1000" noProof="0" dirty="0">
                <a:solidFill>
                  <a:schemeClr val="tx1">
                    <a:lumMod val="75000"/>
                    <a:lumOff val="25000"/>
                  </a:schemeClr>
                </a:solidFill>
                <a:latin typeface="+mn-lt"/>
                <a:cs typeface="Arial" charset="0"/>
              </a:rPr>
              <a:t>på teksten </a:t>
            </a:r>
            <a:br>
              <a:rPr lang="da-DK" sz="1000" noProof="0" dirty="0">
                <a:solidFill>
                  <a:schemeClr val="tx1">
                    <a:lumMod val="75000"/>
                    <a:lumOff val="25000"/>
                  </a:schemeClr>
                </a:solidFill>
                <a:latin typeface="+mn-lt"/>
                <a:cs typeface="Arial" charset="0"/>
              </a:rPr>
            </a:br>
            <a:r>
              <a:rPr lang="da-DK" sz="1000" noProof="0" dirty="0">
                <a:solidFill>
                  <a:schemeClr val="tx1">
                    <a:lumMod val="75000"/>
                    <a:lumOff val="25000"/>
                  </a:schemeClr>
                </a:solidFill>
                <a:latin typeface="+mn-lt"/>
                <a:cs typeface="Arial" charset="0"/>
              </a:rPr>
              <a:t>(flere niveauer findes), </a:t>
            </a:r>
            <a:br>
              <a:rPr lang="da-DK" sz="1000" noProof="0" dirty="0">
                <a:solidFill>
                  <a:schemeClr val="tx1">
                    <a:lumMod val="75000"/>
                    <a:lumOff val="25000"/>
                  </a:schemeClr>
                </a:solidFill>
                <a:latin typeface="+mn-lt"/>
                <a:cs typeface="Arial" charset="0"/>
              </a:rPr>
            </a:br>
            <a:r>
              <a:rPr lang="da-DK" sz="1000" noProof="0" dirty="0">
                <a:solidFill>
                  <a:schemeClr val="tx1">
                    <a:lumMod val="75000"/>
                    <a:lumOff val="25000"/>
                  </a:schemeClr>
                </a:solidFill>
                <a:latin typeface="+mn-lt"/>
                <a:cs typeface="Arial" charset="0"/>
              </a:rPr>
              <a:t>brug ‘Forøg listeniveau’</a:t>
            </a:r>
          </a:p>
          <a:p>
            <a:pPr algn="r" eaLnBrk="1" hangingPunct="1">
              <a:lnSpc>
                <a:spcPct val="100000"/>
              </a:lnSpc>
            </a:pPr>
            <a:endParaRPr lang="da-DK" sz="1000" noProof="0" dirty="0">
              <a:solidFill>
                <a:schemeClr val="tx1">
                  <a:lumMod val="75000"/>
                  <a:lumOff val="25000"/>
                </a:schemeClr>
              </a:solidFill>
              <a:latin typeface="+mn-lt"/>
              <a:cs typeface="Arial" charset="0"/>
            </a:endParaRPr>
          </a:p>
          <a:p>
            <a:pPr algn="r" eaLnBrk="1" hangingPunct="1">
              <a:lnSpc>
                <a:spcPct val="100000"/>
              </a:lnSpc>
            </a:pPr>
            <a:endParaRPr lang="da-DK" sz="1000" noProof="0" dirty="0">
              <a:solidFill>
                <a:schemeClr val="tx1">
                  <a:lumMod val="75000"/>
                  <a:lumOff val="25000"/>
                </a:schemeClr>
              </a:solidFill>
              <a:latin typeface="+mn-lt"/>
              <a:cs typeface="Arial" charset="0"/>
            </a:endParaRPr>
          </a:p>
          <a:p>
            <a:pPr algn="r" eaLnBrk="1" hangingPunct="1">
              <a:lnSpc>
                <a:spcPct val="100000"/>
              </a:lnSpc>
            </a:pPr>
            <a:r>
              <a:rPr lang="da-DK" sz="1000" noProof="0" dirty="0">
                <a:solidFill>
                  <a:schemeClr val="tx1">
                    <a:lumMod val="75000"/>
                    <a:lumOff val="25000"/>
                  </a:schemeClr>
                </a:solidFill>
                <a:latin typeface="+mn-lt"/>
                <a:cs typeface="Arial" charset="0"/>
              </a:rPr>
              <a:t>For at få venstrestillet tekst uden punktopstilling, brug ‘Formindsk listeniveau’</a:t>
            </a:r>
          </a:p>
        </p:txBody>
      </p:sp>
      <p:pic>
        <p:nvPicPr>
          <p:cNvPr id="2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284" y="220752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userDrawn="1"/>
        </p:nvSpPr>
        <p:spPr>
          <a:xfrm>
            <a:off x="-309684" y="2207521"/>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24"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66726" y="2999609"/>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userDrawn="1"/>
        </p:nvSpPr>
        <p:spPr>
          <a:xfrm>
            <a:off x="-347651" y="2999609"/>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26" name="Rounded Rectangle 25"/>
          <p:cNvSpPr/>
          <p:nvPr userDrawn="1"/>
        </p:nvSpPr>
        <p:spPr>
          <a:xfrm>
            <a:off x="-562116" y="3002183"/>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Tree>
    <p:extLst>
      <p:ext uri="{BB962C8B-B14F-4D97-AF65-F5344CB8AC3E}">
        <p14:creationId xmlns:p14="http://schemas.microsoft.com/office/powerpoint/2010/main" val="399712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6" name="Title 5"/>
          <p:cNvSpPr>
            <a:spLocks noGrp="1"/>
          </p:cNvSpPr>
          <p:nvPr>
            <p:ph type="title"/>
          </p:nvPr>
        </p:nvSpPr>
        <p:spPr>
          <a:xfrm>
            <a:off x="352426" y="166688"/>
            <a:ext cx="8440737" cy="574632"/>
          </a:xfrm>
        </p:spPr>
        <p:txBody>
          <a:bodyPr/>
          <a:lstStyle>
            <a:lvl1pPr>
              <a:defRPr/>
            </a:lvl1pPr>
          </a:lstStyle>
          <a:p>
            <a:r>
              <a:rPr lang="da-DK" dirty="0"/>
              <a:t>Klik for at redigere i master</a:t>
            </a:r>
          </a:p>
        </p:txBody>
      </p:sp>
      <p:sp>
        <p:nvSpPr>
          <p:cNvPr id="17" name="Black Rectangle"/>
          <p:cNvSpPr/>
          <p:nvPr userDrawn="1"/>
        </p:nvSpPr>
        <p:spPr>
          <a:xfrm>
            <a:off x="352425" y="919598"/>
            <a:ext cx="736600"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1" name="Slide Number Placeholder 20"/>
          <p:cNvSpPr>
            <a:spLocks noGrp="1"/>
          </p:cNvSpPr>
          <p:nvPr>
            <p:ph type="sldNum" sz="quarter" idx="12"/>
          </p:nvPr>
        </p:nvSpPr>
        <p:spPr/>
        <p:txBody>
          <a:bodyPr/>
          <a:lstStyle/>
          <a:p>
            <a:pPr>
              <a:defRPr/>
            </a:pPr>
            <a:fld id="{E90C1E0A-682D-40DC-B1EA-26C007FDC330}" type="slidenum">
              <a:rPr lang="da-DK" smtClean="0"/>
              <a:pPr>
                <a:defRPr/>
              </a:pPr>
              <a:t>‹nr.›</a:t>
            </a:fld>
            <a:endParaRPr lang="da-DK" dirty="0"/>
          </a:p>
        </p:txBody>
      </p:sp>
      <p:sp>
        <p:nvSpPr>
          <p:cNvPr id="4" name="Text Placeholder 3"/>
          <p:cNvSpPr>
            <a:spLocks noGrp="1"/>
          </p:cNvSpPr>
          <p:nvPr>
            <p:ph type="body" sz="quarter" idx="13"/>
          </p:nvPr>
        </p:nvSpPr>
        <p:spPr>
          <a:xfrm>
            <a:off x="346980" y="1149350"/>
            <a:ext cx="8448849" cy="2947988"/>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8" name="TextBox 17"/>
          <p:cNvSpPr txBox="1"/>
          <p:nvPr userDrawn="1"/>
        </p:nvSpPr>
        <p:spPr>
          <a:xfrm>
            <a:off x="-1480584" y="339502"/>
            <a:ext cx="1369776"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a:t>
            </a:r>
            <a:r>
              <a:rPr lang="da-DK" sz="1000" baseline="0" noProof="1">
                <a:solidFill>
                  <a:schemeClr val="tx1">
                    <a:lumMod val="75000"/>
                    <a:lumOff val="25000"/>
                  </a:schemeClr>
                </a:solidFill>
              </a:rPr>
              <a:t> linje</a:t>
            </a:r>
            <a:br>
              <a:rPr lang="da-DK" sz="1000" baseline="0" noProof="1">
                <a:solidFill>
                  <a:schemeClr val="tx1">
                    <a:lumMod val="75000"/>
                    <a:lumOff val="25000"/>
                  </a:schemeClr>
                </a:solidFill>
              </a:rPr>
            </a:br>
            <a:r>
              <a:rPr lang="da-DK" sz="1000" noProof="1">
                <a:solidFill>
                  <a:schemeClr val="tx1">
                    <a:lumMod val="75000"/>
                    <a:lumOff val="25000"/>
                  </a:schemeClr>
                </a:solidFill>
              </a:rPr>
              <a:t>Bold eller Regular</a:t>
            </a:r>
          </a:p>
        </p:txBody>
      </p:sp>
    </p:spTree>
    <p:extLst>
      <p:ext uri="{BB962C8B-B14F-4D97-AF65-F5344CB8AC3E}">
        <p14:creationId xmlns:p14="http://schemas.microsoft.com/office/powerpoint/2010/main" val="404675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ch text and small picture">
    <p:spTree>
      <p:nvGrpSpPr>
        <p:cNvPr id="1" name=""/>
        <p:cNvGrpSpPr/>
        <p:nvPr/>
      </p:nvGrpSpPr>
      <p:grpSpPr>
        <a:xfrm>
          <a:off x="0" y="0"/>
          <a:ext cx="0" cy="0"/>
          <a:chOff x="0" y="0"/>
          <a:chExt cx="0" cy="0"/>
        </a:xfrm>
      </p:grpSpPr>
      <p:sp>
        <p:nvSpPr>
          <p:cNvPr id="6" name="Title 5"/>
          <p:cNvSpPr>
            <a:spLocks noGrp="1"/>
          </p:cNvSpPr>
          <p:nvPr>
            <p:ph type="title"/>
          </p:nvPr>
        </p:nvSpPr>
        <p:spPr>
          <a:xfrm>
            <a:off x="352427" y="166687"/>
            <a:ext cx="5227685" cy="478119"/>
          </a:xfrm>
        </p:spPr>
        <p:txBody>
          <a:bodyPr/>
          <a:lstStyle>
            <a:lvl1pPr>
              <a:defRPr sz="2400" b="0" cap="none" baseline="0"/>
            </a:lvl1pPr>
          </a:lstStyle>
          <a:p>
            <a:r>
              <a:rPr lang="da-DK" dirty="0"/>
              <a:t>Klik for at redigere i master</a:t>
            </a:r>
          </a:p>
        </p:txBody>
      </p:sp>
      <p:sp>
        <p:nvSpPr>
          <p:cNvPr id="21" name="Slide Number Placeholder 20"/>
          <p:cNvSpPr>
            <a:spLocks noGrp="1"/>
          </p:cNvSpPr>
          <p:nvPr>
            <p:ph type="sldNum" sz="quarter" idx="12"/>
          </p:nvPr>
        </p:nvSpPr>
        <p:spPr/>
        <p:txBody>
          <a:bodyPr/>
          <a:lstStyle/>
          <a:p>
            <a:pPr>
              <a:defRPr/>
            </a:pPr>
            <a:fld id="{E90C1E0A-682D-40DC-B1EA-26C007FDC330}" type="slidenum">
              <a:rPr lang="da-DK" smtClean="0"/>
              <a:pPr>
                <a:defRPr/>
              </a:pPr>
              <a:t>‹nr.›</a:t>
            </a:fld>
            <a:endParaRPr lang="da-DK" dirty="0"/>
          </a:p>
        </p:txBody>
      </p:sp>
      <p:sp>
        <p:nvSpPr>
          <p:cNvPr id="7" name="Picture Placeholder 6"/>
          <p:cNvSpPr>
            <a:spLocks noGrp="1"/>
          </p:cNvSpPr>
          <p:nvPr>
            <p:ph type="pic" sz="quarter" idx="13"/>
          </p:nvPr>
        </p:nvSpPr>
        <p:spPr>
          <a:xfrm>
            <a:off x="5832475" y="355450"/>
            <a:ext cx="2960688" cy="3741888"/>
          </a:xfrm>
        </p:spPr>
        <p:txBody>
          <a:bodyPr/>
          <a:lstStyle>
            <a:lvl1pPr marL="0" indent="0">
              <a:buNone/>
              <a:defRPr/>
            </a:lvl1pPr>
          </a:lstStyle>
          <a:p>
            <a:r>
              <a:rPr lang="da-DK" dirty="0"/>
              <a:t>Klik på ikonet for at tilføje et billede</a:t>
            </a:r>
          </a:p>
        </p:txBody>
      </p:sp>
      <p:sp>
        <p:nvSpPr>
          <p:cNvPr id="10" name="Text Placeholder 9"/>
          <p:cNvSpPr>
            <a:spLocks noGrp="1"/>
          </p:cNvSpPr>
          <p:nvPr>
            <p:ph type="body" sz="quarter" idx="14"/>
          </p:nvPr>
        </p:nvSpPr>
        <p:spPr>
          <a:xfrm>
            <a:off x="352424" y="891894"/>
            <a:ext cx="5227687" cy="3205444"/>
          </a:xfrm>
        </p:spPr>
        <p:txBody>
          <a:bodyPr/>
          <a:lstStyle>
            <a:lvl1pPr marL="0" indent="0">
              <a:buFont typeface="Calibri" panose="020F0502020204030204" pitchFamily="34" charset="0"/>
              <a:buChar char="​"/>
              <a:defRPr/>
            </a:lvl1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Box 17"/>
          <p:cNvSpPr txBox="1">
            <a:spLocks noChangeArrowheads="1"/>
          </p:cNvSpPr>
          <p:nvPr userDrawn="1"/>
        </p:nvSpPr>
        <p:spPr bwMode="auto">
          <a:xfrm>
            <a:off x="-1764704" y="915566"/>
            <a:ext cx="16836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da-DK" sz="1000" noProof="0" dirty="0">
                <a:solidFill>
                  <a:schemeClr val="tx1">
                    <a:lumMod val="75000"/>
                    <a:lumOff val="25000"/>
                  </a:schemeClr>
                </a:solidFill>
                <a:latin typeface="+mn-lt"/>
                <a:cs typeface="Arial" charset="0"/>
              </a:rPr>
              <a:t>For at få punktopstilling </a:t>
            </a:r>
            <a:br>
              <a:rPr lang="da-DK" sz="1000" noProof="0" dirty="0">
                <a:solidFill>
                  <a:schemeClr val="tx1">
                    <a:lumMod val="75000"/>
                    <a:lumOff val="25000"/>
                  </a:schemeClr>
                </a:solidFill>
                <a:latin typeface="+mn-lt"/>
                <a:cs typeface="Arial" charset="0"/>
              </a:rPr>
            </a:br>
            <a:r>
              <a:rPr lang="da-DK" sz="1000" noProof="0" dirty="0">
                <a:solidFill>
                  <a:schemeClr val="tx1">
                    <a:lumMod val="75000"/>
                    <a:lumOff val="25000"/>
                  </a:schemeClr>
                </a:solidFill>
                <a:latin typeface="+mn-lt"/>
                <a:cs typeface="Arial" charset="0"/>
              </a:rPr>
              <a:t>på teksten </a:t>
            </a:r>
            <a:br>
              <a:rPr lang="da-DK" sz="1000" noProof="0" dirty="0">
                <a:solidFill>
                  <a:schemeClr val="tx1">
                    <a:lumMod val="75000"/>
                    <a:lumOff val="25000"/>
                  </a:schemeClr>
                </a:solidFill>
                <a:latin typeface="+mn-lt"/>
                <a:cs typeface="Arial" charset="0"/>
              </a:rPr>
            </a:br>
            <a:r>
              <a:rPr lang="da-DK" sz="1000" noProof="0" dirty="0">
                <a:solidFill>
                  <a:schemeClr val="tx1">
                    <a:lumMod val="75000"/>
                    <a:lumOff val="25000"/>
                  </a:schemeClr>
                </a:solidFill>
                <a:latin typeface="+mn-lt"/>
                <a:cs typeface="Arial" charset="0"/>
              </a:rPr>
              <a:t>(flere niveauer findes), </a:t>
            </a:r>
            <a:br>
              <a:rPr lang="da-DK" sz="1000" noProof="0" dirty="0">
                <a:solidFill>
                  <a:schemeClr val="tx1">
                    <a:lumMod val="75000"/>
                    <a:lumOff val="25000"/>
                  </a:schemeClr>
                </a:solidFill>
                <a:latin typeface="+mn-lt"/>
                <a:cs typeface="Arial" charset="0"/>
              </a:rPr>
            </a:br>
            <a:r>
              <a:rPr lang="da-DK" sz="1000" noProof="0" dirty="0">
                <a:solidFill>
                  <a:schemeClr val="tx1">
                    <a:lumMod val="75000"/>
                    <a:lumOff val="25000"/>
                  </a:schemeClr>
                </a:solidFill>
                <a:latin typeface="+mn-lt"/>
                <a:cs typeface="Arial" charset="0"/>
              </a:rPr>
              <a:t>brug ‘Forøg listeniveau’</a:t>
            </a:r>
          </a:p>
          <a:p>
            <a:pPr algn="r" eaLnBrk="1" hangingPunct="1">
              <a:lnSpc>
                <a:spcPct val="100000"/>
              </a:lnSpc>
            </a:pPr>
            <a:endParaRPr lang="da-DK" sz="1000" noProof="0" dirty="0">
              <a:solidFill>
                <a:schemeClr val="tx1">
                  <a:lumMod val="75000"/>
                  <a:lumOff val="25000"/>
                </a:schemeClr>
              </a:solidFill>
              <a:latin typeface="+mn-lt"/>
              <a:cs typeface="Arial" charset="0"/>
            </a:endParaRPr>
          </a:p>
          <a:p>
            <a:pPr algn="r" eaLnBrk="1" hangingPunct="1">
              <a:lnSpc>
                <a:spcPct val="100000"/>
              </a:lnSpc>
            </a:pPr>
            <a:endParaRPr lang="da-DK" sz="1000" noProof="0" dirty="0">
              <a:solidFill>
                <a:schemeClr val="tx1">
                  <a:lumMod val="75000"/>
                  <a:lumOff val="25000"/>
                </a:schemeClr>
              </a:solidFill>
              <a:latin typeface="+mn-lt"/>
              <a:cs typeface="Arial" charset="0"/>
            </a:endParaRPr>
          </a:p>
          <a:p>
            <a:pPr algn="r" eaLnBrk="1" hangingPunct="1">
              <a:lnSpc>
                <a:spcPct val="100000"/>
              </a:lnSpc>
            </a:pPr>
            <a:r>
              <a:rPr lang="da-DK" sz="1000" noProof="0" dirty="0">
                <a:solidFill>
                  <a:schemeClr val="tx1">
                    <a:lumMod val="75000"/>
                    <a:lumOff val="25000"/>
                  </a:schemeClr>
                </a:solidFill>
                <a:latin typeface="+mn-lt"/>
                <a:cs typeface="Arial" charset="0"/>
              </a:rPr>
              <a:t>For at få venstrestillet tekst uden punktopstilling, brug ‘Formindsk listeniveau’</a:t>
            </a:r>
          </a:p>
        </p:txBody>
      </p:sp>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284" y="1558657"/>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userDrawn="1"/>
        </p:nvSpPr>
        <p:spPr>
          <a:xfrm>
            <a:off x="-309684" y="1558657"/>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2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66726" y="2350745"/>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userDrawn="1"/>
        </p:nvSpPr>
        <p:spPr>
          <a:xfrm>
            <a:off x="-347651" y="2350745"/>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24" name="Rounded Rectangle 23"/>
          <p:cNvSpPr/>
          <p:nvPr userDrawn="1"/>
        </p:nvSpPr>
        <p:spPr>
          <a:xfrm>
            <a:off x="-562116" y="2353319"/>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25" name="TextBox 24"/>
          <p:cNvSpPr txBox="1"/>
          <p:nvPr userDrawn="1"/>
        </p:nvSpPr>
        <p:spPr>
          <a:xfrm>
            <a:off x="-1480584" y="339502"/>
            <a:ext cx="1369776"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a:t>
            </a:r>
            <a:br>
              <a:rPr lang="da-DK" sz="1000" noProof="1">
                <a:solidFill>
                  <a:schemeClr val="tx1">
                    <a:lumMod val="75000"/>
                    <a:lumOff val="25000"/>
                  </a:schemeClr>
                </a:solidFill>
              </a:rPr>
            </a:br>
            <a:r>
              <a:rPr lang="da-DK" sz="1000" noProof="1">
                <a:solidFill>
                  <a:schemeClr val="tx1">
                    <a:lumMod val="75000"/>
                    <a:lumOff val="25000"/>
                  </a:schemeClr>
                </a:solidFill>
              </a:rPr>
              <a:t>MAKS. én</a:t>
            </a:r>
            <a:r>
              <a:rPr lang="da-DK" sz="1000" baseline="0" noProof="1">
                <a:solidFill>
                  <a:schemeClr val="tx1">
                    <a:lumMod val="75000"/>
                    <a:lumOff val="25000"/>
                  </a:schemeClr>
                </a:solidFill>
              </a:rPr>
              <a:t> linje</a:t>
            </a:r>
            <a:endParaRPr lang="da-DK" sz="1000" noProof="1">
              <a:solidFill>
                <a:schemeClr val="tx1">
                  <a:lumMod val="75000"/>
                  <a:lumOff val="25000"/>
                </a:schemeClr>
              </a:solidFill>
            </a:endParaRPr>
          </a:p>
        </p:txBody>
      </p:sp>
    </p:spTree>
    <p:extLst>
      <p:ext uri="{BB962C8B-B14F-4D97-AF65-F5344CB8AC3E}">
        <p14:creationId xmlns:p14="http://schemas.microsoft.com/office/powerpoint/2010/main" val="235450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6" name="Title 5"/>
          <p:cNvSpPr>
            <a:spLocks noGrp="1"/>
          </p:cNvSpPr>
          <p:nvPr>
            <p:ph type="title"/>
          </p:nvPr>
        </p:nvSpPr>
        <p:spPr>
          <a:xfrm>
            <a:off x="352426" y="166687"/>
            <a:ext cx="4093200" cy="478119"/>
          </a:xfrm>
        </p:spPr>
        <p:txBody>
          <a:bodyPr/>
          <a:lstStyle>
            <a:lvl1pPr>
              <a:defRPr sz="2400" b="0" cap="none" baseline="0"/>
            </a:lvl1pPr>
          </a:lstStyle>
          <a:p>
            <a:r>
              <a:rPr lang="da-DK" dirty="0"/>
              <a:t>Klik for at redigere i master</a:t>
            </a:r>
          </a:p>
        </p:txBody>
      </p:sp>
      <p:sp>
        <p:nvSpPr>
          <p:cNvPr id="21" name="Slide Number Placeholder 20"/>
          <p:cNvSpPr>
            <a:spLocks noGrp="1"/>
          </p:cNvSpPr>
          <p:nvPr>
            <p:ph type="sldNum" sz="quarter" idx="12"/>
          </p:nvPr>
        </p:nvSpPr>
        <p:spPr/>
        <p:txBody>
          <a:bodyPr/>
          <a:lstStyle/>
          <a:p>
            <a:pPr>
              <a:defRPr/>
            </a:pPr>
            <a:fld id="{E90C1E0A-682D-40DC-B1EA-26C007FDC330}" type="slidenum">
              <a:rPr lang="da-DK" smtClean="0"/>
              <a:pPr>
                <a:defRPr/>
              </a:pPr>
              <a:t>‹nr.›</a:t>
            </a:fld>
            <a:endParaRPr lang="da-DK" dirty="0"/>
          </a:p>
        </p:txBody>
      </p:sp>
      <p:sp>
        <p:nvSpPr>
          <p:cNvPr id="7" name="Picture Placeholder 6"/>
          <p:cNvSpPr>
            <a:spLocks noGrp="1"/>
          </p:cNvSpPr>
          <p:nvPr>
            <p:ph type="pic" sz="quarter" idx="13"/>
          </p:nvPr>
        </p:nvSpPr>
        <p:spPr>
          <a:xfrm>
            <a:off x="4699963" y="355450"/>
            <a:ext cx="4093200" cy="3741888"/>
          </a:xfrm>
        </p:spPr>
        <p:txBody>
          <a:bodyPr/>
          <a:lstStyle>
            <a:lvl1pPr marL="0" indent="0">
              <a:buNone/>
              <a:defRPr/>
            </a:lvl1pPr>
          </a:lstStyle>
          <a:p>
            <a:r>
              <a:rPr lang="da-DK" dirty="0"/>
              <a:t>Klik på ikonet for at tilføje et billede</a:t>
            </a:r>
          </a:p>
        </p:txBody>
      </p:sp>
      <p:sp>
        <p:nvSpPr>
          <p:cNvPr id="10" name="Text Placeholder 9"/>
          <p:cNvSpPr>
            <a:spLocks noGrp="1"/>
          </p:cNvSpPr>
          <p:nvPr>
            <p:ph type="body" sz="quarter" idx="14"/>
          </p:nvPr>
        </p:nvSpPr>
        <p:spPr>
          <a:xfrm>
            <a:off x="352424" y="891894"/>
            <a:ext cx="4093200" cy="3205444"/>
          </a:xfrm>
        </p:spPr>
        <p:txBody>
          <a:bodyPr/>
          <a:lstStyle>
            <a:lvl1pPr marL="0" indent="0">
              <a:buFont typeface="Calibri" panose="020F0502020204030204" pitchFamily="34" charset="0"/>
              <a:buChar char="​"/>
              <a:defRPr/>
            </a:lvl1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Box 17"/>
          <p:cNvSpPr txBox="1">
            <a:spLocks noChangeArrowheads="1"/>
          </p:cNvSpPr>
          <p:nvPr userDrawn="1"/>
        </p:nvSpPr>
        <p:spPr bwMode="auto">
          <a:xfrm>
            <a:off x="-1764704" y="915566"/>
            <a:ext cx="16836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da-DK" sz="1000" noProof="0" dirty="0">
                <a:solidFill>
                  <a:schemeClr val="tx1">
                    <a:lumMod val="75000"/>
                    <a:lumOff val="25000"/>
                  </a:schemeClr>
                </a:solidFill>
                <a:latin typeface="+mn-lt"/>
                <a:cs typeface="Arial" charset="0"/>
              </a:rPr>
              <a:t>For at få punktopstilling </a:t>
            </a:r>
            <a:br>
              <a:rPr lang="da-DK" sz="1000" noProof="0" dirty="0">
                <a:solidFill>
                  <a:schemeClr val="tx1">
                    <a:lumMod val="75000"/>
                    <a:lumOff val="25000"/>
                  </a:schemeClr>
                </a:solidFill>
                <a:latin typeface="+mn-lt"/>
                <a:cs typeface="Arial" charset="0"/>
              </a:rPr>
            </a:br>
            <a:r>
              <a:rPr lang="da-DK" sz="1000" noProof="0" dirty="0">
                <a:solidFill>
                  <a:schemeClr val="tx1">
                    <a:lumMod val="75000"/>
                    <a:lumOff val="25000"/>
                  </a:schemeClr>
                </a:solidFill>
                <a:latin typeface="+mn-lt"/>
                <a:cs typeface="Arial" charset="0"/>
              </a:rPr>
              <a:t>på teksten </a:t>
            </a:r>
            <a:br>
              <a:rPr lang="da-DK" sz="1000" noProof="0" dirty="0">
                <a:solidFill>
                  <a:schemeClr val="tx1">
                    <a:lumMod val="75000"/>
                    <a:lumOff val="25000"/>
                  </a:schemeClr>
                </a:solidFill>
                <a:latin typeface="+mn-lt"/>
                <a:cs typeface="Arial" charset="0"/>
              </a:rPr>
            </a:br>
            <a:r>
              <a:rPr lang="da-DK" sz="1000" noProof="0" dirty="0">
                <a:solidFill>
                  <a:schemeClr val="tx1">
                    <a:lumMod val="75000"/>
                    <a:lumOff val="25000"/>
                  </a:schemeClr>
                </a:solidFill>
                <a:latin typeface="+mn-lt"/>
                <a:cs typeface="Arial" charset="0"/>
              </a:rPr>
              <a:t>(flere niveauer findes), </a:t>
            </a:r>
            <a:br>
              <a:rPr lang="da-DK" sz="1000" noProof="0" dirty="0">
                <a:solidFill>
                  <a:schemeClr val="tx1">
                    <a:lumMod val="75000"/>
                    <a:lumOff val="25000"/>
                  </a:schemeClr>
                </a:solidFill>
                <a:latin typeface="+mn-lt"/>
                <a:cs typeface="Arial" charset="0"/>
              </a:rPr>
            </a:br>
            <a:r>
              <a:rPr lang="da-DK" sz="1000" noProof="0" dirty="0">
                <a:solidFill>
                  <a:schemeClr val="tx1">
                    <a:lumMod val="75000"/>
                    <a:lumOff val="25000"/>
                  </a:schemeClr>
                </a:solidFill>
                <a:latin typeface="+mn-lt"/>
                <a:cs typeface="Arial" charset="0"/>
              </a:rPr>
              <a:t>brug ‘Forøg listeniveau’</a:t>
            </a:r>
          </a:p>
          <a:p>
            <a:pPr algn="r" eaLnBrk="1" hangingPunct="1">
              <a:lnSpc>
                <a:spcPct val="100000"/>
              </a:lnSpc>
            </a:pPr>
            <a:endParaRPr lang="da-DK" sz="1000" noProof="0" dirty="0">
              <a:solidFill>
                <a:schemeClr val="tx1">
                  <a:lumMod val="75000"/>
                  <a:lumOff val="25000"/>
                </a:schemeClr>
              </a:solidFill>
              <a:latin typeface="+mn-lt"/>
              <a:cs typeface="Arial" charset="0"/>
            </a:endParaRPr>
          </a:p>
          <a:p>
            <a:pPr algn="r" eaLnBrk="1" hangingPunct="1">
              <a:lnSpc>
                <a:spcPct val="100000"/>
              </a:lnSpc>
            </a:pPr>
            <a:endParaRPr lang="da-DK" sz="1000" noProof="0" dirty="0">
              <a:solidFill>
                <a:schemeClr val="tx1">
                  <a:lumMod val="75000"/>
                  <a:lumOff val="25000"/>
                </a:schemeClr>
              </a:solidFill>
              <a:latin typeface="+mn-lt"/>
              <a:cs typeface="Arial" charset="0"/>
            </a:endParaRPr>
          </a:p>
          <a:p>
            <a:pPr algn="r" eaLnBrk="1" hangingPunct="1">
              <a:lnSpc>
                <a:spcPct val="100000"/>
              </a:lnSpc>
            </a:pPr>
            <a:r>
              <a:rPr lang="da-DK" sz="1000" noProof="0" dirty="0">
                <a:solidFill>
                  <a:schemeClr val="tx1">
                    <a:lumMod val="75000"/>
                    <a:lumOff val="25000"/>
                  </a:schemeClr>
                </a:solidFill>
                <a:latin typeface="+mn-lt"/>
                <a:cs typeface="Arial" charset="0"/>
              </a:rPr>
              <a:t>For at få venstrestillet tekst uden punktopstilling, brug ‘Formindsk listeniveau’</a:t>
            </a:r>
          </a:p>
        </p:txBody>
      </p:sp>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284" y="1558657"/>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userDrawn="1"/>
        </p:nvSpPr>
        <p:spPr>
          <a:xfrm>
            <a:off x="-309684" y="1558657"/>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20"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66726" y="2350745"/>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userDrawn="1"/>
        </p:nvSpPr>
        <p:spPr>
          <a:xfrm>
            <a:off x="-347651" y="2350745"/>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24" name="Rounded Rectangle 23"/>
          <p:cNvSpPr/>
          <p:nvPr userDrawn="1"/>
        </p:nvSpPr>
        <p:spPr>
          <a:xfrm>
            <a:off x="-562116" y="2353319"/>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25" name="TextBox 24"/>
          <p:cNvSpPr txBox="1"/>
          <p:nvPr userDrawn="1"/>
        </p:nvSpPr>
        <p:spPr>
          <a:xfrm>
            <a:off x="-1480584" y="339502"/>
            <a:ext cx="1369776"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a:t>
            </a:r>
            <a:br>
              <a:rPr lang="da-DK" sz="1000" noProof="1">
                <a:solidFill>
                  <a:schemeClr val="tx1">
                    <a:lumMod val="75000"/>
                    <a:lumOff val="25000"/>
                  </a:schemeClr>
                </a:solidFill>
              </a:rPr>
            </a:br>
            <a:r>
              <a:rPr lang="da-DK" sz="1000" noProof="1">
                <a:solidFill>
                  <a:schemeClr val="tx1">
                    <a:lumMod val="75000"/>
                    <a:lumOff val="25000"/>
                  </a:schemeClr>
                </a:solidFill>
              </a:rPr>
              <a:t>MAKS. én</a:t>
            </a:r>
            <a:r>
              <a:rPr lang="da-DK" sz="1000" baseline="0" noProof="1">
                <a:solidFill>
                  <a:schemeClr val="tx1">
                    <a:lumMod val="75000"/>
                    <a:lumOff val="25000"/>
                  </a:schemeClr>
                </a:solidFill>
              </a:rPr>
              <a:t> linje</a:t>
            </a:r>
            <a:endParaRPr lang="da-DK" sz="1000" noProof="1">
              <a:solidFill>
                <a:schemeClr val="tx1">
                  <a:lumMod val="75000"/>
                  <a:lumOff val="25000"/>
                </a:schemeClr>
              </a:solidFill>
            </a:endParaRPr>
          </a:p>
        </p:txBody>
      </p:sp>
    </p:spTree>
    <p:extLst>
      <p:ext uri="{BB962C8B-B14F-4D97-AF65-F5344CB8AC3E}">
        <p14:creationId xmlns:p14="http://schemas.microsoft.com/office/powerpoint/2010/main" val="399978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6" name="Title 5"/>
          <p:cNvSpPr>
            <a:spLocks noGrp="1"/>
          </p:cNvSpPr>
          <p:nvPr>
            <p:ph type="title"/>
          </p:nvPr>
        </p:nvSpPr>
        <p:spPr>
          <a:xfrm>
            <a:off x="352426" y="1149350"/>
            <a:ext cx="4093200" cy="929338"/>
          </a:xfrm>
        </p:spPr>
        <p:txBody>
          <a:bodyPr/>
          <a:lstStyle>
            <a:lvl1pPr algn="r">
              <a:defRPr sz="2400" cap="all" baseline="0"/>
            </a:lvl1pPr>
          </a:lstStyle>
          <a:p>
            <a:r>
              <a:rPr lang="da-DK" dirty="0"/>
              <a:t>Klik for at redigere i master</a:t>
            </a:r>
          </a:p>
        </p:txBody>
      </p:sp>
      <p:sp>
        <p:nvSpPr>
          <p:cNvPr id="8" name="TextBox 17"/>
          <p:cNvSpPr txBox="1">
            <a:spLocks noChangeArrowheads="1"/>
          </p:cNvSpPr>
          <p:nvPr userDrawn="1"/>
        </p:nvSpPr>
        <p:spPr bwMode="auto">
          <a:xfrm>
            <a:off x="-1764704" y="1812217"/>
            <a:ext cx="1683620" cy="111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0000"/>
              </a:lnSpc>
            </a:pPr>
            <a:r>
              <a:rPr lang="da-DK" sz="1000" noProof="1">
                <a:solidFill>
                  <a:schemeClr val="tx1">
                    <a:lumMod val="75000"/>
                    <a:lumOff val="25000"/>
                  </a:schemeClr>
                </a:solidFill>
                <a:latin typeface="+mn-lt"/>
                <a:cs typeface="Arial" charset="0"/>
              </a:rPr>
              <a:t>Indsæt</a:t>
            </a:r>
            <a:r>
              <a:rPr lang="da-DK" sz="1000" baseline="0" noProof="1">
                <a:solidFill>
                  <a:schemeClr val="tx1">
                    <a:lumMod val="75000"/>
                    <a:lumOff val="25000"/>
                  </a:schemeClr>
                </a:solidFill>
                <a:latin typeface="+mn-lt"/>
                <a:cs typeface="Arial" charset="0"/>
              </a:rPr>
              <a:t> Navn </a:t>
            </a:r>
          </a:p>
          <a:p>
            <a:pPr algn="r" eaLnBrk="1" hangingPunct="1">
              <a:lnSpc>
                <a:spcPct val="100000"/>
              </a:lnSpc>
            </a:pPr>
            <a:endParaRPr lang="da-DK" sz="800" baseline="0" noProof="1">
              <a:solidFill>
                <a:schemeClr val="tx1">
                  <a:lumMod val="75000"/>
                  <a:lumOff val="25000"/>
                </a:schemeClr>
              </a:solidFill>
              <a:latin typeface="+mn-lt"/>
              <a:cs typeface="Arial" charset="0"/>
            </a:endParaRPr>
          </a:p>
          <a:p>
            <a:pPr algn="r" eaLnBrk="1" hangingPunct="1">
              <a:lnSpc>
                <a:spcPct val="100000"/>
              </a:lnSpc>
            </a:pPr>
            <a:r>
              <a:rPr lang="da-DK" sz="1000" baseline="0" noProof="1">
                <a:solidFill>
                  <a:schemeClr val="tx1">
                    <a:lumMod val="75000"/>
                    <a:lumOff val="25000"/>
                  </a:schemeClr>
                </a:solidFill>
                <a:latin typeface="+mn-lt"/>
                <a:cs typeface="Arial" charset="0"/>
              </a:rPr>
              <a:t>Profession</a:t>
            </a:r>
          </a:p>
          <a:p>
            <a:pPr algn="r" eaLnBrk="1" hangingPunct="1">
              <a:lnSpc>
                <a:spcPct val="100000"/>
              </a:lnSpc>
            </a:pPr>
            <a:endParaRPr lang="da-DK" sz="1000" baseline="0" noProof="1">
              <a:solidFill>
                <a:schemeClr val="tx1">
                  <a:lumMod val="75000"/>
                  <a:lumOff val="25000"/>
                </a:schemeClr>
              </a:solidFill>
              <a:latin typeface="+mn-lt"/>
              <a:cs typeface="Arial" charset="0"/>
            </a:endParaRPr>
          </a:p>
          <a:p>
            <a:pPr algn="r" eaLnBrk="1" hangingPunct="1">
              <a:lnSpc>
                <a:spcPct val="100000"/>
              </a:lnSpc>
            </a:pPr>
            <a:endParaRPr lang="da-DK" sz="1800" baseline="0" noProof="1">
              <a:solidFill>
                <a:schemeClr val="tx1">
                  <a:lumMod val="75000"/>
                  <a:lumOff val="25000"/>
                </a:schemeClr>
              </a:solidFill>
              <a:latin typeface="+mn-lt"/>
              <a:cs typeface="Arial" charset="0"/>
            </a:endParaRPr>
          </a:p>
          <a:p>
            <a:pPr algn="r" eaLnBrk="1" hangingPunct="1">
              <a:lnSpc>
                <a:spcPct val="100000"/>
              </a:lnSpc>
            </a:pPr>
            <a:r>
              <a:rPr lang="da-DK" sz="1000" baseline="0" noProof="1">
                <a:solidFill>
                  <a:schemeClr val="tx1">
                    <a:lumMod val="75000"/>
                    <a:lumOff val="25000"/>
                  </a:schemeClr>
                </a:solidFill>
                <a:latin typeface="+mn-lt"/>
                <a:cs typeface="Arial" charset="0"/>
              </a:rPr>
              <a:t>Data / Tekst </a:t>
            </a:r>
            <a:endParaRPr lang="da-DK" sz="1000" noProof="1">
              <a:solidFill>
                <a:schemeClr val="tx1">
                  <a:lumMod val="75000"/>
                  <a:lumOff val="25000"/>
                </a:schemeClr>
              </a:solidFill>
              <a:latin typeface="+mn-lt"/>
              <a:cs typeface="Arial" charset="0"/>
            </a:endParaRPr>
          </a:p>
        </p:txBody>
      </p:sp>
      <p:sp>
        <p:nvSpPr>
          <p:cNvPr id="21" name="Slide Number Placeholder 20"/>
          <p:cNvSpPr>
            <a:spLocks noGrp="1"/>
          </p:cNvSpPr>
          <p:nvPr>
            <p:ph type="sldNum" sz="quarter" idx="12"/>
          </p:nvPr>
        </p:nvSpPr>
        <p:spPr/>
        <p:txBody>
          <a:bodyPr/>
          <a:lstStyle/>
          <a:p>
            <a:pPr>
              <a:defRPr/>
            </a:pPr>
            <a:fld id="{E90C1E0A-682D-40DC-B1EA-26C007FDC330}" type="slidenum">
              <a:rPr lang="da-DK" smtClean="0"/>
              <a:pPr>
                <a:defRPr/>
              </a:pPr>
              <a:t>‹nr.›</a:t>
            </a:fld>
            <a:endParaRPr lang="da-DK" dirty="0"/>
          </a:p>
        </p:txBody>
      </p:sp>
      <p:sp>
        <p:nvSpPr>
          <p:cNvPr id="7" name="Picture Placeholder 6"/>
          <p:cNvSpPr>
            <a:spLocks noGrp="1"/>
          </p:cNvSpPr>
          <p:nvPr>
            <p:ph type="pic" sz="quarter" idx="13"/>
          </p:nvPr>
        </p:nvSpPr>
        <p:spPr>
          <a:xfrm>
            <a:off x="4699963" y="355450"/>
            <a:ext cx="4093200" cy="3741888"/>
          </a:xfrm>
        </p:spPr>
        <p:txBody>
          <a:bodyPr/>
          <a:lstStyle>
            <a:lvl1pPr marL="0" indent="0">
              <a:buNone/>
              <a:defRPr/>
            </a:lvl1pPr>
          </a:lstStyle>
          <a:p>
            <a:r>
              <a:rPr lang="da-DK" dirty="0"/>
              <a:t>Klik på ikonet for at tilføje et billede</a:t>
            </a:r>
          </a:p>
        </p:txBody>
      </p:sp>
      <p:sp>
        <p:nvSpPr>
          <p:cNvPr id="10" name="Text Placeholder 9"/>
          <p:cNvSpPr>
            <a:spLocks noGrp="1"/>
          </p:cNvSpPr>
          <p:nvPr>
            <p:ph type="body" sz="quarter" idx="14"/>
          </p:nvPr>
        </p:nvSpPr>
        <p:spPr>
          <a:xfrm>
            <a:off x="352424" y="2631019"/>
            <a:ext cx="4093200" cy="1525588"/>
          </a:xfrm>
        </p:spPr>
        <p:txBody>
          <a:bodyPr/>
          <a:lstStyle>
            <a:lvl1pPr marL="0" indent="0" algn="r">
              <a:buFontTx/>
              <a:buNone/>
              <a:defRPr/>
            </a:lvl1pPr>
          </a:lstStyle>
          <a:p>
            <a:pPr lvl="0"/>
            <a:r>
              <a:rPr lang="da-DK" dirty="0"/>
              <a:t>Klik for at redigere i master</a:t>
            </a:r>
          </a:p>
        </p:txBody>
      </p:sp>
      <p:sp>
        <p:nvSpPr>
          <p:cNvPr id="17" name="Text Placeholder 9"/>
          <p:cNvSpPr>
            <a:spLocks noGrp="1"/>
          </p:cNvSpPr>
          <p:nvPr>
            <p:ph type="body" sz="quarter" idx="11"/>
          </p:nvPr>
        </p:nvSpPr>
        <p:spPr>
          <a:xfrm>
            <a:off x="352425" y="2092151"/>
            <a:ext cx="4093200" cy="489506"/>
          </a:xfrm>
        </p:spPr>
        <p:txBody>
          <a:bodyPr/>
          <a:lstStyle>
            <a:lvl1pPr marL="0" indent="0" algn="r">
              <a:spcBef>
                <a:spcPts val="0"/>
              </a:spcBef>
              <a:buFontTx/>
              <a:buNone/>
              <a:defRPr sz="1600" cap="all" baseline="0"/>
            </a:lvl1pPr>
          </a:lstStyle>
          <a:p>
            <a:pPr lvl="0"/>
            <a:r>
              <a:rPr lang="da-DK" dirty="0"/>
              <a:t>Klik for at redigere i master</a:t>
            </a:r>
          </a:p>
        </p:txBody>
      </p:sp>
    </p:spTree>
    <p:extLst>
      <p:ext uri="{BB962C8B-B14F-4D97-AF65-F5344CB8AC3E}">
        <p14:creationId xmlns:p14="http://schemas.microsoft.com/office/powerpoint/2010/main" val="286639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90C1E0A-682D-40DC-B1EA-26C007FDC330}" type="slidenum">
              <a:rPr lang="da-DK" smtClean="0"/>
              <a:pPr>
                <a:defRPr/>
              </a:pPr>
              <a:t>‹nr.›</a:t>
            </a:fld>
            <a:endParaRPr lang="da-DK" dirty="0"/>
          </a:p>
        </p:txBody>
      </p:sp>
      <p:pic>
        <p:nvPicPr>
          <p:cNvPr id="4" name="Picture 3" descr="citat_blac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261" y="1219213"/>
            <a:ext cx="448733" cy="807719"/>
          </a:xfrm>
          <a:prstGeom prst="rect">
            <a:avLst/>
          </a:prstGeom>
        </p:spPr>
      </p:pic>
      <p:sp>
        <p:nvSpPr>
          <p:cNvPr id="7" name="Text Placeholder 6"/>
          <p:cNvSpPr>
            <a:spLocks noGrp="1"/>
          </p:cNvSpPr>
          <p:nvPr>
            <p:ph type="body" sz="quarter" idx="11"/>
          </p:nvPr>
        </p:nvSpPr>
        <p:spPr>
          <a:xfrm>
            <a:off x="1712386" y="1725084"/>
            <a:ext cx="5687480" cy="2372254"/>
          </a:xfrm>
        </p:spPr>
        <p:txBody>
          <a:bodyPr/>
          <a:lstStyle>
            <a:lvl1pPr marL="0" indent="0">
              <a:buFontTx/>
              <a:buNone/>
              <a:defRPr/>
            </a:lvl1pPr>
            <a:lvl2pPr marL="0" indent="0">
              <a:buFontTx/>
              <a:buNone/>
              <a:defRPr/>
            </a:lvl2pPr>
          </a:lstStyle>
          <a:p>
            <a:pPr lvl="0"/>
            <a:r>
              <a:rPr lang="da-DK" dirty="0"/>
              <a:t>Klik for at redigere i master</a:t>
            </a:r>
          </a:p>
          <a:p>
            <a:pPr lvl="1"/>
            <a:r>
              <a:rPr lang="da-DK" dirty="0"/>
              <a:t>Andet niveau</a:t>
            </a:r>
          </a:p>
        </p:txBody>
      </p:sp>
      <p:sp>
        <p:nvSpPr>
          <p:cNvPr id="5" name="TextBox 5"/>
          <p:cNvSpPr txBox="1"/>
          <p:nvPr userDrawn="1"/>
        </p:nvSpPr>
        <p:spPr>
          <a:xfrm>
            <a:off x="-1584684" y="1729940"/>
            <a:ext cx="1473876" cy="1165846"/>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Eksempel på et citat</a:t>
            </a:r>
          </a:p>
          <a:p>
            <a:pPr algn="r">
              <a:lnSpc>
                <a:spcPct val="100000"/>
              </a:lnSpc>
            </a:pPr>
            <a:endParaRPr lang="da-DK" sz="1000" noProof="1">
              <a:solidFill>
                <a:schemeClr val="tx1">
                  <a:lumMod val="75000"/>
                  <a:lumOff val="25000"/>
                </a:schemeClr>
              </a:solidFill>
            </a:endParaRPr>
          </a:p>
          <a:p>
            <a:pPr algn="r">
              <a:lnSpc>
                <a:spcPct val="100000"/>
              </a:lnSpc>
            </a:pPr>
            <a:r>
              <a:rPr lang="da-DK" sz="1000" noProof="1">
                <a:solidFill>
                  <a:schemeClr val="tx1">
                    <a:lumMod val="75000"/>
                    <a:lumOff val="25000"/>
                  </a:schemeClr>
                </a:solidFill>
              </a:rPr>
              <a:t>Du kan se alle tilgængelige </a:t>
            </a:r>
          </a:p>
          <a:p>
            <a:pPr algn="r">
              <a:lnSpc>
                <a:spcPct val="100000"/>
              </a:lnSpc>
            </a:pPr>
            <a:r>
              <a:rPr lang="da-DK" sz="1000" noProof="1">
                <a:solidFill>
                  <a:schemeClr val="tx1">
                    <a:lumMod val="75000"/>
                    <a:lumOff val="25000"/>
                  </a:schemeClr>
                </a:solidFill>
              </a:rPr>
              <a:t>layouts ved at vælge ’Layout’ i </a:t>
            </a:r>
          </a:p>
          <a:p>
            <a:pPr algn="r">
              <a:lnSpc>
                <a:spcPct val="100000"/>
              </a:lnSpc>
            </a:pPr>
            <a:r>
              <a:rPr lang="da-DK" sz="1000" noProof="1">
                <a:solidFill>
                  <a:schemeClr val="tx1">
                    <a:lumMod val="75000"/>
                    <a:lumOff val="25000"/>
                  </a:schemeClr>
                </a:solidFill>
              </a:rPr>
              <a:t>højreklik-menuen</a:t>
            </a:r>
          </a:p>
        </p:txBody>
      </p:sp>
    </p:spTree>
    <p:extLst>
      <p:ext uri="{BB962C8B-B14F-4D97-AF65-F5344CB8AC3E}">
        <p14:creationId xmlns:p14="http://schemas.microsoft.com/office/powerpoint/2010/main" val="179614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90C1E0A-682D-40DC-B1EA-26C007FDC330}" type="slidenum">
              <a:rPr lang="da-DK" smtClean="0"/>
              <a:pPr>
                <a:defRPr/>
              </a:pPr>
              <a:t>‹nr.›</a:t>
            </a:fld>
            <a:endParaRPr lang="da-DK" dirty="0"/>
          </a:p>
        </p:txBody>
      </p:sp>
      <p:sp>
        <p:nvSpPr>
          <p:cNvPr id="5" name="Picture Placeholder 4"/>
          <p:cNvSpPr>
            <a:spLocks noGrp="1"/>
          </p:cNvSpPr>
          <p:nvPr>
            <p:ph type="pic" sz="quarter" idx="11"/>
          </p:nvPr>
        </p:nvSpPr>
        <p:spPr>
          <a:xfrm>
            <a:off x="352425" y="167770"/>
            <a:ext cx="8440738" cy="3929567"/>
          </a:xfrm>
        </p:spPr>
        <p:txBody>
          <a:bodyPr/>
          <a:lstStyle>
            <a:lvl1pPr marL="0" indent="0">
              <a:buFontTx/>
              <a:buNone/>
              <a:defRPr/>
            </a:lvl1pPr>
          </a:lstStyle>
          <a:p>
            <a:r>
              <a:rPr lang="da-DK" dirty="0"/>
              <a:t>Klik på ikonet for at tilføje et billede</a:t>
            </a:r>
          </a:p>
        </p:txBody>
      </p:sp>
    </p:spTree>
    <p:extLst>
      <p:ext uri="{BB962C8B-B14F-4D97-AF65-F5344CB8AC3E}">
        <p14:creationId xmlns:p14="http://schemas.microsoft.com/office/powerpoint/2010/main" val="307761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Bottom Rectangle"/>
          <p:cNvSpPr/>
          <p:nvPr/>
        </p:nvSpPr>
        <p:spPr>
          <a:xfrm>
            <a:off x="0" y="4227512"/>
            <a:ext cx="9144000" cy="918369"/>
          </a:xfrm>
          <a:prstGeom prst="rect">
            <a:avLst/>
          </a:prstGeom>
          <a:gradFill flip="none" rotWithShape="1">
            <a:gsLst>
              <a:gs pos="50000">
                <a:schemeClr val="bg2">
                  <a:lumMod val="80000"/>
                </a:schemeClr>
              </a:gs>
              <a:gs pos="0">
                <a:schemeClr val="bg2"/>
              </a:gs>
              <a:gs pos="100000">
                <a:schemeClr val="tx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30" name="Rectangle 6"/>
          <p:cNvSpPr>
            <a:spLocks noGrp="1" noChangeArrowheads="1"/>
          </p:cNvSpPr>
          <p:nvPr>
            <p:ph type="sldNum" sz="quarter" idx="4"/>
          </p:nvPr>
        </p:nvSpPr>
        <p:spPr bwMode="auto">
          <a:xfrm>
            <a:off x="7355968" y="4496400"/>
            <a:ext cx="1437196" cy="491958"/>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lvl1pPr algn="r">
              <a:lnSpc>
                <a:spcPts val="1200"/>
              </a:lnSpc>
              <a:buFontTx/>
              <a:buNone/>
              <a:defRPr sz="600" spc="40" baseline="0" smtClean="0">
                <a:solidFill>
                  <a:schemeClr val="bg1"/>
                </a:solidFill>
                <a:latin typeface="AU Passata Light" pitchFamily="34" charset="0"/>
              </a:defRPr>
            </a:lvl1pPr>
          </a:lstStyle>
          <a:p>
            <a:pPr>
              <a:defRPr/>
            </a:pPr>
            <a:fld id="{E90C1E0A-682D-40DC-B1EA-26C007FDC330}" type="slidenum">
              <a:rPr lang="da-DK" smtClean="0"/>
              <a:pPr>
                <a:defRPr/>
              </a:pPr>
              <a:t>‹nr.›</a:t>
            </a:fld>
            <a:endParaRPr lang="da-DK" dirty="0"/>
          </a:p>
        </p:txBody>
      </p:sp>
      <p:sp>
        <p:nvSpPr>
          <p:cNvPr id="12" name="SD_FLD_DocumentDate"/>
          <p:cNvSpPr txBox="1">
            <a:spLocks noChangeArrowheads="1"/>
          </p:cNvSpPr>
          <p:nvPr/>
        </p:nvSpPr>
        <p:spPr bwMode="auto">
          <a:xfrm>
            <a:off x="7045890" y="4496400"/>
            <a:ext cx="1746000" cy="334800"/>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r>
              <a:rPr lang="da-DK" sz="800" cap="all" baseline="0" dirty="0">
                <a:solidFill>
                  <a:schemeClr val="bg1"/>
                </a:solidFill>
                <a:latin typeface="AU Passata Light" pitchFamily="34" charset="0"/>
              </a:rPr>
              <a:t>16.marts 2018</a:t>
            </a:r>
          </a:p>
        </p:txBody>
      </p:sp>
      <p:sp>
        <p:nvSpPr>
          <p:cNvPr id="10" name="SD_FLD_Event"/>
          <p:cNvSpPr txBox="1">
            <a:spLocks noChangeArrowheads="1"/>
          </p:cNvSpPr>
          <p:nvPr/>
        </p:nvSpPr>
        <p:spPr bwMode="auto">
          <a:xfrm>
            <a:off x="7045890" y="4496400"/>
            <a:ext cx="1749940" cy="207834"/>
          </a:xfrm>
          <a:prstGeom prst="rect">
            <a:avLst/>
          </a:prstGeom>
          <a:noFill/>
          <a:ln w="1778" algn="ctr">
            <a:noFill/>
            <a:miter lim="800000"/>
            <a:headEnd/>
            <a:tailEnd/>
          </a:ln>
          <a:effectLst/>
        </p:spPr>
        <p:txBody>
          <a:bodyPr lIns="0" tIns="90000" rIns="0" bIns="0" anchor="t" anchorCtr="0">
            <a:spAutoFit/>
          </a:bodyPr>
          <a:lstStyle/>
          <a:p>
            <a:pPr algn="r">
              <a:lnSpc>
                <a:spcPct val="95000"/>
              </a:lnSpc>
              <a:defRPr/>
            </a:pPr>
            <a:endParaRPr lang="da-DK" sz="800" b="1" cap="all" baseline="0" dirty="0">
              <a:solidFill>
                <a:schemeClr val="bg1"/>
              </a:solidFill>
            </a:endParaRPr>
          </a:p>
        </p:txBody>
      </p:sp>
      <p:sp>
        <p:nvSpPr>
          <p:cNvPr id="29" name="White Rectangle"/>
          <p:cNvSpPr/>
          <p:nvPr/>
        </p:nvSpPr>
        <p:spPr>
          <a:xfrm>
            <a:off x="8360430" y="4402800"/>
            <a:ext cx="432000" cy="54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a:p>
            <a:pPr algn="ctr"/>
            <a:endParaRPr lang="da-DK" dirty="0"/>
          </a:p>
        </p:txBody>
      </p:sp>
      <p:sp>
        <p:nvSpPr>
          <p:cNvPr id="27" name="SD_USR_Title"/>
          <p:cNvSpPr txBox="1">
            <a:spLocks noChangeArrowheads="1"/>
          </p:cNvSpPr>
          <p:nvPr/>
        </p:nvSpPr>
        <p:spPr bwMode="auto">
          <a:xfrm>
            <a:off x="4748455" y="4496400"/>
            <a:ext cx="2237395" cy="335064"/>
          </a:xfrm>
          <a:prstGeom prst="rect">
            <a:avLst/>
          </a:prstGeom>
          <a:noFill/>
          <a:ln w="1778" algn="ctr">
            <a:noFill/>
            <a:miter lim="800000"/>
            <a:headEnd/>
            <a:tailEnd/>
          </a:ln>
          <a:effectLst/>
        </p:spPr>
        <p:txBody>
          <a:bodyPr lIns="0" tIns="216000" rIns="0" bIns="0" anchor="t" anchorCtr="0">
            <a:spAutoFit/>
          </a:bodyPr>
          <a:lstStyle/>
          <a:p>
            <a:pPr algn="r">
              <a:lnSpc>
                <a:spcPct val="95000"/>
              </a:lnSpc>
              <a:defRPr/>
            </a:pPr>
            <a:endParaRPr lang="da-DK" sz="800" cap="all" baseline="0" dirty="0">
              <a:solidFill>
                <a:schemeClr val="bg1"/>
              </a:solidFill>
              <a:latin typeface="AU Passata Light" pitchFamily="34" charset="0"/>
            </a:endParaRPr>
          </a:p>
        </p:txBody>
      </p:sp>
      <p:sp>
        <p:nvSpPr>
          <p:cNvPr id="11" name="SD_USR_Name"/>
          <p:cNvSpPr txBox="1">
            <a:spLocks noChangeArrowheads="1"/>
          </p:cNvSpPr>
          <p:nvPr/>
        </p:nvSpPr>
        <p:spPr bwMode="auto">
          <a:xfrm>
            <a:off x="4748455" y="4496400"/>
            <a:ext cx="2237395" cy="207834"/>
          </a:xfrm>
          <a:prstGeom prst="rect">
            <a:avLst/>
          </a:prstGeom>
          <a:noFill/>
          <a:ln w="1778" algn="ctr">
            <a:noFill/>
            <a:miter lim="800000"/>
            <a:headEnd/>
            <a:tailEnd/>
          </a:ln>
          <a:effectLst/>
        </p:spPr>
        <p:txBody>
          <a:bodyPr lIns="0" tIns="90000" rIns="0" bIns="0" anchor="t" anchorCtr="0">
            <a:spAutoFit/>
          </a:bodyPr>
          <a:lstStyle/>
          <a:p>
            <a:pPr algn="r">
              <a:lnSpc>
                <a:spcPct val="95000"/>
              </a:lnSpc>
              <a:defRPr/>
            </a:pPr>
            <a:endParaRPr lang="da-DK" sz="800" b="1" cap="all" baseline="0" dirty="0">
              <a:solidFill>
                <a:schemeClr val="bg1"/>
              </a:solidFill>
            </a:endParaRPr>
          </a:p>
        </p:txBody>
      </p:sp>
      <p:sp>
        <p:nvSpPr>
          <p:cNvPr id="33" name="SD_ART_SecondaryLogo"/>
          <p:cNvSpPr>
            <a:spLocks noChangeArrowheads="1"/>
          </p:cNvSpPr>
          <p:nvPr/>
        </p:nvSpPr>
        <p:spPr bwMode="auto">
          <a:xfrm>
            <a:off x="2844000" y="4582800"/>
            <a:ext cx="1508400" cy="316800"/>
          </a:xfrm>
          <a:prstGeom prst="rect">
            <a:avLst/>
          </a:prstGeom>
          <a:solidFill>
            <a:schemeClr val="bg1">
              <a:alpha val="0"/>
            </a:schemeClr>
          </a:solidFill>
          <a:ln w="1778" algn="ctr">
            <a:noFill/>
            <a:miter lim="800000"/>
            <a:headEnd/>
            <a:tailEnd/>
          </a:ln>
          <a:effectLst/>
        </p:spPr>
        <p:txBody>
          <a:bodyPr wrap="square" anchor="ctr">
            <a:noAutofit/>
          </a:bodyPr>
          <a:lstStyle/>
          <a:p>
            <a:pPr>
              <a:defRPr/>
            </a:pPr>
            <a:endParaRPr lang="da-DK" dirty="0"/>
          </a:p>
        </p:txBody>
      </p:sp>
      <p:sp>
        <p:nvSpPr>
          <p:cNvPr id="17" name="SD_OFF_Niveau1And2"/>
          <p:cNvSpPr txBox="1">
            <a:spLocks noChangeArrowheads="1"/>
          </p:cNvSpPr>
          <p:nvPr/>
        </p:nvSpPr>
        <p:spPr bwMode="auto">
          <a:xfrm>
            <a:off x="975600" y="4496400"/>
            <a:ext cx="1800000" cy="424800"/>
          </a:xfrm>
          <a:prstGeom prst="rect">
            <a:avLst/>
          </a:prstGeom>
          <a:noFill/>
          <a:ln w="1778" algn="ctr">
            <a:noFill/>
            <a:miter lim="800000"/>
            <a:headEnd/>
            <a:tailEnd/>
          </a:ln>
          <a:effectLst/>
        </p:spPr>
        <p:txBody>
          <a:bodyPr lIns="0" tIns="3348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8" name="SD_LAN_AUWBreak"/>
          <p:cNvSpPr txBox="1">
            <a:spLocks noChangeArrowheads="1"/>
          </p:cNvSpPr>
          <p:nvPr/>
        </p:nvSpPr>
        <p:spPr bwMode="auto">
          <a:xfrm>
            <a:off x="971998" y="4496400"/>
            <a:ext cx="702000" cy="331403"/>
          </a:xfrm>
          <a:prstGeom prst="rect">
            <a:avLst/>
          </a:prstGeom>
          <a:noFill/>
          <a:ln w="1778" algn="ctr">
            <a:noFill/>
            <a:miter lim="800000"/>
            <a:headEnd/>
            <a:tailEnd/>
          </a:ln>
          <a:effectLst/>
        </p:spPr>
        <p:txBody>
          <a:bodyPr wrap="none" lIns="0" tIns="64800" rIns="0" bIns="0" anchor="t" anchorCtr="0">
            <a:spAutoFit/>
          </a:bodyPr>
          <a:lstStyle/>
          <a:p>
            <a:pPr algn="l">
              <a:lnSpc>
                <a:spcPct val="90000"/>
              </a:lnSpc>
              <a:defRPr/>
            </a:pPr>
            <a:r>
              <a:rPr lang="da-DK" sz="960" cap="all" baseline="0" dirty="0">
                <a:solidFill>
                  <a:schemeClr val="bg1"/>
                </a:solidFill>
                <a:latin typeface="AU Passata" panose="020B0503030502030804" pitchFamily="34" charset="0"/>
              </a:rPr>
              <a:t>Aarhus 
Universitet</a:t>
            </a:r>
          </a:p>
        </p:txBody>
      </p:sp>
      <p:sp>
        <p:nvSpPr>
          <p:cNvPr id="1028" name="Rectangle 3"/>
          <p:cNvSpPr>
            <a:spLocks noGrp="1" noChangeArrowheads="1"/>
          </p:cNvSpPr>
          <p:nvPr>
            <p:ph type="body" idx="1"/>
          </p:nvPr>
        </p:nvSpPr>
        <p:spPr bwMode="auto">
          <a:xfrm>
            <a:off x="352425" y="1558925"/>
            <a:ext cx="8440739" cy="2538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1027" name="Placeholder title"/>
          <p:cNvSpPr>
            <a:spLocks noGrp="1" noChangeArrowheads="1"/>
          </p:cNvSpPr>
          <p:nvPr>
            <p:ph type="title"/>
          </p:nvPr>
        </p:nvSpPr>
        <p:spPr bwMode="auto">
          <a:xfrm>
            <a:off x="352426" y="166689"/>
            <a:ext cx="8440737" cy="98199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dirty="0"/>
              <a:t>Klik for at redigere i master</a:t>
            </a:r>
          </a:p>
        </p:txBody>
      </p:sp>
      <p:sp>
        <p:nvSpPr>
          <p:cNvPr id="15" name="Pladsholder til tekst 2"/>
          <p:cNvSpPr txBox="1">
            <a:spLocks/>
          </p:cNvSpPr>
          <p:nvPr/>
        </p:nvSpPr>
        <p:spPr>
          <a:xfrm>
            <a:off x="306000" y="4496400"/>
            <a:ext cx="538609" cy="331200"/>
          </a:xfrm>
          <a:prstGeom prst="rect">
            <a:avLst/>
          </a:prstGeom>
        </p:spPr>
        <p:txBody>
          <a:bodyPr wrap="non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r>
              <a:rPr lang="da-DK" sz="2090" kern="0" dirty="0">
                <a:solidFill>
                  <a:schemeClr val="bg1"/>
                </a:solidFill>
              </a:rPr>
              <a:t>AU</a:t>
            </a:r>
          </a:p>
        </p:txBody>
      </p:sp>
    </p:spTree>
  </p:cSld>
  <p:clrMap bg1="lt1" tx1="dk1" bg2="lt2" tx2="dk2" accent1="accent1" accent2="accent2" accent3="accent3" accent4="accent4" accent5="accent5" accent6="accent6" hlink="hlink" folHlink="folHlink"/>
  <p:sldLayoutIdLst>
    <p:sldLayoutId id="2147483690" r:id="rId1"/>
    <p:sldLayoutId id="2147483692"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16" r:id="rId11"/>
    <p:sldLayoutId id="2147483709" r:id="rId12"/>
    <p:sldLayoutId id="2147483710" r:id="rId13"/>
    <p:sldLayoutId id="2147483711" r:id="rId14"/>
    <p:sldLayoutId id="2147483694" r:id="rId15"/>
    <p:sldLayoutId id="2147483695" r:id="rId16"/>
    <p:sldLayoutId id="2147483712" r:id="rId17"/>
    <p:sldLayoutId id="2147483715" r:id="rId18"/>
  </p:sldLayoutIdLst>
  <p:hf hdr="0" dt="0"/>
  <p:txStyles>
    <p:titleStyle>
      <a:lvl1pPr algn="l" rtl="0" eaLnBrk="1" fontAlgn="base" hangingPunct="1">
        <a:lnSpc>
          <a:spcPct val="83000"/>
        </a:lnSpc>
        <a:spcBef>
          <a:spcPct val="0"/>
        </a:spcBef>
        <a:spcAft>
          <a:spcPct val="0"/>
        </a:spcAft>
        <a:defRPr sz="32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5000"/>
        </a:lnSpc>
        <a:spcBef>
          <a:spcPts val="600"/>
        </a:spcBef>
        <a:spcAft>
          <a:spcPct val="0"/>
        </a:spcAft>
        <a:buClr>
          <a:schemeClr val="bg2"/>
        </a:buClr>
        <a:buSzPct val="75000"/>
        <a:buFont typeface="Calibri" panose="020F0502020204030204" pitchFamily="34" charset="0"/>
        <a:buChar char="​"/>
        <a:defRPr sz="1600">
          <a:solidFill>
            <a:srgbClr val="000000"/>
          </a:solidFill>
          <a:latin typeface="+mn-lt"/>
          <a:ea typeface="+mn-ea"/>
          <a:cs typeface="+mn-cs"/>
        </a:defRPr>
      </a:lvl1pPr>
      <a:lvl2pPr marL="324000" indent="-324000" algn="l" rtl="0" eaLnBrk="1" fontAlgn="base" hangingPunct="1">
        <a:lnSpc>
          <a:spcPct val="95000"/>
        </a:lnSpc>
        <a:spcBef>
          <a:spcPts val="600"/>
        </a:spcBef>
        <a:spcAft>
          <a:spcPct val="0"/>
        </a:spcAft>
        <a:buClr>
          <a:schemeClr val="bg2"/>
        </a:buClr>
        <a:buSzPct val="75000"/>
        <a:buFont typeface="Wingdings 3" pitchFamily="18" charset="2"/>
        <a:buChar char="u"/>
        <a:defRPr sz="1600">
          <a:solidFill>
            <a:srgbClr val="000000"/>
          </a:solidFill>
          <a:latin typeface="+mn-lt"/>
        </a:defRPr>
      </a:lvl2pPr>
      <a:lvl3pPr marL="648000" indent="-324000" algn="l" rtl="0" eaLnBrk="1" fontAlgn="base" hangingPunct="1">
        <a:lnSpc>
          <a:spcPct val="95000"/>
        </a:lnSpc>
        <a:spcBef>
          <a:spcPts val="600"/>
        </a:spcBef>
        <a:spcAft>
          <a:spcPct val="0"/>
        </a:spcAft>
        <a:buClr>
          <a:schemeClr val="bg2"/>
        </a:buClr>
        <a:buSzPct val="100000"/>
        <a:buFont typeface="AU Passata" panose="020B0503030502030804" pitchFamily="34" charset="0"/>
        <a:buChar char="›"/>
        <a:defRPr sz="1600">
          <a:solidFill>
            <a:srgbClr val="000000"/>
          </a:solidFill>
          <a:latin typeface="+mn-lt"/>
        </a:defRPr>
      </a:lvl3pPr>
      <a:lvl4pPr marL="972000" indent="-324000" algn="l" rtl="0" eaLnBrk="1" fontAlgn="base" hangingPunct="1">
        <a:lnSpc>
          <a:spcPct val="95000"/>
        </a:lnSpc>
        <a:spcBef>
          <a:spcPts val="600"/>
        </a:spcBef>
        <a:spcAft>
          <a:spcPct val="0"/>
        </a:spcAft>
        <a:buClr>
          <a:schemeClr val="bg2"/>
        </a:buClr>
        <a:buSzPct val="100000"/>
        <a:buFont typeface="AU Passata" panose="020B0503030502030804" pitchFamily="34" charset="0"/>
        <a:buChar char="›"/>
        <a:defRPr sz="1600">
          <a:solidFill>
            <a:srgbClr val="000000"/>
          </a:solidFill>
          <a:latin typeface="+mn-lt"/>
        </a:defRPr>
      </a:lvl4pPr>
      <a:lvl5pPr marL="1296000" indent="-324000" algn="l" rtl="0" eaLnBrk="1" fontAlgn="base" hangingPunct="1">
        <a:lnSpc>
          <a:spcPct val="95000"/>
        </a:lnSpc>
        <a:spcBef>
          <a:spcPts val="600"/>
        </a:spcBef>
        <a:spcAft>
          <a:spcPct val="0"/>
        </a:spcAft>
        <a:buClr>
          <a:schemeClr val="bg2"/>
        </a:buClr>
        <a:buSzPct val="100000"/>
        <a:buFont typeface="AU Passata" panose="020B0503030502030804" pitchFamily="34" charset="0"/>
        <a:buChar char="›"/>
        <a:defRPr sz="1600">
          <a:solidFill>
            <a:srgbClr val="000000"/>
          </a:solidFill>
          <a:latin typeface="+mn-lt"/>
        </a:defRPr>
      </a:lvl5pPr>
      <a:lvl6pPr marL="1620000" indent="-324000" algn="l" rtl="0" eaLnBrk="1" fontAlgn="base" hangingPunct="1">
        <a:lnSpc>
          <a:spcPct val="95000"/>
        </a:lnSpc>
        <a:spcBef>
          <a:spcPts val="600"/>
        </a:spcBef>
        <a:spcAft>
          <a:spcPct val="0"/>
        </a:spcAft>
        <a:buClr>
          <a:schemeClr val="bg2"/>
        </a:buClr>
        <a:buFont typeface="AU Passata" pitchFamily="34" charset="0"/>
        <a:buChar char="›"/>
        <a:defRPr sz="1600">
          <a:solidFill>
            <a:srgbClr val="000000"/>
          </a:solidFill>
          <a:latin typeface="+mn-lt"/>
        </a:defRPr>
      </a:lvl6pPr>
      <a:lvl7pPr marL="1944000" indent="-324000" algn="l" rtl="0" eaLnBrk="1" fontAlgn="base" hangingPunct="1">
        <a:lnSpc>
          <a:spcPct val="95000"/>
        </a:lnSpc>
        <a:spcBef>
          <a:spcPts val="600"/>
        </a:spcBef>
        <a:spcAft>
          <a:spcPct val="0"/>
        </a:spcAft>
        <a:buClr>
          <a:schemeClr val="bg2"/>
        </a:buClr>
        <a:buFont typeface="AU Passata" panose="020B0503030502030804" pitchFamily="34" charset="0"/>
        <a:buChar char="›"/>
        <a:defRPr sz="1600">
          <a:solidFill>
            <a:srgbClr val="000000"/>
          </a:solidFill>
          <a:latin typeface="+mn-lt"/>
        </a:defRPr>
      </a:lvl7pPr>
      <a:lvl8pPr marL="2268000" indent="-324000" algn="l" rtl="0" eaLnBrk="1" fontAlgn="base" hangingPunct="1">
        <a:lnSpc>
          <a:spcPct val="95000"/>
        </a:lnSpc>
        <a:spcBef>
          <a:spcPts val="600"/>
        </a:spcBef>
        <a:spcAft>
          <a:spcPct val="0"/>
        </a:spcAft>
        <a:buClr>
          <a:schemeClr val="bg2"/>
        </a:buClr>
        <a:buFont typeface="AU Passata" pitchFamily="34" charset="0"/>
        <a:buChar char="›"/>
        <a:defRPr sz="1600">
          <a:solidFill>
            <a:srgbClr val="000000"/>
          </a:solidFill>
          <a:latin typeface="+mn-lt"/>
        </a:defRPr>
      </a:lvl8pPr>
      <a:lvl9pPr marL="2592000" indent="-324000" algn="l" rtl="0" eaLnBrk="1" fontAlgn="base" hangingPunct="1">
        <a:lnSpc>
          <a:spcPct val="95000"/>
        </a:lnSpc>
        <a:spcBef>
          <a:spcPts val="600"/>
        </a:spcBef>
        <a:spcAft>
          <a:spcPct val="0"/>
        </a:spcAft>
        <a:buClr>
          <a:schemeClr val="bg2"/>
        </a:buClr>
        <a:buFont typeface="AU Passata" pitchFamily="34" charset="0"/>
        <a:buChar char="›"/>
        <a:defRPr sz="1600">
          <a:solidFill>
            <a:srgbClr val="000000"/>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88ADCDD-7EE3-42AF-8E6D-1F50C15F7203}" type="datetimeFigureOut">
              <a:rPr lang="da-DK" smtClean="0"/>
              <a:t>15-01-2024</a:t>
            </a:fld>
            <a:endParaRPr lang="da-DK"/>
          </a:p>
        </p:txBody>
      </p:sp>
      <p:sp>
        <p:nvSpPr>
          <p:cNvPr id="5" name="Pladsholder til sidefod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F07E5AB-FB85-41EA-9FE8-11543FB4F989}" type="slidenum">
              <a:rPr lang="da-DK" smtClean="0"/>
              <a:t>‹nr.›</a:t>
            </a:fld>
            <a:endParaRPr lang="da-DK"/>
          </a:p>
        </p:txBody>
      </p:sp>
    </p:spTree>
    <p:extLst>
      <p:ext uri="{BB962C8B-B14F-4D97-AF65-F5344CB8AC3E}">
        <p14:creationId xmlns:p14="http://schemas.microsoft.com/office/powerpoint/2010/main" val="41629351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 Target="slide16.xml"/><Relationship Id="rId7"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12.emf"/><Relationship Id="rId4" Type="http://schemas.openxmlformats.org/officeDocument/2006/relationships/image" Target="../media/image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medarbejdere.au.dk/strategi/itgovern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9013" y="1989780"/>
            <a:ext cx="7159345" cy="1315745"/>
          </a:xfrm>
        </p:spPr>
        <p:txBody>
          <a:bodyPr/>
          <a:lstStyle/>
          <a:p>
            <a:pPr algn="ctr"/>
            <a:r>
              <a:rPr lang="da-DK" sz="3600" dirty="0"/>
              <a:t>fælles beslutningsmodel</a:t>
            </a:r>
            <a:br>
              <a:rPr lang="da-DK" sz="3600" dirty="0"/>
            </a:br>
            <a:r>
              <a:rPr lang="da-DK" sz="1800" dirty="0"/>
              <a:t>- for projekter der kan involvere AU IT</a:t>
            </a:r>
            <a:br>
              <a:rPr lang="da-DK" sz="1800" dirty="0"/>
            </a:br>
            <a:br>
              <a:rPr lang="da-DK" sz="1800" dirty="0"/>
            </a:br>
            <a:r>
              <a:rPr lang="da-DK" sz="1800" dirty="0"/>
              <a:t>Vedtaget af LEA</a:t>
            </a:r>
          </a:p>
        </p:txBody>
      </p:sp>
      <p:sp>
        <p:nvSpPr>
          <p:cNvPr id="3" name="Pladsholder til diasnummer 2"/>
          <p:cNvSpPr>
            <a:spLocks noGrp="1"/>
          </p:cNvSpPr>
          <p:nvPr>
            <p:ph type="sldNum" sz="quarter" idx="4"/>
          </p:nvPr>
        </p:nvSpPr>
        <p:spPr/>
        <p:txBody>
          <a:bodyPr/>
          <a:lstStyle/>
          <a:p>
            <a:pPr>
              <a:defRPr/>
            </a:pPr>
            <a:fld id="{E90C1E0A-682D-40DC-B1EA-26C007FDC330}" type="slidenum">
              <a:rPr lang="da-DK" smtClean="0"/>
              <a:pPr>
                <a:defRPr/>
              </a:pPr>
              <a:t>1</a:t>
            </a:fld>
            <a:endParaRPr lang="da-DK" dirty="0"/>
          </a:p>
        </p:txBody>
      </p:sp>
    </p:spTree>
    <p:extLst>
      <p:ext uri="{BB962C8B-B14F-4D97-AF65-F5344CB8AC3E}">
        <p14:creationId xmlns:p14="http://schemas.microsoft.com/office/powerpoint/2010/main" val="246592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sz="quarter" idx="12"/>
          </p:nvPr>
        </p:nvSpPr>
        <p:spPr>
          <a:xfrm>
            <a:off x="251520" y="987574"/>
            <a:ext cx="8640959" cy="1899419"/>
          </a:xfrm>
        </p:spPr>
        <p:txBody>
          <a:bodyPr/>
          <a:lstStyle/>
          <a:p>
            <a:pPr marL="285750" indent="-285750">
              <a:buFont typeface="Arial" panose="020B0604020202020204" pitchFamily="34" charset="0"/>
              <a:buChar char="•"/>
            </a:pPr>
            <a:r>
              <a:rPr lang="da-DK" sz="1800" dirty="0"/>
              <a:t>Find de dokumenter, der er en del af den fælles beslutningsmodel, men som ikke er præsenteret.  </a:t>
            </a:r>
          </a:p>
          <a:p>
            <a:pPr>
              <a:buNone/>
            </a:pPr>
            <a:endParaRPr lang="da-DK" sz="1200" dirty="0"/>
          </a:p>
          <a:p>
            <a:pPr>
              <a:buNone/>
            </a:pPr>
            <a:endParaRPr lang="da-DK" sz="1200" dirty="0"/>
          </a:p>
          <a:p>
            <a:pPr lvl="1"/>
            <a:endParaRPr lang="da-DK" sz="1000" dirty="0"/>
          </a:p>
          <a:p>
            <a:pPr>
              <a:buNone/>
            </a:pPr>
            <a:endParaRPr lang="da-DK" dirty="0"/>
          </a:p>
          <a:p>
            <a:pPr>
              <a:buNone/>
            </a:pPr>
            <a:r>
              <a:rPr lang="da-DK" dirty="0"/>
              <a:t> </a:t>
            </a:r>
          </a:p>
          <a:p>
            <a:endParaRPr lang="da-DK" dirty="0"/>
          </a:p>
        </p:txBody>
      </p:sp>
      <p:sp>
        <p:nvSpPr>
          <p:cNvPr id="2" name="Titel 1"/>
          <p:cNvSpPr>
            <a:spLocks noGrp="1"/>
          </p:cNvSpPr>
          <p:nvPr>
            <p:ph type="title" idx="4294967295"/>
          </p:nvPr>
        </p:nvSpPr>
        <p:spPr>
          <a:xfrm>
            <a:off x="703263" y="166688"/>
            <a:ext cx="8440737" cy="574675"/>
          </a:xfrm>
        </p:spPr>
        <p:txBody>
          <a:bodyPr/>
          <a:lstStyle/>
          <a:p>
            <a:r>
              <a:rPr lang="da-DK" sz="2800" dirty="0"/>
              <a:t>Bilag</a:t>
            </a:r>
          </a:p>
        </p:txBody>
      </p:sp>
      <p:sp>
        <p:nvSpPr>
          <p:cNvPr id="5" name="Pladsholder til diasnummer 4"/>
          <p:cNvSpPr>
            <a:spLocks noGrp="1"/>
          </p:cNvSpPr>
          <p:nvPr>
            <p:ph type="sldNum" sz="quarter" idx="10"/>
          </p:nvPr>
        </p:nvSpPr>
        <p:spPr/>
        <p:txBody>
          <a:bodyPr/>
          <a:lstStyle/>
          <a:p>
            <a:pPr>
              <a:defRPr/>
            </a:pPr>
            <a:fld id="{E90C1E0A-682D-40DC-B1EA-26C007FDC330}" type="slidenum">
              <a:rPr lang="da-DK" smtClean="0"/>
              <a:pPr>
                <a:defRPr/>
              </a:pPr>
              <a:t>10</a:t>
            </a:fld>
            <a:endParaRPr lang="da-DK" dirty="0"/>
          </a:p>
        </p:txBody>
      </p:sp>
    </p:spTree>
    <p:extLst>
      <p:ext uri="{BB962C8B-B14F-4D97-AF65-F5344CB8AC3E}">
        <p14:creationId xmlns:p14="http://schemas.microsoft.com/office/powerpoint/2010/main" val="322934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diasnummer 7"/>
          <p:cNvSpPr>
            <a:spLocks noGrp="1"/>
          </p:cNvSpPr>
          <p:nvPr>
            <p:ph type="sldNum" sz="quarter" idx="10"/>
          </p:nvPr>
        </p:nvSpPr>
        <p:spPr/>
        <p:txBody>
          <a:bodyPr/>
          <a:lstStyle/>
          <a:p>
            <a:pPr>
              <a:defRPr/>
            </a:pPr>
            <a:fld id="{E90C1E0A-682D-40DC-B1EA-26C007FDC330}" type="slidenum">
              <a:rPr lang="da-DK" smtClean="0"/>
              <a:pPr>
                <a:defRPr/>
              </a:pPr>
              <a:t>11</a:t>
            </a:fld>
            <a:endParaRPr lang="da-DK" dirty="0"/>
          </a:p>
        </p:txBody>
      </p:sp>
      <p:sp>
        <p:nvSpPr>
          <p:cNvPr id="45" name="Tekstfelt 44"/>
          <p:cNvSpPr txBox="1"/>
          <p:nvPr/>
        </p:nvSpPr>
        <p:spPr>
          <a:xfrm>
            <a:off x="4355976" y="123478"/>
            <a:ext cx="4320480" cy="4444294"/>
          </a:xfrm>
          <a:prstGeom prst="rect">
            <a:avLst/>
          </a:prstGeom>
          <a:noFill/>
        </p:spPr>
        <p:txBody>
          <a:bodyPr wrap="square" lIns="0" tIns="0" rIns="0" bIns="0" rtlCol="0">
            <a:spAutoFit/>
          </a:bodyPr>
          <a:lstStyle/>
          <a:p>
            <a:pPr>
              <a:lnSpc>
                <a:spcPct val="95000"/>
              </a:lnSpc>
            </a:pPr>
            <a:endParaRPr lang="da-DK" sz="1600" dirty="0">
              <a:latin typeface="+mn-lt"/>
            </a:endParaRPr>
          </a:p>
          <a:p>
            <a:pPr>
              <a:lnSpc>
                <a:spcPct val="95000"/>
              </a:lnSpc>
            </a:pPr>
            <a:endParaRPr lang="da-DK" sz="1600" dirty="0">
              <a:latin typeface="+mn-lt"/>
            </a:endParaRPr>
          </a:p>
          <a:p>
            <a:pPr>
              <a:lnSpc>
                <a:spcPct val="95000"/>
              </a:lnSpc>
            </a:pPr>
            <a:endParaRPr lang="da-DK" sz="1600" dirty="0">
              <a:latin typeface="+mn-lt"/>
            </a:endParaRPr>
          </a:p>
          <a:p>
            <a:pPr>
              <a:lnSpc>
                <a:spcPct val="95000"/>
              </a:lnSpc>
            </a:pPr>
            <a:endParaRPr lang="da-DK" sz="1600" dirty="0">
              <a:latin typeface="+mn-lt"/>
            </a:endParaRPr>
          </a:p>
          <a:p>
            <a:pPr>
              <a:lnSpc>
                <a:spcPct val="95000"/>
              </a:lnSpc>
            </a:pPr>
            <a:r>
              <a:rPr lang="da-DK" sz="1600" dirty="0">
                <a:latin typeface="+mn-lt"/>
              </a:rPr>
              <a:t>Februar:</a:t>
            </a:r>
          </a:p>
          <a:p>
            <a:pPr>
              <a:lnSpc>
                <a:spcPct val="95000"/>
              </a:lnSpc>
            </a:pPr>
            <a:r>
              <a:rPr lang="da-DK" sz="1600" dirty="0">
                <a:latin typeface="+mn-lt"/>
              </a:rPr>
              <a:t>Opdateringer for kommende år påbegyndes</a:t>
            </a:r>
          </a:p>
          <a:p>
            <a:pPr>
              <a:lnSpc>
                <a:spcPct val="95000"/>
              </a:lnSpc>
            </a:pPr>
            <a:endParaRPr lang="da-DK" sz="1600" dirty="0">
              <a:latin typeface="+mn-lt"/>
            </a:endParaRPr>
          </a:p>
          <a:p>
            <a:pPr>
              <a:lnSpc>
                <a:spcPct val="95000"/>
              </a:lnSpc>
            </a:pPr>
            <a:endParaRPr lang="da-DK" sz="1600" dirty="0">
              <a:latin typeface="+mn-lt"/>
            </a:endParaRPr>
          </a:p>
          <a:p>
            <a:pPr>
              <a:lnSpc>
                <a:spcPct val="95000"/>
              </a:lnSpc>
            </a:pPr>
            <a:r>
              <a:rPr lang="da-DK" sz="1600" dirty="0">
                <a:latin typeface="+mn-lt"/>
              </a:rPr>
              <a:t>Juni: </a:t>
            </a:r>
          </a:p>
          <a:p>
            <a:pPr>
              <a:lnSpc>
                <a:spcPct val="95000"/>
              </a:lnSpc>
            </a:pPr>
            <a:r>
              <a:rPr lang="da-DK" sz="1600" dirty="0">
                <a:latin typeface="+mn-lt"/>
              </a:rPr>
              <a:t>Klargøring til bilaterale møder</a:t>
            </a:r>
          </a:p>
          <a:p>
            <a:pPr>
              <a:lnSpc>
                <a:spcPct val="95000"/>
              </a:lnSpc>
            </a:pPr>
            <a:endParaRPr lang="da-DK" sz="1600" dirty="0">
              <a:latin typeface="+mn-lt"/>
            </a:endParaRPr>
          </a:p>
          <a:p>
            <a:pPr>
              <a:lnSpc>
                <a:spcPct val="95000"/>
              </a:lnSpc>
            </a:pPr>
            <a:r>
              <a:rPr lang="da-DK" sz="1600" dirty="0">
                <a:latin typeface="+mn-lt"/>
              </a:rPr>
              <a:t>September:</a:t>
            </a:r>
          </a:p>
          <a:p>
            <a:pPr>
              <a:lnSpc>
                <a:spcPct val="95000"/>
              </a:lnSpc>
            </a:pPr>
            <a:r>
              <a:rPr lang="da-DK" sz="1600" dirty="0">
                <a:latin typeface="+mn-lt"/>
              </a:rPr>
              <a:t>Bilaterale møder afholdes med dialog om forventningerne til kommende år</a:t>
            </a:r>
          </a:p>
          <a:p>
            <a:pPr>
              <a:lnSpc>
                <a:spcPct val="95000"/>
              </a:lnSpc>
            </a:pPr>
            <a:endParaRPr lang="da-DK" sz="1600" dirty="0">
              <a:latin typeface="+mn-lt"/>
            </a:endParaRPr>
          </a:p>
          <a:p>
            <a:pPr>
              <a:lnSpc>
                <a:spcPct val="95000"/>
              </a:lnSpc>
            </a:pPr>
            <a:r>
              <a:rPr lang="da-DK" sz="1600" dirty="0">
                <a:latin typeface="+mn-lt"/>
              </a:rPr>
              <a:t>December:</a:t>
            </a:r>
          </a:p>
          <a:p>
            <a:pPr>
              <a:lnSpc>
                <a:spcPct val="95000"/>
              </a:lnSpc>
            </a:pPr>
            <a:r>
              <a:rPr lang="da-DK" sz="1600" dirty="0">
                <a:latin typeface="+mn-lt"/>
              </a:rPr>
              <a:t>Plan for kommende år ligger klar.</a:t>
            </a:r>
          </a:p>
          <a:p>
            <a:pPr>
              <a:lnSpc>
                <a:spcPct val="95000"/>
              </a:lnSpc>
            </a:pPr>
            <a:endParaRPr lang="da-DK" sz="1600" dirty="0">
              <a:latin typeface="+mn-lt"/>
            </a:endParaRPr>
          </a:p>
          <a:p>
            <a:pPr>
              <a:lnSpc>
                <a:spcPct val="95000"/>
              </a:lnSpc>
            </a:pPr>
            <a:endParaRPr lang="da-DK" sz="1600" dirty="0">
              <a:latin typeface="+mn-lt"/>
            </a:endParaRPr>
          </a:p>
        </p:txBody>
      </p:sp>
      <p:sp>
        <p:nvSpPr>
          <p:cNvPr id="46" name="Ellipse 45"/>
          <p:cNvSpPr/>
          <p:nvPr/>
        </p:nvSpPr>
        <p:spPr bwMode="auto">
          <a:xfrm>
            <a:off x="2339752" y="555526"/>
            <a:ext cx="792088" cy="648072"/>
          </a:xfrm>
          <a:prstGeom prst="ellipse">
            <a:avLst/>
          </a:prstGeom>
          <a:noFill/>
          <a:ln w="1778"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a:ln>
                <a:noFill/>
              </a:ln>
              <a:solidFill>
                <a:schemeClr val="tx1"/>
              </a:solidFill>
              <a:effectLst/>
              <a:latin typeface="AU Passata" pitchFamily="34" charset="0"/>
            </a:endParaRPr>
          </a:p>
        </p:txBody>
      </p:sp>
      <p:sp>
        <p:nvSpPr>
          <p:cNvPr id="47" name="Ellipse 46"/>
          <p:cNvSpPr/>
          <p:nvPr/>
        </p:nvSpPr>
        <p:spPr bwMode="auto">
          <a:xfrm>
            <a:off x="2284772" y="2272171"/>
            <a:ext cx="792088" cy="648072"/>
          </a:xfrm>
          <a:prstGeom prst="ellipse">
            <a:avLst/>
          </a:prstGeom>
          <a:noFill/>
          <a:ln w="1778"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a:ln>
                <a:noFill/>
              </a:ln>
              <a:solidFill>
                <a:schemeClr val="tx1"/>
              </a:solidFill>
              <a:effectLst/>
              <a:latin typeface="AU Passata" pitchFamily="34" charset="0"/>
            </a:endParaRPr>
          </a:p>
        </p:txBody>
      </p:sp>
      <p:sp>
        <p:nvSpPr>
          <p:cNvPr id="48" name="Ellipse 47"/>
          <p:cNvSpPr/>
          <p:nvPr/>
        </p:nvSpPr>
        <p:spPr bwMode="auto">
          <a:xfrm>
            <a:off x="2367621" y="3864207"/>
            <a:ext cx="792088" cy="648072"/>
          </a:xfrm>
          <a:prstGeom prst="ellipse">
            <a:avLst/>
          </a:prstGeom>
          <a:noFill/>
          <a:ln w="1778"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a:ln>
                <a:noFill/>
              </a:ln>
              <a:solidFill>
                <a:schemeClr val="tx1"/>
              </a:solidFill>
              <a:effectLst/>
              <a:latin typeface="AU Passata" pitchFamily="34" charset="0"/>
            </a:endParaRPr>
          </a:p>
        </p:txBody>
      </p:sp>
      <p:sp>
        <p:nvSpPr>
          <p:cNvPr id="49" name="Ellipse 48"/>
          <p:cNvSpPr/>
          <p:nvPr/>
        </p:nvSpPr>
        <p:spPr bwMode="auto">
          <a:xfrm>
            <a:off x="323528" y="2807247"/>
            <a:ext cx="792088" cy="648072"/>
          </a:xfrm>
          <a:prstGeom prst="ellipse">
            <a:avLst/>
          </a:prstGeom>
          <a:noFill/>
          <a:ln w="1778"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a:ln>
                <a:noFill/>
              </a:ln>
              <a:solidFill>
                <a:schemeClr val="tx1"/>
              </a:solidFill>
              <a:effectLst/>
              <a:latin typeface="AU Passata" pitchFamily="34" charset="0"/>
            </a:endParaRPr>
          </a:p>
        </p:txBody>
      </p:sp>
      <p:cxnSp>
        <p:nvCxnSpPr>
          <p:cNvPr id="51" name="Lige pilforbindelse 50"/>
          <p:cNvCxnSpPr>
            <a:stCxn id="46" idx="6"/>
          </p:cNvCxnSpPr>
          <p:nvPr/>
        </p:nvCxnSpPr>
        <p:spPr bwMode="auto">
          <a:xfrm>
            <a:off x="3131840" y="879562"/>
            <a:ext cx="1199792" cy="324036"/>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cxnSp>
        <p:nvCxnSpPr>
          <p:cNvPr id="53" name="Lige pilforbindelse 52"/>
          <p:cNvCxnSpPr>
            <a:stCxn id="47" idx="6"/>
          </p:cNvCxnSpPr>
          <p:nvPr/>
        </p:nvCxnSpPr>
        <p:spPr bwMode="auto">
          <a:xfrm flipV="1">
            <a:off x="3076860" y="2067694"/>
            <a:ext cx="1279116" cy="528513"/>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cxnSp>
        <p:nvCxnSpPr>
          <p:cNvPr id="55" name="Lige pilforbindelse 54"/>
          <p:cNvCxnSpPr>
            <a:stCxn id="49" idx="6"/>
          </p:cNvCxnSpPr>
          <p:nvPr/>
        </p:nvCxnSpPr>
        <p:spPr bwMode="auto">
          <a:xfrm flipV="1">
            <a:off x="1115616" y="3003798"/>
            <a:ext cx="3216016" cy="127485"/>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cxnSp>
        <p:nvCxnSpPr>
          <p:cNvPr id="57" name="Lige pilforbindelse 56"/>
          <p:cNvCxnSpPr>
            <a:cxnSpLocks/>
          </p:cNvCxnSpPr>
          <p:nvPr/>
        </p:nvCxnSpPr>
        <p:spPr bwMode="auto">
          <a:xfrm flipV="1">
            <a:off x="3131840" y="3930847"/>
            <a:ext cx="1152128" cy="232683"/>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sp>
        <p:nvSpPr>
          <p:cNvPr id="58" name="Tekstfelt 57"/>
          <p:cNvSpPr txBox="1"/>
          <p:nvPr/>
        </p:nvSpPr>
        <p:spPr>
          <a:xfrm>
            <a:off x="7668344" y="4900642"/>
            <a:ext cx="1020960" cy="87716"/>
          </a:xfrm>
          <a:prstGeom prst="rect">
            <a:avLst/>
          </a:prstGeom>
          <a:noFill/>
        </p:spPr>
        <p:txBody>
          <a:bodyPr wrap="square" lIns="0" tIns="0" rIns="0" bIns="0" rtlCol="0">
            <a:spAutoFit/>
          </a:bodyPr>
          <a:lstStyle/>
          <a:p>
            <a:pPr>
              <a:lnSpc>
                <a:spcPct val="95000"/>
              </a:lnSpc>
            </a:pPr>
            <a:r>
              <a:rPr lang="da-DK" sz="600" dirty="0">
                <a:latin typeface="+mn-lt"/>
              </a:rPr>
              <a:t>Opdateret 24-03.2020</a:t>
            </a:r>
          </a:p>
        </p:txBody>
      </p:sp>
      <p:pic>
        <p:nvPicPr>
          <p:cNvPr id="3" name="Billede 2">
            <a:extLst>
              <a:ext uri="{FF2B5EF4-FFF2-40B4-BE49-F238E27FC236}">
                <a16:creationId xmlns:a16="http://schemas.microsoft.com/office/drawing/2014/main" id="{682651B9-43E7-D23C-D917-E449B5C25029}"/>
              </a:ext>
            </a:extLst>
          </p:cNvPr>
          <p:cNvPicPr>
            <a:picLocks noChangeAspect="1"/>
          </p:cNvPicPr>
          <p:nvPr/>
        </p:nvPicPr>
        <p:blipFill>
          <a:blip r:embed="rId3"/>
          <a:stretch>
            <a:fillRect/>
          </a:stretch>
        </p:blipFill>
        <p:spPr>
          <a:xfrm>
            <a:off x="65592" y="0"/>
            <a:ext cx="4122895" cy="5143500"/>
          </a:xfrm>
          <a:prstGeom prst="rect">
            <a:avLst/>
          </a:prstGeom>
        </p:spPr>
      </p:pic>
    </p:spTree>
    <p:extLst>
      <p:ext uri="{BB962C8B-B14F-4D97-AF65-F5344CB8AC3E}">
        <p14:creationId xmlns:p14="http://schemas.microsoft.com/office/powerpoint/2010/main" val="316363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sz="quarter" idx="12"/>
          </p:nvPr>
        </p:nvSpPr>
        <p:spPr>
          <a:xfrm>
            <a:off x="574600" y="270570"/>
            <a:ext cx="6517679" cy="212948"/>
          </a:xfrm>
        </p:spPr>
        <p:txBody>
          <a:bodyPr/>
          <a:lstStyle/>
          <a:p>
            <a:r>
              <a:rPr lang="da-DK" b="1" dirty="0"/>
              <a:t>Prioriteringsprincipper for projekter </a:t>
            </a:r>
          </a:p>
          <a:p>
            <a:endParaRPr lang="da-DK" sz="1400" dirty="0"/>
          </a:p>
          <a:p>
            <a:pPr>
              <a:buNone/>
            </a:pPr>
            <a:endParaRPr lang="da-DK" sz="1400" dirty="0"/>
          </a:p>
          <a:p>
            <a:pPr>
              <a:buNone/>
            </a:pPr>
            <a:endParaRPr lang="da-DK" sz="1400" dirty="0"/>
          </a:p>
          <a:p>
            <a:pPr lvl="1"/>
            <a:endParaRPr lang="da-DK" sz="1400" dirty="0"/>
          </a:p>
          <a:p>
            <a:pPr>
              <a:buNone/>
            </a:pPr>
            <a:endParaRPr lang="da-DK" sz="1400" dirty="0"/>
          </a:p>
          <a:p>
            <a:pPr>
              <a:buNone/>
            </a:pPr>
            <a:r>
              <a:rPr lang="da-DK" sz="1400" dirty="0"/>
              <a:t> </a:t>
            </a:r>
          </a:p>
          <a:p>
            <a:endParaRPr lang="da-DK" sz="1400" dirty="0"/>
          </a:p>
        </p:txBody>
      </p:sp>
      <p:sp>
        <p:nvSpPr>
          <p:cNvPr id="6" name="Titel 1"/>
          <p:cNvSpPr txBox="1">
            <a:spLocks/>
          </p:cNvSpPr>
          <p:nvPr/>
        </p:nvSpPr>
        <p:spPr>
          <a:xfrm>
            <a:off x="224213" y="1203598"/>
            <a:ext cx="3915739" cy="3507184"/>
          </a:xfrm>
          <a:prstGeom prst="rect">
            <a:avLst/>
          </a:prstGeom>
        </p:spPr>
        <p:txBody>
          <a:bodyPr>
            <a:noAutofit/>
          </a:bodyPr>
          <a:lstStyle>
            <a:lvl1pPr algn="l" rtl="0" eaLnBrk="1" fontAlgn="base" hangingPunct="1">
              <a:lnSpc>
                <a:spcPct val="83000"/>
              </a:lnSpc>
              <a:spcBef>
                <a:spcPct val="0"/>
              </a:spcBef>
              <a:spcAft>
                <a:spcPct val="0"/>
              </a:spcAft>
              <a:defRPr sz="32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marL="342900" lvl="0" indent="-342900" fontAlgn="auto">
              <a:lnSpc>
                <a:spcPct val="100000"/>
              </a:lnSpc>
              <a:spcBef>
                <a:spcPct val="20000"/>
              </a:spcBef>
              <a:spcAft>
                <a:spcPts val="0"/>
              </a:spcAft>
              <a:buFont typeface="Arial" panose="020B0604020202020204" pitchFamily="34" charset="0"/>
              <a:buChar char="•"/>
            </a:pPr>
            <a:r>
              <a:rPr lang="da-DK" sz="1200" cap="none" dirty="0">
                <a:solidFill>
                  <a:prstClr val="black"/>
                </a:solidFill>
                <a:latin typeface="Calibri"/>
                <a:ea typeface="+mn-ea"/>
                <a:cs typeface="+mn-cs"/>
              </a:rPr>
              <a:t>Projektprioritering sker af den samlede portefølje. </a:t>
            </a:r>
          </a:p>
          <a:p>
            <a:pPr marL="742950" lvl="1" indent="-285750" fontAlgn="auto">
              <a:lnSpc>
                <a:spcPct val="100000"/>
              </a:lnSpc>
              <a:spcBef>
                <a:spcPct val="20000"/>
              </a:spcBef>
              <a:spcAft>
                <a:spcPts val="0"/>
              </a:spcAft>
              <a:buFont typeface="Arial" panose="020B0604020202020204" pitchFamily="34" charset="0"/>
              <a:buChar char="–"/>
            </a:pPr>
            <a:endParaRPr lang="da-DK" sz="1000" dirty="0">
              <a:solidFill>
                <a:prstClr val="black"/>
              </a:solidFill>
              <a:latin typeface="Calibri"/>
            </a:endParaRPr>
          </a:p>
          <a:p>
            <a:pPr marL="342900" lvl="0" indent="-342900" fontAlgn="auto">
              <a:lnSpc>
                <a:spcPct val="100000"/>
              </a:lnSpc>
              <a:spcBef>
                <a:spcPct val="20000"/>
              </a:spcBef>
              <a:spcAft>
                <a:spcPts val="0"/>
              </a:spcAft>
              <a:buFont typeface="Arial" panose="020B0604020202020204" pitchFamily="34" charset="0"/>
              <a:buChar char="•"/>
            </a:pPr>
            <a:r>
              <a:rPr lang="da-DK" sz="1200" cap="none" dirty="0">
                <a:solidFill>
                  <a:prstClr val="black"/>
                </a:solidFill>
                <a:latin typeface="Calibri"/>
                <a:ea typeface="+mn-ea"/>
                <a:cs typeface="+mn-cs"/>
              </a:rPr>
              <a:t>Projektprioritering foretages kun for ”SKAL” og ”VIL” projekter.</a:t>
            </a:r>
            <a:endParaRPr lang="da-DK" sz="1000" b="0" cap="none" dirty="0">
              <a:solidFill>
                <a:prstClr val="black"/>
              </a:solidFill>
              <a:latin typeface="Calibri"/>
              <a:ea typeface="+mn-ea"/>
              <a:cs typeface="+mn-cs"/>
            </a:endParaRPr>
          </a:p>
          <a:p>
            <a:pPr marL="342900" lvl="0" indent="-342900" fontAlgn="auto">
              <a:lnSpc>
                <a:spcPct val="100000"/>
              </a:lnSpc>
              <a:spcBef>
                <a:spcPct val="20000"/>
              </a:spcBef>
              <a:spcAft>
                <a:spcPts val="0"/>
              </a:spcAft>
              <a:buFont typeface="Arial" panose="020B0604020202020204" pitchFamily="34" charset="0"/>
              <a:buChar char="•"/>
            </a:pPr>
            <a:endParaRPr lang="da-DK" sz="1000" dirty="0">
              <a:solidFill>
                <a:prstClr val="black"/>
              </a:solidFill>
              <a:latin typeface="Calibri"/>
            </a:endParaRPr>
          </a:p>
          <a:p>
            <a:pPr marL="342900" indent="-342900" fontAlgn="auto">
              <a:lnSpc>
                <a:spcPct val="100000"/>
              </a:lnSpc>
              <a:spcBef>
                <a:spcPct val="20000"/>
              </a:spcBef>
              <a:spcAft>
                <a:spcPts val="0"/>
              </a:spcAft>
              <a:buFont typeface="Arial" panose="020B0604020202020204" pitchFamily="34" charset="0"/>
              <a:buChar char="•"/>
            </a:pPr>
            <a:r>
              <a:rPr lang="da-DK" sz="1200" cap="none" dirty="0">
                <a:solidFill>
                  <a:prstClr val="black"/>
                </a:solidFill>
                <a:latin typeface="Calibri"/>
                <a:ea typeface="+mn-ea"/>
                <a:cs typeface="+mn-cs"/>
              </a:rPr>
              <a:t>Projektprioritering i LEA inddrager en scoringsmodel.</a:t>
            </a:r>
          </a:p>
          <a:p>
            <a:pPr marL="342900" indent="-342900" fontAlgn="auto">
              <a:lnSpc>
                <a:spcPct val="100000"/>
              </a:lnSpc>
              <a:spcBef>
                <a:spcPct val="20000"/>
              </a:spcBef>
              <a:spcAft>
                <a:spcPts val="0"/>
              </a:spcAft>
              <a:buFont typeface="Arial" panose="020B0604020202020204" pitchFamily="34" charset="0"/>
              <a:buChar char="•"/>
            </a:pPr>
            <a:endParaRPr lang="da-DK" sz="1000" dirty="0">
              <a:solidFill>
                <a:prstClr val="black"/>
              </a:solidFill>
              <a:latin typeface="Calibri"/>
            </a:endParaRPr>
          </a:p>
          <a:p>
            <a:pPr marL="342900" lvl="0" indent="-342900" fontAlgn="auto">
              <a:lnSpc>
                <a:spcPct val="100000"/>
              </a:lnSpc>
              <a:spcBef>
                <a:spcPct val="20000"/>
              </a:spcBef>
              <a:spcAft>
                <a:spcPts val="0"/>
              </a:spcAft>
              <a:buFont typeface="Arial" panose="020B0604020202020204" pitchFamily="34" charset="0"/>
              <a:buChar char="•"/>
            </a:pPr>
            <a:r>
              <a:rPr lang="da-DK" sz="1200" cap="none" dirty="0">
                <a:solidFill>
                  <a:prstClr val="black"/>
                </a:solidFill>
                <a:latin typeface="Calibri"/>
                <a:ea typeface="+mn-ea"/>
                <a:cs typeface="+mn-cs"/>
              </a:rPr>
              <a:t>LEA godkender den endelige projektprioritering.</a:t>
            </a:r>
          </a:p>
          <a:p>
            <a:pPr marL="342900" lvl="0" indent="-342900" fontAlgn="auto">
              <a:lnSpc>
                <a:spcPct val="100000"/>
              </a:lnSpc>
              <a:spcBef>
                <a:spcPct val="20000"/>
              </a:spcBef>
              <a:spcAft>
                <a:spcPts val="0"/>
              </a:spcAft>
              <a:buFont typeface="Arial" panose="020B0604020202020204" pitchFamily="34" charset="0"/>
              <a:buChar char="•"/>
            </a:pPr>
            <a:endParaRPr lang="da-DK" sz="1200" cap="none" dirty="0">
              <a:solidFill>
                <a:prstClr val="black"/>
              </a:solidFill>
              <a:latin typeface="Calibri"/>
              <a:ea typeface="+mn-ea"/>
              <a:cs typeface="+mn-cs"/>
            </a:endParaRPr>
          </a:p>
          <a:p>
            <a:pPr marL="342900" lvl="0" indent="-342900" fontAlgn="auto">
              <a:lnSpc>
                <a:spcPct val="100000"/>
              </a:lnSpc>
              <a:spcBef>
                <a:spcPct val="20000"/>
              </a:spcBef>
              <a:spcAft>
                <a:spcPts val="0"/>
              </a:spcAft>
              <a:buFont typeface="Arial" panose="020B0604020202020204" pitchFamily="34" charset="0"/>
              <a:buChar char="•"/>
            </a:pPr>
            <a:r>
              <a:rPr lang="da-DK" sz="1200" cap="none" dirty="0">
                <a:solidFill>
                  <a:prstClr val="black"/>
                </a:solidFill>
                <a:latin typeface="Calibri"/>
                <a:ea typeface="+mn-ea"/>
                <a:cs typeface="+mn-cs"/>
              </a:rPr>
              <a:t>Porteføljeplanen udarbejdes af PFU.</a:t>
            </a:r>
          </a:p>
          <a:p>
            <a:pPr marL="342900" lvl="0" indent="-342900" fontAlgn="auto">
              <a:lnSpc>
                <a:spcPct val="100000"/>
              </a:lnSpc>
              <a:spcBef>
                <a:spcPct val="20000"/>
              </a:spcBef>
              <a:spcAft>
                <a:spcPts val="0"/>
              </a:spcAft>
              <a:buFont typeface="Arial" panose="020B0604020202020204" pitchFamily="34" charset="0"/>
              <a:buChar char="•"/>
            </a:pPr>
            <a:endParaRPr lang="da-DK" sz="1200" cap="none" dirty="0">
              <a:solidFill>
                <a:prstClr val="black"/>
              </a:solidFill>
              <a:latin typeface="Calibri"/>
              <a:ea typeface="+mn-ea"/>
              <a:cs typeface="+mn-cs"/>
            </a:endParaRPr>
          </a:p>
          <a:p>
            <a:pPr marL="342900" lvl="0" indent="-342900" fontAlgn="auto">
              <a:lnSpc>
                <a:spcPct val="100000"/>
              </a:lnSpc>
              <a:spcBef>
                <a:spcPct val="20000"/>
              </a:spcBef>
              <a:spcAft>
                <a:spcPts val="0"/>
              </a:spcAft>
              <a:buFont typeface="Arial" panose="020B0604020202020204" pitchFamily="34" charset="0"/>
              <a:buChar char="•"/>
            </a:pPr>
            <a:r>
              <a:rPr lang="da-DK" sz="1200" cap="none" dirty="0">
                <a:solidFill>
                  <a:prstClr val="black"/>
                </a:solidFill>
                <a:latin typeface="Calibri"/>
                <a:ea typeface="+mn-ea"/>
                <a:cs typeface="+mn-cs"/>
              </a:rPr>
              <a:t>Porteføljeplanen justeres løbende.</a:t>
            </a:r>
          </a:p>
          <a:p>
            <a:pPr marL="342900" lvl="0" indent="-342900" fontAlgn="auto">
              <a:lnSpc>
                <a:spcPct val="100000"/>
              </a:lnSpc>
              <a:spcBef>
                <a:spcPct val="20000"/>
              </a:spcBef>
              <a:spcAft>
                <a:spcPts val="0"/>
              </a:spcAft>
              <a:buFont typeface="Arial" panose="020B0604020202020204" pitchFamily="34" charset="0"/>
              <a:buChar char="•"/>
            </a:pPr>
            <a:endParaRPr lang="da-DK" sz="1100" b="0" cap="none" dirty="0">
              <a:solidFill>
                <a:srgbClr val="000000"/>
              </a:solidFill>
              <a:latin typeface="+mn-lt"/>
              <a:ea typeface="+mn-ea"/>
              <a:cs typeface="+mn-cs"/>
            </a:endParaRPr>
          </a:p>
          <a:p>
            <a:pPr>
              <a:lnSpc>
                <a:spcPct val="95000"/>
              </a:lnSpc>
              <a:spcBef>
                <a:spcPts val="600"/>
              </a:spcBef>
              <a:buClr>
                <a:schemeClr val="bg2"/>
              </a:buClr>
              <a:buSzPct val="75000"/>
              <a:buFont typeface="Calibri" panose="020F0502020204030204" pitchFamily="34" charset="0"/>
            </a:pPr>
            <a:endParaRPr lang="da-DK" sz="1100" b="0" cap="none" dirty="0">
              <a:solidFill>
                <a:srgbClr val="000000"/>
              </a:solidFill>
              <a:latin typeface="+mn-lt"/>
              <a:ea typeface="+mn-ea"/>
              <a:cs typeface="+mn-cs"/>
            </a:endParaRPr>
          </a:p>
          <a:p>
            <a:pPr>
              <a:lnSpc>
                <a:spcPct val="95000"/>
              </a:lnSpc>
              <a:spcBef>
                <a:spcPts val="600"/>
              </a:spcBef>
              <a:buClr>
                <a:schemeClr val="bg2"/>
              </a:buClr>
              <a:buSzPct val="75000"/>
              <a:buFont typeface="Calibri" panose="020F0502020204030204" pitchFamily="34" charset="0"/>
            </a:pPr>
            <a:br>
              <a:rPr lang="da-DK" sz="1100" b="0" cap="none" dirty="0">
                <a:solidFill>
                  <a:srgbClr val="000000"/>
                </a:solidFill>
                <a:latin typeface="+mn-lt"/>
                <a:ea typeface="+mn-ea"/>
                <a:cs typeface="+mn-cs"/>
              </a:rPr>
            </a:br>
            <a:endParaRPr lang="da-DK" sz="1100" cap="none" dirty="0">
              <a:solidFill>
                <a:srgbClr val="000000"/>
              </a:solidFill>
              <a:latin typeface="+mn-lt"/>
              <a:ea typeface="+mn-ea"/>
              <a:cs typeface="+mn-cs"/>
            </a:endParaRPr>
          </a:p>
        </p:txBody>
      </p:sp>
      <p:sp>
        <p:nvSpPr>
          <p:cNvPr id="5" name="Pladsholder til diasnummer 4"/>
          <p:cNvSpPr>
            <a:spLocks noGrp="1"/>
          </p:cNvSpPr>
          <p:nvPr>
            <p:ph type="sldNum" sz="quarter" idx="10"/>
          </p:nvPr>
        </p:nvSpPr>
        <p:spPr/>
        <p:txBody>
          <a:bodyPr/>
          <a:lstStyle/>
          <a:p>
            <a:pPr>
              <a:defRPr/>
            </a:pPr>
            <a:fld id="{E90C1E0A-682D-40DC-B1EA-26C007FDC330}" type="slidenum">
              <a:rPr lang="da-DK" smtClean="0"/>
              <a:pPr>
                <a:defRPr/>
              </a:pPr>
              <a:t>12</a:t>
            </a:fld>
            <a:endParaRPr lang="da-DK" dirty="0"/>
          </a:p>
        </p:txBody>
      </p:sp>
      <p:sp>
        <p:nvSpPr>
          <p:cNvPr id="7" name="Tekstfelt 6"/>
          <p:cNvSpPr txBox="1"/>
          <p:nvPr/>
        </p:nvSpPr>
        <p:spPr>
          <a:xfrm>
            <a:off x="7668344" y="4900642"/>
            <a:ext cx="1020960" cy="87716"/>
          </a:xfrm>
          <a:prstGeom prst="rect">
            <a:avLst/>
          </a:prstGeom>
          <a:noFill/>
        </p:spPr>
        <p:txBody>
          <a:bodyPr wrap="square" lIns="0" tIns="0" rIns="0" bIns="0" rtlCol="0">
            <a:spAutoFit/>
          </a:bodyPr>
          <a:lstStyle/>
          <a:p>
            <a:pPr>
              <a:lnSpc>
                <a:spcPct val="95000"/>
              </a:lnSpc>
            </a:pPr>
            <a:r>
              <a:rPr lang="da-DK" sz="600" dirty="0">
                <a:latin typeface="+mn-lt"/>
              </a:rPr>
              <a:t>Opdateret 15-01-2024</a:t>
            </a:r>
          </a:p>
        </p:txBody>
      </p:sp>
      <p:graphicFrame>
        <p:nvGraphicFramePr>
          <p:cNvPr id="4" name="Diagram 3">
            <a:extLst>
              <a:ext uri="{FF2B5EF4-FFF2-40B4-BE49-F238E27FC236}">
                <a16:creationId xmlns:a16="http://schemas.microsoft.com/office/drawing/2014/main" id="{664C8FB9-B668-C5BB-C9D8-BA510EEAE7B3}"/>
              </a:ext>
            </a:extLst>
          </p:cNvPr>
          <p:cNvGraphicFramePr/>
          <p:nvPr/>
        </p:nvGraphicFramePr>
        <p:xfrm>
          <a:off x="3397009" y="5305054"/>
          <a:ext cx="1740024" cy="1353748"/>
        </p:xfrm>
        <a:graphic>
          <a:graphicData uri="http://schemas.openxmlformats.org/drawingml/2006/chart">
            <c:chart xmlns:c="http://schemas.openxmlformats.org/drawingml/2006/chart" xmlns:r="http://schemas.openxmlformats.org/officeDocument/2006/relationships" r:id="rId3"/>
          </a:graphicData>
        </a:graphic>
      </p:graphicFrame>
      <p:pic>
        <p:nvPicPr>
          <p:cNvPr id="23" name="Billede 22">
            <a:extLst>
              <a:ext uri="{FF2B5EF4-FFF2-40B4-BE49-F238E27FC236}">
                <a16:creationId xmlns:a16="http://schemas.microsoft.com/office/drawing/2014/main" id="{BDE66455-A169-32C5-819F-AA1055FD6736}"/>
              </a:ext>
            </a:extLst>
          </p:cNvPr>
          <p:cNvPicPr>
            <a:picLocks noChangeAspect="1"/>
          </p:cNvPicPr>
          <p:nvPr/>
        </p:nvPicPr>
        <p:blipFill>
          <a:blip r:embed="rId4"/>
          <a:stretch>
            <a:fillRect/>
          </a:stretch>
        </p:blipFill>
        <p:spPr>
          <a:xfrm>
            <a:off x="4063982" y="516010"/>
            <a:ext cx="4972514" cy="3874878"/>
          </a:xfrm>
          <a:prstGeom prst="rect">
            <a:avLst/>
          </a:prstGeom>
        </p:spPr>
      </p:pic>
    </p:spTree>
    <p:extLst>
      <p:ext uri="{BB962C8B-B14F-4D97-AF65-F5344CB8AC3E}">
        <p14:creationId xmlns:p14="http://schemas.microsoft.com/office/powerpoint/2010/main" val="331310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7668344" y="4900642"/>
            <a:ext cx="1020960" cy="87716"/>
          </a:xfrm>
          <a:prstGeom prst="rect">
            <a:avLst/>
          </a:prstGeom>
          <a:noFill/>
        </p:spPr>
        <p:txBody>
          <a:bodyPr wrap="square" lIns="0" tIns="0" rIns="0" bIns="0" rtlCol="0">
            <a:spAutoFit/>
          </a:bodyPr>
          <a:lstStyle/>
          <a:p>
            <a:pPr>
              <a:lnSpc>
                <a:spcPct val="95000"/>
              </a:lnSpc>
            </a:pPr>
            <a:r>
              <a:rPr lang="da-DK" sz="600" dirty="0">
                <a:latin typeface="+mn-lt"/>
              </a:rPr>
              <a:t>Opdateret 15-01-2024</a:t>
            </a:r>
          </a:p>
        </p:txBody>
      </p:sp>
      <p:pic>
        <p:nvPicPr>
          <p:cNvPr id="7" name="Billede 6">
            <a:extLst>
              <a:ext uri="{FF2B5EF4-FFF2-40B4-BE49-F238E27FC236}">
                <a16:creationId xmlns:a16="http://schemas.microsoft.com/office/drawing/2014/main" id="{B0842437-7C09-9854-469D-D926C57686F3}"/>
              </a:ext>
            </a:extLst>
          </p:cNvPr>
          <p:cNvPicPr>
            <a:picLocks noChangeAspect="1"/>
          </p:cNvPicPr>
          <p:nvPr/>
        </p:nvPicPr>
        <p:blipFill>
          <a:blip r:embed="rId3"/>
          <a:stretch>
            <a:fillRect/>
          </a:stretch>
        </p:blipFill>
        <p:spPr>
          <a:xfrm>
            <a:off x="539552" y="0"/>
            <a:ext cx="7491620" cy="5143500"/>
          </a:xfrm>
          <a:prstGeom prst="rect">
            <a:avLst/>
          </a:prstGeom>
        </p:spPr>
      </p:pic>
    </p:spTree>
    <p:extLst>
      <p:ext uri="{BB962C8B-B14F-4D97-AF65-F5344CB8AC3E}">
        <p14:creationId xmlns:p14="http://schemas.microsoft.com/office/powerpoint/2010/main" val="34636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9013" y="1989782"/>
            <a:ext cx="7159346" cy="584775"/>
          </a:xfrm>
        </p:spPr>
        <p:txBody>
          <a:bodyPr/>
          <a:lstStyle/>
          <a:p>
            <a:r>
              <a:rPr lang="da-DK" dirty="0"/>
              <a:t>Scoringsmodel</a:t>
            </a:r>
          </a:p>
        </p:txBody>
      </p:sp>
    </p:spTree>
    <p:extLst>
      <p:ext uri="{BB962C8B-B14F-4D97-AF65-F5344CB8AC3E}">
        <p14:creationId xmlns:p14="http://schemas.microsoft.com/office/powerpoint/2010/main" val="1253573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sz="quarter" idx="12"/>
          </p:nvPr>
        </p:nvSpPr>
        <p:spPr>
          <a:xfrm>
            <a:off x="574600" y="270570"/>
            <a:ext cx="6517679" cy="212948"/>
          </a:xfrm>
        </p:spPr>
        <p:txBody>
          <a:bodyPr/>
          <a:lstStyle/>
          <a:p>
            <a:r>
              <a:rPr lang="da-DK" b="1" dirty="0"/>
              <a:t>Scoringsmodellen</a:t>
            </a:r>
          </a:p>
          <a:p>
            <a:endParaRPr lang="da-DK" sz="1400" dirty="0"/>
          </a:p>
          <a:p>
            <a:pPr>
              <a:buNone/>
            </a:pPr>
            <a:endParaRPr lang="da-DK" sz="1400" dirty="0"/>
          </a:p>
          <a:p>
            <a:pPr>
              <a:buNone/>
            </a:pPr>
            <a:endParaRPr lang="da-DK" sz="1400" dirty="0"/>
          </a:p>
          <a:p>
            <a:pPr>
              <a:buNone/>
            </a:pPr>
            <a:endParaRPr lang="da-DK" sz="1400" dirty="0"/>
          </a:p>
          <a:p>
            <a:endParaRPr lang="da-DK" sz="1400" dirty="0"/>
          </a:p>
        </p:txBody>
      </p:sp>
      <p:sp>
        <p:nvSpPr>
          <p:cNvPr id="5" name="Pladsholder til diasnummer 4"/>
          <p:cNvSpPr>
            <a:spLocks noGrp="1"/>
          </p:cNvSpPr>
          <p:nvPr>
            <p:ph type="sldNum" sz="quarter" idx="10"/>
          </p:nvPr>
        </p:nvSpPr>
        <p:spPr/>
        <p:txBody>
          <a:bodyPr/>
          <a:lstStyle/>
          <a:p>
            <a:pPr>
              <a:defRPr/>
            </a:pPr>
            <a:fld id="{E90C1E0A-682D-40DC-B1EA-26C007FDC330}" type="slidenum">
              <a:rPr lang="da-DK" smtClean="0"/>
              <a:pPr>
                <a:defRPr/>
              </a:pPr>
              <a:t>15</a:t>
            </a:fld>
            <a:endParaRPr lang="da-DK" dirty="0"/>
          </a:p>
        </p:txBody>
      </p:sp>
      <p:sp>
        <p:nvSpPr>
          <p:cNvPr id="7" name="Titel 1"/>
          <p:cNvSpPr txBox="1">
            <a:spLocks/>
          </p:cNvSpPr>
          <p:nvPr/>
        </p:nvSpPr>
        <p:spPr>
          <a:xfrm>
            <a:off x="323529" y="627535"/>
            <a:ext cx="8469635" cy="792087"/>
          </a:xfrm>
          <a:prstGeom prst="rect">
            <a:avLst/>
          </a:prstGeom>
        </p:spPr>
        <p:txBody>
          <a:bodyPr>
            <a:noAutofit/>
          </a:bodyPr>
          <a:lstStyle>
            <a:lvl1pPr algn="l" rtl="0" eaLnBrk="1" fontAlgn="base" hangingPunct="1">
              <a:lnSpc>
                <a:spcPct val="83000"/>
              </a:lnSpc>
              <a:spcBef>
                <a:spcPct val="0"/>
              </a:spcBef>
              <a:spcAft>
                <a:spcPct val="0"/>
              </a:spcAft>
              <a:defRPr sz="32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marL="324000" lvl="1">
              <a:lnSpc>
                <a:spcPct val="95000"/>
              </a:lnSpc>
              <a:spcBef>
                <a:spcPts val="600"/>
              </a:spcBef>
              <a:buClr>
                <a:srgbClr val="102970"/>
              </a:buClr>
              <a:buSzPct val="75000"/>
            </a:pPr>
            <a:r>
              <a:rPr lang="da-DK" sz="1100" b="1" kern="0" dirty="0">
                <a:solidFill>
                  <a:srgbClr val="000000"/>
                </a:solidFill>
                <a:latin typeface="AU Passata"/>
              </a:rPr>
              <a:t>Formål:</a:t>
            </a:r>
          </a:p>
          <a:p>
            <a:pPr marL="495450" lvl="1" indent="-171450">
              <a:lnSpc>
                <a:spcPct val="95000"/>
              </a:lnSpc>
              <a:spcBef>
                <a:spcPts val="600"/>
              </a:spcBef>
              <a:buClr>
                <a:srgbClr val="102970"/>
              </a:buClr>
              <a:buSzPct val="75000"/>
              <a:buFont typeface="Arial" panose="020B0604020202020204" pitchFamily="34" charset="0"/>
              <a:buChar char="•"/>
            </a:pPr>
            <a:r>
              <a:rPr lang="da-DK" sz="1100" kern="0" dirty="0">
                <a:solidFill>
                  <a:srgbClr val="000000"/>
                </a:solidFill>
                <a:latin typeface="AU Passata"/>
              </a:rPr>
              <a:t>Brugen af en scoringsmodel i forbindelse med prioritering af projekter giver en konsistent, kvantificerbar metode, der kan skabe synlighed og overblik over hvilke projekter, der prioriteres og hvorfor.</a:t>
            </a:r>
          </a:p>
          <a:p>
            <a:pPr>
              <a:lnSpc>
                <a:spcPct val="100000"/>
              </a:lnSpc>
              <a:buClr>
                <a:schemeClr val="bg2"/>
              </a:buClr>
              <a:buSzPct val="75000"/>
            </a:pPr>
            <a:endParaRPr lang="da-DK" sz="1050" b="0" cap="none" dirty="0">
              <a:solidFill>
                <a:srgbClr val="000000"/>
              </a:solidFill>
              <a:latin typeface="AU Passata" pitchFamily="34" charset="0"/>
              <a:ea typeface="+mn-ea"/>
              <a:cs typeface="+mn-cs"/>
            </a:endParaRPr>
          </a:p>
          <a:p>
            <a:pPr marL="324000" lvl="1">
              <a:lnSpc>
                <a:spcPct val="95000"/>
              </a:lnSpc>
              <a:spcBef>
                <a:spcPts val="600"/>
              </a:spcBef>
              <a:buClr>
                <a:srgbClr val="102970"/>
              </a:buClr>
              <a:buSzPct val="75000"/>
            </a:pPr>
            <a:endParaRPr lang="da-DK" sz="1100" b="1" kern="0" dirty="0">
              <a:solidFill>
                <a:srgbClr val="000000"/>
              </a:solidFill>
              <a:latin typeface="AU Passata"/>
            </a:endParaRPr>
          </a:p>
        </p:txBody>
      </p:sp>
    </p:spTree>
    <p:extLst>
      <p:ext uri="{BB962C8B-B14F-4D97-AF65-F5344CB8AC3E}">
        <p14:creationId xmlns:p14="http://schemas.microsoft.com/office/powerpoint/2010/main" val="6501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sz="quarter" idx="12"/>
          </p:nvPr>
        </p:nvSpPr>
        <p:spPr>
          <a:xfrm>
            <a:off x="574600" y="270570"/>
            <a:ext cx="6517679" cy="212948"/>
          </a:xfrm>
        </p:spPr>
        <p:txBody>
          <a:bodyPr/>
          <a:lstStyle/>
          <a:p>
            <a:r>
              <a:rPr lang="da-DK" b="1" dirty="0"/>
              <a:t>Scoringsmodellen</a:t>
            </a:r>
          </a:p>
          <a:p>
            <a:endParaRPr lang="da-DK" sz="1400" dirty="0"/>
          </a:p>
          <a:p>
            <a:pPr>
              <a:buNone/>
            </a:pPr>
            <a:endParaRPr lang="da-DK" sz="1400" dirty="0"/>
          </a:p>
          <a:p>
            <a:pPr>
              <a:buNone/>
            </a:pPr>
            <a:endParaRPr lang="da-DK" sz="1400" dirty="0"/>
          </a:p>
          <a:p>
            <a:pPr lvl="1"/>
            <a:endParaRPr lang="da-DK" sz="1400" dirty="0"/>
          </a:p>
          <a:p>
            <a:pPr>
              <a:buNone/>
            </a:pPr>
            <a:endParaRPr lang="da-DK" sz="1400" dirty="0"/>
          </a:p>
          <a:p>
            <a:pPr>
              <a:buNone/>
            </a:pPr>
            <a:r>
              <a:rPr lang="da-DK" sz="1400" dirty="0"/>
              <a:t> </a:t>
            </a:r>
          </a:p>
          <a:p>
            <a:endParaRPr lang="da-DK" sz="1400" dirty="0"/>
          </a:p>
        </p:txBody>
      </p:sp>
      <p:sp>
        <p:nvSpPr>
          <p:cNvPr id="6" name="Titel 1"/>
          <p:cNvSpPr txBox="1">
            <a:spLocks/>
          </p:cNvSpPr>
          <p:nvPr/>
        </p:nvSpPr>
        <p:spPr>
          <a:xfrm>
            <a:off x="5465584" y="499782"/>
            <a:ext cx="3312367" cy="4155256"/>
          </a:xfrm>
          <a:prstGeom prst="rect">
            <a:avLst/>
          </a:prstGeom>
        </p:spPr>
        <p:txBody>
          <a:bodyPr>
            <a:noAutofit/>
          </a:bodyPr>
          <a:lstStyle>
            <a:lvl1pPr algn="l" rtl="0" eaLnBrk="1" fontAlgn="base" hangingPunct="1">
              <a:lnSpc>
                <a:spcPct val="83000"/>
              </a:lnSpc>
              <a:spcBef>
                <a:spcPct val="0"/>
              </a:spcBef>
              <a:spcAft>
                <a:spcPct val="0"/>
              </a:spcAft>
              <a:defRPr sz="32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lnSpc>
                <a:spcPct val="95000"/>
              </a:lnSpc>
              <a:spcBef>
                <a:spcPts val="600"/>
              </a:spcBef>
              <a:buClr>
                <a:schemeClr val="bg2"/>
              </a:buClr>
              <a:buSzPct val="75000"/>
              <a:buFont typeface="Calibri" panose="020F0502020204030204" pitchFamily="34" charset="0"/>
            </a:pPr>
            <a:r>
              <a:rPr lang="da-DK" sz="800" b="0" kern="0" dirty="0"/>
              <a:t>                                                               </a:t>
            </a:r>
            <a:br>
              <a:rPr lang="da-DK" sz="800" b="0" kern="0" dirty="0"/>
            </a:br>
            <a:r>
              <a:rPr lang="da-DK" sz="1000" cap="none" dirty="0">
                <a:solidFill>
                  <a:srgbClr val="000000"/>
                </a:solidFill>
                <a:latin typeface="AU Passata" pitchFamily="34" charset="0"/>
                <a:ea typeface="+mn-ea"/>
                <a:cs typeface="+mn-cs"/>
              </a:rPr>
              <a:t>Projekterne</a:t>
            </a:r>
            <a:r>
              <a:rPr lang="da-DK" sz="1050" cap="none" dirty="0">
                <a:solidFill>
                  <a:srgbClr val="000000"/>
                </a:solidFill>
                <a:latin typeface="AU Passata" pitchFamily="34" charset="0"/>
                <a:ea typeface="+mn-ea"/>
                <a:cs typeface="+mn-cs"/>
              </a:rPr>
              <a:t> i SKAL og VIL scores ud fra 5 parametre:</a:t>
            </a:r>
          </a:p>
          <a:p>
            <a:pPr lvl="0">
              <a:lnSpc>
                <a:spcPct val="100000"/>
              </a:lnSpc>
            </a:pPr>
            <a:endParaRPr lang="en-US" sz="1050" cap="none" dirty="0">
              <a:solidFill>
                <a:srgbClr val="000000"/>
              </a:solidFill>
              <a:latin typeface="AU Passata" pitchFamily="34" charset="0"/>
              <a:ea typeface="+mn-ea"/>
              <a:cs typeface="+mn-cs"/>
            </a:endParaRPr>
          </a:p>
          <a:p>
            <a:pPr marL="228600" lvl="0" indent="-228600">
              <a:lnSpc>
                <a:spcPct val="100000"/>
              </a:lnSpc>
              <a:buFont typeface="+mj-lt"/>
              <a:buAutoNum type="arabicPeriod"/>
            </a:pPr>
            <a:r>
              <a:rPr lang="da-DK" sz="1050" b="0" cap="none" dirty="0">
                <a:solidFill>
                  <a:srgbClr val="000000"/>
                </a:solidFill>
                <a:latin typeface="AU Passata" pitchFamily="34" charset="0"/>
                <a:ea typeface="+mn-ea"/>
                <a:cs typeface="+mn-cs"/>
              </a:rPr>
              <a:t>Kobling til strategi eller udviklingsmål</a:t>
            </a:r>
            <a:endParaRPr lang="en-US" sz="1050" b="0" cap="none" dirty="0">
              <a:solidFill>
                <a:srgbClr val="000000"/>
              </a:solidFill>
              <a:latin typeface="AU Passata" pitchFamily="34" charset="0"/>
              <a:ea typeface="+mn-ea"/>
              <a:cs typeface="+mn-cs"/>
            </a:endParaRPr>
          </a:p>
          <a:p>
            <a:pPr marL="228600" lvl="0" indent="-228600">
              <a:lnSpc>
                <a:spcPct val="100000"/>
              </a:lnSpc>
              <a:buFont typeface="+mj-lt"/>
              <a:buAutoNum type="arabicPeriod"/>
            </a:pPr>
            <a:r>
              <a:rPr lang="da-DK" sz="1050" b="0" cap="none" dirty="0">
                <a:solidFill>
                  <a:srgbClr val="000000"/>
                </a:solidFill>
                <a:latin typeface="AU Passata" pitchFamily="34" charset="0"/>
                <a:ea typeface="+mn-ea"/>
                <a:cs typeface="+mn-cs"/>
              </a:rPr>
              <a:t>Effektiviseringspotentiale</a:t>
            </a:r>
            <a:endParaRPr lang="en-US" sz="1050" b="0" cap="none" dirty="0">
              <a:solidFill>
                <a:srgbClr val="000000"/>
              </a:solidFill>
              <a:latin typeface="AU Passata" pitchFamily="34" charset="0"/>
              <a:ea typeface="+mn-ea"/>
              <a:cs typeface="+mn-cs"/>
            </a:endParaRPr>
          </a:p>
          <a:p>
            <a:pPr marL="228600" lvl="0" indent="-228600">
              <a:lnSpc>
                <a:spcPct val="100000"/>
              </a:lnSpc>
              <a:buFont typeface="+mj-lt"/>
              <a:buAutoNum type="arabicPeriod"/>
            </a:pPr>
            <a:r>
              <a:rPr lang="da-DK" sz="1050" b="0" cap="none" dirty="0">
                <a:solidFill>
                  <a:srgbClr val="000000"/>
                </a:solidFill>
                <a:latin typeface="AU Passata" pitchFamily="34" charset="0"/>
                <a:ea typeface="+mn-ea"/>
                <a:cs typeface="+mn-cs"/>
              </a:rPr>
              <a:t>Projektets parathed</a:t>
            </a:r>
            <a:endParaRPr lang="en-US" sz="1050" b="0" cap="none" dirty="0">
              <a:solidFill>
                <a:srgbClr val="000000"/>
              </a:solidFill>
              <a:latin typeface="AU Passata" pitchFamily="34" charset="0"/>
              <a:ea typeface="+mn-ea"/>
              <a:cs typeface="+mn-cs"/>
            </a:endParaRPr>
          </a:p>
          <a:p>
            <a:pPr marL="228600" lvl="0" indent="-228600">
              <a:lnSpc>
                <a:spcPct val="100000"/>
              </a:lnSpc>
              <a:buFont typeface="+mj-lt"/>
              <a:buAutoNum type="arabicPeriod"/>
            </a:pPr>
            <a:r>
              <a:rPr lang="da-DK" sz="1050" b="0" cap="none" dirty="0">
                <a:solidFill>
                  <a:srgbClr val="000000"/>
                </a:solidFill>
                <a:latin typeface="AU Passata" pitchFamily="34" charset="0"/>
                <a:ea typeface="+mn-ea"/>
                <a:cs typeface="+mn-cs"/>
              </a:rPr>
              <a:t>Efterspørgsel fra brugerorganisationen</a:t>
            </a:r>
            <a:endParaRPr lang="en-US" sz="1050" b="0" cap="none" dirty="0">
              <a:solidFill>
                <a:srgbClr val="000000"/>
              </a:solidFill>
              <a:latin typeface="AU Passata" pitchFamily="34" charset="0"/>
              <a:ea typeface="+mn-ea"/>
              <a:cs typeface="+mn-cs"/>
            </a:endParaRPr>
          </a:p>
          <a:p>
            <a:pPr marL="228600" lvl="0" indent="-228600">
              <a:lnSpc>
                <a:spcPct val="100000"/>
              </a:lnSpc>
              <a:buFont typeface="+mj-lt"/>
              <a:buAutoNum type="arabicPeriod"/>
            </a:pPr>
            <a:r>
              <a:rPr lang="da-DK" sz="1050" b="0" cap="none" dirty="0">
                <a:solidFill>
                  <a:srgbClr val="000000"/>
                </a:solidFill>
                <a:latin typeface="AU Passata" pitchFamily="34" charset="0"/>
                <a:ea typeface="+mn-ea"/>
                <a:cs typeface="+mn-cs"/>
              </a:rPr>
              <a:t>Konsekvens ved ikke at gennemføre projektet</a:t>
            </a:r>
          </a:p>
          <a:p>
            <a:pPr lvl="0">
              <a:lnSpc>
                <a:spcPct val="100000"/>
              </a:lnSpc>
            </a:pPr>
            <a:endParaRPr lang="en-US" sz="1050" b="0" cap="none" dirty="0">
              <a:solidFill>
                <a:srgbClr val="000000"/>
              </a:solidFill>
              <a:latin typeface="AU Passata" pitchFamily="34" charset="0"/>
              <a:ea typeface="+mn-ea"/>
              <a:cs typeface="+mn-cs"/>
            </a:endParaRPr>
          </a:p>
          <a:p>
            <a:pPr lvl="0">
              <a:lnSpc>
                <a:spcPct val="100000"/>
              </a:lnSpc>
            </a:pPr>
            <a:r>
              <a:rPr lang="da-DK" sz="1050" b="0" cap="none" dirty="0">
                <a:solidFill>
                  <a:srgbClr val="000000"/>
                </a:solidFill>
                <a:latin typeface="AU Passata" pitchFamily="34" charset="0"/>
                <a:ea typeface="+mn-ea"/>
                <a:cs typeface="+mn-cs"/>
              </a:rPr>
              <a:t>Hver parameter scores i forhold til en foruddefineret skala</a:t>
            </a:r>
            <a:endParaRPr lang="en-US" sz="1050" b="0" cap="none" dirty="0">
              <a:solidFill>
                <a:srgbClr val="000000"/>
              </a:solidFill>
              <a:latin typeface="AU Passata" pitchFamily="34" charset="0"/>
              <a:ea typeface="+mn-ea"/>
              <a:cs typeface="+mn-cs"/>
            </a:endParaRPr>
          </a:p>
          <a:p>
            <a:pPr lvl="0">
              <a:lnSpc>
                <a:spcPct val="100000"/>
              </a:lnSpc>
            </a:pPr>
            <a:r>
              <a:rPr lang="da-DK" sz="1050" b="0" cap="none" dirty="0">
                <a:solidFill>
                  <a:srgbClr val="000000"/>
                </a:solidFill>
                <a:latin typeface="AU Passata" pitchFamily="34" charset="0"/>
                <a:ea typeface="+mn-ea"/>
                <a:cs typeface="+mn-cs"/>
              </a:rPr>
              <a:t>Alle 5 parametre tæller ligeligt i opgørelsen af projektets samlede score</a:t>
            </a:r>
            <a:endParaRPr lang="en-US" sz="1050" b="0" cap="none" dirty="0">
              <a:solidFill>
                <a:srgbClr val="000000"/>
              </a:solidFill>
              <a:latin typeface="AU Passata" pitchFamily="34" charset="0"/>
              <a:ea typeface="+mn-ea"/>
              <a:cs typeface="+mn-cs"/>
            </a:endParaRPr>
          </a:p>
          <a:p>
            <a:pPr>
              <a:lnSpc>
                <a:spcPct val="95000"/>
              </a:lnSpc>
              <a:spcBef>
                <a:spcPts val="600"/>
              </a:spcBef>
              <a:buClr>
                <a:schemeClr val="bg2"/>
              </a:buClr>
              <a:buSzPct val="75000"/>
              <a:buFont typeface="Calibri" panose="020F0502020204030204" pitchFamily="34" charset="0"/>
            </a:pPr>
            <a:endParaRPr lang="da-DK" sz="1100" b="0" cap="none" dirty="0">
              <a:solidFill>
                <a:srgbClr val="000000"/>
              </a:solidFill>
              <a:latin typeface="+mn-lt"/>
              <a:ea typeface="+mn-ea"/>
              <a:cs typeface="+mn-cs"/>
            </a:endParaRPr>
          </a:p>
          <a:p>
            <a:pPr>
              <a:lnSpc>
                <a:spcPct val="95000"/>
              </a:lnSpc>
              <a:spcBef>
                <a:spcPts val="600"/>
              </a:spcBef>
              <a:buClr>
                <a:schemeClr val="bg2"/>
              </a:buClr>
              <a:buSzPct val="75000"/>
            </a:pPr>
            <a:r>
              <a:rPr lang="da-DK" sz="1100" b="0" cap="none" dirty="0">
                <a:solidFill>
                  <a:srgbClr val="000000"/>
                </a:solidFill>
                <a:latin typeface="AU Passata" pitchFamily="34" charset="0"/>
              </a:rPr>
              <a:t>Det er den enkelte projektejer, der sikrer kategorisering og scoring af projekterne. Til hver kategorisering og hver scoring skal knyttes en kommentar om hvorfor netop den værdi er valgt.</a:t>
            </a:r>
          </a:p>
          <a:p>
            <a:pPr>
              <a:lnSpc>
                <a:spcPct val="95000"/>
              </a:lnSpc>
              <a:spcBef>
                <a:spcPts val="600"/>
              </a:spcBef>
              <a:buClr>
                <a:schemeClr val="bg2"/>
              </a:buClr>
              <a:buSzPct val="75000"/>
            </a:pPr>
            <a:endParaRPr lang="da-DK" sz="1100" b="0" cap="none" dirty="0">
              <a:solidFill>
                <a:srgbClr val="000000"/>
              </a:solidFill>
              <a:latin typeface="AU Passata" pitchFamily="34" charset="0"/>
            </a:endParaRPr>
          </a:p>
          <a:p>
            <a:pPr>
              <a:lnSpc>
                <a:spcPct val="95000"/>
              </a:lnSpc>
              <a:spcBef>
                <a:spcPts val="600"/>
              </a:spcBef>
              <a:buClr>
                <a:schemeClr val="bg2"/>
              </a:buClr>
              <a:buSzPct val="75000"/>
            </a:pPr>
            <a:r>
              <a:rPr lang="da-DK" sz="1100" b="0" cap="none" dirty="0">
                <a:solidFill>
                  <a:srgbClr val="000000"/>
                </a:solidFill>
                <a:latin typeface="AU Passata" pitchFamily="34" charset="0"/>
              </a:rPr>
              <a:t>Scoringerne foretages indledningsvist i den korte projektbeskrivelse og vedligeholdes efterfølgende på projektportalen.</a:t>
            </a:r>
          </a:p>
          <a:p>
            <a:pPr>
              <a:lnSpc>
                <a:spcPct val="95000"/>
              </a:lnSpc>
              <a:spcBef>
                <a:spcPts val="600"/>
              </a:spcBef>
              <a:buClr>
                <a:schemeClr val="bg2"/>
              </a:buClr>
              <a:buSzPct val="75000"/>
            </a:pPr>
            <a:endParaRPr lang="da-DK" sz="1100" b="0" cap="none" dirty="0">
              <a:solidFill>
                <a:srgbClr val="000000"/>
              </a:solidFill>
              <a:latin typeface="AU Passata" pitchFamily="34" charset="0"/>
            </a:endParaRPr>
          </a:p>
          <a:p>
            <a:pPr>
              <a:lnSpc>
                <a:spcPct val="95000"/>
              </a:lnSpc>
              <a:spcBef>
                <a:spcPts val="600"/>
              </a:spcBef>
              <a:buClr>
                <a:schemeClr val="bg2"/>
              </a:buClr>
              <a:buSzPct val="75000"/>
            </a:pPr>
            <a:endParaRPr lang="da-DK" sz="1100" b="0" cap="none" dirty="0">
              <a:solidFill>
                <a:srgbClr val="000000"/>
              </a:solidFill>
              <a:latin typeface="AU Passata" pitchFamily="34" charset="0"/>
            </a:endParaRPr>
          </a:p>
          <a:p>
            <a:pPr>
              <a:lnSpc>
                <a:spcPct val="95000"/>
              </a:lnSpc>
              <a:spcBef>
                <a:spcPts val="600"/>
              </a:spcBef>
              <a:buClr>
                <a:schemeClr val="bg2"/>
              </a:buClr>
              <a:buSzPct val="75000"/>
              <a:buFont typeface="Calibri" panose="020F0502020204030204" pitchFamily="34" charset="0"/>
            </a:pPr>
            <a:endParaRPr lang="da-DK" sz="1100" b="0" cap="none" dirty="0">
              <a:solidFill>
                <a:srgbClr val="000000"/>
              </a:solidFill>
              <a:latin typeface="+mn-lt"/>
              <a:ea typeface="+mn-ea"/>
              <a:cs typeface="+mn-cs"/>
            </a:endParaRPr>
          </a:p>
          <a:p>
            <a:pPr>
              <a:lnSpc>
                <a:spcPct val="95000"/>
              </a:lnSpc>
              <a:spcBef>
                <a:spcPts val="600"/>
              </a:spcBef>
              <a:buClr>
                <a:schemeClr val="bg2"/>
              </a:buClr>
              <a:buSzPct val="75000"/>
              <a:buFont typeface="Calibri" panose="020F0502020204030204" pitchFamily="34" charset="0"/>
            </a:pPr>
            <a:endParaRPr lang="da-DK" sz="1100" b="0" cap="none" dirty="0">
              <a:solidFill>
                <a:srgbClr val="000000"/>
              </a:solidFill>
              <a:latin typeface="+mn-lt"/>
              <a:ea typeface="+mn-ea"/>
              <a:cs typeface="+mn-cs"/>
            </a:endParaRPr>
          </a:p>
        </p:txBody>
      </p:sp>
      <p:sp>
        <p:nvSpPr>
          <p:cNvPr id="5" name="Pladsholder til diasnummer 4"/>
          <p:cNvSpPr>
            <a:spLocks noGrp="1"/>
          </p:cNvSpPr>
          <p:nvPr>
            <p:ph type="sldNum" sz="quarter" idx="10"/>
          </p:nvPr>
        </p:nvSpPr>
        <p:spPr/>
        <p:txBody>
          <a:bodyPr/>
          <a:lstStyle/>
          <a:p>
            <a:pPr>
              <a:defRPr/>
            </a:pPr>
            <a:fld id="{E90C1E0A-682D-40DC-B1EA-26C007FDC330}" type="slidenum">
              <a:rPr lang="da-DK" smtClean="0"/>
              <a:pPr>
                <a:defRPr/>
              </a:pPr>
              <a:t>16</a:t>
            </a:fld>
            <a:endParaRPr lang="da-DK" dirty="0"/>
          </a:p>
        </p:txBody>
      </p:sp>
      <p:sp>
        <p:nvSpPr>
          <p:cNvPr id="7" name="Titel 1"/>
          <p:cNvSpPr txBox="1">
            <a:spLocks/>
          </p:cNvSpPr>
          <p:nvPr/>
        </p:nvSpPr>
        <p:spPr>
          <a:xfrm>
            <a:off x="296403" y="1898385"/>
            <a:ext cx="4673118" cy="216023"/>
          </a:xfrm>
          <a:prstGeom prst="rect">
            <a:avLst/>
          </a:prstGeom>
        </p:spPr>
        <p:txBody>
          <a:bodyPr>
            <a:noAutofit/>
          </a:bodyPr>
          <a:lstStyle>
            <a:lvl1pPr algn="l" rtl="0" eaLnBrk="1" fontAlgn="base" hangingPunct="1">
              <a:lnSpc>
                <a:spcPct val="83000"/>
              </a:lnSpc>
              <a:spcBef>
                <a:spcPct val="0"/>
              </a:spcBef>
              <a:spcAft>
                <a:spcPct val="0"/>
              </a:spcAft>
              <a:defRPr sz="32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lnSpc>
                <a:spcPct val="100000"/>
              </a:lnSpc>
              <a:buClr>
                <a:schemeClr val="bg2"/>
              </a:buClr>
              <a:buSzPct val="75000"/>
            </a:pPr>
            <a:r>
              <a:rPr lang="da-DK" sz="1100" cap="none" dirty="0">
                <a:solidFill>
                  <a:srgbClr val="000000"/>
                </a:solidFill>
                <a:latin typeface="AU Passata" pitchFamily="34" charset="0"/>
                <a:ea typeface="+mn-ea"/>
                <a:cs typeface="+mn-cs"/>
              </a:rPr>
              <a:t>Projekterne kategoriseres:</a:t>
            </a:r>
          </a:p>
          <a:p>
            <a:pPr>
              <a:lnSpc>
                <a:spcPct val="100000"/>
              </a:lnSpc>
              <a:buClr>
                <a:schemeClr val="bg2"/>
              </a:buClr>
              <a:buSzPct val="75000"/>
            </a:pPr>
            <a:endParaRPr lang="da-DK" sz="1050" b="0" cap="none" dirty="0">
              <a:solidFill>
                <a:srgbClr val="000000"/>
              </a:solidFill>
              <a:latin typeface="AU Passata" pitchFamily="34" charset="0"/>
              <a:ea typeface="+mn-ea"/>
              <a:cs typeface="+mn-cs"/>
            </a:endParaRPr>
          </a:p>
          <a:p>
            <a:pPr>
              <a:lnSpc>
                <a:spcPct val="95000"/>
              </a:lnSpc>
              <a:spcBef>
                <a:spcPts val="600"/>
              </a:spcBef>
              <a:buClr>
                <a:schemeClr val="bg2"/>
              </a:buClr>
              <a:buSzPct val="75000"/>
              <a:buFont typeface="Calibri" panose="020F0502020204030204" pitchFamily="34" charset="0"/>
            </a:pPr>
            <a:endParaRPr lang="da-DK" sz="1100" cap="none" dirty="0">
              <a:solidFill>
                <a:srgbClr val="000000"/>
              </a:solidFill>
              <a:latin typeface="+mn-lt"/>
              <a:ea typeface="+mn-ea"/>
              <a:cs typeface="+mn-cs"/>
            </a:endParaRPr>
          </a:p>
        </p:txBody>
      </p:sp>
      <p:sp>
        <p:nvSpPr>
          <p:cNvPr id="8" name="Titel 1"/>
          <p:cNvSpPr txBox="1">
            <a:spLocks/>
          </p:cNvSpPr>
          <p:nvPr/>
        </p:nvSpPr>
        <p:spPr>
          <a:xfrm>
            <a:off x="274903" y="627535"/>
            <a:ext cx="4513121" cy="1080119"/>
          </a:xfrm>
          <a:prstGeom prst="rect">
            <a:avLst/>
          </a:prstGeom>
        </p:spPr>
        <p:txBody>
          <a:bodyPr>
            <a:noAutofit/>
          </a:bodyPr>
          <a:lstStyle>
            <a:lvl1pPr algn="l" rtl="0" eaLnBrk="1" fontAlgn="base" hangingPunct="1">
              <a:lnSpc>
                <a:spcPct val="83000"/>
              </a:lnSpc>
              <a:spcBef>
                <a:spcPct val="0"/>
              </a:spcBef>
              <a:spcAft>
                <a:spcPct val="0"/>
              </a:spcAft>
              <a:defRPr sz="32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marL="0" lvl="1">
              <a:lnSpc>
                <a:spcPct val="95000"/>
              </a:lnSpc>
              <a:spcBef>
                <a:spcPts val="600"/>
              </a:spcBef>
              <a:buClr>
                <a:srgbClr val="102970"/>
              </a:buClr>
              <a:buSzPct val="75000"/>
            </a:pPr>
            <a:r>
              <a:rPr lang="da-DK" sz="1100" b="1" kern="0" dirty="0">
                <a:solidFill>
                  <a:srgbClr val="000000"/>
                </a:solidFill>
                <a:latin typeface="AU Passata"/>
              </a:rPr>
              <a:t>Formål:</a:t>
            </a:r>
          </a:p>
          <a:p>
            <a:pPr marL="0" lvl="1">
              <a:lnSpc>
                <a:spcPct val="95000"/>
              </a:lnSpc>
              <a:spcBef>
                <a:spcPts val="600"/>
              </a:spcBef>
              <a:buClr>
                <a:srgbClr val="102970"/>
              </a:buClr>
              <a:buSzPct val="75000"/>
            </a:pPr>
            <a:r>
              <a:rPr lang="da-DK" sz="1100" kern="0" dirty="0">
                <a:solidFill>
                  <a:srgbClr val="000000"/>
                </a:solidFill>
                <a:latin typeface="AU Passata"/>
              </a:rPr>
              <a:t>Brugen af en scoringsmodel i forbindelse med prioritering af projekter giver en konsistent, kvantificerbar metode, der kan skabe synlighed og overblik over hvilke projekter, der prioriteres og hvorfor.</a:t>
            </a:r>
          </a:p>
          <a:p>
            <a:pPr>
              <a:lnSpc>
                <a:spcPct val="100000"/>
              </a:lnSpc>
              <a:buClr>
                <a:schemeClr val="bg2"/>
              </a:buClr>
              <a:buSzPct val="75000"/>
            </a:pPr>
            <a:endParaRPr lang="da-DK" sz="1050" b="0" cap="none" dirty="0">
              <a:solidFill>
                <a:srgbClr val="000000"/>
              </a:solidFill>
              <a:latin typeface="AU Passata" pitchFamily="34" charset="0"/>
              <a:ea typeface="+mn-ea"/>
              <a:cs typeface="+mn-cs"/>
            </a:endParaRPr>
          </a:p>
          <a:p>
            <a:pPr marL="324000" lvl="1">
              <a:lnSpc>
                <a:spcPct val="95000"/>
              </a:lnSpc>
              <a:spcBef>
                <a:spcPts val="600"/>
              </a:spcBef>
              <a:buClr>
                <a:srgbClr val="102970"/>
              </a:buClr>
              <a:buSzPct val="75000"/>
            </a:pPr>
            <a:endParaRPr lang="da-DK" sz="1100" b="1" kern="0" dirty="0">
              <a:solidFill>
                <a:srgbClr val="000000"/>
              </a:solidFill>
              <a:latin typeface="AU Passata"/>
            </a:endParaRPr>
          </a:p>
        </p:txBody>
      </p:sp>
      <p:graphicFrame>
        <p:nvGraphicFramePr>
          <p:cNvPr id="2" name="Tabel 1"/>
          <p:cNvGraphicFramePr>
            <a:graphicFrameLocks noGrp="1"/>
          </p:cNvGraphicFramePr>
          <p:nvPr>
            <p:extLst>
              <p:ext uri="{D42A27DB-BD31-4B8C-83A1-F6EECF244321}">
                <p14:modId xmlns:p14="http://schemas.microsoft.com/office/powerpoint/2010/main" val="1434323883"/>
              </p:ext>
            </p:extLst>
          </p:nvPr>
        </p:nvGraphicFramePr>
        <p:xfrm>
          <a:off x="188209" y="2114408"/>
          <a:ext cx="5262161" cy="2649857"/>
        </p:xfrm>
        <a:graphic>
          <a:graphicData uri="http://schemas.openxmlformats.org/drawingml/2006/table">
            <a:tbl>
              <a:tblPr firstRow="1" firstCol="1" bandRow="1">
                <a:tableStyleId>{5C22544A-7EE6-4342-B048-85BDC9FD1C3A}</a:tableStyleId>
              </a:tblPr>
              <a:tblGrid>
                <a:gridCol w="1379359">
                  <a:extLst>
                    <a:ext uri="{9D8B030D-6E8A-4147-A177-3AD203B41FA5}">
                      <a16:colId xmlns:a16="http://schemas.microsoft.com/office/drawing/2014/main" val="2665552266"/>
                    </a:ext>
                  </a:extLst>
                </a:gridCol>
                <a:gridCol w="3882802">
                  <a:extLst>
                    <a:ext uri="{9D8B030D-6E8A-4147-A177-3AD203B41FA5}">
                      <a16:colId xmlns:a16="http://schemas.microsoft.com/office/drawing/2014/main" val="1673584345"/>
                    </a:ext>
                  </a:extLst>
                </a:gridCol>
              </a:tblGrid>
              <a:tr h="145426">
                <a:tc>
                  <a:txBody>
                    <a:bodyPr/>
                    <a:lstStyle/>
                    <a:p>
                      <a:pPr>
                        <a:lnSpc>
                          <a:spcPct val="115000"/>
                        </a:lnSpc>
                        <a:spcAft>
                          <a:spcPts val="0"/>
                        </a:spcAft>
                      </a:pPr>
                      <a:r>
                        <a:rPr lang="da-DK" sz="1100">
                          <a:effectLst/>
                        </a:rPr>
                        <a:t>Begreb</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100">
                          <a:effectLst/>
                        </a:rPr>
                        <a:t>Beskrivelse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5622750"/>
                  </a:ext>
                </a:extLst>
              </a:tr>
              <a:tr h="763727">
                <a:tc>
                  <a:txBody>
                    <a:bodyPr/>
                    <a:lstStyle/>
                    <a:p>
                      <a:pPr>
                        <a:lnSpc>
                          <a:spcPct val="115000"/>
                        </a:lnSpc>
                        <a:spcAft>
                          <a:spcPts val="0"/>
                        </a:spcAft>
                      </a:pPr>
                      <a:r>
                        <a:rPr lang="da-DK" sz="1100">
                          <a:effectLst/>
                        </a:rPr>
                        <a:t>SKAL-projekter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100" dirty="0">
                          <a:effectLst/>
                        </a:rPr>
                        <a:t>Projekter, der ikke kan afvises begrundet i:</a:t>
                      </a:r>
                    </a:p>
                    <a:p>
                      <a:pPr marL="342900" lvl="0" indent="-342900">
                        <a:lnSpc>
                          <a:spcPct val="115000"/>
                        </a:lnSpc>
                        <a:spcAft>
                          <a:spcPts val="0"/>
                        </a:spcAft>
                        <a:buFont typeface="Symbol" panose="05050102010706020507" pitchFamily="18" charset="2"/>
                        <a:buChar char=""/>
                      </a:pPr>
                      <a:r>
                        <a:rPr lang="da-DK" sz="1100" dirty="0">
                          <a:effectLst/>
                        </a:rPr>
                        <a:t>Lovgivning</a:t>
                      </a:r>
                    </a:p>
                    <a:p>
                      <a:pPr marL="342900" lvl="0" indent="-342900">
                        <a:lnSpc>
                          <a:spcPct val="115000"/>
                        </a:lnSpc>
                        <a:spcAft>
                          <a:spcPts val="0"/>
                        </a:spcAft>
                        <a:buFont typeface="Symbol" panose="05050102010706020507" pitchFamily="18" charset="2"/>
                        <a:buChar char=""/>
                      </a:pPr>
                      <a:r>
                        <a:rPr lang="da-DK" sz="1100" dirty="0">
                          <a:effectLst/>
                        </a:rPr>
                        <a:t>Myndighedskrav</a:t>
                      </a:r>
                    </a:p>
                    <a:p>
                      <a:pPr marL="342900" lvl="0" indent="-342900">
                        <a:lnSpc>
                          <a:spcPct val="115000"/>
                        </a:lnSpc>
                        <a:spcAft>
                          <a:spcPts val="0"/>
                        </a:spcAft>
                        <a:buFont typeface="Symbol" panose="05050102010706020507" pitchFamily="18" charset="2"/>
                        <a:buChar char=""/>
                      </a:pPr>
                      <a:r>
                        <a:rPr lang="da-DK" sz="1100" dirty="0">
                          <a:effectLst/>
                        </a:rPr>
                        <a:t>Sikker drift</a:t>
                      </a:r>
                    </a:p>
                    <a:p>
                      <a:pPr marL="342900" lvl="0" indent="-342900">
                        <a:lnSpc>
                          <a:spcPct val="115000"/>
                        </a:lnSpc>
                        <a:spcAft>
                          <a:spcPts val="0"/>
                        </a:spcAft>
                        <a:buFont typeface="Symbol" panose="05050102010706020507" pitchFamily="18" charset="2"/>
                        <a:buChar char=""/>
                      </a:pPr>
                      <a:r>
                        <a:rPr lang="da-DK" sz="1100" dirty="0">
                          <a:effectLst/>
                        </a:rPr>
                        <a:t>Politiske hensyn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3849835"/>
                  </a:ext>
                </a:extLst>
              </a:tr>
              <a:tr h="299466">
                <a:tc>
                  <a:txBody>
                    <a:bodyPr/>
                    <a:lstStyle/>
                    <a:p>
                      <a:pPr>
                        <a:lnSpc>
                          <a:spcPct val="115000"/>
                        </a:lnSpc>
                        <a:spcAft>
                          <a:spcPts val="0"/>
                        </a:spcAft>
                      </a:pPr>
                      <a:r>
                        <a:rPr lang="da-DK" sz="1100">
                          <a:effectLst/>
                        </a:rPr>
                        <a:t>VIL-projekter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100">
                          <a:effectLst/>
                        </a:rPr>
                        <a:t>Need-to-have. </a:t>
                      </a:r>
                    </a:p>
                    <a:p>
                      <a:pPr marL="342900" lvl="0" indent="-342900">
                        <a:lnSpc>
                          <a:spcPct val="115000"/>
                        </a:lnSpc>
                        <a:spcAft>
                          <a:spcPts val="0"/>
                        </a:spcAft>
                        <a:buFont typeface="Symbol" panose="05050102010706020507" pitchFamily="18" charset="2"/>
                        <a:buChar char=""/>
                        <a:tabLst>
                          <a:tab pos="228600" algn="l"/>
                        </a:tabLst>
                      </a:pPr>
                      <a:r>
                        <a:rPr lang="da-DK" sz="1100">
                          <a:effectLst/>
                        </a:rPr>
                        <a:t>Projekter, der er stærke argumenter for at gennemføre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536855"/>
                  </a:ext>
                </a:extLst>
              </a:tr>
              <a:tr h="763727">
                <a:tc>
                  <a:txBody>
                    <a:bodyPr/>
                    <a:lstStyle/>
                    <a:p>
                      <a:pPr>
                        <a:lnSpc>
                          <a:spcPct val="115000"/>
                        </a:lnSpc>
                        <a:spcAft>
                          <a:spcPts val="0"/>
                        </a:spcAft>
                      </a:pPr>
                      <a:r>
                        <a:rPr lang="da-DK" sz="1100">
                          <a:effectLst/>
                        </a:rPr>
                        <a:t>ØNSKER – projekter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100" dirty="0">
                          <a:effectLst/>
                        </a:rPr>
                        <a:t>Nice-To-have.</a:t>
                      </a:r>
                    </a:p>
                    <a:p>
                      <a:pPr marL="342900" lvl="0" indent="-342900">
                        <a:lnSpc>
                          <a:spcPct val="115000"/>
                        </a:lnSpc>
                        <a:spcAft>
                          <a:spcPts val="0"/>
                        </a:spcAft>
                        <a:buFont typeface="Symbol" panose="05050102010706020507" pitchFamily="18" charset="2"/>
                        <a:buChar char=""/>
                        <a:tabLst>
                          <a:tab pos="228600" algn="l"/>
                        </a:tabLst>
                      </a:pPr>
                      <a:r>
                        <a:rPr lang="da-DK" sz="1100" dirty="0">
                          <a:effectLst/>
                        </a:rPr>
                        <a:t>Projekter under indsatser i digitaliseringsstrategiens </a:t>
                      </a:r>
                      <a:r>
                        <a:rPr lang="da-DK" sz="1100" dirty="0" err="1">
                          <a:effectLst/>
                        </a:rPr>
                        <a:t>roadmap</a:t>
                      </a:r>
                      <a:r>
                        <a:rPr lang="da-DK" sz="1100" dirty="0">
                          <a:effectLst/>
                        </a:rPr>
                        <a:t>, der først er prioriteret til igangsætning i et senere år.</a:t>
                      </a:r>
                    </a:p>
                    <a:p>
                      <a:pPr marL="342900" lvl="0" indent="-342900">
                        <a:lnSpc>
                          <a:spcPct val="115000"/>
                        </a:lnSpc>
                        <a:spcAft>
                          <a:spcPts val="0"/>
                        </a:spcAft>
                        <a:buFont typeface="Symbol" panose="05050102010706020507" pitchFamily="18" charset="2"/>
                        <a:buChar char=""/>
                        <a:tabLst>
                          <a:tab pos="228600" algn="l"/>
                        </a:tabLst>
                      </a:pPr>
                      <a:r>
                        <a:rPr lang="da-DK" sz="1100" dirty="0">
                          <a:effectLst/>
                        </a:rPr>
                        <a:t>Projekter, det ville være godt at få gennemført på et tidspunkt, når der er ressourcer til det.</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9143677"/>
                  </a:ext>
                </a:extLst>
              </a:tr>
            </a:tbl>
          </a:graphicData>
        </a:graphic>
      </p:graphicFrame>
    </p:spTree>
    <p:extLst>
      <p:ext uri="{BB962C8B-B14F-4D97-AF65-F5344CB8AC3E}">
        <p14:creationId xmlns:p14="http://schemas.microsoft.com/office/powerpoint/2010/main" val="2461124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9013" y="1989780"/>
            <a:ext cx="7159346" cy="1169551"/>
          </a:xfrm>
        </p:spPr>
        <p:txBody>
          <a:bodyPr/>
          <a:lstStyle/>
          <a:p>
            <a:r>
              <a:rPr lang="en-GB" dirty="0"/>
              <a:t>De fem </a:t>
            </a:r>
            <a:r>
              <a:rPr lang="en-GB" dirty="0" err="1"/>
              <a:t>parametre</a:t>
            </a:r>
            <a:br>
              <a:rPr lang="en-GB" dirty="0"/>
            </a:br>
            <a:endParaRPr lang="en-GB" dirty="0"/>
          </a:p>
        </p:txBody>
      </p:sp>
    </p:spTree>
    <p:extLst>
      <p:ext uri="{BB962C8B-B14F-4D97-AF65-F5344CB8AC3E}">
        <p14:creationId xmlns:p14="http://schemas.microsoft.com/office/powerpoint/2010/main" val="110157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379732" y="1490352"/>
            <a:ext cx="8440740" cy="2641712"/>
          </a:xfrm>
        </p:spPr>
        <p:txBody>
          <a:bodyPr/>
          <a:lstStyle/>
          <a:p>
            <a:r>
              <a:rPr lang="da-DK" sz="1200" dirty="0"/>
              <a:t>Strategi skal læses som enten Digitaliseringsstrategien eller </a:t>
            </a:r>
            <a:r>
              <a:rPr lang="da-DK" sz="1200" dirty="0" err="1"/>
              <a:t>AUs</a:t>
            </a:r>
            <a:r>
              <a:rPr lang="da-DK" sz="1200" dirty="0"/>
              <a:t> strategi og tilhørende delstrategier, herunder målene i udviklingskontrakten. </a:t>
            </a:r>
          </a:p>
          <a:p>
            <a:r>
              <a:rPr lang="da-DK" sz="1200" dirty="0"/>
              <a:t>Ledelsesprioriteringer forudsættes underbygget af strategi, således at en beslutning i UNILED, LEA, fakultetsledelse m.v. vil kunne scores på nedenstående parametre. </a:t>
            </a:r>
          </a:p>
          <a:p>
            <a:endParaRPr lang="da-DK" sz="1200" dirty="0"/>
          </a:p>
          <a:p>
            <a:r>
              <a:rPr lang="da-DK" sz="1200" dirty="0"/>
              <a:t>0.Ingen kobling mellem projektet og Digitaliseringsstrategien eller </a:t>
            </a:r>
            <a:r>
              <a:rPr lang="da-DK" sz="1200" dirty="0" err="1"/>
              <a:t>AUs</a:t>
            </a:r>
            <a:r>
              <a:rPr lang="da-DK" sz="1200" dirty="0"/>
              <a:t> strategi og underliggende delstrategier eller udviklingsmål.</a:t>
            </a:r>
          </a:p>
          <a:p>
            <a:r>
              <a:rPr lang="da-DK" sz="1200" dirty="0"/>
              <a:t>1.Understøtter et eller flere strategimål eller udviklingsmål på AU</a:t>
            </a:r>
          </a:p>
          <a:p>
            <a:r>
              <a:rPr lang="da-DK" sz="1200" dirty="0"/>
              <a:t>4.Understøtter AU’s digitaliseringsstrategi</a:t>
            </a:r>
          </a:p>
          <a:p>
            <a:r>
              <a:rPr lang="da-DK" sz="1200" dirty="0"/>
              <a:t>5.Bidrager direkte til en indsats i digitaliseringsstrategiens </a:t>
            </a:r>
            <a:r>
              <a:rPr lang="da-DK" sz="1200" dirty="0" err="1"/>
              <a:t>roadmap</a:t>
            </a:r>
            <a:r>
              <a:rPr lang="da-DK" sz="1200" dirty="0"/>
              <a:t>, der er prioriteret i det år projektet ønskes igangsat</a:t>
            </a:r>
          </a:p>
          <a:p>
            <a:r>
              <a:rPr lang="da-DK" sz="1200" dirty="0"/>
              <a:t>	</a:t>
            </a:r>
          </a:p>
        </p:txBody>
      </p:sp>
      <p:sp>
        <p:nvSpPr>
          <p:cNvPr id="3" name="Titel 2"/>
          <p:cNvSpPr>
            <a:spLocks noGrp="1"/>
          </p:cNvSpPr>
          <p:nvPr>
            <p:ph type="title"/>
          </p:nvPr>
        </p:nvSpPr>
        <p:spPr/>
        <p:txBody>
          <a:bodyPr/>
          <a:lstStyle/>
          <a:p>
            <a:r>
              <a:rPr lang="en-GB" dirty="0"/>
              <a:t>1.</a:t>
            </a:r>
            <a:r>
              <a:rPr lang="da-DK" dirty="0"/>
              <a:t> Kobling til strategi og ledelsesprioriteringer</a:t>
            </a:r>
            <a:endParaRPr lang="en-GB" dirty="0"/>
          </a:p>
        </p:txBody>
      </p:sp>
    </p:spTree>
    <p:extLst>
      <p:ext uri="{BB962C8B-B14F-4D97-AF65-F5344CB8AC3E}">
        <p14:creationId xmlns:p14="http://schemas.microsoft.com/office/powerpoint/2010/main" val="848898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352425" y="1491631"/>
            <a:ext cx="8648068" cy="2538413"/>
          </a:xfrm>
        </p:spPr>
        <p:txBody>
          <a:bodyPr/>
          <a:lstStyle/>
          <a:p>
            <a:r>
              <a:rPr lang="da-DK" sz="1200" dirty="0"/>
              <a:t>Der scores i forhold til konkret effektiviseringspotentiale. Dvs. der scores i forhold til, hvor stort det realiserbare effektiviseringspotentiale er. </a:t>
            </a:r>
            <a:endParaRPr lang="en-US" sz="1200" dirty="0"/>
          </a:p>
          <a:p>
            <a:pPr lvl="0">
              <a:buNone/>
            </a:pPr>
            <a:r>
              <a:rPr lang="da-DK" sz="1200" dirty="0"/>
              <a:t>0. Projektet skaber ikke målbare effektiviseringer, der kan høstes i forbindelse med gevinstrealisering.</a:t>
            </a:r>
            <a:endParaRPr lang="en-US" sz="1200" dirty="0"/>
          </a:p>
          <a:p>
            <a:pPr lvl="0">
              <a:buNone/>
            </a:pPr>
            <a:r>
              <a:rPr lang="da-DK" sz="1200" dirty="0"/>
              <a:t>1. Der skabes gevinster, som ikke kan måles på en måde der muliggør at konkrete effektiviseringspotentialer kan høstes, eksempelvis større oplevet kvalitet.</a:t>
            </a:r>
            <a:endParaRPr lang="en-US" sz="1200" dirty="0"/>
          </a:p>
          <a:p>
            <a:pPr lvl="0">
              <a:buNone/>
            </a:pPr>
            <a:r>
              <a:rPr lang="da-DK" sz="1200" dirty="0"/>
              <a:t>2. Der skabes effektiviseringer, som danner grundlag for andre effekter, eksempelvis mulighed for fremadrettet at ensarte processer.</a:t>
            </a:r>
            <a:endParaRPr lang="en-US" sz="1200" dirty="0"/>
          </a:p>
          <a:p>
            <a:pPr lvl="0">
              <a:buNone/>
            </a:pPr>
            <a:r>
              <a:rPr lang="da-DK" sz="1200" dirty="0"/>
              <a:t>3. Der skabes målbare effektiviseringer, der frigiver ressourcer til serviceforbedringer på andre områder, eksempelvis hurtigere løsning af brugerhenvendelser.</a:t>
            </a:r>
            <a:endParaRPr lang="en-US" sz="1200" dirty="0"/>
          </a:p>
          <a:p>
            <a:pPr lvl="0">
              <a:buNone/>
            </a:pPr>
            <a:r>
              <a:rPr lang="da-DK" sz="1200" dirty="0"/>
              <a:t>4. Der kan gennemføres direkte besparelser i budgettet.</a:t>
            </a:r>
            <a:endParaRPr lang="en-US" sz="1200" dirty="0"/>
          </a:p>
          <a:p>
            <a:pPr>
              <a:buNone/>
            </a:pPr>
            <a:r>
              <a:rPr lang="da-DK" sz="1200" dirty="0"/>
              <a:t>5. Der kan gennemføres anseelige direkte besparelser i budgettet.</a:t>
            </a:r>
            <a:endParaRPr lang="en-GB" sz="1200" dirty="0"/>
          </a:p>
        </p:txBody>
      </p:sp>
      <p:sp>
        <p:nvSpPr>
          <p:cNvPr id="3" name="Titel 2"/>
          <p:cNvSpPr>
            <a:spLocks noGrp="1"/>
          </p:cNvSpPr>
          <p:nvPr>
            <p:ph type="title"/>
          </p:nvPr>
        </p:nvSpPr>
        <p:spPr/>
        <p:txBody>
          <a:bodyPr/>
          <a:lstStyle/>
          <a:p>
            <a:r>
              <a:rPr lang="en-GB" dirty="0"/>
              <a:t>2. </a:t>
            </a:r>
            <a:r>
              <a:rPr lang="da-DK" dirty="0"/>
              <a:t>Effektiviseringspotentiale</a:t>
            </a:r>
            <a:endParaRPr lang="en-GB" dirty="0"/>
          </a:p>
        </p:txBody>
      </p:sp>
    </p:spTree>
    <p:extLst>
      <p:ext uri="{BB962C8B-B14F-4D97-AF65-F5344CB8AC3E}">
        <p14:creationId xmlns:p14="http://schemas.microsoft.com/office/powerpoint/2010/main" val="367163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sz="quarter" idx="12"/>
          </p:nvPr>
        </p:nvSpPr>
        <p:spPr>
          <a:xfrm>
            <a:off x="691890" y="1343858"/>
            <a:ext cx="5976664" cy="3600400"/>
          </a:xfrm>
        </p:spPr>
        <p:txBody>
          <a:bodyPr/>
          <a:lstStyle/>
          <a:p>
            <a:pPr>
              <a:buNone/>
            </a:pPr>
            <a:r>
              <a:rPr lang="da-DK" b="1" dirty="0"/>
              <a:t>Den fælles beslutningsmodel er sat i værk for at:</a:t>
            </a:r>
          </a:p>
          <a:p>
            <a:pPr>
              <a:buNone/>
            </a:pPr>
            <a:endParaRPr lang="da-DK" b="1" dirty="0"/>
          </a:p>
          <a:p>
            <a:pPr marL="228600" indent="-228600">
              <a:buFont typeface="+mj-lt"/>
              <a:buAutoNum type="arabicPeriod"/>
            </a:pPr>
            <a:r>
              <a:rPr lang="da-DK" b="1" dirty="0"/>
              <a:t>Gøre det rigtige</a:t>
            </a:r>
          </a:p>
          <a:p>
            <a:pPr marL="228600" indent="-228600">
              <a:buFont typeface="+mj-lt"/>
              <a:buAutoNum type="arabicPeriod"/>
            </a:pPr>
            <a:r>
              <a:rPr lang="da-DK" b="1" dirty="0"/>
              <a:t>Gøre det rigtigt</a:t>
            </a:r>
          </a:p>
          <a:p>
            <a:pPr marL="228600" indent="-228600">
              <a:buFont typeface="+mj-lt"/>
              <a:buAutoNum type="arabicPeriod"/>
            </a:pPr>
            <a:r>
              <a:rPr lang="da-DK" b="1" dirty="0"/>
              <a:t>Skabe større synlighed og transparens</a:t>
            </a:r>
          </a:p>
          <a:p>
            <a:pPr>
              <a:buNone/>
            </a:pPr>
            <a:endParaRPr lang="da-DK" sz="1050" b="1" dirty="0"/>
          </a:p>
          <a:p>
            <a:endParaRPr lang="da-DK" sz="1100" dirty="0"/>
          </a:p>
        </p:txBody>
      </p:sp>
      <p:sp>
        <p:nvSpPr>
          <p:cNvPr id="2" name="Titel 1"/>
          <p:cNvSpPr>
            <a:spLocks noGrp="1"/>
          </p:cNvSpPr>
          <p:nvPr>
            <p:ph type="title" idx="4294967295"/>
          </p:nvPr>
        </p:nvSpPr>
        <p:spPr>
          <a:xfrm>
            <a:off x="703263" y="166688"/>
            <a:ext cx="8440737" cy="574675"/>
          </a:xfrm>
        </p:spPr>
        <p:txBody>
          <a:bodyPr/>
          <a:lstStyle/>
          <a:p>
            <a:r>
              <a:rPr lang="da-DK" sz="2800" dirty="0"/>
              <a:t>Målet</a:t>
            </a:r>
          </a:p>
        </p:txBody>
      </p:sp>
      <p:sp>
        <p:nvSpPr>
          <p:cNvPr id="6" name="Pladsholder til diasnummer 5"/>
          <p:cNvSpPr>
            <a:spLocks noGrp="1"/>
          </p:cNvSpPr>
          <p:nvPr>
            <p:ph type="sldNum" sz="quarter" idx="10"/>
          </p:nvPr>
        </p:nvSpPr>
        <p:spPr/>
        <p:txBody>
          <a:bodyPr/>
          <a:lstStyle/>
          <a:p>
            <a:pPr>
              <a:defRPr/>
            </a:pPr>
            <a:fld id="{E90C1E0A-682D-40DC-B1EA-26C007FDC330}" type="slidenum">
              <a:rPr lang="da-DK" smtClean="0"/>
              <a:pPr>
                <a:defRPr/>
              </a:pPr>
              <a:t>2</a:t>
            </a:fld>
            <a:endParaRPr lang="da-DK" dirty="0"/>
          </a:p>
        </p:txBody>
      </p:sp>
    </p:spTree>
    <p:extLst>
      <p:ext uri="{BB962C8B-B14F-4D97-AF65-F5344CB8AC3E}">
        <p14:creationId xmlns:p14="http://schemas.microsoft.com/office/powerpoint/2010/main" val="2945506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1200" dirty="0"/>
              <a:t>Beskriver hvor ”klart” projektet er til at starte op. Findes der en </a:t>
            </a:r>
            <a:r>
              <a:rPr lang="da-DK" sz="1200" dirty="0" err="1"/>
              <a:t>en</a:t>
            </a:r>
            <a:r>
              <a:rPr lang="da-DK" sz="1200" dirty="0"/>
              <a:t> PID, et råt ressourceestimat, en overordnet arkitekturbeskrivelse etc. Er modtagerorganisationen parat til at afsætte de nødvendige ressourcer og er finansieringen under og efter projektet på plads</a:t>
            </a:r>
            <a:r>
              <a:rPr lang="da-DK" sz="1200"/>
              <a:t>? </a:t>
            </a:r>
          </a:p>
          <a:p>
            <a:endParaRPr lang="da-DK" sz="1200" dirty="0"/>
          </a:p>
          <a:p>
            <a:r>
              <a:rPr lang="da-DK" sz="1200" dirty="0"/>
              <a:t>0. Projektet er kun beskrevet i en kort projektbeskrivelse. </a:t>
            </a:r>
          </a:p>
          <a:p>
            <a:r>
              <a:rPr lang="da-DK" sz="1200" dirty="0"/>
              <a:t>1. Der findes en kort projektbeskrivelse og en grov vurdering af ressourcebehovet. </a:t>
            </a:r>
          </a:p>
          <a:p>
            <a:r>
              <a:rPr lang="da-DK" sz="1200" dirty="0"/>
              <a:t>2. Der findes en kort projektbeskrivelse med leverancer, grov vurdering af ressourcebehov og økonomi i træskolængder. </a:t>
            </a:r>
          </a:p>
          <a:p>
            <a:r>
              <a:rPr lang="da-DK" sz="1200" dirty="0"/>
              <a:t>3. Der er udarbejdet en arkitekturbeskrivelse og en PID, som belyser finansiering i projektet såvel som i den efterfølgende forvaltningsorganisation. </a:t>
            </a:r>
          </a:p>
          <a:p>
            <a:r>
              <a:rPr lang="da-DK" sz="1200" dirty="0"/>
              <a:t>4. Projektet er velbeskrevet, finansieringen på plads, organisationen klar til at indgå i projektet og forvaltningsrollerne bemandet. </a:t>
            </a:r>
          </a:p>
          <a:p>
            <a:r>
              <a:rPr lang="da-DK" sz="1200" dirty="0"/>
              <a:t>	</a:t>
            </a:r>
          </a:p>
        </p:txBody>
      </p:sp>
      <p:sp>
        <p:nvSpPr>
          <p:cNvPr id="3" name="Titel 2"/>
          <p:cNvSpPr>
            <a:spLocks noGrp="1"/>
          </p:cNvSpPr>
          <p:nvPr>
            <p:ph type="title"/>
          </p:nvPr>
        </p:nvSpPr>
        <p:spPr/>
        <p:txBody>
          <a:bodyPr/>
          <a:lstStyle/>
          <a:p>
            <a:r>
              <a:rPr lang="en-GB" dirty="0"/>
              <a:t>3. </a:t>
            </a:r>
            <a:r>
              <a:rPr lang="da-DK" dirty="0"/>
              <a:t>Projektets parathed</a:t>
            </a:r>
            <a:endParaRPr lang="en-GB" dirty="0"/>
          </a:p>
        </p:txBody>
      </p:sp>
    </p:spTree>
    <p:extLst>
      <p:ext uri="{BB962C8B-B14F-4D97-AF65-F5344CB8AC3E}">
        <p14:creationId xmlns:p14="http://schemas.microsoft.com/office/powerpoint/2010/main" val="1391466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1200" dirty="0"/>
              <a:t>Hvor stor en brugerorganisation er det, som efterspørger leverancerne?</a:t>
            </a:r>
            <a:endParaRPr lang="en-US" sz="1200" dirty="0"/>
          </a:p>
          <a:p>
            <a:r>
              <a:rPr lang="da-DK" sz="1200" dirty="0"/>
              <a:t> </a:t>
            </a:r>
            <a:endParaRPr lang="en-US" sz="1200" dirty="0"/>
          </a:p>
          <a:p>
            <a:pPr lvl="0">
              <a:buNone/>
            </a:pPr>
            <a:r>
              <a:rPr lang="da-DK" sz="1200" dirty="0"/>
              <a:t>0. Brugerorganisationen har ikke efterspurgt leverancerne. I værste fald, kan der være modstand mod forandringen.</a:t>
            </a:r>
            <a:endParaRPr lang="en-US" sz="1200" dirty="0"/>
          </a:p>
          <a:p>
            <a:pPr lvl="0">
              <a:buNone/>
            </a:pPr>
            <a:r>
              <a:rPr lang="da-DK" sz="1200" dirty="0"/>
              <a:t>1. Projektet efterspørges alene af projektejer/systemejer/processejer.</a:t>
            </a:r>
            <a:endParaRPr lang="en-US" sz="1200" dirty="0"/>
          </a:p>
          <a:p>
            <a:pPr lvl="0">
              <a:buNone/>
            </a:pPr>
            <a:r>
              <a:rPr lang="da-DK" sz="1200" dirty="0"/>
              <a:t>2. Projektet efterspørges af et eller flere ledelsesorganer.</a:t>
            </a:r>
            <a:endParaRPr lang="en-US" sz="1200" dirty="0"/>
          </a:p>
          <a:p>
            <a:pPr lvl="0">
              <a:buNone/>
            </a:pPr>
            <a:r>
              <a:rPr lang="da-DK" sz="1200" dirty="0"/>
              <a:t>3. Lille efterspørgsel fra VIP og/eller studerende.</a:t>
            </a:r>
            <a:endParaRPr lang="en-US" sz="1200" dirty="0"/>
          </a:p>
          <a:p>
            <a:pPr lvl="0">
              <a:buNone/>
            </a:pPr>
            <a:r>
              <a:rPr lang="da-DK" sz="1200" dirty="0"/>
              <a:t>4. Projektet efterspørges af mange, men vil kun give en mindre oplevet forbedring for brugergruppen.</a:t>
            </a:r>
            <a:endParaRPr lang="en-US" sz="1200" dirty="0"/>
          </a:p>
          <a:p>
            <a:pPr>
              <a:buNone/>
            </a:pPr>
            <a:r>
              <a:rPr lang="da-DK" sz="1200" dirty="0"/>
              <a:t>5. Stor efterspørgsel fra VIP og/eller studerende med stor oplevet forbedring for brugergruppen</a:t>
            </a:r>
            <a:r>
              <a:rPr lang="da-DK" dirty="0"/>
              <a:t>.</a:t>
            </a:r>
            <a:endParaRPr lang="en-GB" dirty="0"/>
          </a:p>
        </p:txBody>
      </p:sp>
      <p:sp>
        <p:nvSpPr>
          <p:cNvPr id="3" name="Titel 2"/>
          <p:cNvSpPr>
            <a:spLocks noGrp="1"/>
          </p:cNvSpPr>
          <p:nvPr>
            <p:ph type="title"/>
          </p:nvPr>
        </p:nvSpPr>
        <p:spPr/>
        <p:txBody>
          <a:bodyPr/>
          <a:lstStyle/>
          <a:p>
            <a:r>
              <a:rPr lang="en-GB" dirty="0"/>
              <a:t>4. </a:t>
            </a:r>
            <a:r>
              <a:rPr lang="da-DK" dirty="0"/>
              <a:t>Efterspørgsel fra brugerorganisationen</a:t>
            </a:r>
            <a:endParaRPr lang="en-GB" dirty="0"/>
          </a:p>
        </p:txBody>
      </p:sp>
    </p:spTree>
    <p:extLst>
      <p:ext uri="{BB962C8B-B14F-4D97-AF65-F5344CB8AC3E}">
        <p14:creationId xmlns:p14="http://schemas.microsoft.com/office/powerpoint/2010/main" val="3813695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1200" dirty="0"/>
              <a:t>Hvis projektet ikke prioriteres i den kommende periode, eller hvis det helt lukkes ned, hvilke negative konsekvenser, vil det så kunne få for AU?</a:t>
            </a:r>
            <a:endParaRPr lang="en-US" sz="1200" dirty="0"/>
          </a:p>
          <a:p>
            <a:r>
              <a:rPr lang="da-DK" sz="1200" dirty="0"/>
              <a:t> </a:t>
            </a:r>
            <a:endParaRPr lang="en-US" sz="1200" dirty="0"/>
          </a:p>
          <a:p>
            <a:pPr lvl="0">
              <a:buNone/>
            </a:pPr>
            <a:r>
              <a:rPr lang="da-DK" sz="1200" dirty="0"/>
              <a:t>0. Der er ikke direkte konsekvenser ved ikke at gennemføre ændringen. Status quo bibeholdes</a:t>
            </a:r>
            <a:endParaRPr lang="en-US" sz="1200" dirty="0"/>
          </a:p>
          <a:p>
            <a:pPr lvl="0">
              <a:buNone/>
            </a:pPr>
            <a:r>
              <a:rPr lang="da-DK" sz="1200" dirty="0"/>
              <a:t>1. Mindre ekstraomkostninger, eksempelvis nye manuelle arbejdsgange</a:t>
            </a:r>
            <a:endParaRPr lang="en-US" sz="1200" dirty="0"/>
          </a:p>
          <a:p>
            <a:pPr lvl="0">
              <a:buNone/>
            </a:pPr>
            <a:r>
              <a:rPr lang="da-DK" sz="1200" dirty="0"/>
              <a:t>2. Utilfredse brugere</a:t>
            </a:r>
            <a:endParaRPr lang="en-US" sz="1200" dirty="0"/>
          </a:p>
          <a:p>
            <a:pPr lvl="0">
              <a:buNone/>
            </a:pPr>
            <a:r>
              <a:rPr lang="da-DK" sz="1200" dirty="0"/>
              <a:t>3. Direkte negativ påvirkning på strategimål eller udviklingsmål, eksempelvis tabt anseelse blandt udenlandske studerende</a:t>
            </a:r>
            <a:endParaRPr lang="en-US" sz="1200" dirty="0"/>
          </a:p>
          <a:p>
            <a:pPr lvl="0">
              <a:buNone/>
            </a:pPr>
            <a:r>
              <a:rPr lang="da-DK" sz="1200" dirty="0"/>
              <a:t>4. Mistet indtjeningsmulighed eller større direkte omkostninger, eksempelvis fra bøder for manglende lovmedholdelighed</a:t>
            </a:r>
            <a:endParaRPr lang="en-US" sz="1200" dirty="0"/>
          </a:p>
          <a:p>
            <a:pPr>
              <a:buNone/>
            </a:pPr>
            <a:r>
              <a:rPr lang="da-DK" sz="1200" dirty="0"/>
              <a:t>5. Risiko for datatab eller systemnedbrud på driftskritiske områder</a:t>
            </a:r>
            <a:endParaRPr lang="en-GB" sz="1200" dirty="0"/>
          </a:p>
        </p:txBody>
      </p:sp>
      <p:sp>
        <p:nvSpPr>
          <p:cNvPr id="3" name="Titel 2"/>
          <p:cNvSpPr>
            <a:spLocks noGrp="1"/>
          </p:cNvSpPr>
          <p:nvPr>
            <p:ph type="title"/>
          </p:nvPr>
        </p:nvSpPr>
        <p:spPr/>
        <p:txBody>
          <a:bodyPr/>
          <a:lstStyle/>
          <a:p>
            <a:r>
              <a:rPr lang="en-GB" dirty="0"/>
              <a:t>5. </a:t>
            </a:r>
            <a:r>
              <a:rPr lang="da-DK" dirty="0"/>
              <a:t>Konsekvens ved ikke at gennemføre projektet</a:t>
            </a:r>
            <a:endParaRPr lang="en-GB" dirty="0"/>
          </a:p>
        </p:txBody>
      </p:sp>
    </p:spTree>
    <p:extLst>
      <p:ext uri="{BB962C8B-B14F-4D97-AF65-F5344CB8AC3E}">
        <p14:creationId xmlns:p14="http://schemas.microsoft.com/office/powerpoint/2010/main" val="2463388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9013" y="1989782"/>
            <a:ext cx="7159346" cy="584775"/>
          </a:xfrm>
        </p:spPr>
        <p:txBody>
          <a:bodyPr/>
          <a:lstStyle/>
          <a:p>
            <a:r>
              <a:rPr lang="da-DK" dirty="0"/>
              <a:t>Projektmodel</a:t>
            </a:r>
          </a:p>
        </p:txBody>
      </p:sp>
    </p:spTree>
    <p:extLst>
      <p:ext uri="{BB962C8B-B14F-4D97-AF65-F5344CB8AC3E}">
        <p14:creationId xmlns:p14="http://schemas.microsoft.com/office/powerpoint/2010/main" val="1253573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2426" y="166689"/>
            <a:ext cx="8440737" cy="604861"/>
          </a:xfrm>
        </p:spPr>
        <p:txBody>
          <a:bodyPr/>
          <a:lstStyle/>
          <a:p>
            <a:r>
              <a:rPr lang="da-DK" dirty="0"/>
              <a:t>Projektportefølje</a:t>
            </a:r>
          </a:p>
        </p:txBody>
      </p:sp>
      <p:sp>
        <p:nvSpPr>
          <p:cNvPr id="4" name="Pladsholder til slidenummer 3"/>
          <p:cNvSpPr>
            <a:spLocks noGrp="1"/>
          </p:cNvSpPr>
          <p:nvPr>
            <p:ph type="sldNum" sz="quarter" idx="10"/>
          </p:nvPr>
        </p:nvSpPr>
        <p:spPr/>
        <p:txBody>
          <a:bodyPr/>
          <a:lstStyle/>
          <a:p>
            <a:pPr>
              <a:defRPr/>
            </a:pPr>
            <a:fld id="{E90C1E0A-682D-40DC-B1EA-26C007FDC330}" type="slidenum">
              <a:rPr lang="da-DK" smtClean="0"/>
              <a:pPr>
                <a:defRPr/>
              </a:pPr>
              <a:t>24</a:t>
            </a:fld>
            <a:endParaRPr lang="da-DK" dirty="0"/>
          </a:p>
        </p:txBody>
      </p:sp>
      <p:pic>
        <p:nvPicPr>
          <p:cNvPr id="22" name="Pladsholder til indhold 21"/>
          <p:cNvPicPr>
            <a:picLocks noGrp="1" noChangeAspect="1"/>
          </p:cNvPicPr>
          <p:nvPr>
            <p:ph idx="1"/>
          </p:nvPr>
        </p:nvPicPr>
        <p:blipFill>
          <a:blip r:embed="rId3"/>
          <a:stretch>
            <a:fillRect/>
          </a:stretch>
        </p:blipFill>
        <p:spPr>
          <a:xfrm>
            <a:off x="5724128" y="76555"/>
            <a:ext cx="2952328" cy="4115220"/>
          </a:xfrm>
          <a:prstGeom prst="rect">
            <a:avLst/>
          </a:prstGeom>
        </p:spPr>
      </p:pic>
      <p:sp>
        <p:nvSpPr>
          <p:cNvPr id="28" name="Tekstfelt 27"/>
          <p:cNvSpPr txBox="1"/>
          <p:nvPr/>
        </p:nvSpPr>
        <p:spPr>
          <a:xfrm>
            <a:off x="2843808" y="1275606"/>
            <a:ext cx="4867646" cy="2339102"/>
          </a:xfrm>
          <a:prstGeom prst="rect">
            <a:avLst/>
          </a:prstGeom>
          <a:noFill/>
        </p:spPr>
        <p:txBody>
          <a:bodyPr wrap="square" lIns="0" tIns="0" rIns="0" bIns="0" rtlCol="0">
            <a:spAutoFit/>
          </a:bodyPr>
          <a:lstStyle/>
          <a:p>
            <a:pPr marL="285750" indent="-285750">
              <a:lnSpc>
                <a:spcPct val="95000"/>
              </a:lnSpc>
              <a:buFont typeface="Arial" panose="020B0604020202020204" pitchFamily="34" charset="0"/>
              <a:buChar char="•"/>
            </a:pPr>
            <a:r>
              <a:rPr lang="da-DK" sz="1600" dirty="0">
                <a:latin typeface="+mn-lt"/>
              </a:rPr>
              <a:t>Overblik over </a:t>
            </a:r>
            <a:br>
              <a:rPr lang="da-DK" sz="1600" dirty="0">
                <a:latin typeface="+mn-lt"/>
              </a:rPr>
            </a:br>
            <a:r>
              <a:rPr lang="da-DK" sz="1600" dirty="0">
                <a:latin typeface="+mn-lt"/>
              </a:rPr>
              <a:t>Porteføljen med tidshorisont </a:t>
            </a:r>
            <a:br>
              <a:rPr lang="da-DK" sz="1600" dirty="0">
                <a:latin typeface="+mn-lt"/>
              </a:rPr>
            </a:br>
            <a:r>
              <a:rPr lang="da-DK" sz="1600" dirty="0">
                <a:latin typeface="+mn-lt"/>
              </a:rPr>
              <a:t>for igangsatte projekter</a:t>
            </a:r>
            <a:br>
              <a:rPr lang="da-DK" sz="1600" dirty="0">
                <a:latin typeface="+mn-lt"/>
              </a:rPr>
            </a:br>
            <a:endParaRPr lang="da-DK" sz="1600" dirty="0">
              <a:latin typeface="+mn-lt"/>
            </a:endParaRPr>
          </a:p>
          <a:p>
            <a:pPr marL="285750" indent="-285750">
              <a:lnSpc>
                <a:spcPct val="95000"/>
              </a:lnSpc>
              <a:buFont typeface="Arial" panose="020B0604020202020204" pitchFamily="34" charset="0"/>
              <a:buChar char="•"/>
            </a:pPr>
            <a:endParaRPr lang="da-DK" sz="1600" dirty="0">
              <a:latin typeface="+mn-lt"/>
            </a:endParaRPr>
          </a:p>
          <a:p>
            <a:pPr marL="285750" indent="-285750">
              <a:lnSpc>
                <a:spcPct val="95000"/>
              </a:lnSpc>
              <a:buFont typeface="Arial" panose="020B0604020202020204" pitchFamily="34" charset="0"/>
              <a:buChar char="•"/>
            </a:pPr>
            <a:endParaRPr lang="da-DK" sz="1600" dirty="0">
              <a:latin typeface="+mn-lt"/>
            </a:endParaRPr>
          </a:p>
          <a:p>
            <a:pPr marL="285750" indent="-285750">
              <a:lnSpc>
                <a:spcPct val="95000"/>
              </a:lnSpc>
              <a:buFont typeface="Arial" panose="020B0604020202020204" pitchFamily="34" charset="0"/>
              <a:buChar char="•"/>
            </a:pPr>
            <a:endParaRPr lang="da-DK" sz="1600" dirty="0">
              <a:latin typeface="+mn-lt"/>
            </a:endParaRPr>
          </a:p>
          <a:p>
            <a:pPr marL="285750" indent="-285750">
              <a:lnSpc>
                <a:spcPct val="95000"/>
              </a:lnSpc>
              <a:buFont typeface="Arial" panose="020B0604020202020204" pitchFamily="34" charset="0"/>
              <a:buChar char="•"/>
            </a:pPr>
            <a:r>
              <a:rPr lang="da-DK" sz="1600" dirty="0">
                <a:latin typeface="+mn-lt"/>
              </a:rPr>
              <a:t>Overblik over prioriterede</a:t>
            </a:r>
            <a:br>
              <a:rPr lang="da-DK" sz="1600" dirty="0">
                <a:latin typeface="+mn-lt"/>
              </a:rPr>
            </a:br>
            <a:r>
              <a:rPr lang="da-DK" sz="1600" dirty="0">
                <a:latin typeface="+mn-lt"/>
              </a:rPr>
              <a:t>projekters indhold </a:t>
            </a:r>
            <a:br>
              <a:rPr lang="da-DK" sz="1600" dirty="0">
                <a:latin typeface="+mn-lt"/>
              </a:rPr>
            </a:br>
            <a:r>
              <a:rPr lang="da-DK" sz="1600" dirty="0">
                <a:latin typeface="+mn-lt"/>
              </a:rPr>
              <a:t>og kontaktpersoner</a:t>
            </a:r>
          </a:p>
        </p:txBody>
      </p:sp>
      <p:pic>
        <p:nvPicPr>
          <p:cNvPr id="29" name="Billede 28"/>
          <p:cNvPicPr>
            <a:picLocks noChangeAspect="1"/>
          </p:cNvPicPr>
          <p:nvPr/>
        </p:nvPicPr>
        <p:blipFill rotWithShape="1">
          <a:blip r:embed="rId4"/>
          <a:srcRect l="31494" t="18718" r="31888"/>
          <a:stretch/>
        </p:blipFill>
        <p:spPr>
          <a:xfrm>
            <a:off x="240082" y="769677"/>
            <a:ext cx="2459710" cy="3298673"/>
          </a:xfrm>
          <a:prstGeom prst="rect">
            <a:avLst/>
          </a:prstGeom>
        </p:spPr>
      </p:pic>
      <p:cxnSp>
        <p:nvCxnSpPr>
          <p:cNvPr id="5" name="Lige pilforbindelse 4"/>
          <p:cNvCxnSpPr/>
          <p:nvPr/>
        </p:nvCxnSpPr>
        <p:spPr bwMode="auto">
          <a:xfrm flipV="1">
            <a:off x="4355976" y="769677"/>
            <a:ext cx="1224136" cy="433921"/>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cxnSp>
        <p:nvCxnSpPr>
          <p:cNvPr id="7" name="Lige pilforbindelse 6"/>
          <p:cNvCxnSpPr/>
          <p:nvPr/>
        </p:nvCxnSpPr>
        <p:spPr bwMode="auto">
          <a:xfrm flipH="1" flipV="1">
            <a:off x="2699792" y="2571750"/>
            <a:ext cx="936104" cy="360040"/>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spTree>
    <p:extLst>
      <p:ext uri="{BB962C8B-B14F-4D97-AF65-F5344CB8AC3E}">
        <p14:creationId xmlns:p14="http://schemas.microsoft.com/office/powerpoint/2010/main" val="1627121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4"/>
          <p:cNvSpPr>
            <a:spLocks noGrp="1"/>
          </p:cNvSpPr>
          <p:nvPr>
            <p:ph type="sldNum" sz="quarter" idx="10"/>
          </p:nvPr>
        </p:nvSpPr>
        <p:spPr/>
        <p:txBody>
          <a:bodyPr/>
          <a:lstStyle/>
          <a:p>
            <a:pPr>
              <a:defRPr/>
            </a:pPr>
            <a:fld id="{E90C1E0A-682D-40DC-B1EA-26C007FDC330}" type="slidenum">
              <a:rPr lang="da-DK" smtClean="0"/>
              <a:pPr>
                <a:defRPr/>
              </a:pPr>
              <a:t>25</a:t>
            </a:fld>
            <a:endParaRPr lang="da-DK" dirty="0"/>
          </a:p>
        </p:txBody>
      </p:sp>
      <p:pic>
        <p:nvPicPr>
          <p:cNvPr id="2" name="Billede 1"/>
          <p:cNvPicPr>
            <a:picLocks noChangeAspect="1"/>
          </p:cNvPicPr>
          <p:nvPr/>
        </p:nvPicPr>
        <p:blipFill>
          <a:blip r:embed="rId3"/>
          <a:stretch>
            <a:fillRect/>
          </a:stretch>
        </p:blipFill>
        <p:spPr>
          <a:xfrm>
            <a:off x="38100" y="98425"/>
            <a:ext cx="9067800" cy="4946650"/>
          </a:xfrm>
          <a:prstGeom prst="rect">
            <a:avLst/>
          </a:prstGeom>
        </p:spPr>
      </p:pic>
    </p:spTree>
    <p:extLst>
      <p:ext uri="{BB962C8B-B14F-4D97-AF65-F5344CB8AC3E}">
        <p14:creationId xmlns:p14="http://schemas.microsoft.com/office/powerpoint/2010/main" val="400587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pPr>
              <a:defRPr/>
            </a:pPr>
            <a:fld id="{E90C1E0A-682D-40DC-B1EA-26C007FDC330}" type="slidenum">
              <a:rPr lang="da-DK" smtClean="0"/>
              <a:pPr>
                <a:defRPr/>
              </a:pPr>
              <a:t>26</a:t>
            </a:fld>
            <a:endParaRPr lang="da-DK" dirty="0"/>
          </a:p>
        </p:txBody>
      </p:sp>
      <p:pic>
        <p:nvPicPr>
          <p:cNvPr id="3" name="Billede 2"/>
          <p:cNvPicPr>
            <a:picLocks noChangeAspect="1"/>
          </p:cNvPicPr>
          <p:nvPr/>
        </p:nvPicPr>
        <p:blipFill>
          <a:blip r:embed="rId3"/>
          <a:stretch>
            <a:fillRect/>
          </a:stretch>
        </p:blipFill>
        <p:spPr>
          <a:xfrm>
            <a:off x="251520" y="123478"/>
            <a:ext cx="4093552" cy="3240360"/>
          </a:xfrm>
          <a:prstGeom prst="rect">
            <a:avLst/>
          </a:prstGeom>
        </p:spPr>
      </p:pic>
      <p:pic>
        <p:nvPicPr>
          <p:cNvPr id="4" name="Billede 3"/>
          <p:cNvPicPr>
            <a:picLocks noChangeAspect="1"/>
          </p:cNvPicPr>
          <p:nvPr/>
        </p:nvPicPr>
        <p:blipFill>
          <a:blip r:embed="rId4"/>
          <a:stretch>
            <a:fillRect/>
          </a:stretch>
        </p:blipFill>
        <p:spPr>
          <a:xfrm>
            <a:off x="4345072" y="1717712"/>
            <a:ext cx="4617581" cy="3138035"/>
          </a:xfrm>
          <a:prstGeom prst="rect">
            <a:avLst/>
          </a:prstGeom>
        </p:spPr>
      </p:pic>
    </p:spTree>
    <p:extLst>
      <p:ext uri="{BB962C8B-B14F-4D97-AF65-F5344CB8AC3E}">
        <p14:creationId xmlns:p14="http://schemas.microsoft.com/office/powerpoint/2010/main" val="492952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sz="quarter" idx="12"/>
          </p:nvPr>
        </p:nvSpPr>
        <p:spPr>
          <a:xfrm>
            <a:off x="323528" y="253902"/>
            <a:ext cx="1656184" cy="438844"/>
          </a:xfrm>
        </p:spPr>
        <p:txBody>
          <a:bodyPr/>
          <a:lstStyle/>
          <a:p>
            <a:r>
              <a:rPr lang="da-DK" b="1" dirty="0"/>
              <a:t>Projektmodellen</a:t>
            </a:r>
          </a:p>
          <a:p>
            <a:r>
              <a:rPr lang="da-DK" sz="800" b="1" dirty="0"/>
              <a:t>Godkendt 03-05-2021</a:t>
            </a:r>
            <a:endParaRPr lang="da-DK" sz="800" dirty="0"/>
          </a:p>
          <a:p>
            <a:pPr>
              <a:buNone/>
            </a:pPr>
            <a:endParaRPr lang="da-DK" sz="1400" dirty="0"/>
          </a:p>
          <a:p>
            <a:pPr>
              <a:buNone/>
            </a:pPr>
            <a:endParaRPr lang="da-DK" sz="1400" dirty="0"/>
          </a:p>
          <a:p>
            <a:pPr lvl="1"/>
            <a:endParaRPr lang="da-DK" sz="1400" dirty="0"/>
          </a:p>
          <a:p>
            <a:pPr>
              <a:buNone/>
            </a:pPr>
            <a:endParaRPr lang="da-DK" sz="1400" dirty="0"/>
          </a:p>
          <a:p>
            <a:pPr>
              <a:buNone/>
            </a:pPr>
            <a:r>
              <a:rPr lang="da-DK" sz="1400" dirty="0"/>
              <a:t> </a:t>
            </a:r>
          </a:p>
          <a:p>
            <a:endParaRPr lang="da-DK" sz="1400" dirty="0"/>
          </a:p>
        </p:txBody>
      </p:sp>
      <p:sp>
        <p:nvSpPr>
          <p:cNvPr id="4" name="Pladsholder til diasnummer 3"/>
          <p:cNvSpPr>
            <a:spLocks noGrp="1"/>
          </p:cNvSpPr>
          <p:nvPr>
            <p:ph type="sldNum" sz="quarter" idx="10"/>
          </p:nvPr>
        </p:nvSpPr>
        <p:spPr/>
        <p:txBody>
          <a:bodyPr/>
          <a:lstStyle/>
          <a:p>
            <a:pPr>
              <a:defRPr/>
            </a:pPr>
            <a:fld id="{E90C1E0A-682D-40DC-B1EA-26C007FDC330}" type="slidenum">
              <a:rPr lang="da-DK" smtClean="0"/>
              <a:pPr>
                <a:defRPr/>
              </a:pPr>
              <a:t>27</a:t>
            </a:fld>
            <a:endParaRPr lang="da-DK" dirty="0"/>
          </a:p>
        </p:txBody>
      </p:sp>
      <p:sp>
        <p:nvSpPr>
          <p:cNvPr id="6" name="Venstrepil 5"/>
          <p:cNvSpPr/>
          <p:nvPr/>
        </p:nvSpPr>
        <p:spPr bwMode="auto">
          <a:xfrm flipH="1">
            <a:off x="1288789" y="2211710"/>
            <a:ext cx="648072" cy="648069"/>
          </a:xfrm>
          <a:prstGeom prst="leftArrow">
            <a:avLst/>
          </a:prstGeom>
          <a:solidFill>
            <a:srgbClr val="FF000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a:ln>
                <a:noFill/>
              </a:ln>
              <a:solidFill>
                <a:schemeClr val="tx1"/>
              </a:solidFill>
              <a:effectLst/>
              <a:latin typeface="AU Passata" pitchFamily="34" charset="0"/>
            </a:endParaRPr>
          </a:p>
        </p:txBody>
      </p:sp>
      <p:sp>
        <p:nvSpPr>
          <p:cNvPr id="7" name="Tekstboks 6"/>
          <p:cNvSpPr txBox="1"/>
          <p:nvPr/>
        </p:nvSpPr>
        <p:spPr>
          <a:xfrm>
            <a:off x="350836" y="2211710"/>
            <a:ext cx="1268836" cy="146194"/>
          </a:xfrm>
          <a:prstGeom prst="rect">
            <a:avLst/>
          </a:prstGeom>
          <a:noFill/>
        </p:spPr>
        <p:txBody>
          <a:bodyPr wrap="square" lIns="0" tIns="0" rIns="0" bIns="0" rtlCol="0">
            <a:spAutoFit/>
          </a:bodyPr>
          <a:lstStyle/>
          <a:p>
            <a:pPr>
              <a:lnSpc>
                <a:spcPct val="95000"/>
              </a:lnSpc>
            </a:pPr>
            <a:r>
              <a:rPr lang="da-DK" sz="1000" dirty="0">
                <a:latin typeface="+mn-lt"/>
              </a:rPr>
              <a:t>Minimumsleverancer</a:t>
            </a:r>
          </a:p>
        </p:txBody>
      </p:sp>
      <p:pic>
        <p:nvPicPr>
          <p:cNvPr id="5" name="Billede 4"/>
          <p:cNvPicPr>
            <a:picLocks noChangeAspect="1"/>
          </p:cNvPicPr>
          <p:nvPr/>
        </p:nvPicPr>
        <p:blipFill>
          <a:blip r:embed="rId3"/>
          <a:stretch>
            <a:fillRect/>
          </a:stretch>
        </p:blipFill>
        <p:spPr>
          <a:xfrm>
            <a:off x="1979712" y="213801"/>
            <a:ext cx="6912768" cy="4774557"/>
          </a:xfrm>
          <a:prstGeom prst="rect">
            <a:avLst/>
          </a:prstGeom>
        </p:spPr>
      </p:pic>
    </p:spTree>
    <p:extLst>
      <p:ext uri="{BB962C8B-B14F-4D97-AF65-F5344CB8AC3E}">
        <p14:creationId xmlns:p14="http://schemas.microsoft.com/office/powerpoint/2010/main" val="2535106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44357" y="5203"/>
            <a:ext cx="5241516" cy="449027"/>
          </a:xfrm>
        </p:spPr>
        <p:txBody>
          <a:bodyPr>
            <a:normAutofit fontScale="90000"/>
          </a:bodyPr>
          <a:lstStyle/>
          <a:p>
            <a:r>
              <a:rPr lang="da-DK" dirty="0"/>
              <a:t>Principper for projektmodellen</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644109241"/>
              </p:ext>
            </p:extLst>
          </p:nvPr>
        </p:nvGraphicFramePr>
        <p:xfrm>
          <a:off x="107504" y="455167"/>
          <a:ext cx="8777005" cy="4629150"/>
        </p:xfrm>
        <a:graphic>
          <a:graphicData uri="http://schemas.openxmlformats.org/drawingml/2006/table">
            <a:tbl>
              <a:tblPr firstRow="1" bandRow="1">
                <a:tableStyleId>{5C22544A-7EE6-4342-B048-85BDC9FD1C3A}</a:tableStyleId>
              </a:tblPr>
              <a:tblGrid>
                <a:gridCol w="3219661">
                  <a:extLst>
                    <a:ext uri="{9D8B030D-6E8A-4147-A177-3AD203B41FA5}">
                      <a16:colId xmlns:a16="http://schemas.microsoft.com/office/drawing/2014/main" val="3822259864"/>
                    </a:ext>
                  </a:extLst>
                </a:gridCol>
                <a:gridCol w="5557344">
                  <a:extLst>
                    <a:ext uri="{9D8B030D-6E8A-4147-A177-3AD203B41FA5}">
                      <a16:colId xmlns:a16="http://schemas.microsoft.com/office/drawing/2014/main" val="1658664720"/>
                    </a:ext>
                  </a:extLst>
                </a:gridCol>
              </a:tblGrid>
              <a:tr h="278130">
                <a:tc>
                  <a:txBody>
                    <a:bodyPr/>
                    <a:lstStyle/>
                    <a:p>
                      <a:r>
                        <a:rPr lang="da-DK" sz="1000" dirty="0"/>
                        <a:t>Princip</a:t>
                      </a:r>
                    </a:p>
                  </a:txBody>
                  <a:tcPr marL="68580" marR="68580" marT="34290" marB="34290"/>
                </a:tc>
                <a:tc>
                  <a:txBody>
                    <a:bodyPr/>
                    <a:lstStyle/>
                    <a:p>
                      <a:r>
                        <a:rPr lang="da-DK" sz="1000" dirty="0"/>
                        <a:t>Beskrivelse</a:t>
                      </a:r>
                    </a:p>
                  </a:txBody>
                  <a:tcPr marL="68580" marR="68580" marT="34290" marB="34290"/>
                </a:tc>
                <a:extLst>
                  <a:ext uri="{0D108BD9-81ED-4DB2-BD59-A6C34878D82A}">
                    <a16:rowId xmlns:a16="http://schemas.microsoft.com/office/drawing/2014/main" val="595291664"/>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t>Ligger tæt op ad Digitaliseringsstyrelsens fælles statslige IT-projektmodel og Prince2</a:t>
                      </a:r>
                    </a:p>
                  </a:txBody>
                  <a:tcPr marL="68580" marR="68580" marT="34290" marB="34290"/>
                </a:tc>
                <a:tc>
                  <a:txBody>
                    <a:bodyPr/>
                    <a:lstStyle/>
                    <a:p>
                      <a:r>
                        <a:rPr lang="da-DK" sz="700" dirty="0"/>
                        <a:t>Bygger på </a:t>
                      </a:r>
                      <a:r>
                        <a:rPr lang="da-DK" sz="700" dirty="0" err="1"/>
                        <a:t>best</a:t>
                      </a:r>
                      <a:r>
                        <a:rPr lang="da-DK" sz="700" dirty="0"/>
                        <a:t> </a:t>
                      </a:r>
                      <a:r>
                        <a:rPr lang="da-DK" sz="700" dirty="0" err="1"/>
                        <a:t>practise</a:t>
                      </a:r>
                      <a:r>
                        <a:rPr lang="da-DK" sz="700" baseline="0" dirty="0"/>
                        <a:t>, men med tilpasninger i forhold til AU for derigennem ikke at opfinde noget helt nyt, og samtidig opnå størst mulig sammenhæng til den organisation den skal virke i.</a:t>
                      </a:r>
                      <a:endParaRPr lang="da-DK" sz="700" dirty="0"/>
                    </a:p>
                  </a:txBody>
                  <a:tcPr marL="68580" marR="68580" marT="34290" marB="34290"/>
                </a:tc>
                <a:extLst>
                  <a:ext uri="{0D108BD9-81ED-4DB2-BD59-A6C34878D82A}">
                    <a16:rowId xmlns:a16="http://schemas.microsoft.com/office/drawing/2014/main" val="4120821962"/>
                  </a:ext>
                </a:extLst>
              </a:tr>
              <a:tr h="278130">
                <a:tc>
                  <a:txBody>
                    <a:bodyPr/>
                    <a:lstStyle/>
                    <a:p>
                      <a:r>
                        <a:rPr lang="da-DK" sz="700" dirty="0"/>
                        <a:t>Projektlederen har gennemførelsesansvaret. Leder projektprocessen.</a:t>
                      </a:r>
                    </a:p>
                    <a:p>
                      <a:r>
                        <a:rPr lang="da-DK" sz="700" dirty="0"/>
                        <a:t>Arkitekt og projektejer har det faglige ansvar</a:t>
                      </a:r>
                      <a:r>
                        <a:rPr lang="da-DK" sz="700" baseline="0" dirty="0"/>
                        <a:t> for leverancerne. </a:t>
                      </a:r>
                      <a:endParaRPr lang="da-DK" sz="7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t>Projektlederen er ikke nødvendigvis ekspert i de</a:t>
                      </a:r>
                      <a:r>
                        <a:rPr lang="da-DK" sz="700" baseline="0" dirty="0"/>
                        <a:t> slutp</a:t>
                      </a:r>
                      <a:r>
                        <a:rPr lang="da-DK" sz="700" dirty="0"/>
                        <a:t>rodukter,  der skal tilvejebringes.</a:t>
                      </a:r>
                      <a:r>
                        <a:rPr lang="da-DK" sz="700" baseline="0" dirty="0"/>
                        <a:t> Det er arkitekten, projektejeren og de projektdeltagere, der skal bidrage til projektets leverancer.</a:t>
                      </a:r>
                      <a:endParaRPr lang="da-DK" sz="700" dirty="0"/>
                    </a:p>
                  </a:txBody>
                  <a:tcPr marL="68580" marR="68580" marT="34290" marB="34290"/>
                </a:tc>
                <a:extLst>
                  <a:ext uri="{0D108BD9-81ED-4DB2-BD59-A6C34878D82A}">
                    <a16:rowId xmlns:a16="http://schemas.microsoft.com/office/drawing/2014/main" val="3263353134"/>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t>Projektlederen laver ikke planen alene, men i samarbejde med de som skal deltage i projektet.</a:t>
                      </a:r>
                    </a:p>
                  </a:txBody>
                  <a:tcPr marL="68580" marR="68580" marT="34290" marB="34290"/>
                </a:tc>
                <a:tc>
                  <a:txBody>
                    <a:bodyPr/>
                    <a:lstStyle/>
                    <a:p>
                      <a:r>
                        <a:rPr lang="da-DK" sz="700" dirty="0"/>
                        <a:t>Da projektlederen ikke er eksperten, kan han ikke forudse alle de leverancer og aktiviteter, der skal til for at tilvejebringe slutprodukterne. En bredere deltagelse i planlægningen vil give større realisme i planen og større ejerskab til leverancerne.</a:t>
                      </a:r>
                    </a:p>
                  </a:txBody>
                  <a:tcPr marL="68580" marR="68580" marT="34290" marB="34290"/>
                </a:tc>
                <a:extLst>
                  <a:ext uri="{0D108BD9-81ED-4DB2-BD59-A6C34878D82A}">
                    <a16:rowId xmlns:a16="http://schemas.microsoft.com/office/drawing/2014/main" val="1257057989"/>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t>Projektmodellen beskriver ikke processen for at nå frem til  de enkelte leverancer, men forudsætter at projektleder, arkitekt og projektejer fastsætter dette i fællesskab. Eventuelt med </a:t>
                      </a:r>
                      <a:r>
                        <a:rPr lang="da-DK" sz="700" dirty="0" err="1"/>
                        <a:t>indragelse</a:t>
                      </a:r>
                      <a:r>
                        <a:rPr lang="da-DK" sz="700" dirty="0"/>
                        <a:t> fra flere projektdeltagere.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t>Det er svært at gøre processen for leverancerne generisk. En kravspecifikation, eksempelvis, kan blive til på mange måder alt efter projektets type, omfang, interessenterne m.m. Her er det projektlederen der </a:t>
                      </a:r>
                      <a:r>
                        <a:rPr lang="da-DK" sz="700" dirty="0" err="1"/>
                        <a:t>faciliterer</a:t>
                      </a:r>
                      <a:r>
                        <a:rPr lang="da-DK" sz="700" dirty="0"/>
                        <a:t> at processen tilrettelægges.</a:t>
                      </a:r>
                    </a:p>
                  </a:txBody>
                  <a:tcPr marL="68580" marR="68580" marT="34290" marB="34290"/>
                </a:tc>
                <a:extLst>
                  <a:ext uri="{0D108BD9-81ED-4DB2-BD59-A6C34878D82A}">
                    <a16:rowId xmlns:a16="http://schemas.microsoft.com/office/drawing/2014/main" val="3152505661"/>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t>Projektmodellen beskriver hvornår en leverance skal være afsluttet, ikke hvornår den skal startes.</a:t>
                      </a:r>
                    </a:p>
                    <a:p>
                      <a:endParaRPr lang="da-DK" sz="700" dirty="0"/>
                    </a:p>
                  </a:txBody>
                  <a:tcPr marL="68580" marR="68580" marT="34290" marB="34290"/>
                </a:tc>
                <a:tc>
                  <a:txBody>
                    <a:bodyPr/>
                    <a:lstStyle/>
                    <a:p>
                      <a:r>
                        <a:rPr lang="da-DK" sz="700" dirty="0"/>
                        <a:t>Hvornår</a:t>
                      </a:r>
                      <a:r>
                        <a:rPr lang="da-DK" sz="700" baseline="0" dirty="0"/>
                        <a:t> der startes på aktiviteter under de enkelte leverancer afhænger af projektet og en vurdering af hvilke aktiviteter, der må forudse at tage lang tid. En konkret risikovurdering skal afgøre om man vil gå i gang, vel vidende at arbejdet kan være spildt hvis projektet skifter retning eller lukker ved faseovergangen.</a:t>
                      </a:r>
                      <a:endParaRPr lang="da-DK" sz="700" dirty="0"/>
                    </a:p>
                  </a:txBody>
                  <a:tcPr marL="68580" marR="68580" marT="34290" marB="34290"/>
                </a:tc>
                <a:extLst>
                  <a:ext uri="{0D108BD9-81ED-4DB2-BD59-A6C34878D82A}">
                    <a16:rowId xmlns:a16="http://schemas.microsoft.com/office/drawing/2014/main" val="1930485028"/>
                  </a:ext>
                </a:extLst>
              </a:tr>
              <a:tr h="994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t>Projektmodellen beskriver minimumsgates og leverancer. Ikke hvor mange man kunne/burde overveje at lægge ind.</a:t>
                      </a:r>
                    </a:p>
                  </a:txBody>
                  <a:tcPr marL="68580" marR="68580" marT="34290" marB="34290"/>
                </a:tc>
                <a:tc>
                  <a:txBody>
                    <a:bodyPr/>
                    <a:lstStyle/>
                    <a:p>
                      <a:r>
                        <a:rPr lang="da-DK" sz="700" dirty="0"/>
                        <a:t>Projektmodellen beskriver hvornår man i alt fald bør stoppe op og tage projektets temperatur og i forhold til Prince2, også spørge til projektets fortsatte eksistensberettigelse.</a:t>
                      </a:r>
                      <a:r>
                        <a:rPr lang="da-DK" sz="700" baseline="0" dirty="0"/>
                        <a:t> Hvis ikke man gør, skal man kunne argumentere for det.</a:t>
                      </a:r>
                    </a:p>
                    <a:p>
                      <a:r>
                        <a:rPr lang="da-DK" sz="700" dirty="0"/>
                        <a:t>Alle projekter bør derudover overveje deres beslutningspunkter i forhold til milepælene, og lægge et antal gates ind, der matcher. Eksempelvis</a:t>
                      </a:r>
                      <a:r>
                        <a:rPr lang="da-DK" sz="700" baseline="0" dirty="0"/>
                        <a:t> kan der være flere idriftsættelsesgodkendelser, hvis der er flere store leverancer, eller der kan være flere godkendelser undervejs i en </a:t>
                      </a:r>
                      <a:r>
                        <a:rPr lang="da-DK" sz="700" baseline="0" dirty="0" err="1"/>
                        <a:t>foranalyse</a:t>
                      </a:r>
                      <a:r>
                        <a:rPr lang="da-DK" sz="700" baseline="0" dirty="0"/>
                        <a:t>, når økonomi og effekter bliver tydeligere.</a:t>
                      </a:r>
                    </a:p>
                    <a:p>
                      <a:r>
                        <a:rPr lang="da-DK" sz="700" dirty="0"/>
                        <a:t>På samme måde er minimumsleverancerne</a:t>
                      </a:r>
                      <a:r>
                        <a:rPr lang="da-DK" sz="700" baseline="0" dirty="0"/>
                        <a:t> et udtryk for leverancer, der bør overvejes og argumenteres for hvis de ikke gennemføres. Minimumsleverancer er valgt ud fordi de har eller har haft særlig fokus på AU. Minimumsleverancerne ændrer sig derfor over tid, alt efter hvad der har været efterspurgt fra eksempelvis porteføljestyring, ledelseslag eller projektevalueringer. Alle projekter bør herudover se på hvilke leverancer der i øvrigt er vigtige for netop det projekt. Eksempelvis en interessentanalyse, en kvalitetslog en leverandørstyringsstrategi, driftsinstruktioner m.v.</a:t>
                      </a:r>
                      <a:endParaRPr lang="da-DK" sz="700" dirty="0"/>
                    </a:p>
                  </a:txBody>
                  <a:tcPr marL="68580" marR="68580" marT="34290" marB="34290"/>
                </a:tc>
                <a:extLst>
                  <a:ext uri="{0D108BD9-81ED-4DB2-BD59-A6C34878D82A}">
                    <a16:rowId xmlns:a16="http://schemas.microsoft.com/office/drawing/2014/main" val="1942517567"/>
                  </a:ext>
                </a:extLst>
              </a:tr>
              <a:tr h="788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kern="1200" dirty="0">
                          <a:solidFill>
                            <a:schemeClr val="dk1"/>
                          </a:solidFill>
                          <a:latin typeface="+mn-lt"/>
                          <a:ea typeface="+mn-ea"/>
                          <a:cs typeface="+mn-cs"/>
                        </a:rPr>
                        <a:t>Der skelnes mellem styring på porteføljeniveau og projektniveau</a:t>
                      </a:r>
                    </a:p>
                  </a:txBody>
                  <a:tcPr marL="68580" marR="68580" marT="34290" marB="34290"/>
                </a:tc>
                <a:tc>
                  <a:txBody>
                    <a:bodyPr/>
                    <a:lstStyle/>
                    <a:p>
                      <a:r>
                        <a:rPr lang="da-DK" sz="700" dirty="0"/>
                        <a:t>Modellens faser og gates skal</a:t>
                      </a:r>
                      <a:r>
                        <a:rPr lang="da-DK" sz="700" baseline="0" dirty="0"/>
                        <a:t> kunne bruges til at følge projekternes fremdrift på tværs af porteføljen. Hvis faserne </a:t>
                      </a:r>
                      <a:r>
                        <a:rPr lang="da-DK" sz="700" baseline="0" dirty="0" err="1"/>
                        <a:t>slåes</a:t>
                      </a:r>
                      <a:r>
                        <a:rPr lang="da-DK" sz="700" baseline="0" dirty="0"/>
                        <a:t> sammen sådan som de er det hos digitaliseringsstyrelsen, vil overblikket på tværs af porteføljen blive for unuanceret. Både PRINCE2 og Digitaliseringsstyrelsens modeller anbefaler at der beskrives </a:t>
                      </a:r>
                      <a:r>
                        <a:rPr lang="da-DK" sz="700" baseline="0" dirty="0" err="1"/>
                        <a:t>ledelsfaser</a:t>
                      </a:r>
                      <a:r>
                        <a:rPr lang="da-DK" sz="700" baseline="0" dirty="0"/>
                        <a:t> under de generelle faser.</a:t>
                      </a:r>
                    </a:p>
                    <a:p>
                      <a:r>
                        <a:rPr lang="da-DK" sz="700" baseline="0" dirty="0"/>
                        <a:t>Omvendt vil en generel opfølgning på en yderligere opdeling af faserne og tilføjelse af flere gates som er forskellig i de enkelte projekter gøre det sværere at have en fælles forståelse for hvor projekterne er i deres livscyklus. Det skal de enkelte styregrupper i stedet monitorere.</a:t>
                      </a:r>
                    </a:p>
                    <a:p>
                      <a:r>
                        <a:rPr lang="da-DK" sz="700" baseline="0" dirty="0"/>
                        <a:t>Det er derfor valgt rapporterings og porteføljestyringsmæssig, at have 3 faser og 4 gates i </a:t>
                      </a:r>
                      <a:r>
                        <a:rPr lang="da-DK" sz="700" baseline="0" dirty="0" err="1"/>
                        <a:t>AUs</a:t>
                      </a:r>
                      <a:r>
                        <a:rPr lang="da-DK" sz="700" baseline="0" dirty="0"/>
                        <a:t> projektmodel, men med frihed til at de enkelte projekter kan definere yderligere opdelinger hvis der er et andet styringsbehov i forhold til projektets  styregruppe.</a:t>
                      </a:r>
                      <a:endParaRPr lang="da-DK" sz="700" dirty="0"/>
                    </a:p>
                  </a:txBody>
                  <a:tcPr marL="68580" marR="68580" marT="34290" marB="34290"/>
                </a:tc>
                <a:extLst>
                  <a:ext uri="{0D108BD9-81ED-4DB2-BD59-A6C34878D82A}">
                    <a16:rowId xmlns:a16="http://schemas.microsoft.com/office/drawing/2014/main" val="3928600417"/>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t>Projektmodellen</a:t>
                      </a:r>
                      <a:r>
                        <a:rPr lang="da-DK" sz="700" baseline="0" dirty="0"/>
                        <a:t> h</a:t>
                      </a:r>
                      <a:r>
                        <a:rPr lang="da-DK" sz="700" dirty="0"/>
                        <a:t>ar IKKE en generisk aktivitetsplan for tilvejebringelsen</a:t>
                      </a:r>
                      <a:r>
                        <a:rPr lang="da-DK" sz="700" baseline="0" dirty="0"/>
                        <a:t> af </a:t>
                      </a:r>
                      <a:r>
                        <a:rPr lang="da-DK" sz="700" dirty="0"/>
                        <a:t>minimumsleverancerne,  eksempelvis PID udarbejdelsen, da det afhænger af den valgte proces i det enkelte projekt.</a:t>
                      </a:r>
                    </a:p>
                  </a:txBody>
                  <a:tcPr marL="68580" marR="68580" marT="34290" marB="34290"/>
                </a:tc>
                <a:tc>
                  <a:txBody>
                    <a:bodyPr/>
                    <a:lstStyle/>
                    <a:p>
                      <a:r>
                        <a:rPr lang="da-DK" sz="700" dirty="0"/>
                        <a:t>Da aktivitetsplanen</a:t>
                      </a:r>
                      <a:r>
                        <a:rPr lang="da-DK" sz="700" baseline="0" dirty="0"/>
                        <a:t> afhænger af den proces, der er defineret for det enkelte projekt, vil en aktivitetsplan ikke være generisk. Den enkelte projektleder vil være nødt til at sikre leverancenedbrydning sammen med projektdeltagerne, når processen er defineret.</a:t>
                      </a:r>
                    </a:p>
                    <a:p>
                      <a:r>
                        <a:rPr lang="da-DK" sz="700" baseline="0" dirty="0"/>
                        <a:t>Der er i stedet lavet en ganske fyldig tjekliste til projektlederen, som skal hjælpe til overvejelser omkring hvad der kan være vigtigt at få med og komme omkring.</a:t>
                      </a:r>
                      <a:endParaRPr lang="da-DK" sz="700" dirty="0"/>
                    </a:p>
                  </a:txBody>
                  <a:tcPr marL="68580" marR="68580" marT="34290" marB="34290"/>
                </a:tc>
                <a:extLst>
                  <a:ext uri="{0D108BD9-81ED-4DB2-BD59-A6C34878D82A}">
                    <a16:rowId xmlns:a16="http://schemas.microsoft.com/office/drawing/2014/main" val="2531619090"/>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t>Der ønskes et særligt fokus på implementeringen af leverancerne i organisationen</a:t>
                      </a:r>
                    </a:p>
                  </a:txBody>
                  <a:tcPr marL="68580" marR="68580" marT="34290" marB="34290"/>
                </a:tc>
                <a:tc>
                  <a:txBody>
                    <a:bodyPr/>
                    <a:lstStyle/>
                    <a:p>
                      <a:r>
                        <a:rPr lang="da-DK" sz="700" dirty="0"/>
                        <a:t>Prince2 og Digitaliseringsstyrelsen skelner</a:t>
                      </a:r>
                      <a:r>
                        <a:rPr lang="da-DK" sz="700" baseline="0" dirty="0"/>
                        <a:t> ikke mellem frembringelsen af leverancerne og implementeringen af dem i organisationen. AU har valgt at indføre en gate3, der skal sikre at både leverancerne, men også organisationen er klar til ibrugtagning og at der er lavet aftaler om hvordan det som sættes i drift, forvaltes, også i projektperioden.</a:t>
                      </a:r>
                      <a:endParaRPr lang="da-DK" sz="700" dirty="0"/>
                    </a:p>
                  </a:txBody>
                  <a:tcPr marL="68580" marR="68580" marT="34290" marB="34290"/>
                </a:tc>
                <a:extLst>
                  <a:ext uri="{0D108BD9-81ED-4DB2-BD59-A6C34878D82A}">
                    <a16:rowId xmlns:a16="http://schemas.microsoft.com/office/drawing/2014/main" val="2353208171"/>
                  </a:ext>
                </a:extLst>
              </a:tr>
            </a:tbl>
          </a:graphicData>
        </a:graphic>
      </p:graphicFrame>
      <p:sp>
        <p:nvSpPr>
          <p:cNvPr id="3" name="Tekstfelt 2"/>
          <p:cNvSpPr txBox="1"/>
          <p:nvPr/>
        </p:nvSpPr>
        <p:spPr>
          <a:xfrm>
            <a:off x="7884368" y="132154"/>
            <a:ext cx="1062681" cy="207749"/>
          </a:xfrm>
          <a:prstGeom prst="rect">
            <a:avLst/>
          </a:prstGeom>
          <a:noFill/>
        </p:spPr>
        <p:txBody>
          <a:bodyPr wrap="square" rtlCol="0">
            <a:spAutoFit/>
          </a:bodyPr>
          <a:lstStyle/>
          <a:p>
            <a:pPr defTabSz="685800" fontAlgn="auto">
              <a:lnSpc>
                <a:spcPct val="100000"/>
              </a:lnSpc>
              <a:spcBef>
                <a:spcPts val="0"/>
              </a:spcBef>
              <a:spcAft>
                <a:spcPts val="0"/>
              </a:spcAft>
            </a:pPr>
            <a:r>
              <a:rPr lang="da-DK" sz="750" dirty="0">
                <a:solidFill>
                  <a:prstClr val="black"/>
                </a:solidFill>
                <a:latin typeface="Calibri" panose="020F0502020204030204"/>
              </a:rPr>
              <a:t>Opdateret 30-06-2020</a:t>
            </a:r>
          </a:p>
        </p:txBody>
      </p:sp>
    </p:spTree>
    <p:extLst>
      <p:ext uri="{BB962C8B-B14F-4D97-AF65-F5344CB8AC3E}">
        <p14:creationId xmlns:p14="http://schemas.microsoft.com/office/powerpoint/2010/main" val="2949746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5401" y="107028"/>
            <a:ext cx="7886700" cy="473740"/>
          </a:xfrm>
        </p:spPr>
        <p:txBody>
          <a:bodyPr>
            <a:normAutofit fontScale="90000"/>
          </a:bodyPr>
          <a:lstStyle/>
          <a:p>
            <a:pPr algn="ctr"/>
            <a:r>
              <a:rPr lang="da-DK" dirty="0"/>
              <a:t>Terminologi</a:t>
            </a:r>
          </a:p>
        </p:txBody>
      </p:sp>
      <p:sp>
        <p:nvSpPr>
          <p:cNvPr id="3" name="Pladsholder til indhold 2"/>
          <p:cNvSpPr>
            <a:spLocks noGrp="1"/>
          </p:cNvSpPr>
          <p:nvPr>
            <p:ph idx="1"/>
          </p:nvPr>
        </p:nvSpPr>
        <p:spPr>
          <a:xfrm>
            <a:off x="585401" y="813642"/>
            <a:ext cx="7886700" cy="4241457"/>
          </a:xfrm>
        </p:spPr>
        <p:txBody>
          <a:bodyPr>
            <a:normAutofit fontScale="62500" lnSpcReduction="20000"/>
          </a:bodyPr>
          <a:lstStyle/>
          <a:p>
            <a:r>
              <a:rPr lang="da-DK" dirty="0"/>
              <a:t>Produkt vs Leverance</a:t>
            </a:r>
          </a:p>
          <a:p>
            <a:pPr lvl="1"/>
            <a:r>
              <a:rPr lang="da-DK" dirty="0"/>
              <a:t>I Prince 2 er alt det vi laver et produkt, men kun det som leveres ud af projektet er en leverance. Eksempelvis er en PID et produkt, men ikke en leverance, mens en procesbeskrivelse er både et produkt og en leverance.</a:t>
            </a:r>
          </a:p>
          <a:p>
            <a:pPr lvl="1"/>
            <a:r>
              <a:rPr lang="da-DK" dirty="0"/>
              <a:t>I projektmodellen har vi valgt ikke at skelne, men kalde det hele leverancer.</a:t>
            </a:r>
          </a:p>
          <a:p>
            <a:pPr lvl="1"/>
            <a:endParaRPr lang="da-DK" dirty="0"/>
          </a:p>
          <a:p>
            <a:pPr lvl="1"/>
            <a:endParaRPr lang="da-DK" dirty="0"/>
          </a:p>
          <a:p>
            <a:r>
              <a:rPr lang="da-DK" dirty="0"/>
              <a:t>Ledelsesprodukter / Specialistprodukter / Minimumsleverancer</a:t>
            </a:r>
          </a:p>
          <a:p>
            <a:pPr lvl="1"/>
            <a:r>
              <a:rPr lang="da-DK" dirty="0"/>
              <a:t>I Prince2 detailbeskrives kun ledelsesprodukter, der er de projektadministrative leverancer som eksempelvis statusrapport, PID, Kvalitetsstyringsstrategi m.m.</a:t>
            </a:r>
          </a:p>
          <a:p>
            <a:pPr lvl="1"/>
            <a:r>
              <a:rPr lang="da-DK" dirty="0"/>
              <a:t>Prince2 omtaler også specialistprodukterne. De projektspecifikke leverancer der skal til, for at kunne levere slutprodukterne/hovedleverancerne, men de behandles ikke yderligere i Prince2.</a:t>
            </a:r>
          </a:p>
          <a:p>
            <a:pPr lvl="1"/>
            <a:r>
              <a:rPr lang="da-DK" dirty="0"/>
              <a:t>I projektmodellen er minimumsleverancer medtaget uden skelen til hvilken type af leverancer der er tale om. Det er leverancer som skal til uanset projektets art, men som kan tilpasses i forhold til det enkelte projekt. Eksempelvis teststrategi, målarkitektur og accepttest. </a:t>
            </a:r>
          </a:p>
          <a:p>
            <a:pPr lvl="1"/>
            <a:endParaRPr lang="da-DK" dirty="0"/>
          </a:p>
          <a:p>
            <a:pPr marL="342900" lvl="1" indent="0">
              <a:buNone/>
            </a:pPr>
            <a:endParaRPr lang="da-DK" dirty="0"/>
          </a:p>
          <a:p>
            <a:r>
              <a:rPr lang="da-DK" dirty="0"/>
              <a:t>Tilpasning til det enkelte projekt</a:t>
            </a:r>
          </a:p>
          <a:p>
            <a:pPr lvl="1"/>
            <a:r>
              <a:rPr lang="da-DK" dirty="0"/>
              <a:t>Prince2 beskriver i kapitel 19 at de enkelte projekter skal tilpasse metoden til eksterne faktorer og projektforhold.</a:t>
            </a:r>
          </a:p>
          <a:p>
            <a:pPr lvl="1"/>
            <a:r>
              <a:rPr lang="da-DK" dirty="0"/>
              <a:t>Prince 2 omtaler samme sted at hvis man ikke tilpasser kan det ”føre til mekanisk projektledelse” der er ”Et alment problem for skabelonbaseret projektledelse”</a:t>
            </a:r>
          </a:p>
          <a:p>
            <a:pPr lvl="1"/>
            <a:r>
              <a:rPr lang="da-DK" dirty="0"/>
              <a:t>Igen omtaler Prince2 kun forhold vedrørende Ledelsesprodukterne. Ikke specialistprodukterne. I projektmodellen vil principperne om tilpasning gælde for alle leverancer.</a:t>
            </a:r>
          </a:p>
        </p:txBody>
      </p:sp>
      <p:sp>
        <p:nvSpPr>
          <p:cNvPr id="4" name="Tekstfelt 3"/>
          <p:cNvSpPr txBox="1"/>
          <p:nvPr/>
        </p:nvSpPr>
        <p:spPr>
          <a:xfrm>
            <a:off x="7821828" y="339903"/>
            <a:ext cx="1062681" cy="207749"/>
          </a:xfrm>
          <a:prstGeom prst="rect">
            <a:avLst/>
          </a:prstGeom>
          <a:noFill/>
        </p:spPr>
        <p:txBody>
          <a:bodyPr wrap="square" rtlCol="0">
            <a:spAutoFit/>
          </a:bodyPr>
          <a:lstStyle/>
          <a:p>
            <a:pPr defTabSz="685800" fontAlgn="auto">
              <a:lnSpc>
                <a:spcPct val="100000"/>
              </a:lnSpc>
              <a:spcBef>
                <a:spcPts val="0"/>
              </a:spcBef>
              <a:spcAft>
                <a:spcPts val="0"/>
              </a:spcAft>
            </a:pPr>
            <a:r>
              <a:rPr lang="da-DK" sz="750" dirty="0">
                <a:solidFill>
                  <a:prstClr val="black"/>
                </a:solidFill>
                <a:latin typeface="Calibri" panose="020F0502020204030204"/>
              </a:rPr>
              <a:t>Opdateret 22-10-2019</a:t>
            </a:r>
          </a:p>
        </p:txBody>
      </p:sp>
    </p:spTree>
    <p:extLst>
      <p:ext uri="{BB962C8B-B14F-4D97-AF65-F5344CB8AC3E}">
        <p14:creationId xmlns:p14="http://schemas.microsoft.com/office/powerpoint/2010/main" val="329402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sz="quarter" idx="12"/>
          </p:nvPr>
        </p:nvSpPr>
        <p:spPr>
          <a:xfrm>
            <a:off x="323529" y="987574"/>
            <a:ext cx="3600400" cy="3194546"/>
          </a:xfrm>
        </p:spPr>
        <p:txBody>
          <a:bodyPr/>
          <a:lstStyle/>
          <a:p>
            <a:pPr>
              <a:buNone/>
            </a:pPr>
            <a:endParaRPr lang="da-DK" sz="1400" dirty="0"/>
          </a:p>
          <a:p>
            <a:pPr>
              <a:lnSpc>
                <a:spcPct val="100000"/>
              </a:lnSpc>
              <a:buNone/>
            </a:pPr>
            <a:endParaRPr lang="da-DK" sz="1400" dirty="0"/>
          </a:p>
          <a:p>
            <a:pPr marL="342900" indent="-342900">
              <a:lnSpc>
                <a:spcPct val="100000"/>
              </a:lnSpc>
              <a:buAutoNum type="arabicParenR"/>
            </a:pPr>
            <a:r>
              <a:rPr lang="da-DK" sz="1400" dirty="0"/>
              <a:t>Overblik</a:t>
            </a:r>
          </a:p>
          <a:p>
            <a:pPr marL="342900" indent="-342900">
              <a:lnSpc>
                <a:spcPct val="100000"/>
              </a:lnSpc>
              <a:buAutoNum type="arabicParenR"/>
            </a:pPr>
            <a:r>
              <a:rPr lang="da-DK" sz="1400" dirty="0"/>
              <a:t>Prioritering</a:t>
            </a:r>
          </a:p>
          <a:p>
            <a:pPr marL="342900" indent="-342900">
              <a:lnSpc>
                <a:spcPct val="100000"/>
              </a:lnSpc>
              <a:buAutoNum type="arabicParenR"/>
            </a:pPr>
            <a:r>
              <a:rPr lang="da-DK" sz="1400" dirty="0"/>
              <a:t>Gennemførelse</a:t>
            </a:r>
          </a:p>
          <a:p>
            <a:pPr>
              <a:lnSpc>
                <a:spcPct val="100000"/>
              </a:lnSpc>
              <a:buNone/>
            </a:pPr>
            <a:endParaRPr lang="da-DK" sz="1400" dirty="0"/>
          </a:p>
          <a:p>
            <a:pPr>
              <a:buNone/>
            </a:pPr>
            <a:endParaRPr lang="da-DK" sz="1400" dirty="0"/>
          </a:p>
        </p:txBody>
      </p:sp>
      <p:sp>
        <p:nvSpPr>
          <p:cNvPr id="2" name="Titel 1"/>
          <p:cNvSpPr>
            <a:spLocks noGrp="1"/>
          </p:cNvSpPr>
          <p:nvPr>
            <p:ph type="title" idx="4294967295"/>
          </p:nvPr>
        </p:nvSpPr>
        <p:spPr>
          <a:xfrm>
            <a:off x="703263" y="166688"/>
            <a:ext cx="8440737" cy="574675"/>
          </a:xfrm>
        </p:spPr>
        <p:txBody>
          <a:bodyPr/>
          <a:lstStyle/>
          <a:p>
            <a:r>
              <a:rPr lang="da-DK" sz="2800" dirty="0"/>
              <a:t>Hvad?</a:t>
            </a:r>
          </a:p>
        </p:txBody>
      </p:sp>
      <p:pic>
        <p:nvPicPr>
          <p:cNvPr id="5" name="Billede 4"/>
          <p:cNvPicPr>
            <a:picLocks noChangeAspect="1"/>
          </p:cNvPicPr>
          <p:nvPr/>
        </p:nvPicPr>
        <p:blipFill>
          <a:blip r:embed="rId3"/>
          <a:stretch>
            <a:fillRect/>
          </a:stretch>
        </p:blipFill>
        <p:spPr>
          <a:xfrm>
            <a:off x="2195736" y="166688"/>
            <a:ext cx="6623354" cy="4493294"/>
          </a:xfrm>
          <a:prstGeom prst="rect">
            <a:avLst/>
          </a:prstGeom>
        </p:spPr>
      </p:pic>
      <p:sp>
        <p:nvSpPr>
          <p:cNvPr id="7" name="Tekstfelt 6"/>
          <p:cNvSpPr txBox="1"/>
          <p:nvPr/>
        </p:nvSpPr>
        <p:spPr>
          <a:xfrm>
            <a:off x="7668344" y="4900642"/>
            <a:ext cx="1020960" cy="87716"/>
          </a:xfrm>
          <a:prstGeom prst="rect">
            <a:avLst/>
          </a:prstGeom>
          <a:noFill/>
        </p:spPr>
        <p:txBody>
          <a:bodyPr wrap="square" lIns="0" tIns="0" rIns="0" bIns="0" rtlCol="0">
            <a:spAutoFit/>
          </a:bodyPr>
          <a:lstStyle/>
          <a:p>
            <a:pPr>
              <a:lnSpc>
                <a:spcPct val="95000"/>
              </a:lnSpc>
            </a:pPr>
            <a:r>
              <a:rPr lang="da-DK" sz="600" dirty="0">
                <a:latin typeface="+mn-lt"/>
              </a:rPr>
              <a:t>Opdateret 24-03.2020</a:t>
            </a:r>
          </a:p>
        </p:txBody>
      </p:sp>
    </p:spTree>
    <p:extLst>
      <p:ext uri="{BB962C8B-B14F-4D97-AF65-F5344CB8AC3E}">
        <p14:creationId xmlns:p14="http://schemas.microsoft.com/office/powerpoint/2010/main" val="3535925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pPr>
              <a:defRPr/>
            </a:pPr>
            <a:fld id="{E90C1E0A-682D-40DC-B1EA-26C007FDC330}" type="slidenum">
              <a:rPr lang="da-DK" smtClean="0"/>
              <a:pPr>
                <a:defRPr/>
              </a:pPr>
              <a:t>30</a:t>
            </a:fld>
            <a:endParaRPr lang="da-DK" dirty="0"/>
          </a:p>
        </p:txBody>
      </p:sp>
      <p:pic>
        <p:nvPicPr>
          <p:cNvPr id="4" name="Pladsholder til indhold 3"/>
          <p:cNvPicPr>
            <a:picLocks noGrp="1" noChangeAspect="1"/>
          </p:cNvPicPr>
          <p:nvPr>
            <p:ph sz="quarter" idx="12"/>
          </p:nvPr>
        </p:nvPicPr>
        <p:blipFill rotWithShape="1">
          <a:blip r:embed="rId3"/>
          <a:srcRect l="693" t="22816" r="36416" b="575"/>
          <a:stretch/>
        </p:blipFill>
        <p:spPr>
          <a:xfrm>
            <a:off x="755576" y="42233"/>
            <a:ext cx="6912768" cy="5101267"/>
          </a:xfrm>
          <a:prstGeom prst="rect">
            <a:avLst/>
          </a:prstGeom>
        </p:spPr>
      </p:pic>
    </p:spTree>
    <p:extLst>
      <p:ext uri="{BB962C8B-B14F-4D97-AF65-F5344CB8AC3E}">
        <p14:creationId xmlns:p14="http://schemas.microsoft.com/office/powerpoint/2010/main" val="197013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iasnummer 2"/>
          <p:cNvSpPr>
            <a:spLocks noGrp="1"/>
          </p:cNvSpPr>
          <p:nvPr>
            <p:ph type="sldNum" sz="quarter" idx="10"/>
          </p:nvPr>
        </p:nvSpPr>
        <p:spPr/>
        <p:txBody>
          <a:bodyPr/>
          <a:lstStyle/>
          <a:p>
            <a:pPr>
              <a:defRPr/>
            </a:pPr>
            <a:fld id="{E90C1E0A-682D-40DC-B1EA-26C007FDC330}" type="slidenum">
              <a:rPr lang="da-DK" smtClean="0"/>
              <a:pPr>
                <a:defRPr/>
              </a:pPr>
              <a:t>31</a:t>
            </a:fld>
            <a:endParaRPr lang="da-DK" dirty="0"/>
          </a:p>
        </p:txBody>
      </p:sp>
    </p:spTree>
    <p:extLst>
      <p:ext uri="{BB962C8B-B14F-4D97-AF65-F5344CB8AC3E}">
        <p14:creationId xmlns:p14="http://schemas.microsoft.com/office/powerpoint/2010/main" val="213969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sz="quarter" idx="12"/>
          </p:nvPr>
        </p:nvSpPr>
        <p:spPr>
          <a:xfrm>
            <a:off x="323529" y="1045573"/>
            <a:ext cx="2304256" cy="3194546"/>
          </a:xfrm>
        </p:spPr>
        <p:txBody>
          <a:bodyPr/>
          <a:lstStyle/>
          <a:p>
            <a:endParaRPr lang="da-DK" sz="1400" dirty="0"/>
          </a:p>
          <a:p>
            <a:pPr>
              <a:lnSpc>
                <a:spcPct val="100000"/>
              </a:lnSpc>
            </a:pPr>
            <a:endParaRPr lang="da-DK" sz="1400" dirty="0"/>
          </a:p>
          <a:p>
            <a:endParaRPr lang="da-DK" dirty="0"/>
          </a:p>
          <a:p>
            <a:endParaRPr lang="da-DK" dirty="0"/>
          </a:p>
        </p:txBody>
      </p:sp>
      <p:sp>
        <p:nvSpPr>
          <p:cNvPr id="2" name="Titel 1"/>
          <p:cNvSpPr>
            <a:spLocks noGrp="1"/>
          </p:cNvSpPr>
          <p:nvPr>
            <p:ph type="title" idx="4294967295"/>
          </p:nvPr>
        </p:nvSpPr>
        <p:spPr>
          <a:xfrm>
            <a:off x="703263" y="166688"/>
            <a:ext cx="8440737" cy="574675"/>
          </a:xfrm>
        </p:spPr>
        <p:txBody>
          <a:bodyPr/>
          <a:lstStyle/>
          <a:p>
            <a:r>
              <a:rPr lang="da-DK" sz="2800" dirty="0"/>
              <a:t>Hvorfor?</a:t>
            </a:r>
          </a:p>
        </p:txBody>
      </p:sp>
      <p:sp>
        <p:nvSpPr>
          <p:cNvPr id="6" name="Pladsholder til diasnummer 5"/>
          <p:cNvSpPr>
            <a:spLocks noGrp="1"/>
          </p:cNvSpPr>
          <p:nvPr>
            <p:ph type="sldNum" sz="quarter" idx="10"/>
          </p:nvPr>
        </p:nvSpPr>
        <p:spPr/>
        <p:txBody>
          <a:bodyPr/>
          <a:lstStyle/>
          <a:p>
            <a:pPr>
              <a:defRPr/>
            </a:pPr>
            <a:fld id="{E90C1E0A-682D-40DC-B1EA-26C007FDC330}" type="slidenum">
              <a:rPr lang="da-DK" smtClean="0"/>
              <a:pPr>
                <a:defRPr/>
              </a:pPr>
              <a:t>4</a:t>
            </a:fld>
            <a:endParaRPr lang="da-DK" dirty="0"/>
          </a:p>
        </p:txBody>
      </p:sp>
      <p:pic>
        <p:nvPicPr>
          <p:cNvPr id="4" name="Billede 3"/>
          <p:cNvPicPr>
            <a:picLocks noChangeAspect="1"/>
          </p:cNvPicPr>
          <p:nvPr/>
        </p:nvPicPr>
        <p:blipFill>
          <a:blip r:embed="rId3"/>
          <a:stretch>
            <a:fillRect/>
          </a:stretch>
        </p:blipFill>
        <p:spPr>
          <a:xfrm>
            <a:off x="2284979" y="28514"/>
            <a:ext cx="6659181" cy="4847492"/>
          </a:xfrm>
          <a:prstGeom prst="rect">
            <a:avLst/>
          </a:prstGeom>
        </p:spPr>
      </p:pic>
    </p:spTree>
    <p:extLst>
      <p:ext uri="{BB962C8B-B14F-4D97-AF65-F5344CB8AC3E}">
        <p14:creationId xmlns:p14="http://schemas.microsoft.com/office/powerpoint/2010/main" val="74783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sz="quarter" idx="12"/>
          </p:nvPr>
        </p:nvSpPr>
        <p:spPr>
          <a:xfrm>
            <a:off x="272079" y="451877"/>
            <a:ext cx="8540055" cy="4307276"/>
          </a:xfrm>
        </p:spPr>
        <p:txBody>
          <a:bodyPr/>
          <a:lstStyle/>
          <a:p>
            <a:pPr lvl="0">
              <a:buNone/>
            </a:pPr>
            <a:r>
              <a:rPr lang="da-DK" sz="1400" dirty="0"/>
              <a:t>Beslutningsmodellen består af følgende 6 beskrivelser: </a:t>
            </a:r>
          </a:p>
          <a:p>
            <a:pPr marL="514350" lvl="0" indent="-514350">
              <a:lnSpc>
                <a:spcPct val="150000"/>
              </a:lnSpc>
              <a:buFont typeface="+mj-lt"/>
              <a:buAutoNum type="arabicPeriod"/>
            </a:pPr>
            <a:r>
              <a:rPr lang="da-DK" sz="1400" dirty="0"/>
              <a:t>Fra ide til prioriteret projekt for henvendelser der kan involvere AU IT</a:t>
            </a:r>
            <a:endParaRPr lang="da-DK" sz="1400" dirty="0">
              <a:solidFill>
                <a:srgbClr val="FF0000"/>
              </a:solidFill>
            </a:endParaRPr>
          </a:p>
          <a:p>
            <a:pPr marL="514350" lvl="0" indent="-514350">
              <a:lnSpc>
                <a:spcPct val="150000"/>
              </a:lnSpc>
              <a:buFont typeface="+mj-lt"/>
              <a:buAutoNum type="arabicPeriod"/>
            </a:pPr>
            <a:r>
              <a:rPr lang="da-DK" sz="1400" dirty="0"/>
              <a:t>Porteføljeindgange i AU IT </a:t>
            </a:r>
            <a:endParaRPr lang="da-DK" sz="1400" dirty="0">
              <a:solidFill>
                <a:srgbClr val="FF0000"/>
              </a:solidFill>
            </a:endParaRPr>
          </a:p>
          <a:p>
            <a:pPr marL="514350" lvl="0" indent="-514350">
              <a:lnSpc>
                <a:spcPct val="150000"/>
              </a:lnSpc>
              <a:buFont typeface="+mj-lt"/>
              <a:buAutoNum type="arabicPeriod"/>
            </a:pPr>
            <a:r>
              <a:rPr lang="da-DK" sz="1400" dirty="0"/>
              <a:t>Forventninger til systemanvendelsen </a:t>
            </a:r>
          </a:p>
          <a:p>
            <a:pPr marL="514350" lvl="0" indent="-514350">
              <a:lnSpc>
                <a:spcPct val="150000"/>
              </a:lnSpc>
              <a:buFont typeface="+mj-lt"/>
              <a:buAutoNum type="arabicPeriod"/>
            </a:pPr>
            <a:r>
              <a:rPr lang="da-DK" sz="1400" dirty="0" err="1"/>
              <a:t>Styringssprincipper</a:t>
            </a:r>
            <a:r>
              <a:rPr lang="da-DK" sz="1400" dirty="0"/>
              <a:t> </a:t>
            </a:r>
          </a:p>
          <a:p>
            <a:pPr marL="514350" lvl="0" indent="-514350">
              <a:lnSpc>
                <a:spcPct val="150000"/>
              </a:lnSpc>
              <a:buFont typeface="+mj-lt"/>
              <a:buAutoNum type="arabicPeriod"/>
            </a:pPr>
            <a:r>
              <a:rPr lang="da-DK" sz="1400" dirty="0"/>
              <a:t>Beslutningskompetence i rollerne omkring projekt og porteføljestyring </a:t>
            </a:r>
          </a:p>
          <a:p>
            <a:pPr marL="514350" lvl="0" indent="-514350">
              <a:lnSpc>
                <a:spcPct val="150000"/>
              </a:lnSpc>
              <a:buFont typeface="+mj-lt"/>
              <a:buAutoNum type="arabicPeriod"/>
            </a:pPr>
            <a:r>
              <a:rPr lang="da-DK" sz="1400" dirty="0">
                <a:solidFill>
                  <a:schemeClr val="tx1"/>
                </a:solidFill>
              </a:rPr>
              <a:t>Scoringsmodel for projektprioritering  </a:t>
            </a:r>
          </a:p>
          <a:p>
            <a:pPr lvl="0">
              <a:lnSpc>
                <a:spcPct val="150000"/>
              </a:lnSpc>
              <a:buNone/>
            </a:pPr>
            <a:endParaRPr lang="da-DK" sz="1400" dirty="0">
              <a:solidFill>
                <a:schemeClr val="tx1"/>
              </a:solidFill>
            </a:endParaRPr>
          </a:p>
          <a:p>
            <a:pPr lvl="0">
              <a:lnSpc>
                <a:spcPct val="150000"/>
              </a:lnSpc>
              <a:buNone/>
            </a:pPr>
            <a:r>
              <a:rPr lang="da-DK" sz="1400" dirty="0">
                <a:solidFill>
                  <a:schemeClr val="tx1"/>
                </a:solidFill>
              </a:rPr>
              <a:t>Som udmøntes i 2 konkrete projektoverblik på beslutningsmodellens hjemmeside</a:t>
            </a:r>
          </a:p>
          <a:p>
            <a:pPr marL="514350" indent="-514350">
              <a:lnSpc>
                <a:spcPct val="150000"/>
              </a:lnSpc>
              <a:buFont typeface="+mj-lt"/>
              <a:buAutoNum type="arabicPeriod"/>
            </a:pPr>
            <a:r>
              <a:rPr lang="da-DK" sz="1400" dirty="0">
                <a:solidFill>
                  <a:schemeClr val="tx1"/>
                </a:solidFill>
              </a:rPr>
              <a:t>Porteføljeplan med tidshorisont for igangværende projekter</a:t>
            </a:r>
          </a:p>
          <a:p>
            <a:pPr marL="514350" indent="-514350">
              <a:lnSpc>
                <a:spcPct val="150000"/>
              </a:lnSpc>
              <a:buFont typeface="+mj-lt"/>
              <a:buAutoNum type="arabicPeriod"/>
            </a:pPr>
            <a:r>
              <a:rPr lang="da-DK" sz="1400" dirty="0">
                <a:solidFill>
                  <a:schemeClr val="tx1"/>
                </a:solidFill>
              </a:rPr>
              <a:t>Overblik over prioriterede projekters indhold og kontaktoplysninger</a:t>
            </a:r>
          </a:p>
          <a:p>
            <a:pPr>
              <a:buNone/>
            </a:pPr>
            <a:endParaRPr lang="da-DK" dirty="0"/>
          </a:p>
        </p:txBody>
      </p:sp>
      <p:sp>
        <p:nvSpPr>
          <p:cNvPr id="2" name="Titel 1"/>
          <p:cNvSpPr>
            <a:spLocks noGrp="1"/>
          </p:cNvSpPr>
          <p:nvPr>
            <p:ph type="title" idx="4294967295"/>
          </p:nvPr>
        </p:nvSpPr>
        <p:spPr>
          <a:xfrm>
            <a:off x="703263" y="86385"/>
            <a:ext cx="8440737" cy="388841"/>
          </a:xfrm>
        </p:spPr>
        <p:txBody>
          <a:bodyPr/>
          <a:lstStyle/>
          <a:p>
            <a:r>
              <a:rPr lang="da-DK" sz="2800" dirty="0"/>
              <a:t>Beslutningsmodellen</a:t>
            </a:r>
            <a:endParaRPr lang="da-DK" sz="2800" b="0" dirty="0"/>
          </a:p>
        </p:txBody>
      </p:sp>
      <p:sp>
        <p:nvSpPr>
          <p:cNvPr id="11" name="Pladsholder til diasnummer 10"/>
          <p:cNvSpPr>
            <a:spLocks noGrp="1"/>
          </p:cNvSpPr>
          <p:nvPr>
            <p:ph type="sldNum" sz="quarter" idx="10"/>
          </p:nvPr>
        </p:nvSpPr>
        <p:spPr>
          <a:xfrm>
            <a:off x="8748464" y="4608688"/>
            <a:ext cx="274872" cy="491958"/>
          </a:xfrm>
        </p:spPr>
        <p:txBody>
          <a:bodyPr/>
          <a:lstStyle/>
          <a:p>
            <a:pPr>
              <a:defRPr/>
            </a:pPr>
            <a:fld id="{E90C1E0A-682D-40DC-B1EA-26C007FDC330}" type="slidenum">
              <a:rPr lang="da-DK" smtClean="0"/>
              <a:pPr>
                <a:defRPr/>
              </a:pPr>
              <a:t>5</a:t>
            </a:fld>
            <a:endParaRPr lang="da-DK" dirty="0"/>
          </a:p>
        </p:txBody>
      </p:sp>
      <p:pic>
        <p:nvPicPr>
          <p:cNvPr id="205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6508" y="2688484"/>
            <a:ext cx="658416" cy="411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p:cNvPicPr>
            <a:picLocks noChangeAspect="1"/>
          </p:cNvPicPr>
          <p:nvPr/>
        </p:nvPicPr>
        <p:blipFill>
          <a:blip r:embed="rId5"/>
          <a:stretch>
            <a:fillRect/>
          </a:stretch>
        </p:blipFill>
        <p:spPr>
          <a:xfrm>
            <a:off x="6372200" y="2091720"/>
            <a:ext cx="824584" cy="568201"/>
          </a:xfrm>
          <a:prstGeom prst="rect">
            <a:avLst/>
          </a:prstGeom>
        </p:spPr>
      </p:pic>
      <p:pic>
        <p:nvPicPr>
          <p:cNvPr id="18" name="Pladsholder til indhold 21"/>
          <p:cNvPicPr>
            <a:picLocks noChangeAspect="1"/>
          </p:cNvPicPr>
          <p:nvPr/>
        </p:nvPicPr>
        <p:blipFill>
          <a:blip r:embed="rId6"/>
          <a:stretch>
            <a:fillRect/>
          </a:stretch>
        </p:blipFill>
        <p:spPr>
          <a:xfrm>
            <a:off x="5652120" y="3795886"/>
            <a:ext cx="396117" cy="552143"/>
          </a:xfrm>
          <a:prstGeom prst="rect">
            <a:avLst/>
          </a:prstGeom>
        </p:spPr>
      </p:pic>
      <p:pic>
        <p:nvPicPr>
          <p:cNvPr id="13" name="Billede 12"/>
          <p:cNvPicPr>
            <a:picLocks noChangeAspect="1"/>
          </p:cNvPicPr>
          <p:nvPr/>
        </p:nvPicPr>
        <p:blipFill>
          <a:blip r:embed="rId7"/>
          <a:stretch>
            <a:fillRect/>
          </a:stretch>
        </p:blipFill>
        <p:spPr>
          <a:xfrm>
            <a:off x="6228184" y="689237"/>
            <a:ext cx="648072" cy="439653"/>
          </a:xfrm>
          <a:prstGeom prst="rect">
            <a:avLst/>
          </a:prstGeom>
        </p:spPr>
      </p:pic>
      <p:pic>
        <p:nvPicPr>
          <p:cNvPr id="17" name="Billede 16"/>
          <p:cNvPicPr>
            <a:picLocks noChangeAspect="1"/>
          </p:cNvPicPr>
          <p:nvPr/>
        </p:nvPicPr>
        <p:blipFill>
          <a:blip r:embed="rId8"/>
          <a:stretch>
            <a:fillRect/>
          </a:stretch>
        </p:blipFill>
        <p:spPr>
          <a:xfrm>
            <a:off x="3318381" y="1128890"/>
            <a:ext cx="689330" cy="501792"/>
          </a:xfrm>
          <a:prstGeom prst="rect">
            <a:avLst/>
          </a:prstGeom>
        </p:spPr>
      </p:pic>
      <p:pic>
        <p:nvPicPr>
          <p:cNvPr id="19" name="Billede 18"/>
          <p:cNvPicPr>
            <a:picLocks noChangeAspect="1"/>
          </p:cNvPicPr>
          <p:nvPr/>
        </p:nvPicPr>
        <p:blipFill>
          <a:blip r:embed="rId9"/>
          <a:stretch>
            <a:fillRect/>
          </a:stretch>
        </p:blipFill>
        <p:spPr>
          <a:xfrm>
            <a:off x="2395322" y="1806080"/>
            <a:ext cx="728072" cy="546054"/>
          </a:xfrm>
          <a:prstGeom prst="rect">
            <a:avLst/>
          </a:prstGeom>
        </p:spPr>
      </p:pic>
      <p:pic>
        <p:nvPicPr>
          <p:cNvPr id="16" name="Billede 15"/>
          <p:cNvPicPr>
            <a:picLocks noChangeAspect="1"/>
          </p:cNvPicPr>
          <p:nvPr/>
        </p:nvPicPr>
        <p:blipFill>
          <a:blip r:embed="rId10"/>
          <a:stretch>
            <a:fillRect/>
          </a:stretch>
        </p:blipFill>
        <p:spPr>
          <a:xfrm>
            <a:off x="4258667" y="1374883"/>
            <a:ext cx="512515" cy="639984"/>
          </a:xfrm>
          <a:prstGeom prst="rect">
            <a:avLst/>
          </a:prstGeom>
        </p:spPr>
      </p:pic>
      <p:sp>
        <p:nvSpPr>
          <p:cNvPr id="6" name="Tekstfelt 5"/>
          <p:cNvSpPr txBox="1"/>
          <p:nvPr/>
        </p:nvSpPr>
        <p:spPr>
          <a:xfrm>
            <a:off x="7991783" y="51906"/>
            <a:ext cx="1135763" cy="116955"/>
          </a:xfrm>
          <a:prstGeom prst="rect">
            <a:avLst/>
          </a:prstGeom>
          <a:noFill/>
        </p:spPr>
        <p:txBody>
          <a:bodyPr wrap="square" lIns="0" tIns="0" rIns="0" bIns="0" rtlCol="0">
            <a:spAutoFit/>
          </a:bodyPr>
          <a:lstStyle/>
          <a:p>
            <a:pPr>
              <a:lnSpc>
                <a:spcPct val="95000"/>
              </a:lnSpc>
            </a:pPr>
            <a:r>
              <a:rPr lang="da-DK" sz="800" dirty="0">
                <a:latin typeface="+mn-lt"/>
              </a:rPr>
              <a:t>Opdateret 15-01-2024</a:t>
            </a:r>
          </a:p>
        </p:txBody>
      </p:sp>
    </p:spTree>
    <p:extLst>
      <p:ext uri="{BB962C8B-B14F-4D97-AF65-F5344CB8AC3E}">
        <p14:creationId xmlns:p14="http://schemas.microsoft.com/office/powerpoint/2010/main" val="18046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rotWithShape="1">
          <a:blip r:embed="rId3">
            <a:extLst>
              <a:ext uri="{28A0092B-C50C-407E-A947-70E740481C1C}">
                <a14:useLocalDpi xmlns:a14="http://schemas.microsoft.com/office/drawing/2010/main" val="0"/>
              </a:ext>
            </a:extLst>
          </a:blip>
          <a:srcRect l="11201" t="12706" r="8583" b="7878"/>
          <a:stretch/>
        </p:blipFill>
        <p:spPr>
          <a:xfrm>
            <a:off x="395536" y="3181529"/>
            <a:ext cx="2232248" cy="1800200"/>
          </a:xfrm>
          <a:prstGeom prst="rect">
            <a:avLst/>
          </a:prstGeom>
        </p:spPr>
      </p:pic>
      <p:sp>
        <p:nvSpPr>
          <p:cNvPr id="3" name="Pladsholder til tekst 2"/>
          <p:cNvSpPr>
            <a:spLocks noGrp="1"/>
          </p:cNvSpPr>
          <p:nvPr>
            <p:ph sz="quarter" idx="12"/>
          </p:nvPr>
        </p:nvSpPr>
        <p:spPr>
          <a:xfrm>
            <a:off x="323528" y="1224092"/>
            <a:ext cx="2592288" cy="2211753"/>
          </a:xfrm>
        </p:spPr>
        <p:txBody>
          <a:bodyPr/>
          <a:lstStyle/>
          <a:p>
            <a:pPr>
              <a:buNone/>
            </a:pPr>
            <a:r>
              <a:rPr lang="da-DK" dirty="0"/>
              <a:t>Den fælles beslutnings-model inkluderer desuden en fælles projektmodel.</a:t>
            </a:r>
          </a:p>
          <a:p>
            <a:pPr>
              <a:buNone/>
            </a:pPr>
            <a:endParaRPr lang="da-DK" dirty="0"/>
          </a:p>
          <a:p>
            <a:pPr>
              <a:buNone/>
            </a:pPr>
            <a:endParaRPr lang="da-DK" dirty="0"/>
          </a:p>
          <a:p>
            <a:pPr>
              <a:buNone/>
            </a:pPr>
            <a:r>
              <a:rPr lang="da-DK" dirty="0"/>
              <a:t>Samt en værktøjskasse med fælles skabeloner og tjeklister.</a:t>
            </a:r>
            <a:r>
              <a:rPr lang="da-DK" b="1" dirty="0"/>
              <a:t> </a:t>
            </a:r>
          </a:p>
          <a:p>
            <a:pPr>
              <a:buNone/>
            </a:pPr>
            <a:r>
              <a:rPr lang="da-DK" b="1" dirty="0"/>
              <a:t> </a:t>
            </a:r>
          </a:p>
          <a:p>
            <a:pPr lvl="1" indent="0">
              <a:buNone/>
            </a:pPr>
            <a:endParaRPr lang="da-DK" dirty="0"/>
          </a:p>
          <a:p>
            <a:pPr>
              <a:buNone/>
            </a:pPr>
            <a:endParaRPr lang="da-DK" dirty="0"/>
          </a:p>
          <a:p>
            <a:pPr>
              <a:buNone/>
            </a:pPr>
            <a:r>
              <a:rPr lang="da-DK" dirty="0"/>
              <a:t> </a:t>
            </a:r>
          </a:p>
          <a:p>
            <a:endParaRPr lang="da-DK" dirty="0"/>
          </a:p>
        </p:txBody>
      </p:sp>
      <p:sp>
        <p:nvSpPr>
          <p:cNvPr id="2" name="Titel 1"/>
          <p:cNvSpPr>
            <a:spLocks noGrp="1"/>
          </p:cNvSpPr>
          <p:nvPr>
            <p:ph type="title" idx="4294967295"/>
          </p:nvPr>
        </p:nvSpPr>
        <p:spPr>
          <a:xfrm>
            <a:off x="703263" y="166688"/>
            <a:ext cx="8440737" cy="574675"/>
          </a:xfrm>
        </p:spPr>
        <p:txBody>
          <a:bodyPr/>
          <a:lstStyle/>
          <a:p>
            <a:r>
              <a:rPr lang="da-DK" sz="2800" dirty="0"/>
              <a:t>Hvordan? </a:t>
            </a:r>
          </a:p>
        </p:txBody>
      </p:sp>
      <p:sp>
        <p:nvSpPr>
          <p:cNvPr id="7" name="Pladsholder til diasnummer 6"/>
          <p:cNvSpPr>
            <a:spLocks noGrp="1"/>
          </p:cNvSpPr>
          <p:nvPr>
            <p:ph type="sldNum" sz="quarter" idx="10"/>
          </p:nvPr>
        </p:nvSpPr>
        <p:spPr/>
        <p:txBody>
          <a:bodyPr/>
          <a:lstStyle/>
          <a:p>
            <a:pPr>
              <a:defRPr/>
            </a:pPr>
            <a:fld id="{E90C1E0A-682D-40DC-B1EA-26C007FDC330}" type="slidenum">
              <a:rPr lang="da-DK" smtClean="0"/>
              <a:pPr>
                <a:defRPr/>
              </a:pPr>
              <a:t>6</a:t>
            </a:fld>
            <a:endParaRPr lang="da-DK" dirty="0"/>
          </a:p>
        </p:txBody>
      </p:sp>
      <p:sp>
        <p:nvSpPr>
          <p:cNvPr id="4" name="Tekstfelt 3"/>
          <p:cNvSpPr txBox="1"/>
          <p:nvPr/>
        </p:nvSpPr>
        <p:spPr>
          <a:xfrm>
            <a:off x="7236296" y="4876006"/>
            <a:ext cx="1296144" cy="116955"/>
          </a:xfrm>
          <a:prstGeom prst="rect">
            <a:avLst/>
          </a:prstGeom>
          <a:noFill/>
        </p:spPr>
        <p:txBody>
          <a:bodyPr wrap="square" lIns="0" tIns="0" rIns="0" bIns="0" rtlCol="0">
            <a:spAutoFit/>
          </a:bodyPr>
          <a:lstStyle/>
          <a:p>
            <a:pPr>
              <a:lnSpc>
                <a:spcPct val="95000"/>
              </a:lnSpc>
            </a:pPr>
            <a:r>
              <a:rPr lang="da-DK" sz="800" dirty="0">
                <a:latin typeface="+mn-lt"/>
              </a:rPr>
              <a:t>Opdateret 23-06-2020</a:t>
            </a:r>
          </a:p>
        </p:txBody>
      </p:sp>
      <p:pic>
        <p:nvPicPr>
          <p:cNvPr id="6" name="Billede 5"/>
          <p:cNvPicPr>
            <a:picLocks noChangeAspect="1"/>
          </p:cNvPicPr>
          <p:nvPr/>
        </p:nvPicPr>
        <p:blipFill>
          <a:blip r:embed="rId4"/>
          <a:stretch>
            <a:fillRect/>
          </a:stretch>
        </p:blipFill>
        <p:spPr>
          <a:xfrm>
            <a:off x="3131840" y="1120969"/>
            <a:ext cx="5542012" cy="2926244"/>
          </a:xfrm>
          <a:prstGeom prst="rect">
            <a:avLst/>
          </a:prstGeom>
        </p:spPr>
      </p:pic>
    </p:spTree>
    <p:extLst>
      <p:ext uri="{BB962C8B-B14F-4D97-AF65-F5344CB8AC3E}">
        <p14:creationId xmlns:p14="http://schemas.microsoft.com/office/powerpoint/2010/main" val="11735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sz="quarter" idx="12"/>
          </p:nvPr>
        </p:nvSpPr>
        <p:spPr>
          <a:xfrm>
            <a:off x="251520" y="992734"/>
            <a:ext cx="4176464" cy="3999556"/>
          </a:xfrm>
          <a:ln>
            <a:solidFill>
              <a:srgbClr val="000000"/>
            </a:solidFill>
          </a:ln>
        </p:spPr>
        <p:txBody>
          <a:bodyPr/>
          <a:lstStyle/>
          <a:p>
            <a:r>
              <a:rPr lang="da-DK" sz="1800" b="1" dirty="0"/>
              <a:t>Fælles beslutningsmodel</a:t>
            </a:r>
          </a:p>
          <a:p>
            <a:pPr marL="285750" indent="-285750">
              <a:buFont typeface="Arial" panose="020B0604020202020204" pitchFamily="34" charset="0"/>
              <a:buChar char="•"/>
            </a:pPr>
            <a:r>
              <a:rPr lang="da-DK" dirty="0"/>
              <a:t>Modellen gælder for alle projekter, der kan involvere AU IT - også før et projekt får brug for AU </a:t>
            </a:r>
            <a:r>
              <a:rPr lang="da-DK" dirty="0" err="1"/>
              <a:t>IT’s</a:t>
            </a:r>
            <a:r>
              <a:rPr lang="da-DK" dirty="0"/>
              <a:t> ressourcer.</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Systemchefgruppen sekretariatsbetjener LEA i vedligeholdelsen og videreudvikling af modellen. LEA orienteres om større ændringer og godkender væsentlige ændringer.</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Alle kan komme med input til beslutningsmodellen ved at sende mail til Nanna Garner eller gennem deres LEA -medlem.</a:t>
            </a:r>
          </a:p>
          <a:p>
            <a:pPr marL="285750" indent="-285750">
              <a:buFont typeface="Arial" panose="020B0604020202020204" pitchFamily="34" charset="0"/>
              <a:buChar char="•"/>
            </a:pPr>
            <a:endParaRPr lang="da-DK" dirty="0"/>
          </a:p>
          <a:p>
            <a:pPr>
              <a:buNone/>
            </a:pPr>
            <a:endParaRPr lang="da-DK" dirty="0"/>
          </a:p>
          <a:p>
            <a:pPr>
              <a:buNone/>
            </a:pPr>
            <a:r>
              <a:rPr lang="da-DK" dirty="0"/>
              <a:t> </a:t>
            </a:r>
          </a:p>
          <a:p>
            <a:endParaRPr lang="da-DK" dirty="0"/>
          </a:p>
        </p:txBody>
      </p:sp>
      <p:sp>
        <p:nvSpPr>
          <p:cNvPr id="2" name="Titel 1"/>
          <p:cNvSpPr>
            <a:spLocks noGrp="1"/>
          </p:cNvSpPr>
          <p:nvPr>
            <p:ph type="title" idx="4294967295"/>
          </p:nvPr>
        </p:nvSpPr>
        <p:spPr>
          <a:xfrm>
            <a:off x="703263" y="166688"/>
            <a:ext cx="8440737" cy="574675"/>
          </a:xfrm>
        </p:spPr>
        <p:txBody>
          <a:bodyPr/>
          <a:lstStyle/>
          <a:p>
            <a:r>
              <a:rPr lang="da-DK" sz="2800" dirty="0"/>
              <a:t>Hvem?</a:t>
            </a:r>
          </a:p>
        </p:txBody>
      </p:sp>
      <p:sp>
        <p:nvSpPr>
          <p:cNvPr id="4" name="Tekstfelt 3"/>
          <p:cNvSpPr txBox="1"/>
          <p:nvPr/>
        </p:nvSpPr>
        <p:spPr>
          <a:xfrm>
            <a:off x="4795327" y="992734"/>
            <a:ext cx="4104456" cy="3999556"/>
          </a:xfrm>
          <a:prstGeom prst="rect">
            <a:avLst/>
          </a:prstGeom>
          <a:noFill/>
          <a:ln>
            <a:solidFill>
              <a:srgbClr val="000000"/>
            </a:solidFill>
          </a:ln>
        </p:spPr>
        <p:txBody>
          <a:bodyPr wrap="square" lIns="0" tIns="0" rIns="0" bIns="0" rtlCol="0">
            <a:spAutoFit/>
          </a:bodyPr>
          <a:lstStyle/>
          <a:p>
            <a:pPr>
              <a:lnSpc>
                <a:spcPct val="95000"/>
              </a:lnSpc>
              <a:spcBef>
                <a:spcPts val="600"/>
              </a:spcBef>
              <a:buClr>
                <a:schemeClr val="bg2"/>
              </a:buClr>
              <a:buSzPct val="75000"/>
            </a:pPr>
            <a:r>
              <a:rPr lang="da-DK" sz="1800" b="1" dirty="0">
                <a:solidFill>
                  <a:srgbClr val="000000"/>
                </a:solidFill>
                <a:latin typeface="+mn-lt"/>
              </a:rPr>
              <a:t>Fælles IT - projektmodel</a:t>
            </a:r>
          </a:p>
          <a:p>
            <a:pPr marL="285750" indent="-285750">
              <a:lnSpc>
                <a:spcPct val="95000"/>
              </a:lnSpc>
              <a:spcBef>
                <a:spcPts val="600"/>
              </a:spcBef>
              <a:buClr>
                <a:schemeClr val="bg2"/>
              </a:buClr>
              <a:buSzPct val="75000"/>
              <a:buFont typeface="Arial" panose="020B0604020202020204" pitchFamily="34" charset="0"/>
              <a:buChar char="•"/>
            </a:pPr>
            <a:r>
              <a:rPr lang="da-DK" sz="1600" dirty="0">
                <a:solidFill>
                  <a:srgbClr val="000000"/>
                </a:solidFill>
                <a:latin typeface="+mn-lt"/>
              </a:rPr>
              <a:t>Modellen skal benyttes for alle prioriterede projekter, der har en projektleder, uanset projektlederens organisatoriske tilhørsforhold.</a:t>
            </a:r>
          </a:p>
          <a:p>
            <a:pPr marL="285750" indent="-285750">
              <a:lnSpc>
                <a:spcPct val="95000"/>
              </a:lnSpc>
              <a:spcBef>
                <a:spcPts val="600"/>
              </a:spcBef>
              <a:buClr>
                <a:schemeClr val="bg2"/>
              </a:buClr>
              <a:buSzPct val="75000"/>
              <a:buFont typeface="Arial" panose="020B0604020202020204" pitchFamily="34" charset="0"/>
              <a:buChar char="•"/>
            </a:pPr>
            <a:endParaRPr lang="da-DK" sz="1600" dirty="0">
              <a:solidFill>
                <a:srgbClr val="000000"/>
              </a:solidFill>
              <a:latin typeface="+mn-lt"/>
            </a:endParaRPr>
          </a:p>
          <a:p>
            <a:pPr marL="285750" indent="-285750">
              <a:lnSpc>
                <a:spcPct val="95000"/>
              </a:lnSpc>
              <a:spcBef>
                <a:spcPts val="600"/>
              </a:spcBef>
              <a:buClr>
                <a:schemeClr val="bg2"/>
              </a:buClr>
              <a:buSzPct val="75000"/>
              <a:buFont typeface="Arial" panose="020B0604020202020204" pitchFamily="34" charset="0"/>
              <a:buChar char="•"/>
            </a:pPr>
            <a:r>
              <a:rPr lang="da-DK" sz="1600" dirty="0">
                <a:solidFill>
                  <a:srgbClr val="000000"/>
                </a:solidFill>
              </a:rPr>
              <a:t>Systemchefgruppen sekretariatsbetjener LEA i forhold til vedligeholdelsen af projektmodellen. LEA Orienteres om væsentlige ændringer.</a:t>
            </a:r>
          </a:p>
          <a:p>
            <a:pPr marL="285750" indent="-285750">
              <a:lnSpc>
                <a:spcPct val="95000"/>
              </a:lnSpc>
              <a:spcBef>
                <a:spcPts val="600"/>
              </a:spcBef>
              <a:buClr>
                <a:schemeClr val="bg2"/>
              </a:buClr>
              <a:buSzPct val="75000"/>
              <a:buFont typeface="Arial" panose="020B0604020202020204" pitchFamily="34" charset="0"/>
              <a:buChar char="•"/>
            </a:pPr>
            <a:endParaRPr lang="da-DK" sz="1600" dirty="0">
              <a:solidFill>
                <a:srgbClr val="000000"/>
              </a:solidFill>
            </a:endParaRPr>
          </a:p>
          <a:p>
            <a:pPr marL="285750" indent="-285750">
              <a:lnSpc>
                <a:spcPct val="95000"/>
              </a:lnSpc>
              <a:spcBef>
                <a:spcPts val="600"/>
              </a:spcBef>
              <a:buClr>
                <a:schemeClr val="bg2"/>
              </a:buClr>
              <a:buSzPct val="75000"/>
              <a:buFont typeface="Arial" panose="020B0604020202020204" pitchFamily="34" charset="0"/>
              <a:buChar char="•"/>
            </a:pPr>
            <a:r>
              <a:rPr lang="da-DK" sz="1600" dirty="0"/>
              <a:t>Alle kan komme med input til projektmodellen ved at sende mail til Nanna Garner.</a:t>
            </a:r>
          </a:p>
          <a:p>
            <a:pPr marL="285750" indent="-285750">
              <a:lnSpc>
                <a:spcPct val="95000"/>
              </a:lnSpc>
              <a:spcBef>
                <a:spcPts val="600"/>
              </a:spcBef>
              <a:buClr>
                <a:schemeClr val="bg2"/>
              </a:buClr>
              <a:buSzPct val="75000"/>
              <a:buFont typeface="Arial" panose="020B0604020202020204" pitchFamily="34" charset="0"/>
              <a:buChar char="•"/>
            </a:pPr>
            <a:endParaRPr lang="da-DK" sz="1600" dirty="0">
              <a:solidFill>
                <a:srgbClr val="000000"/>
              </a:solidFill>
              <a:latin typeface="+mn-lt"/>
            </a:endParaRPr>
          </a:p>
        </p:txBody>
      </p:sp>
      <p:sp>
        <p:nvSpPr>
          <p:cNvPr id="6" name="Pladsholder til diasnummer 5"/>
          <p:cNvSpPr>
            <a:spLocks noGrp="1"/>
          </p:cNvSpPr>
          <p:nvPr>
            <p:ph type="sldNum" sz="quarter" idx="10"/>
          </p:nvPr>
        </p:nvSpPr>
        <p:spPr>
          <a:xfrm>
            <a:off x="7294240" y="4443958"/>
            <a:ext cx="1437196" cy="491958"/>
          </a:xfrm>
        </p:spPr>
        <p:txBody>
          <a:bodyPr/>
          <a:lstStyle/>
          <a:p>
            <a:pPr>
              <a:defRPr/>
            </a:pPr>
            <a:fld id="{E90C1E0A-682D-40DC-B1EA-26C007FDC330}" type="slidenum">
              <a:rPr lang="da-DK" smtClean="0"/>
              <a:pPr>
                <a:defRPr/>
              </a:pPr>
              <a:t>7</a:t>
            </a:fld>
            <a:endParaRPr lang="da-DK" dirty="0"/>
          </a:p>
        </p:txBody>
      </p:sp>
      <p:sp>
        <p:nvSpPr>
          <p:cNvPr id="5" name="Tekstfelt 4"/>
          <p:cNvSpPr txBox="1"/>
          <p:nvPr/>
        </p:nvSpPr>
        <p:spPr>
          <a:xfrm>
            <a:off x="7775848" y="87640"/>
            <a:ext cx="1368152" cy="116955"/>
          </a:xfrm>
          <a:prstGeom prst="rect">
            <a:avLst/>
          </a:prstGeom>
          <a:noFill/>
        </p:spPr>
        <p:txBody>
          <a:bodyPr wrap="square" lIns="0" tIns="0" rIns="0" bIns="0" rtlCol="0">
            <a:spAutoFit/>
          </a:bodyPr>
          <a:lstStyle/>
          <a:p>
            <a:pPr>
              <a:lnSpc>
                <a:spcPct val="95000"/>
              </a:lnSpc>
            </a:pPr>
            <a:r>
              <a:rPr lang="da-DK" sz="800" dirty="0">
                <a:latin typeface="+mn-lt"/>
              </a:rPr>
              <a:t>Opdateret 23-06-2020</a:t>
            </a:r>
          </a:p>
        </p:txBody>
      </p:sp>
    </p:spTree>
    <p:extLst>
      <p:ext uri="{BB962C8B-B14F-4D97-AF65-F5344CB8AC3E}">
        <p14:creationId xmlns:p14="http://schemas.microsoft.com/office/powerpoint/2010/main" val="1630695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480" y="195486"/>
            <a:ext cx="1627681" cy="2232248"/>
          </a:xfrm>
          <a:prstGeom prst="rect">
            <a:avLst/>
          </a:prstGeom>
        </p:spPr>
      </p:pic>
      <p:sp>
        <p:nvSpPr>
          <p:cNvPr id="3" name="Pladsholder til tekst 2"/>
          <p:cNvSpPr>
            <a:spLocks noGrp="1"/>
          </p:cNvSpPr>
          <p:nvPr>
            <p:ph sz="quarter" idx="12"/>
          </p:nvPr>
        </p:nvSpPr>
        <p:spPr>
          <a:xfrm>
            <a:off x="177278" y="625867"/>
            <a:ext cx="8067130" cy="4144800"/>
          </a:xfrm>
        </p:spPr>
        <p:txBody>
          <a:bodyPr/>
          <a:lstStyle/>
          <a:p>
            <a:pPr>
              <a:buNone/>
            </a:pPr>
            <a:r>
              <a:rPr lang="da-DK" sz="1050" b="1" dirty="0"/>
              <a:t>Alle prioriterede projekter skal:</a:t>
            </a:r>
          </a:p>
          <a:p>
            <a:pPr lvl="1"/>
            <a:r>
              <a:rPr lang="da-DK" sz="1050" dirty="0"/>
              <a:t>Tildeles en AU IT ansvarlig.</a:t>
            </a:r>
          </a:p>
          <a:p>
            <a:pPr lvl="2">
              <a:buFont typeface="Arial" panose="020B0604020202020204" pitchFamily="34" charset="0"/>
              <a:buChar char="•"/>
            </a:pPr>
            <a:r>
              <a:rPr lang="da-DK" sz="1050" dirty="0"/>
              <a:t>Enten i form af en projektleder, eller en teamleder. </a:t>
            </a:r>
          </a:p>
          <a:p>
            <a:pPr lvl="2">
              <a:buFont typeface="Arial" panose="020B0604020202020204" pitchFamily="34" charset="0"/>
              <a:buChar char="•"/>
            </a:pPr>
            <a:r>
              <a:rPr lang="da-DK" sz="1050" dirty="0"/>
              <a:t>Skal fungere som SPOC for projektet bl.a. i forhold til ressourcekoordinering, sparring og eskalation af kriser.</a:t>
            </a:r>
          </a:p>
          <a:p>
            <a:pPr lvl="1"/>
            <a:r>
              <a:rPr lang="da-DK" sz="1050" dirty="0"/>
              <a:t>Rapportere månedligt til PFU/LEA i fælles statusrapportskabelon. </a:t>
            </a:r>
          </a:p>
          <a:p>
            <a:pPr lvl="1"/>
            <a:r>
              <a:rPr lang="da-DK" sz="1050" dirty="0"/>
              <a:t>Arbejde med ændringshåndtering i hele projektets livscyklus.</a:t>
            </a:r>
          </a:p>
          <a:p>
            <a:pPr lvl="2">
              <a:buFont typeface="Arial" panose="020B0604020202020204" pitchFamily="34" charset="0"/>
              <a:buChar char="•"/>
            </a:pPr>
            <a:r>
              <a:rPr lang="da-DK" sz="1050" dirty="0"/>
              <a:t>Er det ikke beskrevet i de godkendte projektrammer, er det en ændring.</a:t>
            </a:r>
          </a:p>
          <a:p>
            <a:pPr lvl="1"/>
            <a:r>
              <a:rPr lang="da-DK" sz="1050" dirty="0"/>
              <a:t>Tildeles ressourcer fra alle deltagende organisatoriske enheder, således at projektet kan gennemføres indenfor de godkendte projektrammer.</a:t>
            </a:r>
          </a:p>
          <a:p>
            <a:pPr lvl="2">
              <a:buFont typeface="Arial" panose="020B0604020202020204" pitchFamily="34" charset="0"/>
              <a:buChar char="•"/>
            </a:pPr>
            <a:r>
              <a:rPr lang="da-DK" sz="1050" dirty="0"/>
              <a:t>Kan medføre at interne projekter i de enkelte områder må vige pladsen for prioriterede projekter igangsat af andre områder.</a:t>
            </a:r>
          </a:p>
          <a:p>
            <a:pPr lvl="1">
              <a:buFont typeface="Arial" panose="020B0604020202020204" pitchFamily="34" charset="0"/>
              <a:buChar char="•"/>
            </a:pPr>
            <a:r>
              <a:rPr lang="da-DK" sz="1050" dirty="0"/>
              <a:t>Afslutningsgodkendes i PFU af hensyn til:</a:t>
            </a:r>
          </a:p>
          <a:p>
            <a:pPr lvl="2">
              <a:buFont typeface="Arial" panose="020B0604020202020204" pitchFamily="34" charset="0"/>
              <a:buChar char="•"/>
            </a:pPr>
            <a:r>
              <a:rPr lang="da-DK" sz="1050" dirty="0"/>
              <a:t>Metodemæssig godkendelse af afslutningen.</a:t>
            </a:r>
          </a:p>
          <a:p>
            <a:pPr lvl="2">
              <a:buFont typeface="Arial" panose="020B0604020202020204" pitchFamily="34" charset="0"/>
              <a:buChar char="•"/>
            </a:pPr>
            <a:r>
              <a:rPr lang="da-DK" sz="1050" dirty="0"/>
              <a:t>Sikring af at eventuelle </a:t>
            </a:r>
            <a:r>
              <a:rPr lang="da-DK" sz="1050" dirty="0" err="1"/>
              <a:t>projektevalueringenserfaringer</a:t>
            </a:r>
            <a:r>
              <a:rPr lang="da-DK" sz="1050" dirty="0"/>
              <a:t> indarbejdes i model og værktøjer.</a:t>
            </a:r>
          </a:p>
          <a:p>
            <a:pPr lvl="0">
              <a:buNone/>
            </a:pPr>
            <a:r>
              <a:rPr lang="da-DK" sz="1050" b="1" dirty="0"/>
              <a:t>Prioriterede projekter, der besættes med en eller flere projektledere (uanset organisatorisk tilhørsforhold), skal yderligere:</a:t>
            </a:r>
          </a:p>
          <a:p>
            <a:pPr lvl="1"/>
            <a:r>
              <a:rPr lang="da-DK" sz="1050" dirty="0"/>
              <a:t>Følge den fælles projektmodel.</a:t>
            </a:r>
          </a:p>
          <a:p>
            <a:pPr lvl="1"/>
            <a:r>
              <a:rPr lang="da-DK" sz="1050" dirty="0"/>
              <a:t>Sikre PID </a:t>
            </a:r>
            <a:r>
              <a:rPr lang="da-DK" sz="1050" dirty="0" err="1"/>
              <a:t>reviewes</a:t>
            </a:r>
            <a:r>
              <a:rPr lang="da-DK" sz="1050" dirty="0"/>
              <a:t> metodemæssigt af PFU inden styregruppens forretningsmæssige godkendelse.</a:t>
            </a:r>
          </a:p>
          <a:p>
            <a:pPr lvl="1"/>
            <a:r>
              <a:rPr lang="da-DK" sz="1050" dirty="0"/>
              <a:t>Have en styregruppe. </a:t>
            </a:r>
          </a:p>
          <a:p>
            <a:pPr lvl="2">
              <a:buFont typeface="Arial" panose="020B0604020202020204" pitchFamily="34" charset="0"/>
              <a:buChar char="•"/>
            </a:pPr>
            <a:r>
              <a:rPr lang="da-DK" sz="1050" dirty="0"/>
              <a:t>AU IT chefgruppen skal være repræsenteret i styregruppen.</a:t>
            </a:r>
          </a:p>
          <a:p>
            <a:pPr lvl="1"/>
            <a:r>
              <a:rPr lang="da-DK" sz="1050" dirty="0"/>
              <a:t>Udpege én overordnet ansvarlig projektleder i de projekter, der har mere end en</a:t>
            </a:r>
          </a:p>
        </p:txBody>
      </p:sp>
      <p:sp>
        <p:nvSpPr>
          <p:cNvPr id="2" name="Titel 1"/>
          <p:cNvSpPr>
            <a:spLocks noGrp="1"/>
          </p:cNvSpPr>
          <p:nvPr>
            <p:ph type="title" idx="4294967295"/>
          </p:nvPr>
        </p:nvSpPr>
        <p:spPr>
          <a:xfrm>
            <a:off x="703263" y="51192"/>
            <a:ext cx="8440737" cy="574675"/>
          </a:xfrm>
        </p:spPr>
        <p:txBody>
          <a:bodyPr/>
          <a:lstStyle/>
          <a:p>
            <a:r>
              <a:rPr lang="da-DK" sz="2800" dirty="0"/>
              <a:t>Hvad betyder det for projekterne?</a:t>
            </a:r>
          </a:p>
        </p:txBody>
      </p:sp>
      <p:sp>
        <p:nvSpPr>
          <p:cNvPr id="6" name="Pladsholder til diasnummer 5"/>
          <p:cNvSpPr>
            <a:spLocks noGrp="1"/>
          </p:cNvSpPr>
          <p:nvPr>
            <p:ph type="sldNum" sz="quarter" idx="10"/>
          </p:nvPr>
        </p:nvSpPr>
        <p:spPr/>
        <p:txBody>
          <a:bodyPr/>
          <a:lstStyle/>
          <a:p>
            <a:pPr>
              <a:defRPr/>
            </a:pPr>
            <a:fld id="{E90C1E0A-682D-40DC-B1EA-26C007FDC330}" type="slidenum">
              <a:rPr lang="da-DK" smtClean="0"/>
              <a:pPr>
                <a:defRPr/>
              </a:pPr>
              <a:t>8</a:t>
            </a:fld>
            <a:endParaRPr lang="da-DK" dirty="0"/>
          </a:p>
        </p:txBody>
      </p:sp>
      <p:sp>
        <p:nvSpPr>
          <p:cNvPr id="5" name="Tekstfelt 4"/>
          <p:cNvSpPr txBox="1"/>
          <p:nvPr/>
        </p:nvSpPr>
        <p:spPr>
          <a:xfrm>
            <a:off x="7668344" y="4900642"/>
            <a:ext cx="1020960" cy="87716"/>
          </a:xfrm>
          <a:prstGeom prst="rect">
            <a:avLst/>
          </a:prstGeom>
          <a:noFill/>
        </p:spPr>
        <p:txBody>
          <a:bodyPr wrap="square" lIns="0" tIns="0" rIns="0" bIns="0" rtlCol="0">
            <a:spAutoFit/>
          </a:bodyPr>
          <a:lstStyle/>
          <a:p>
            <a:pPr>
              <a:lnSpc>
                <a:spcPct val="95000"/>
              </a:lnSpc>
            </a:pPr>
            <a:r>
              <a:rPr lang="da-DK" sz="600" dirty="0">
                <a:latin typeface="+mn-lt"/>
              </a:rPr>
              <a:t>Opdateret 23-06-2020</a:t>
            </a:r>
          </a:p>
        </p:txBody>
      </p:sp>
    </p:spTree>
    <p:extLst>
      <p:ext uri="{BB962C8B-B14F-4D97-AF65-F5344CB8AC3E}">
        <p14:creationId xmlns:p14="http://schemas.microsoft.com/office/powerpoint/2010/main" val="247385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2739" y="1131590"/>
            <a:ext cx="2925725" cy="2852582"/>
          </a:xfrm>
          <a:prstGeom prst="rect">
            <a:avLst/>
          </a:prstGeom>
        </p:spPr>
      </p:pic>
      <p:sp>
        <p:nvSpPr>
          <p:cNvPr id="3" name="Pladsholder til tekst 2"/>
          <p:cNvSpPr>
            <a:spLocks noGrp="1"/>
          </p:cNvSpPr>
          <p:nvPr>
            <p:ph sz="quarter" idx="12"/>
          </p:nvPr>
        </p:nvSpPr>
        <p:spPr>
          <a:xfrm>
            <a:off x="251521" y="1152016"/>
            <a:ext cx="5904655" cy="3528392"/>
          </a:xfrm>
        </p:spPr>
        <p:txBody>
          <a:bodyPr/>
          <a:lstStyle/>
          <a:p>
            <a:pPr marL="285750" indent="-285750">
              <a:buFont typeface="Arial" panose="020B0604020202020204" pitchFamily="34" charset="0"/>
              <a:buChar char="•"/>
            </a:pPr>
            <a:r>
              <a:rPr lang="da-DK" sz="1400" dirty="0"/>
              <a:t>Besøg </a:t>
            </a:r>
            <a:r>
              <a:rPr lang="da-DK" sz="1400" dirty="0">
                <a:hlinkClick r:id="rId4"/>
              </a:rPr>
              <a:t>https://medarbejdere.au.dk/strategi/itgovernance/</a:t>
            </a:r>
            <a:r>
              <a:rPr lang="da-DK" sz="1400" dirty="0"/>
              <a:t> for mere information.   </a:t>
            </a:r>
          </a:p>
          <a:p>
            <a:pPr>
              <a:buNone/>
            </a:pPr>
            <a:endParaRPr lang="da-DK" sz="1400" dirty="0"/>
          </a:p>
          <a:p>
            <a:pPr marL="285750" indent="-285750">
              <a:buFont typeface="Arial" panose="020B0604020202020204" pitchFamily="34" charset="0"/>
              <a:buChar char="•"/>
            </a:pPr>
            <a:r>
              <a:rPr lang="da-DK" sz="1400" dirty="0"/>
              <a:t>AU HR udbyder projektlederkursus.</a:t>
            </a:r>
          </a:p>
          <a:p>
            <a:pPr marL="285750" indent="-285750">
              <a:buFont typeface="Arial" panose="020B0604020202020204" pitchFamily="34" charset="0"/>
              <a:buChar char="•"/>
            </a:pPr>
            <a:r>
              <a:rPr lang="da-DK" sz="1400" dirty="0"/>
              <a:t>AU HR udbyder styregruppekursus som både styregruppemedlemmer og projektledere kan tilmelde sig. </a:t>
            </a:r>
          </a:p>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r>
              <a:rPr lang="da-DK" sz="1400" dirty="0"/>
              <a:t>Nanna Garner tilbyder projektledere på prioriterede projekter en gennemgang af projektmodellen og en snak om, hvordan den kan bruges sammen med deres projekt.</a:t>
            </a:r>
          </a:p>
          <a:p>
            <a:pPr marL="285750" indent="-285750">
              <a:buFont typeface="Arial" panose="020B0604020202020204" pitchFamily="34" charset="0"/>
              <a:buChar char="•"/>
            </a:pPr>
            <a:r>
              <a:rPr lang="da-DK" sz="1400" dirty="0"/>
              <a:t>Nanna Garner tilbyder sparring til PID-udarbejdelsen. </a:t>
            </a:r>
          </a:p>
          <a:p>
            <a:pPr marL="285750" indent="-285750">
              <a:buFont typeface="Arial" panose="020B0604020202020204" pitchFamily="34" charset="0"/>
              <a:buChar char="•"/>
            </a:pPr>
            <a:r>
              <a:rPr lang="da-DK" sz="1400" dirty="0"/>
              <a:t>Spørgsmål til beslutningsmodellen og projektmodellen kan rettes direkte til Nanna Garner fra AU IT-Projekter. </a:t>
            </a:r>
          </a:p>
          <a:p>
            <a:pPr>
              <a:buNone/>
            </a:pPr>
            <a:endParaRPr lang="da-DK" sz="1200" dirty="0"/>
          </a:p>
          <a:p>
            <a:pPr>
              <a:buNone/>
            </a:pPr>
            <a:endParaRPr lang="da-DK" sz="1200" dirty="0"/>
          </a:p>
          <a:p>
            <a:pPr lvl="1"/>
            <a:endParaRPr lang="da-DK" sz="1000" dirty="0"/>
          </a:p>
          <a:p>
            <a:pPr>
              <a:buNone/>
            </a:pPr>
            <a:endParaRPr lang="da-DK" dirty="0"/>
          </a:p>
          <a:p>
            <a:pPr>
              <a:buNone/>
            </a:pPr>
            <a:r>
              <a:rPr lang="da-DK" dirty="0"/>
              <a:t> </a:t>
            </a:r>
          </a:p>
          <a:p>
            <a:endParaRPr lang="da-DK" dirty="0"/>
          </a:p>
        </p:txBody>
      </p:sp>
      <p:sp>
        <p:nvSpPr>
          <p:cNvPr id="2" name="Titel 1"/>
          <p:cNvSpPr>
            <a:spLocks noGrp="1"/>
          </p:cNvSpPr>
          <p:nvPr>
            <p:ph type="title" idx="4294967295"/>
          </p:nvPr>
        </p:nvSpPr>
        <p:spPr>
          <a:xfrm>
            <a:off x="703263" y="166688"/>
            <a:ext cx="8440737" cy="574675"/>
          </a:xfrm>
        </p:spPr>
        <p:txBody>
          <a:bodyPr/>
          <a:lstStyle/>
          <a:p>
            <a:r>
              <a:rPr lang="da-DK" sz="2800" dirty="0"/>
              <a:t>Hjælp og spørgsmål?</a:t>
            </a:r>
          </a:p>
        </p:txBody>
      </p:sp>
      <p:sp>
        <p:nvSpPr>
          <p:cNvPr id="7" name="Tekstfelt 6"/>
          <p:cNvSpPr txBox="1"/>
          <p:nvPr/>
        </p:nvSpPr>
        <p:spPr>
          <a:xfrm>
            <a:off x="7668344" y="4876006"/>
            <a:ext cx="1020960" cy="87716"/>
          </a:xfrm>
          <a:prstGeom prst="rect">
            <a:avLst/>
          </a:prstGeom>
          <a:noFill/>
        </p:spPr>
        <p:txBody>
          <a:bodyPr wrap="square" lIns="0" tIns="0" rIns="0" bIns="0" rtlCol="0">
            <a:spAutoFit/>
          </a:bodyPr>
          <a:lstStyle/>
          <a:p>
            <a:pPr>
              <a:lnSpc>
                <a:spcPct val="95000"/>
              </a:lnSpc>
            </a:pPr>
            <a:r>
              <a:rPr lang="da-DK" sz="600" dirty="0">
                <a:latin typeface="+mn-lt"/>
              </a:rPr>
              <a:t>Opdateret 23-06.2020</a:t>
            </a:r>
          </a:p>
        </p:txBody>
      </p:sp>
    </p:spTree>
    <p:extLst>
      <p:ext uri="{BB962C8B-B14F-4D97-AF65-F5344CB8AC3E}">
        <p14:creationId xmlns:p14="http://schemas.microsoft.com/office/powerpoint/2010/main" val="10887296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AU 16-9">
  <a:themeElements>
    <a:clrScheme name="01 AU Blue">
      <a:dk1>
        <a:srgbClr val="000000"/>
      </a:dk1>
      <a:lt1>
        <a:srgbClr val="FFFFFF"/>
      </a:lt1>
      <a:dk2>
        <a:srgbClr val="0A1449"/>
      </a:dk2>
      <a:lt2>
        <a:srgbClr val="102970"/>
      </a:lt2>
      <a:accent1>
        <a:srgbClr val="0A144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smtClean="0">
            <a:latin typeface="+mn-lt"/>
          </a:defRPr>
        </a:defPPr>
      </a:lstStyle>
    </a:txDef>
  </a:objectDefaults>
  <a:extraClrSchemeLst/>
  <a:extLst>
    <a:ext uri="{05A4C25C-085E-4340-85A3-A5531E510DB2}">
      <thm15:themeFamily xmlns:thm15="http://schemas.microsoft.com/office/thememl/2012/main" name="AU PowerPoint Template 16-9.potx" id="{2E2308D9-522E-424D-8B48-CF46A2F96AAA}" vid="{FEB15E73-9E7F-4770-8E6F-31E35A4980E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ategori xmlns="a260b500-df67-4748-8940-335528f57529">Beslutningsmodel</Kategori>
    <Aktiv_x003f_ xmlns="a260b500-df67-4748-8940-335528f57529">true</Aktiv_x003f_>
    <IconOverlay xmlns="http://schemas.microsoft.com/sharepoint/v4" xsi:nil="true"/>
    <Dato xmlns="a260b500-df67-4748-8940-335528f5752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3EBAD5DCFA314B8595936E9781137A" ma:contentTypeVersion="16" ma:contentTypeDescription="Opret et nyt dokument." ma:contentTypeScope="" ma:versionID="7e50b21350dff98410d884012f6440f8">
  <xsd:schema xmlns:xsd="http://www.w3.org/2001/XMLSchema" xmlns:xs="http://www.w3.org/2001/XMLSchema" xmlns:p="http://schemas.microsoft.com/office/2006/metadata/properties" xmlns:ns2="a260b500-df67-4748-8940-335528f57529" xmlns:ns3="160a02f7-86ea-4185-93ca-ec166a305c8c" xmlns:ns4="http://schemas.microsoft.com/sharepoint/v4" targetNamespace="http://schemas.microsoft.com/office/2006/metadata/properties" ma:root="true" ma:fieldsID="713d0d60198c2eab8f58e60e86f39997" ns2:_="" ns3:_="" ns4:_="">
    <xsd:import namespace="a260b500-df67-4748-8940-335528f57529"/>
    <xsd:import namespace="160a02f7-86ea-4185-93ca-ec166a305c8c"/>
    <xsd:import namespace="http://schemas.microsoft.com/sharepoint/v4"/>
    <xsd:element name="properties">
      <xsd:complexType>
        <xsd:sequence>
          <xsd:element name="documentManagement">
            <xsd:complexType>
              <xsd:all>
                <xsd:element ref="ns2:Aktiv_x003f_" minOccurs="0"/>
                <xsd:element ref="ns2:Kategori" minOccurs="0"/>
                <xsd:element ref="ns2:MediaServiceMetadata" minOccurs="0"/>
                <xsd:element ref="ns2:MediaServiceFastMetadata" minOccurs="0"/>
                <xsd:element ref="ns3:SharedWithUsers" minOccurs="0"/>
                <xsd:element ref="ns3:SharedWithDetails" minOccurs="0"/>
                <xsd:element ref="ns4:IconOverlay" minOccurs="0"/>
                <xsd:element ref="ns2:Dato"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60b500-df67-4748-8940-335528f57529" elementFormDefault="qualified">
    <xsd:import namespace="http://schemas.microsoft.com/office/2006/documentManagement/types"/>
    <xsd:import namespace="http://schemas.microsoft.com/office/infopath/2007/PartnerControls"/>
    <xsd:element name="Aktiv_x003f_" ma:index="8" nillable="true" ma:displayName="Aktiv?" ma:default="1" ma:description="Markering fjernes hvis dokumentet ikke længere er validt." ma:internalName="Aktiv_x003f_" ma:readOnly="false">
      <xsd:simpleType>
        <xsd:restriction base="dms:Boolean"/>
      </xsd:simpleType>
    </xsd:element>
    <xsd:element name="Kategori" ma:index="9" nillable="true" ma:displayName="Kategori" ma:format="Dropdown" ma:internalName="Kategori" ma:readOnly="false">
      <xsd:simpleType>
        <xsd:restriction base="dms:Choice">
          <xsd:enumeration value="Øvrigt"/>
          <xsd:enumeration value="Beslutningsmodel"/>
          <xsd:enumeration value="Porteføljestyring"/>
          <xsd:enumeration value="Principper for samarbejde"/>
          <xsd:enumeration value="Process"/>
          <xsd:enumeration value="Ressourcestyring"/>
          <xsd:enumeration value="Roller"/>
          <xsd:enumeration value="Tjeklister"/>
          <xsd:enumeration value="Udbud"/>
          <xsd:enumeration value="Vejledninger"/>
          <xsd:enumeration value="Guidelines for dokumentation"/>
          <xsd:enumeration value="Visitering"/>
        </xsd:restriction>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Dato" ma:index="15" nillable="true" ma:displayName="Dato" ma:format="DateOnly" ma:internalName="Dato">
      <xsd:simpleType>
        <xsd:restriction base="dms:DateTim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0a02f7-86ea-4185-93ca-ec166a305c8c"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FF6152-3267-4045-9B6C-7E90D9BB3DD7}">
  <ds:schemaRefs>
    <ds:schemaRef ds:uri="http://schemas.microsoft.com/sharepoint/v3/contenttype/forms"/>
  </ds:schemaRefs>
</ds:datastoreItem>
</file>

<file path=customXml/itemProps2.xml><?xml version="1.0" encoding="utf-8"?>
<ds:datastoreItem xmlns:ds="http://schemas.openxmlformats.org/officeDocument/2006/customXml" ds:itemID="{D8917BFA-95F6-44DC-B75D-A79822D296FC}">
  <ds:schemaRefs>
    <ds:schemaRef ds:uri="160a02f7-86ea-4185-93ca-ec166a305c8c"/>
    <ds:schemaRef ds:uri="http://schemas.openxmlformats.org/package/2006/metadata/core-properties"/>
    <ds:schemaRef ds:uri="http://purl.org/dc/elements/1.1/"/>
    <ds:schemaRef ds:uri="http://schemas.microsoft.com/office/2006/metadata/properties"/>
    <ds:schemaRef ds:uri="http://purl.org/dc/dcmitype/"/>
    <ds:schemaRef ds:uri="http://schemas.microsoft.com/office/2006/documentManagement/types"/>
    <ds:schemaRef ds:uri="a260b500-df67-4748-8940-335528f57529"/>
    <ds:schemaRef ds:uri="http://purl.org/dc/terms/"/>
    <ds:schemaRef ds:uri="http://schemas.microsoft.com/office/infopath/2007/PartnerControls"/>
    <ds:schemaRef ds:uri="http://schemas.microsoft.com/sharepoint/v4"/>
    <ds:schemaRef ds:uri="http://www.w3.org/XML/1998/namespace"/>
  </ds:schemaRefs>
</ds:datastoreItem>
</file>

<file path=customXml/itemProps3.xml><?xml version="1.0" encoding="utf-8"?>
<ds:datastoreItem xmlns:ds="http://schemas.openxmlformats.org/officeDocument/2006/customXml" ds:itemID="{A41F26AB-2648-4667-9B29-8A31AE8C9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60b500-df67-4748-8940-335528f57529"/>
    <ds:schemaRef ds:uri="160a02f7-86ea-4185-93ca-ec166a305c8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AU PowerPoint Template 16-9</Template>
  <TotalTime>0</TotalTime>
  <Words>5468</Words>
  <Application>Microsoft Office PowerPoint</Application>
  <PresentationFormat>Skærmshow (16:9)</PresentationFormat>
  <Paragraphs>601</Paragraphs>
  <Slides>31</Slides>
  <Notes>31</Notes>
  <HiddenSlides>0</HiddenSlides>
  <MMClips>0</MMClips>
  <ScaleCrop>false</ScaleCrop>
  <HeadingPairs>
    <vt:vector size="6" baseType="variant">
      <vt:variant>
        <vt:lpstr>Benyttede skrifttyper</vt:lpstr>
      </vt:variant>
      <vt:variant>
        <vt:i4>8</vt:i4>
      </vt:variant>
      <vt:variant>
        <vt:lpstr>Tema</vt:lpstr>
      </vt:variant>
      <vt:variant>
        <vt:i4>2</vt:i4>
      </vt:variant>
      <vt:variant>
        <vt:lpstr>Slidetitler</vt:lpstr>
      </vt:variant>
      <vt:variant>
        <vt:i4>31</vt:i4>
      </vt:variant>
    </vt:vector>
  </HeadingPairs>
  <TitlesOfParts>
    <vt:vector size="41" baseType="lpstr">
      <vt:lpstr>AU Passata</vt:lpstr>
      <vt:lpstr>Arial</vt:lpstr>
      <vt:lpstr>AU Peto</vt:lpstr>
      <vt:lpstr>Wingdings 3</vt:lpstr>
      <vt:lpstr>Calibri Light</vt:lpstr>
      <vt:lpstr>Symbol</vt:lpstr>
      <vt:lpstr>Calibri</vt:lpstr>
      <vt:lpstr>AU Passata Light</vt:lpstr>
      <vt:lpstr>AU 16-9</vt:lpstr>
      <vt:lpstr>Office-tema</vt:lpstr>
      <vt:lpstr>fælles beslutningsmodel - for projekter der kan involvere AU IT  Vedtaget af LEA</vt:lpstr>
      <vt:lpstr>Målet</vt:lpstr>
      <vt:lpstr>Hvad?</vt:lpstr>
      <vt:lpstr>Hvorfor?</vt:lpstr>
      <vt:lpstr>Beslutningsmodellen</vt:lpstr>
      <vt:lpstr>Hvordan? </vt:lpstr>
      <vt:lpstr>Hvem?</vt:lpstr>
      <vt:lpstr>Hvad betyder det for projekterne?</vt:lpstr>
      <vt:lpstr>Hjælp og spørgsmål?</vt:lpstr>
      <vt:lpstr>Bilag</vt:lpstr>
      <vt:lpstr>PowerPoint-præsentation</vt:lpstr>
      <vt:lpstr>PowerPoint-præsentation</vt:lpstr>
      <vt:lpstr>PowerPoint-præsentation</vt:lpstr>
      <vt:lpstr>Scoringsmodel</vt:lpstr>
      <vt:lpstr>PowerPoint-præsentation</vt:lpstr>
      <vt:lpstr>PowerPoint-præsentation</vt:lpstr>
      <vt:lpstr>De fem parametre </vt:lpstr>
      <vt:lpstr>1. Kobling til strategi og ledelsesprioriteringer</vt:lpstr>
      <vt:lpstr>2. Effektiviseringspotentiale</vt:lpstr>
      <vt:lpstr>3. Projektets parathed</vt:lpstr>
      <vt:lpstr>4. Efterspørgsel fra brugerorganisationen</vt:lpstr>
      <vt:lpstr>5. Konsekvens ved ikke at gennemføre projektet</vt:lpstr>
      <vt:lpstr>Projektmodel</vt:lpstr>
      <vt:lpstr>Projektportefølje</vt:lpstr>
      <vt:lpstr>PowerPoint-præsentation</vt:lpstr>
      <vt:lpstr>PowerPoint-præsentation</vt:lpstr>
      <vt:lpstr>PowerPoint-præsentation</vt:lpstr>
      <vt:lpstr>Principper for projektmodellen</vt:lpstr>
      <vt:lpstr>Terminologi</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Beskrivelse af projekt governance i power point august 20</dc:title>
  <dc:creator/>
  <cp:lastModifiedBy/>
  <cp:revision>1</cp:revision>
  <dcterms:created xsi:type="dcterms:W3CDTF">2016-05-20T12:22:29Z</dcterms:created>
  <dcterms:modified xsi:type="dcterms:W3CDTF">2024-01-15T12:42:37Z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SD_ShowDocumentInfo">
    <vt:lpwstr>True</vt:lpwstr>
  </property>
  <property fmtid="{D5CDD505-2E9C-101B-9397-08002B2CF9AE}" pid="4" name="SD_DocumentLanguageString">
    <vt:lpwstr>Dansk</vt:lpwstr>
  </property>
  <property fmtid="{D5CDD505-2E9C-101B-9397-08002B2CF9AE}" pid="5" name="SD_CtlText_Usersettings_Userprofile">
    <vt:lpwstr>PFE</vt:lpwstr>
  </property>
  <property fmtid="{D5CDD505-2E9C-101B-9397-08002B2CF9AE}" pid="6" name="SD_CtlText_Generelt_Event">
    <vt:lpwstr/>
  </property>
  <property fmtid="{D5CDD505-2E9C-101B-9397-08002B2CF9AE}" pid="7" name="SD_UserprofileName">
    <vt:lpwstr>AU IT</vt:lpwstr>
  </property>
  <property fmtid="{D5CDD505-2E9C-101B-9397-08002B2CF9AE}" pid="8" name="SD_RedigerEnhedsinfo">
    <vt:lpwstr>Nej</vt:lpwstr>
  </property>
  <property fmtid="{D5CDD505-2E9C-101B-9397-08002B2CF9AE}" pid="9" name="SD_USR_Name">
    <vt:lpwstr/>
  </property>
  <property fmtid="{D5CDD505-2E9C-101B-9397-08002B2CF9AE}" pid="10" name="SD_USR_Title">
    <vt:lpwstr/>
  </property>
  <property fmtid="{D5CDD505-2E9C-101B-9397-08002B2CF9AE}" pid="11" name="SD_USR_DirectPhone">
    <vt:lpwstr/>
  </property>
  <property fmtid="{D5CDD505-2E9C-101B-9397-08002B2CF9AE}" pid="12" name="SD_USR_Personsøger">
    <vt:lpwstr/>
  </property>
  <property fmtid="{D5CDD505-2E9C-101B-9397-08002B2CF9AE}" pid="13" name="SD_USR_PrivatePhone">
    <vt:lpwstr/>
  </property>
  <property fmtid="{D5CDD505-2E9C-101B-9397-08002B2CF9AE}" pid="14" name="SD_USR_Mobile">
    <vt:lpwstr/>
  </property>
  <property fmtid="{D5CDD505-2E9C-101B-9397-08002B2CF9AE}" pid="15" name="SD_USR_DirectFax">
    <vt:lpwstr/>
  </property>
  <property fmtid="{D5CDD505-2E9C-101B-9397-08002B2CF9AE}" pid="16" name="SD_USR_Email">
    <vt:lpwstr/>
  </property>
  <property fmtid="{D5CDD505-2E9C-101B-9397-08002B2CF9AE}" pid="17" name="SD_USR_www">
    <vt:lpwstr/>
  </property>
  <property fmtid="{D5CDD505-2E9C-101B-9397-08002B2CF9AE}" pid="18" name="SD_USR_Department">
    <vt:lpwstr/>
  </property>
  <property fmtid="{D5CDD505-2E9C-101B-9397-08002B2CF9AE}" pid="19" name="SD_Logofarve">
    <vt:lpwstr>Blåt</vt:lpwstr>
  </property>
  <property fmtid="{D5CDD505-2E9C-101B-9397-08002B2CF9AE}" pid="20" name="SD_OFF_MainName">
    <vt:lpwstr/>
  </property>
  <property fmtid="{D5CDD505-2E9C-101B-9397-08002B2CF9AE}" pid="21" name="SD_OFF_Name">
    <vt:lpwstr/>
  </property>
  <property fmtid="{D5CDD505-2E9C-101B-9397-08002B2CF9AE}" pid="22" name="SD_OFF_OfficeID">
    <vt:lpwstr/>
  </property>
  <property fmtid="{D5CDD505-2E9C-101B-9397-08002B2CF9AE}" pid="23" name="SD_OFF_Phone">
    <vt:lpwstr/>
  </property>
  <property fmtid="{D5CDD505-2E9C-101B-9397-08002B2CF9AE}" pid="24" name="SD_OFF_Fax">
    <vt:lpwstr/>
  </property>
  <property fmtid="{D5CDD505-2E9C-101B-9397-08002B2CF9AE}" pid="25" name="SD_OFF_Email">
    <vt:lpwstr/>
  </property>
  <property fmtid="{D5CDD505-2E9C-101B-9397-08002B2CF9AE}" pid="26" name="SD_OFF_OfficeWww">
    <vt:lpwstr/>
  </property>
  <property fmtid="{D5CDD505-2E9C-101B-9397-08002B2CF9AE}" pid="27" name="SD_USR_EAN">
    <vt:lpwstr/>
  </property>
  <property fmtid="{D5CDD505-2E9C-101B-9397-08002B2CF9AE}" pid="28" name="SD_OFF_Sted">
    <vt:lpwstr/>
  </property>
  <property fmtid="{D5CDD505-2E9C-101B-9397-08002B2CF9AE}" pid="29" name="SD_OFF_CVR">
    <vt:lpwstr/>
  </property>
  <property fmtid="{D5CDD505-2E9C-101B-9397-08002B2CF9AE}" pid="30" name="SD_USR_Pnr">
    <vt:lpwstr/>
  </property>
  <property fmtid="{D5CDD505-2E9C-101B-9397-08002B2CF9AE}" pid="31" name="DocumentInfoFinished">
    <vt:lpwstr>True</vt:lpwstr>
  </property>
  <property fmtid="{D5CDD505-2E9C-101B-9397-08002B2CF9AE}" pid="32" name="ContentTypeId">
    <vt:lpwstr>0x010100663EBAD5DCFA314B8595936E9781137A</vt:lpwstr>
  </property>
  <property fmtid="{D5CDD505-2E9C-101B-9397-08002B2CF9AE}" pid="33" name="SD_DocumentLanguage">
    <vt:lpwstr>da-DK</vt:lpwstr>
  </property>
  <property fmtid="{D5CDD505-2E9C-101B-9397-08002B2CF9AE}" pid="34" name="sdDocumentDate">
    <vt:lpwstr>42523</vt:lpwstr>
  </property>
  <property fmtid="{D5CDD505-2E9C-101B-9397-08002B2CF9AE}" pid="35" name="sdDocumentDateFormat">
    <vt:lpwstr>da-DK:d. MMMM yyyy</vt:lpwstr>
  </property>
  <property fmtid="{D5CDD505-2E9C-101B-9397-08002B2CF9AE}" pid="36" name="AuthorIds_UIVersion_517">
    <vt:lpwstr>11</vt:lpwstr>
  </property>
</Properties>
</file>