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61" r:id="rId5"/>
    <p:sldId id="262" r:id="rId6"/>
    <p:sldId id="263" r:id="rId7"/>
    <p:sldId id="264" r:id="rId8"/>
    <p:sldId id="265" r:id="rId9"/>
    <p:sldId id="258" r:id="rId10"/>
    <p:sldId id="260" r:id="rId11"/>
    <p:sldId id="259" r:id="rId12"/>
    <p:sldId id="266" r:id="rId13"/>
    <p:sldId id="267" r:id="rId14"/>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6781" autoAdjust="0"/>
  </p:normalViewPr>
  <p:slideViewPr>
    <p:cSldViewPr>
      <p:cViewPr varScale="1">
        <p:scale>
          <a:sx n="104" d="100"/>
          <a:sy n="104" d="100"/>
        </p:scale>
        <p:origin x="134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ABA4F6-AC9A-4535-B2F4-1EF4826C3372}" type="datetimeFigureOut">
              <a:rPr lang="da-DK" smtClean="0"/>
              <a:t>17-10-2024</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C5FFC0-0381-4EF3-A560-BDF3E26EAD52}" type="slidenum">
              <a:rPr lang="da-DK" smtClean="0"/>
              <a:t>‹nr.›</a:t>
            </a:fld>
            <a:endParaRPr lang="da-DK"/>
          </a:p>
        </p:txBody>
      </p:sp>
    </p:spTree>
    <p:extLst>
      <p:ext uri="{BB962C8B-B14F-4D97-AF65-F5344CB8AC3E}">
        <p14:creationId xmlns:p14="http://schemas.microsoft.com/office/powerpoint/2010/main" val="3187715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32FBB62E-2546-431D-98F0-ACF45258AC84}" type="datetimeFigureOut">
              <a:rPr lang="da-DK" smtClean="0"/>
              <a:t>17-10-2024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1207524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FBB62E-2546-431D-98F0-ACF45258AC84}" type="datetimeFigureOut">
              <a:rPr lang="da-DK" smtClean="0"/>
              <a:t>17-10-2024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283724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FBB62E-2546-431D-98F0-ACF45258AC84}" type="datetimeFigureOut">
              <a:rPr lang="da-DK" smtClean="0"/>
              <a:t>17-10-2024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2905911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32FBB62E-2546-431D-98F0-ACF45258AC84}" type="datetimeFigureOut">
              <a:rPr lang="da-DK" smtClean="0"/>
              <a:t>17-10-2024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315221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32FBB62E-2546-431D-98F0-ACF45258AC84}" type="datetimeFigureOut">
              <a:rPr lang="da-DK" smtClean="0"/>
              <a:t>17-10-2024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112226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32FBB62E-2546-431D-98F0-ACF45258AC84}" type="datetimeFigureOut">
              <a:rPr lang="da-DK" smtClean="0"/>
              <a:t>17-10-2024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240992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32FBB62E-2546-431D-98F0-ACF45258AC84}" type="datetimeFigureOut">
              <a:rPr lang="da-DK" smtClean="0"/>
              <a:t>17-10-2024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781450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32FBB62E-2546-431D-98F0-ACF45258AC84}" type="datetimeFigureOut">
              <a:rPr lang="da-DK" smtClean="0"/>
              <a:t>17-10-2024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322125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32FBB62E-2546-431D-98F0-ACF45258AC84}" type="datetimeFigureOut">
              <a:rPr lang="da-DK" smtClean="0"/>
              <a:t>17-10-2024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1718263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32FBB62E-2546-431D-98F0-ACF45258AC84}" type="datetimeFigureOut">
              <a:rPr lang="da-DK" smtClean="0"/>
              <a:t>17-10-2024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389000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32FBB62E-2546-431D-98F0-ACF45258AC84}" type="datetimeFigureOut">
              <a:rPr lang="da-DK" smtClean="0"/>
              <a:t>17-10-2024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A20A9436-F4FB-42D6-AC4B-5EF41C11E78C}" type="slidenum">
              <a:rPr lang="da-DK" smtClean="0"/>
              <a:t>‹nr.›</a:t>
            </a:fld>
            <a:endParaRPr lang="da-DK"/>
          </a:p>
        </p:txBody>
      </p:sp>
    </p:spTree>
    <p:extLst>
      <p:ext uri="{BB962C8B-B14F-4D97-AF65-F5344CB8AC3E}">
        <p14:creationId xmlns:p14="http://schemas.microsoft.com/office/powerpoint/2010/main" val="2894500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BB62E-2546-431D-98F0-ACF45258AC84}" type="datetimeFigureOut">
              <a:rPr lang="da-DK" smtClean="0"/>
              <a:t>17-10-2024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A9436-F4FB-42D6-AC4B-5EF41C11E78C}" type="slidenum">
              <a:rPr lang="da-DK" smtClean="0"/>
              <a:t>‹nr.›</a:t>
            </a:fld>
            <a:endParaRPr lang="da-DK"/>
          </a:p>
        </p:txBody>
      </p:sp>
    </p:spTree>
    <p:extLst>
      <p:ext uri="{BB962C8B-B14F-4D97-AF65-F5344CB8AC3E}">
        <p14:creationId xmlns:p14="http://schemas.microsoft.com/office/powerpoint/2010/main" val="3762714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Gevinstrealisering i projekter</a:t>
            </a:r>
          </a:p>
        </p:txBody>
      </p:sp>
      <p:sp>
        <p:nvSpPr>
          <p:cNvPr id="3" name="Undertitel 2"/>
          <p:cNvSpPr>
            <a:spLocks noGrp="1"/>
          </p:cNvSpPr>
          <p:nvPr>
            <p:ph type="subTitle" idx="1"/>
          </p:nvPr>
        </p:nvSpPr>
        <p:spPr/>
        <p:txBody>
          <a:bodyPr/>
          <a:lstStyle/>
          <a:p>
            <a:r>
              <a:rPr lang="da-DK" dirty="0"/>
              <a:t>Vejledning til gevinstkortlægning og skabelon til gevinstkort</a:t>
            </a:r>
          </a:p>
        </p:txBody>
      </p:sp>
      <p:sp>
        <p:nvSpPr>
          <p:cNvPr id="4" name="Tekstfelt 3">
            <a:extLst>
              <a:ext uri="{FF2B5EF4-FFF2-40B4-BE49-F238E27FC236}">
                <a16:creationId xmlns:a16="http://schemas.microsoft.com/office/drawing/2014/main" id="{5FDF4DAF-6CCE-3F98-1300-D482A7F605DA}"/>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4202933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6053" y="188640"/>
            <a:ext cx="8229600" cy="706090"/>
          </a:xfrm>
        </p:spPr>
        <p:txBody>
          <a:bodyPr>
            <a:normAutofit fontScale="90000"/>
          </a:bodyPr>
          <a:lstStyle/>
          <a:p>
            <a:r>
              <a:rPr lang="da-DK" sz="3600" dirty="0"/>
              <a:t>Drejebog gevinstkortlægningsworkshop </a:t>
            </a:r>
            <a:r>
              <a:rPr lang="da-DK" sz="3600" dirty="0" err="1"/>
              <a:t>nr</a:t>
            </a:r>
            <a:r>
              <a:rPr lang="da-DK" sz="3600" dirty="0"/>
              <a:t> 2 i styregruppen – Fysisk 2 timer</a:t>
            </a:r>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507738683"/>
              </p:ext>
            </p:extLst>
          </p:nvPr>
        </p:nvGraphicFramePr>
        <p:xfrm>
          <a:off x="436053" y="1340768"/>
          <a:ext cx="8312411" cy="4785360"/>
        </p:xfrm>
        <a:graphic>
          <a:graphicData uri="http://schemas.openxmlformats.org/drawingml/2006/table">
            <a:tbl>
              <a:tblPr firstRow="1" bandRow="1">
                <a:tableStyleId>{5C22544A-7EE6-4342-B048-85BDC9FD1C3A}</a:tableStyleId>
              </a:tblPr>
              <a:tblGrid>
                <a:gridCol w="679564">
                  <a:extLst>
                    <a:ext uri="{9D8B030D-6E8A-4147-A177-3AD203B41FA5}">
                      <a16:colId xmlns:a16="http://schemas.microsoft.com/office/drawing/2014/main" val="2711472585"/>
                    </a:ext>
                  </a:extLst>
                </a:gridCol>
                <a:gridCol w="1080120">
                  <a:extLst>
                    <a:ext uri="{9D8B030D-6E8A-4147-A177-3AD203B41FA5}">
                      <a16:colId xmlns:a16="http://schemas.microsoft.com/office/drawing/2014/main" val="2744386540"/>
                    </a:ext>
                  </a:extLst>
                </a:gridCol>
                <a:gridCol w="5544616">
                  <a:extLst>
                    <a:ext uri="{9D8B030D-6E8A-4147-A177-3AD203B41FA5}">
                      <a16:colId xmlns:a16="http://schemas.microsoft.com/office/drawing/2014/main" val="2655279416"/>
                    </a:ext>
                  </a:extLst>
                </a:gridCol>
                <a:gridCol w="1008111">
                  <a:extLst>
                    <a:ext uri="{9D8B030D-6E8A-4147-A177-3AD203B41FA5}">
                      <a16:colId xmlns:a16="http://schemas.microsoft.com/office/drawing/2014/main" val="281615798"/>
                    </a:ext>
                  </a:extLst>
                </a:gridCol>
              </a:tblGrid>
              <a:tr h="267754">
                <a:tc>
                  <a:txBody>
                    <a:bodyPr/>
                    <a:lstStyle/>
                    <a:p>
                      <a:r>
                        <a:rPr lang="da-DK" sz="1200" dirty="0"/>
                        <a:t>Tid</a:t>
                      </a:r>
                    </a:p>
                  </a:txBody>
                  <a:tcPr/>
                </a:tc>
                <a:tc>
                  <a:txBody>
                    <a:bodyPr/>
                    <a:lstStyle/>
                    <a:p>
                      <a:r>
                        <a:rPr lang="da-DK" sz="1200" dirty="0"/>
                        <a:t>Emne</a:t>
                      </a:r>
                    </a:p>
                  </a:txBody>
                  <a:tcPr/>
                </a:tc>
                <a:tc>
                  <a:txBody>
                    <a:bodyPr/>
                    <a:lstStyle/>
                    <a:p>
                      <a:r>
                        <a:rPr lang="da-DK" sz="1200" dirty="0"/>
                        <a:t>Beskrivelse</a:t>
                      </a:r>
                    </a:p>
                  </a:txBody>
                  <a:tcPr/>
                </a:tc>
                <a:tc>
                  <a:txBody>
                    <a:bodyPr/>
                    <a:lstStyle/>
                    <a:p>
                      <a:r>
                        <a:rPr lang="da-DK" sz="1200" dirty="0"/>
                        <a:t>Hvem</a:t>
                      </a:r>
                    </a:p>
                  </a:txBody>
                  <a:tcPr/>
                </a:tc>
                <a:extLst>
                  <a:ext uri="{0D108BD9-81ED-4DB2-BD59-A6C34878D82A}">
                    <a16:rowId xmlns:a16="http://schemas.microsoft.com/office/drawing/2014/main" val="662010775"/>
                  </a:ext>
                </a:extLst>
              </a:tr>
              <a:tr h="535509">
                <a:tc>
                  <a:txBody>
                    <a:bodyPr/>
                    <a:lstStyle/>
                    <a:p>
                      <a:r>
                        <a:rPr lang="da-DK" sz="1000" dirty="0"/>
                        <a:t>20 min</a:t>
                      </a:r>
                    </a:p>
                  </a:txBody>
                  <a:tcPr/>
                </a:tc>
                <a:tc>
                  <a:txBody>
                    <a:bodyPr/>
                    <a:lstStyle/>
                    <a:p>
                      <a:r>
                        <a:rPr lang="da-DK" sz="1000" dirty="0"/>
                        <a:t>Velkommen</a:t>
                      </a:r>
                      <a:r>
                        <a:rPr lang="da-DK" sz="1000" baseline="0" dirty="0"/>
                        <a:t> og introduktion</a:t>
                      </a:r>
                      <a:endParaRPr lang="da-DK" sz="1000" dirty="0"/>
                    </a:p>
                  </a:txBody>
                  <a:tcPr/>
                </a:tc>
                <a:tc>
                  <a:txBody>
                    <a:bodyPr/>
                    <a:lstStyle/>
                    <a:p>
                      <a:r>
                        <a:rPr lang="da-DK" sz="1000" dirty="0"/>
                        <a:t>Sætte scenen for workshoppen som gerne skal munde ud i en udvælgelse</a:t>
                      </a:r>
                      <a:r>
                        <a:rPr lang="da-DK" sz="1000" baseline="0" dirty="0"/>
                        <a:t> og konkretisering af de vigtigste gevinster. Hvordan de formuleres. Om de er DIREKTE eller INDIREKTE og hvor værdien vil blive høstet. Det er grundlaget for den efterfølgende gevinstrealiseringsplan.</a:t>
                      </a:r>
                      <a:endParaRPr lang="da-DK" sz="1000" dirty="0"/>
                    </a:p>
                  </a:txBody>
                  <a:tcPr/>
                </a:tc>
                <a:tc>
                  <a:txBody>
                    <a:bodyPr/>
                    <a:lstStyle/>
                    <a:p>
                      <a:r>
                        <a:rPr lang="da-DK" sz="1000" dirty="0"/>
                        <a:t>Projektleder</a:t>
                      </a:r>
                    </a:p>
                  </a:txBody>
                  <a:tcPr/>
                </a:tc>
                <a:extLst>
                  <a:ext uri="{0D108BD9-81ED-4DB2-BD59-A6C34878D82A}">
                    <a16:rowId xmlns:a16="http://schemas.microsoft.com/office/drawing/2014/main" val="4190897577"/>
                  </a:ext>
                </a:extLst>
              </a:tr>
              <a:tr h="386756">
                <a:tc>
                  <a:txBody>
                    <a:bodyPr/>
                    <a:lstStyle/>
                    <a:p>
                      <a:endParaRPr lang="da-DK" sz="1000" dirty="0"/>
                    </a:p>
                  </a:txBody>
                  <a:tcPr/>
                </a:tc>
                <a:tc>
                  <a:txBody>
                    <a:bodyPr/>
                    <a:lstStyle/>
                    <a:p>
                      <a:endParaRPr lang="da-DK" sz="1000" dirty="0"/>
                    </a:p>
                  </a:txBody>
                  <a:tcPr/>
                </a:tc>
                <a:tc>
                  <a:txBody>
                    <a:bodyPr/>
                    <a:lstStyle/>
                    <a:p>
                      <a:r>
                        <a:rPr lang="da-DK" sz="1000" dirty="0"/>
                        <a:t>Introduktion til den proces styregruppen skal igennem. </a:t>
                      </a:r>
                    </a:p>
                    <a:p>
                      <a:r>
                        <a:rPr lang="da-DK" sz="1000" dirty="0"/>
                        <a:t>Gevinsterne fra den første workshop præsenteres og hænges op på tavlen.</a:t>
                      </a:r>
                    </a:p>
                    <a:p>
                      <a:r>
                        <a:rPr lang="da-DK" sz="1000" dirty="0"/>
                        <a:t>Gevinsterne fra eventuelt</a:t>
                      </a:r>
                      <a:r>
                        <a:rPr lang="da-DK" sz="1000" baseline="0" dirty="0"/>
                        <a:t> andre afholdte workshops udenfor styregruppen præsenteres og hænges op på tavlen sammen med styregruppens egne.</a:t>
                      </a:r>
                      <a:endParaRPr lang="da-DK" sz="1000" dirty="0"/>
                    </a:p>
                  </a:txBody>
                  <a:tcPr/>
                </a:tc>
                <a:tc>
                  <a:txBody>
                    <a:bodyPr/>
                    <a:lstStyle/>
                    <a:p>
                      <a:r>
                        <a:rPr lang="da-DK" sz="1000" dirty="0"/>
                        <a:t>Gevinstejer/</a:t>
                      </a:r>
                    </a:p>
                    <a:p>
                      <a:r>
                        <a:rPr lang="da-DK" sz="1000" dirty="0"/>
                        <a:t>Projektleder</a:t>
                      </a:r>
                    </a:p>
                  </a:txBody>
                  <a:tcPr/>
                </a:tc>
                <a:extLst>
                  <a:ext uri="{0D108BD9-81ED-4DB2-BD59-A6C34878D82A}">
                    <a16:rowId xmlns:a16="http://schemas.microsoft.com/office/drawing/2014/main" val="1368095846"/>
                  </a:ext>
                </a:extLst>
              </a:tr>
              <a:tr h="981766">
                <a:tc>
                  <a:txBody>
                    <a:bodyPr/>
                    <a:lstStyle/>
                    <a:p>
                      <a:r>
                        <a:rPr lang="da-DK" sz="1000" dirty="0"/>
                        <a:t>30 min</a:t>
                      </a:r>
                    </a:p>
                  </a:txBody>
                  <a:tcPr/>
                </a:tc>
                <a:tc>
                  <a:txBody>
                    <a:bodyPr/>
                    <a:lstStyle/>
                    <a:p>
                      <a:r>
                        <a:rPr lang="da-DK" sz="1000" dirty="0"/>
                        <a:t>De vigtigste gevinster</a:t>
                      </a:r>
                    </a:p>
                  </a:txBody>
                  <a:tcPr/>
                </a:tc>
                <a:tc>
                  <a:txBody>
                    <a:bodyPr/>
                    <a:lstStyle/>
                    <a:p>
                      <a:r>
                        <a:rPr lang="da-DK" sz="1000" dirty="0"/>
                        <a:t>Opnå enighed om projektets vigtigste DIREKTE</a:t>
                      </a:r>
                      <a:r>
                        <a:rPr lang="da-DK" sz="1000" baseline="0" dirty="0"/>
                        <a:t> gevinster.</a:t>
                      </a:r>
                    </a:p>
                    <a:p>
                      <a:r>
                        <a:rPr lang="da-DK" sz="1000" baseline="0" dirty="0"/>
                        <a:t>Giv deltagerne 8 min for sig selv til at overveje hvilke gevinster de synes er de vigtigste samt hvilke gevinster de ikke synes skal fremgå af gevinstkortet.</a:t>
                      </a:r>
                    </a:p>
                    <a:p>
                      <a:r>
                        <a:rPr lang="da-DK" sz="1000" baseline="0" dirty="0"/>
                        <a:t>Saml deltagerne ved tavlen og bed dem markere med en lille rød post-it, hvilke gevinster de ikke synes bør fremgå af gevinstkortet og med en lille grøn post-it hvilke gevinster de synes er de vigtigste.</a:t>
                      </a:r>
                    </a:p>
                    <a:p>
                      <a:endParaRPr lang="da-DK" sz="1000" baseline="0" dirty="0"/>
                    </a:p>
                    <a:p>
                      <a:r>
                        <a:rPr lang="da-DK" sz="1000" baseline="0" dirty="0"/>
                        <a:t>Når alle har markeret, faciliteres dialogen således at der opnås enighed om hvilke gevinster, der tages ud af gevinstkortet og hvilke DIREKTE gevinster projektet skal fortsætte med.</a:t>
                      </a:r>
                      <a:endParaRPr lang="da-DK" sz="1000" dirty="0"/>
                    </a:p>
                  </a:txBody>
                  <a:tcPr/>
                </a:tc>
                <a:tc>
                  <a:txBody>
                    <a:bodyPr/>
                    <a:lstStyle/>
                    <a:p>
                      <a:r>
                        <a:rPr lang="da-DK" sz="1000" dirty="0"/>
                        <a:t>Gevinstejer/</a:t>
                      </a:r>
                    </a:p>
                    <a:p>
                      <a:r>
                        <a:rPr lang="da-DK" sz="1000" dirty="0"/>
                        <a:t>Projektleder</a:t>
                      </a:r>
                    </a:p>
                  </a:txBody>
                  <a:tcPr/>
                </a:tc>
                <a:extLst>
                  <a:ext uri="{0D108BD9-81ED-4DB2-BD59-A6C34878D82A}">
                    <a16:rowId xmlns:a16="http://schemas.microsoft.com/office/drawing/2014/main" val="1099613354"/>
                  </a:ext>
                </a:extLst>
              </a:tr>
              <a:tr h="238004">
                <a:tc>
                  <a:txBody>
                    <a:bodyPr/>
                    <a:lstStyle/>
                    <a:p>
                      <a:r>
                        <a:rPr lang="da-DK" sz="1000" dirty="0"/>
                        <a:t>10 min</a:t>
                      </a:r>
                    </a:p>
                  </a:txBody>
                  <a:tcPr/>
                </a:tc>
                <a:tc>
                  <a:txBody>
                    <a:bodyPr/>
                    <a:lstStyle/>
                    <a:p>
                      <a:r>
                        <a:rPr lang="da-DK" sz="1000" dirty="0"/>
                        <a:t>Pause</a:t>
                      </a:r>
                    </a:p>
                  </a:txBody>
                  <a:tcPr/>
                </a:tc>
                <a:tc>
                  <a:txBody>
                    <a:bodyPr/>
                    <a:lstStyle/>
                    <a:p>
                      <a:endParaRPr lang="da-DK" sz="1000" dirty="0"/>
                    </a:p>
                  </a:txBody>
                  <a:tcPr/>
                </a:tc>
                <a:tc>
                  <a:txBody>
                    <a:bodyPr/>
                    <a:lstStyle/>
                    <a:p>
                      <a:endParaRPr lang="da-DK" sz="1000" dirty="0"/>
                    </a:p>
                  </a:txBody>
                  <a:tcPr/>
                </a:tc>
                <a:extLst>
                  <a:ext uri="{0D108BD9-81ED-4DB2-BD59-A6C34878D82A}">
                    <a16:rowId xmlns:a16="http://schemas.microsoft.com/office/drawing/2014/main" val="1177427830"/>
                  </a:ext>
                </a:extLst>
              </a:tr>
              <a:tr h="535509">
                <a:tc>
                  <a:txBody>
                    <a:bodyPr/>
                    <a:lstStyle/>
                    <a:p>
                      <a:r>
                        <a:rPr lang="da-DK" sz="1000" dirty="0"/>
                        <a:t>55 min</a:t>
                      </a:r>
                    </a:p>
                  </a:txBody>
                  <a:tcPr/>
                </a:tc>
                <a:tc>
                  <a:txBody>
                    <a:bodyPr/>
                    <a:lstStyle/>
                    <a:p>
                      <a:r>
                        <a:rPr lang="da-DK" sz="1000" dirty="0"/>
                        <a:t>Gevinst</a:t>
                      </a:r>
                    </a:p>
                    <a:p>
                      <a:r>
                        <a:rPr lang="da-DK" sz="1000" dirty="0"/>
                        <a:t>formulering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00" dirty="0"/>
                        <a:t>For hver DIREKTE gevinst skal der opnås enighed om hvordan den skal</a:t>
                      </a:r>
                      <a:r>
                        <a:rPr lang="da-DK" sz="1000" baseline="0" dirty="0"/>
                        <a:t> formuleres og opgøres, samt hvor/hvem der høster værdien af den.</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aseline="0" dirty="0"/>
                        <a:t>Hvor meget tid, der skal sættes af til dette afhænger af hvor mange DIREKTE gevinster det kan forventes der bliver defineret. Ca. 10-15 min. pr gevinst.</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baseline="0" dirty="0"/>
                        <a:t>En fremgangsmåde kan være at gevinsterne fordeles ud til styregruppemedlemmerne som 2 og 2 formulerer et oplæg, der efterfølgende deles i plenum.</a:t>
                      </a:r>
                    </a:p>
                  </a:txBody>
                  <a:tcPr/>
                </a:tc>
                <a:tc>
                  <a:txBody>
                    <a:bodyPr/>
                    <a:lstStyle/>
                    <a:p>
                      <a:r>
                        <a:rPr lang="da-DK" sz="1000" dirty="0"/>
                        <a:t>Gevinstejer/</a:t>
                      </a:r>
                    </a:p>
                    <a:p>
                      <a:r>
                        <a:rPr lang="da-DK" sz="1000" dirty="0"/>
                        <a:t>Projektleder</a:t>
                      </a:r>
                    </a:p>
                  </a:txBody>
                  <a:tcPr/>
                </a:tc>
                <a:extLst>
                  <a:ext uri="{0D108BD9-81ED-4DB2-BD59-A6C34878D82A}">
                    <a16:rowId xmlns:a16="http://schemas.microsoft.com/office/drawing/2014/main" val="1544287036"/>
                  </a:ext>
                </a:extLst>
              </a:tr>
              <a:tr h="361964">
                <a:tc>
                  <a:txBody>
                    <a:bodyPr/>
                    <a:lstStyle/>
                    <a:p>
                      <a:r>
                        <a:rPr lang="da-DK" sz="1000" baseline="0" dirty="0"/>
                        <a:t>5 min</a:t>
                      </a:r>
                      <a:endParaRPr lang="da-DK" sz="1000" dirty="0"/>
                    </a:p>
                  </a:txBody>
                  <a:tcPr/>
                </a:tc>
                <a:tc>
                  <a:txBody>
                    <a:bodyPr/>
                    <a:lstStyle/>
                    <a:p>
                      <a:r>
                        <a:rPr lang="da-DK" sz="1000" dirty="0"/>
                        <a:t>Afrunding</a:t>
                      </a:r>
                    </a:p>
                  </a:txBody>
                  <a:tcPr/>
                </a:tc>
                <a:tc>
                  <a:txBody>
                    <a:bodyPr/>
                    <a:lstStyle/>
                    <a:p>
                      <a:r>
                        <a:rPr lang="da-DK" sz="1000" dirty="0"/>
                        <a:t>Samle op på workshoppen.</a:t>
                      </a:r>
                    </a:p>
                    <a:p>
                      <a:r>
                        <a:rPr lang="da-DK" sz="1000" dirty="0"/>
                        <a:t>Hvornår</a:t>
                      </a:r>
                      <a:r>
                        <a:rPr lang="da-DK" sz="1000" baseline="0" dirty="0"/>
                        <a:t> vil en ny version af gevinstkortet være klar? Hvordan kommunikeres det endelige resultat tilbage til de øvrige workshopdeltagere udenfor styregruppen.</a:t>
                      </a:r>
                    </a:p>
                    <a:p>
                      <a:r>
                        <a:rPr lang="da-DK" sz="1000" baseline="0" dirty="0"/>
                        <a:t>Projektlederen vil sikre </a:t>
                      </a:r>
                      <a:r>
                        <a:rPr lang="da-DK" sz="1000" baseline="0" dirty="0" err="1"/>
                        <a:t>PIDén</a:t>
                      </a:r>
                      <a:r>
                        <a:rPr lang="da-DK" sz="1000" baseline="0"/>
                        <a:t> og gevinstbeskrivelserne opdateres.</a:t>
                      </a:r>
                      <a:endParaRPr lang="da-DK" sz="1000" baseline="0" dirty="0"/>
                    </a:p>
                  </a:txBody>
                  <a:tcPr/>
                </a:tc>
                <a:tc>
                  <a:txBody>
                    <a:bodyPr/>
                    <a:lstStyle/>
                    <a:p>
                      <a:r>
                        <a:rPr lang="da-DK" sz="1000" dirty="0"/>
                        <a:t>Projektleder</a:t>
                      </a:r>
                    </a:p>
                  </a:txBody>
                  <a:tcPr/>
                </a:tc>
                <a:extLst>
                  <a:ext uri="{0D108BD9-81ED-4DB2-BD59-A6C34878D82A}">
                    <a16:rowId xmlns:a16="http://schemas.microsoft.com/office/drawing/2014/main" val="1031846950"/>
                  </a:ext>
                </a:extLst>
              </a:tr>
            </a:tbl>
          </a:graphicData>
        </a:graphic>
      </p:graphicFrame>
      <p:sp>
        <p:nvSpPr>
          <p:cNvPr id="3" name="Tekstfelt 2">
            <a:extLst>
              <a:ext uri="{FF2B5EF4-FFF2-40B4-BE49-F238E27FC236}">
                <a16:creationId xmlns:a16="http://schemas.microsoft.com/office/drawing/2014/main" id="{014BEB23-ADAD-5E23-EDE7-2F58AEE6FFAB}"/>
              </a:ext>
            </a:extLst>
          </p:cNvPr>
          <p:cNvSpPr txBox="1"/>
          <p:nvPr/>
        </p:nvSpPr>
        <p:spPr>
          <a:xfrm>
            <a:off x="7452320" y="6412511"/>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42485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Formålet med gevinstkortlægning</a:t>
            </a:r>
          </a:p>
        </p:txBody>
      </p:sp>
      <p:sp>
        <p:nvSpPr>
          <p:cNvPr id="3" name="Pladsholder til indhold 2"/>
          <p:cNvSpPr>
            <a:spLocks noGrp="1"/>
          </p:cNvSpPr>
          <p:nvPr>
            <p:ph idx="1"/>
          </p:nvPr>
        </p:nvSpPr>
        <p:spPr/>
        <p:txBody>
          <a:bodyPr>
            <a:normAutofit fontScale="55000" lnSpcReduction="20000"/>
          </a:bodyPr>
          <a:lstStyle/>
          <a:p>
            <a:pPr marL="0" indent="0">
              <a:buNone/>
            </a:pPr>
            <a:r>
              <a:rPr lang="da-DK" dirty="0"/>
              <a:t>Formålet med gevinstkortlægningen er at identificere og visualisere sammenhængene mellem projektets leverancer og dets gevinster på en konsistent måde. På denne måde bliver det muligt at:</a:t>
            </a:r>
          </a:p>
          <a:p>
            <a:pPr lvl="0"/>
            <a:r>
              <a:rPr lang="da-DK" dirty="0"/>
              <a:t>Vise, hvilke leverancer der muliggør de største gevinster</a:t>
            </a:r>
          </a:p>
          <a:p>
            <a:pPr lvl="0"/>
            <a:r>
              <a:rPr lang="da-DK" dirty="0"/>
              <a:t>Vise, om det vil være nødvendigt med yderligere leverancer/investeringer, for at realisere de gevinster man ønsker.</a:t>
            </a:r>
          </a:p>
          <a:p>
            <a:pPr lvl="0"/>
            <a:r>
              <a:rPr lang="da-DK" dirty="0"/>
              <a:t>Vise om et givent projekt i sig selv vil resultere i gevinster, eller om det er forudsætningsskabende for andre projekters gevinstrealisering.</a:t>
            </a:r>
          </a:p>
          <a:p>
            <a:pPr lvl="0"/>
            <a:r>
              <a:rPr lang="da-DK" dirty="0"/>
              <a:t>Give projektets interessenter et tydeligt billede af, hvad projektet leverer, og hvilken værdi det skaber.</a:t>
            </a:r>
          </a:p>
          <a:p>
            <a:pPr lvl="0"/>
            <a:endParaRPr lang="da-DK" dirty="0"/>
          </a:p>
          <a:p>
            <a:pPr marL="0" indent="0">
              <a:buNone/>
            </a:pPr>
            <a:r>
              <a:rPr lang="da-DK" dirty="0"/>
              <a:t>Gevinstkortet bliver et vigtigt styringsredskab for projektlederen undervejs i projektet, og det vil understøtte styregruppen i forhold til de beslutninger som skal træffes i hele projektets levetid. </a:t>
            </a:r>
          </a:p>
          <a:p>
            <a:pPr marL="0" indent="0">
              <a:buNone/>
            </a:pPr>
            <a:r>
              <a:rPr lang="da-DK" dirty="0"/>
              <a:t>Udarbejdelsen af gevinstkortet er der hvor ejerskabet til gevinsterne etableres. Det er derfor helt centralt at det får et stærkt fokus både i styregruppen og hos de interessenter som skal bidrage til at realisere gevinsterne.</a:t>
            </a:r>
          </a:p>
        </p:txBody>
      </p:sp>
      <p:sp>
        <p:nvSpPr>
          <p:cNvPr id="4" name="Tekstfelt 3">
            <a:extLst>
              <a:ext uri="{FF2B5EF4-FFF2-40B4-BE49-F238E27FC236}">
                <a16:creationId xmlns:a16="http://schemas.microsoft.com/office/drawing/2014/main" id="{43767347-2782-354F-54A6-1F368AD36E86}"/>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4026577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Udfordringer og forudsætninger</a:t>
            </a:r>
          </a:p>
        </p:txBody>
      </p:sp>
      <p:sp>
        <p:nvSpPr>
          <p:cNvPr id="3" name="Pladsholder til indhold 2"/>
          <p:cNvSpPr>
            <a:spLocks noGrp="1"/>
          </p:cNvSpPr>
          <p:nvPr>
            <p:ph idx="1"/>
          </p:nvPr>
        </p:nvSpPr>
        <p:spPr>
          <a:xfrm>
            <a:off x="457200" y="1268760"/>
            <a:ext cx="8229600" cy="4857403"/>
          </a:xfrm>
        </p:spPr>
        <p:txBody>
          <a:bodyPr>
            <a:normAutofit fontScale="47500" lnSpcReduction="20000"/>
          </a:bodyPr>
          <a:lstStyle/>
          <a:p>
            <a:pPr marL="0" indent="0">
              <a:buNone/>
            </a:pPr>
            <a:r>
              <a:rPr lang="da-DK" b="1" dirty="0"/>
              <a:t>UDFORDRINGER VED GEVINSTOPGØRELSE</a:t>
            </a:r>
          </a:p>
          <a:p>
            <a:pPr marL="0" indent="0">
              <a:buNone/>
            </a:pPr>
            <a:r>
              <a:rPr lang="da-DK" dirty="0"/>
              <a:t> Ved opgørelse af gevinster kommer man til at skulle forholde sig til bl.a.:</a:t>
            </a:r>
          </a:p>
          <a:p>
            <a:pPr lvl="0"/>
            <a:r>
              <a:rPr lang="da-DK" dirty="0"/>
              <a:t>Hvordan måles effektiviteten af nye processer? Dvs. besparelsen i tid ved den nye adfærd?</a:t>
            </a:r>
          </a:p>
          <a:p>
            <a:pPr lvl="0"/>
            <a:r>
              <a:rPr lang="da-DK" dirty="0"/>
              <a:t>Hvordan måles kvaliteten af den nye adfærd, fx færre fejl eller større brugertilfredshed, og hvordan prissættes den?</a:t>
            </a:r>
          </a:p>
          <a:p>
            <a:pPr lvl="0"/>
            <a:r>
              <a:rPr lang="da-DK" dirty="0"/>
              <a:t>Hvordan måles værdien af en nye service?</a:t>
            </a:r>
          </a:p>
          <a:p>
            <a:pPr lvl="0"/>
            <a:endParaRPr lang="da-DK" dirty="0"/>
          </a:p>
          <a:p>
            <a:pPr marL="0" lvl="0" indent="0">
              <a:buNone/>
            </a:pPr>
            <a:r>
              <a:rPr lang="da-DK" dirty="0"/>
              <a:t>Er gevinstejerne ikke enige i hvorledes gevinsten opgøres, vil det blive svært at få opbakning til realiseringen.</a:t>
            </a:r>
          </a:p>
          <a:p>
            <a:pPr marL="0" indent="0">
              <a:buNone/>
            </a:pPr>
            <a:endParaRPr lang="da-DK" dirty="0"/>
          </a:p>
          <a:p>
            <a:pPr marL="0" indent="0">
              <a:buNone/>
            </a:pPr>
            <a:r>
              <a:rPr lang="da-DK" b="1" dirty="0"/>
              <a:t>FORUDSÆTNINGER FOR AT KUNNE HØSTE GEVINSTERNE</a:t>
            </a:r>
          </a:p>
          <a:p>
            <a:pPr marL="0" indent="0">
              <a:buNone/>
            </a:pPr>
            <a:r>
              <a:rPr lang="da-DK" dirty="0"/>
              <a:t>Nogle af de vigtigste forudsætninger for at arbejde med gevinster er:</a:t>
            </a:r>
          </a:p>
          <a:p>
            <a:pPr lvl="0"/>
            <a:r>
              <a:rPr lang="da-DK" dirty="0"/>
              <a:t>Et stærkt og tydeligt gevinstejerskab forankret i styregruppen. </a:t>
            </a:r>
          </a:p>
          <a:p>
            <a:pPr lvl="0"/>
            <a:r>
              <a:rPr lang="da-DK" dirty="0"/>
              <a:t>Identificeret, beskrevet og visualiseret </a:t>
            </a:r>
            <a:r>
              <a:rPr lang="da-DK" dirty="0" err="1"/>
              <a:t>gevinstejerorganisering</a:t>
            </a:r>
            <a:r>
              <a:rPr lang="da-DK" dirty="0"/>
              <a:t> så tæt på adfærdsændringen som muligt.</a:t>
            </a:r>
          </a:p>
          <a:p>
            <a:pPr lvl="0"/>
            <a:r>
              <a:rPr lang="da-DK" dirty="0"/>
              <a:t>Enighed om (eller accept af) gevinsternes potentiale hos alle dem som skal bidrage til deres realisering.</a:t>
            </a:r>
          </a:p>
          <a:p>
            <a:pPr lvl="0"/>
            <a:r>
              <a:rPr lang="da-DK" dirty="0"/>
              <a:t>Kobling mellem gevinstrealiseringsplanen og forandringsledelsen hos lederne for de områder, hvor den nye adfærd skal implementeres.</a:t>
            </a:r>
          </a:p>
          <a:p>
            <a:pPr marL="0" indent="0">
              <a:buNone/>
            </a:pPr>
            <a:endParaRPr lang="da-DK" dirty="0"/>
          </a:p>
          <a:p>
            <a:pPr marL="0" indent="0">
              <a:buNone/>
            </a:pPr>
            <a:r>
              <a:rPr lang="da-DK" dirty="0"/>
              <a:t>Disse forudsætninger skal skabes af projektet og det er ikke gjort med en kommunikationsplan.</a:t>
            </a:r>
          </a:p>
          <a:p>
            <a:pPr marL="0" indent="0">
              <a:buNone/>
            </a:pPr>
            <a:endParaRPr lang="da-DK" dirty="0"/>
          </a:p>
        </p:txBody>
      </p:sp>
      <p:sp>
        <p:nvSpPr>
          <p:cNvPr id="4" name="Tekstfelt 3">
            <a:extLst>
              <a:ext uri="{FF2B5EF4-FFF2-40B4-BE49-F238E27FC236}">
                <a16:creationId xmlns:a16="http://schemas.microsoft.com/office/drawing/2014/main" id="{DF52C33F-7E7F-FFFF-056F-7F3940CDB404}"/>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3518604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6125" y="63570"/>
            <a:ext cx="8229600" cy="706090"/>
          </a:xfrm>
        </p:spPr>
        <p:txBody>
          <a:bodyPr>
            <a:normAutofit fontScale="90000"/>
          </a:bodyPr>
          <a:lstStyle/>
          <a:p>
            <a:pPr algn="l"/>
            <a:r>
              <a:rPr lang="da-DK" dirty="0"/>
              <a:t>Hvornår arbejdes der med gevinster</a:t>
            </a:r>
          </a:p>
        </p:txBody>
      </p:sp>
      <p:sp>
        <p:nvSpPr>
          <p:cNvPr id="5" name="Tekstfelt 4"/>
          <p:cNvSpPr txBox="1"/>
          <p:nvPr/>
        </p:nvSpPr>
        <p:spPr>
          <a:xfrm>
            <a:off x="546125" y="672505"/>
            <a:ext cx="8346355" cy="1554272"/>
          </a:xfrm>
          <a:prstGeom prst="rect">
            <a:avLst/>
          </a:prstGeom>
          <a:noFill/>
        </p:spPr>
        <p:txBody>
          <a:bodyPr wrap="square" rtlCol="0">
            <a:spAutoFit/>
          </a:bodyPr>
          <a:lstStyle/>
          <a:p>
            <a:r>
              <a:rPr lang="da-DK" sz="1100" dirty="0"/>
              <a:t>Den første identifikation af gevinster sker inden den gode ide bliver til et projekt, men den egentlige gevinstkortlægning gennemføres i initieringsfasen af projektet. Kortlægningen af gevinsterne, bidrager til projektets PID og er med til at synliggøre projektets eksistensberettigelse. Kan der ikke udarbejdes et meningsfuldt gevinstkort, skal styregruppen måske overveje at nedlægge projektet inden der bruges for mange ressourcer i det. Gevinstkortet er derfor et krav til Gate1.</a:t>
            </a:r>
          </a:p>
          <a:p>
            <a:r>
              <a:rPr lang="da-DK" sz="1100" dirty="0"/>
              <a:t>Arbejdet med gevinster er dog ikke slut med projektets Gate1 godkendelse af PID og gevinstkort. Gevinster kan opstå i løbet af projektet og de kan bortfalde fordi de viser sig for dyre at realisere. Endeligt skal gevinsterne høstes, hvilket ofte først sker efter projektets afslutning.</a:t>
            </a:r>
          </a:p>
          <a:p>
            <a:r>
              <a:rPr lang="da-DK" sz="1100" dirty="0"/>
              <a:t>Overblik over hvornår i projektets livsforløb der arbejdes med gevinster:</a:t>
            </a:r>
          </a:p>
          <a:p>
            <a:endParaRPr lang="da-DK" dirty="0"/>
          </a:p>
        </p:txBody>
      </p:sp>
      <p:graphicFrame>
        <p:nvGraphicFramePr>
          <p:cNvPr id="8" name="Pladsholder til indhold 7"/>
          <p:cNvGraphicFramePr>
            <a:graphicFrameLocks noGrp="1"/>
          </p:cNvGraphicFramePr>
          <p:nvPr>
            <p:ph idx="1"/>
          </p:nvPr>
        </p:nvGraphicFramePr>
        <p:xfrm>
          <a:off x="592473" y="2011311"/>
          <a:ext cx="8136904" cy="4686300"/>
        </p:xfrm>
        <a:graphic>
          <a:graphicData uri="http://schemas.openxmlformats.org/drawingml/2006/table">
            <a:tbl>
              <a:tblPr firstRow="1" firstCol="1" bandRow="1"/>
              <a:tblGrid>
                <a:gridCol w="1675271">
                  <a:extLst>
                    <a:ext uri="{9D8B030D-6E8A-4147-A177-3AD203B41FA5}">
                      <a16:colId xmlns:a16="http://schemas.microsoft.com/office/drawing/2014/main" val="3058184199"/>
                    </a:ext>
                  </a:extLst>
                </a:gridCol>
                <a:gridCol w="6461633">
                  <a:extLst>
                    <a:ext uri="{9D8B030D-6E8A-4147-A177-3AD203B41FA5}">
                      <a16:colId xmlns:a16="http://schemas.microsoft.com/office/drawing/2014/main" val="537904132"/>
                    </a:ext>
                  </a:extLst>
                </a:gridCol>
              </a:tblGrid>
              <a:tr h="734060">
                <a:tc>
                  <a:txBody>
                    <a:bodyPr/>
                    <a:lstStyle/>
                    <a:p>
                      <a:pPr algn="just">
                        <a:spcAft>
                          <a:spcPts val="0"/>
                        </a:spcAft>
                      </a:pPr>
                      <a:r>
                        <a:rPr lang="da-DK" sz="1000" dirty="0">
                          <a:effectLst/>
                          <a:latin typeface="Calibri" panose="020F0502020204030204" pitchFamily="34" charset="0"/>
                          <a:ea typeface="Calibri" panose="020F0502020204030204" pitchFamily="34" charset="0"/>
                          <a:cs typeface="Times New Roman" panose="02020603050405020304" pitchFamily="18" charset="0"/>
                        </a:rPr>
                        <a:t>Når ideen opstår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510"/>
                        </a:spcBef>
                        <a:spcAft>
                          <a:spcPts val="0"/>
                        </a:spcAft>
                        <a:buSzPts val="1100"/>
                        <a:buFont typeface="Wingdings" panose="05000000000000000000" pitchFamily="2" charset="2"/>
                        <a:buNone/>
                        <a:tabLst>
                          <a:tab pos="847725" algn="l"/>
                          <a:tab pos="848360" algn="l"/>
                        </a:tabLst>
                      </a:pPr>
                      <a:r>
                        <a:rPr lang="da-DK" sz="1000" spc="-10" dirty="0">
                          <a:effectLst/>
                          <a:latin typeface="Calibri" panose="020F0502020204030204" pitchFamily="34" charset="0"/>
                          <a:ea typeface="Wingdings" panose="05000000000000000000" pitchFamily="2" charset="2"/>
                          <a:cs typeface="Wingdings" panose="05000000000000000000" pitchFamily="2" charset="2"/>
                        </a:rPr>
                        <a:t>Projektejers bud på gevinster. </a:t>
                      </a:r>
                    </a:p>
                    <a:p>
                      <a:pPr marL="342900" marR="0" lvl="0" indent="-342900" algn="l" defTabSz="914400" rtl="0" eaLnBrk="1" fontAlgn="auto" latinLnBrk="0" hangingPunct="1">
                        <a:lnSpc>
                          <a:spcPct val="100000"/>
                        </a:lnSpc>
                        <a:spcBef>
                          <a:spcPts val="510"/>
                        </a:spcBef>
                        <a:spcAft>
                          <a:spcPts val="0"/>
                        </a:spcAft>
                        <a:buClrTx/>
                        <a:buSzPts val="1100"/>
                        <a:buFont typeface="Wingdings" panose="05000000000000000000" pitchFamily="2" charset="2"/>
                        <a:buChar char=""/>
                        <a:tabLst>
                          <a:tab pos="849630" algn="l"/>
                          <a:tab pos="850265" algn="l"/>
                        </a:tabLst>
                        <a:defRPr/>
                      </a:pPr>
                      <a:r>
                        <a:rPr lang="da-DK" sz="1000" kern="1200" spc="-25"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Indarbejdes i projektindstillingen. </a:t>
                      </a:r>
                    </a:p>
                    <a:p>
                      <a:pPr marL="342900" lvl="0" indent="-342900" algn="l" defTabSz="914400" rtl="0" eaLnBrk="1" latinLnBrk="0" hangingPunct="1">
                        <a:spcBef>
                          <a:spcPts val="510"/>
                        </a:spcBef>
                        <a:spcAft>
                          <a:spcPts val="0"/>
                        </a:spcAft>
                        <a:buSzPts val="1100"/>
                        <a:buFont typeface="Wingdings" panose="05000000000000000000" pitchFamily="2" charset="2"/>
                        <a:buChar char=""/>
                        <a:tabLst>
                          <a:tab pos="849630" algn="l"/>
                          <a:tab pos="850265" algn="l"/>
                        </a:tabLst>
                      </a:pPr>
                      <a:r>
                        <a:rPr lang="da-DK" sz="1000" kern="1200" spc="-25"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Beskrives i gevinstbeskrivelsesskabelonen.</a:t>
                      </a:r>
                    </a:p>
                    <a:p>
                      <a:pPr marL="342900" lvl="0" indent="-342900" algn="l" defTabSz="914400" rtl="0" eaLnBrk="1" latinLnBrk="0" hangingPunct="1">
                        <a:spcBef>
                          <a:spcPts val="510"/>
                        </a:spcBef>
                        <a:spcAft>
                          <a:spcPts val="0"/>
                        </a:spcAft>
                        <a:buSzPts val="1100"/>
                        <a:buFont typeface="Wingdings" panose="05000000000000000000" pitchFamily="2" charset="2"/>
                        <a:buChar char=""/>
                        <a:tabLst>
                          <a:tab pos="849630" algn="l"/>
                          <a:tab pos="850265" algn="l"/>
                        </a:tabLst>
                      </a:pPr>
                      <a:r>
                        <a:rPr lang="da-DK" sz="1000" kern="1200" spc="-25"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For større projekter kan man vælge at gennemføre en kortlægningsworkshop med en bredere deltagelse af interessenter.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292498"/>
                  </a:ext>
                </a:extLst>
              </a:tr>
              <a:tr h="0">
                <a:tc>
                  <a:txBody>
                    <a:bodyPr/>
                    <a:lstStyle/>
                    <a:p>
                      <a:pPr algn="just">
                        <a:spcAft>
                          <a:spcPts val="0"/>
                        </a:spcAft>
                      </a:pPr>
                      <a:r>
                        <a:rPr lang="da-DK" sz="1000">
                          <a:effectLst/>
                          <a:latin typeface="Calibri" panose="020F0502020204030204" pitchFamily="34" charset="0"/>
                          <a:ea typeface="Calibri" panose="020F0502020204030204" pitchFamily="34" charset="0"/>
                          <a:cs typeface="Times New Roman" panose="02020603050405020304" pitchFamily="18" charset="0"/>
                        </a:rPr>
                        <a:t>Initieringsfasen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505"/>
                        </a:spcBef>
                        <a:spcAft>
                          <a:spcPts val="0"/>
                        </a:spcAft>
                        <a:buClrTx/>
                        <a:buSzPts val="1100"/>
                        <a:buFont typeface="Wingdings" panose="05000000000000000000" pitchFamily="2" charset="2"/>
                        <a:buNone/>
                        <a:tabLst>
                          <a:tab pos="847725" algn="l"/>
                          <a:tab pos="848360" algn="l"/>
                        </a:tabLst>
                        <a:defRPr/>
                      </a:pPr>
                      <a:r>
                        <a:rPr lang="da-DK" sz="1000" dirty="0" err="1">
                          <a:effectLst/>
                          <a:latin typeface="Calibri" panose="020F0502020204030204" pitchFamily="34" charset="0"/>
                          <a:ea typeface="Wingdings" panose="05000000000000000000" pitchFamily="2" charset="2"/>
                          <a:cs typeface="Wingdings" panose="05000000000000000000" pitchFamily="2" charset="2"/>
                        </a:rPr>
                        <a:t>Scoping</a:t>
                      </a:r>
                      <a:r>
                        <a:rPr lang="da-DK" sz="1000" spc="-45"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af</a:t>
                      </a:r>
                      <a:r>
                        <a:rPr lang="da-DK" sz="1000" spc="-40"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projekt</a:t>
                      </a:r>
                      <a:r>
                        <a:rPr lang="da-DK" sz="1000" spc="-40"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og</a:t>
                      </a:r>
                      <a:r>
                        <a:rPr lang="da-DK" sz="1000" spc="-55"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udarbejdelse</a:t>
                      </a:r>
                      <a:r>
                        <a:rPr lang="da-DK" sz="1000" spc="-35"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af</a:t>
                      </a:r>
                      <a:r>
                        <a:rPr lang="da-DK" sz="1000" spc="-50" dirty="0">
                          <a:effectLst/>
                          <a:latin typeface="Times New Roman" panose="02020603050405020304" pitchFamily="18" charset="0"/>
                          <a:ea typeface="Wingdings" panose="05000000000000000000" pitchFamily="2" charset="2"/>
                          <a:cs typeface="Calibri" panose="020F0502020204030204" pitchFamily="34" charset="0"/>
                        </a:rPr>
                        <a:t> </a:t>
                      </a:r>
                      <a:r>
                        <a:rPr lang="da-DK" sz="1000" spc="-25" dirty="0">
                          <a:effectLst/>
                          <a:latin typeface="Calibri" panose="020F0502020204030204" pitchFamily="34" charset="0"/>
                          <a:ea typeface="Wingdings" panose="05000000000000000000" pitchFamily="2" charset="2"/>
                          <a:cs typeface="Wingdings" panose="05000000000000000000" pitchFamily="2" charset="2"/>
                        </a:rPr>
                        <a:t>PID.</a:t>
                      </a:r>
                    </a:p>
                    <a:p>
                      <a:pPr marL="342900" marR="0" lvl="0" indent="-342900" algn="l" defTabSz="914400" rtl="0" eaLnBrk="1" fontAlgn="auto" latinLnBrk="0" hangingPunct="1">
                        <a:lnSpc>
                          <a:spcPct val="100000"/>
                        </a:lnSpc>
                        <a:spcBef>
                          <a:spcPts val="195"/>
                        </a:spcBef>
                        <a:spcAft>
                          <a:spcPts val="0"/>
                        </a:spcAft>
                        <a:buClrTx/>
                        <a:buSzPts val="1100"/>
                        <a:buFont typeface="Wingdings" panose="05000000000000000000" pitchFamily="2" charset="2"/>
                        <a:buChar char=""/>
                        <a:tabLst>
                          <a:tab pos="849630" algn="l"/>
                          <a:tab pos="850265" algn="l"/>
                        </a:tabLst>
                        <a:defRPr/>
                      </a:pPr>
                      <a:r>
                        <a:rPr lang="da-DK" sz="1000" spc="-25" dirty="0">
                          <a:effectLst/>
                          <a:latin typeface="Calibri" panose="020F0502020204030204" pitchFamily="34" charset="0"/>
                          <a:ea typeface="Wingdings" panose="05000000000000000000" pitchFamily="2" charset="2"/>
                          <a:cs typeface="Wingdings" panose="05000000000000000000" pitchFamily="2" charset="2"/>
                        </a:rPr>
                        <a:t>Kortlægningsworkshop  </a:t>
                      </a:r>
                      <a:r>
                        <a:rPr lang="en-US" sz="1000" dirty="0">
                          <a:effectLst/>
                          <a:latin typeface="Wingdings" panose="05000000000000000000" pitchFamily="2" charset="2"/>
                          <a:ea typeface="Wingdings" panose="05000000000000000000" pitchFamily="2" charset="2"/>
                          <a:cs typeface="Wingdings" panose="05000000000000000000" pitchFamily="2" charset="2"/>
                        </a:rPr>
                        <a:t>è </a:t>
                      </a:r>
                      <a:r>
                        <a:rPr lang="en-US" sz="1000" dirty="0" err="1">
                          <a:effectLst/>
                          <a:latin typeface="Calibri" panose="020F0502020204030204" pitchFamily="34" charset="0"/>
                          <a:ea typeface="Wingdings" panose="05000000000000000000" pitchFamily="2" charset="2"/>
                          <a:cs typeface="Wingdings" panose="05000000000000000000" pitchFamily="2" charset="2"/>
                        </a:rPr>
                        <a:t>Gevinstkort</a:t>
                      </a:r>
                      <a:r>
                        <a:rPr lang="en-US" sz="1000" spc="-70" dirty="0">
                          <a:effectLst/>
                          <a:latin typeface="Times New Roman" panose="02020603050405020304" pitchFamily="18" charset="0"/>
                          <a:ea typeface="Wingdings" panose="05000000000000000000" pitchFamily="2" charset="2"/>
                          <a:cs typeface="Calibri" panose="020F0502020204030204" pitchFamily="34" charset="0"/>
                        </a:rPr>
                        <a:t>. </a:t>
                      </a:r>
                      <a:endParaRPr lang="da-DK" sz="1000" spc="-25" dirty="0">
                        <a:effectLst/>
                        <a:latin typeface="Calibri" panose="020F0502020204030204" pitchFamily="34" charset="0"/>
                        <a:ea typeface="Wingdings" panose="05000000000000000000" pitchFamily="2" charset="2"/>
                        <a:cs typeface="Wingdings" panose="05000000000000000000" pitchFamily="2" charset="2"/>
                      </a:endParaRPr>
                    </a:p>
                    <a:p>
                      <a:pPr marL="342900" lvl="0" indent="-342900">
                        <a:spcBef>
                          <a:spcPts val="195"/>
                        </a:spcBef>
                        <a:spcAft>
                          <a:spcPts val="0"/>
                        </a:spcAft>
                        <a:buSzPts val="1100"/>
                        <a:buFont typeface="Wingdings" panose="05000000000000000000" pitchFamily="2" charset="2"/>
                        <a:buChar char=""/>
                        <a:tabLst>
                          <a:tab pos="849630" algn="l"/>
                          <a:tab pos="850265" algn="l"/>
                        </a:tabLst>
                      </a:pPr>
                      <a:r>
                        <a:rPr lang="da-DK" sz="1000" spc="-25" dirty="0">
                          <a:effectLst/>
                          <a:latin typeface="Calibri" panose="020F0502020204030204" pitchFamily="34" charset="0"/>
                          <a:ea typeface="Wingdings" panose="05000000000000000000" pitchFamily="2" charset="2"/>
                          <a:cs typeface="Wingdings" panose="05000000000000000000" pitchFamily="2" charset="2"/>
                        </a:rPr>
                        <a:t>Opdatering af gevinstbeskrivelser.</a:t>
                      </a:r>
                    </a:p>
                    <a:p>
                      <a:pPr marL="342900" marR="0" lvl="0" indent="-342900" algn="l" defTabSz="914400" rtl="0" eaLnBrk="1" fontAlgn="auto" latinLnBrk="0" hangingPunct="1">
                        <a:lnSpc>
                          <a:spcPct val="100000"/>
                        </a:lnSpc>
                        <a:spcBef>
                          <a:spcPts val="195"/>
                        </a:spcBef>
                        <a:spcAft>
                          <a:spcPts val="0"/>
                        </a:spcAft>
                        <a:buClrTx/>
                        <a:buSzPts val="1100"/>
                        <a:buFont typeface="Wingdings" panose="05000000000000000000" pitchFamily="2" charset="2"/>
                        <a:buChar char=""/>
                        <a:tabLst>
                          <a:tab pos="849630" algn="l"/>
                          <a:tab pos="850265" algn="l"/>
                        </a:tabLst>
                        <a:defRPr/>
                      </a:pPr>
                      <a:r>
                        <a:rPr lang="en-US" sz="1000" dirty="0">
                          <a:effectLst/>
                          <a:latin typeface="Calibri" panose="020F0502020204030204" pitchFamily="34" charset="0"/>
                          <a:ea typeface="Wingdings" panose="05000000000000000000" pitchFamily="2" charset="2"/>
                          <a:cs typeface="Wingdings" panose="05000000000000000000" pitchFamily="2" charset="2"/>
                        </a:rPr>
                        <a:t>Input</a:t>
                      </a:r>
                      <a:r>
                        <a:rPr lang="en-US" sz="1000" spc="-55" dirty="0">
                          <a:effectLst/>
                          <a:latin typeface="Times New Roman" panose="02020603050405020304" pitchFamily="18" charset="0"/>
                          <a:ea typeface="Wingdings" panose="05000000000000000000" pitchFamily="2" charset="2"/>
                          <a:cs typeface="Calibri" panose="020F0502020204030204" pitchFamily="34" charset="0"/>
                        </a:rPr>
                        <a:t> </a:t>
                      </a:r>
                      <a:r>
                        <a:rPr lang="en-US" sz="1000" dirty="0" err="1">
                          <a:effectLst/>
                          <a:latin typeface="Calibri" panose="020F0502020204030204" pitchFamily="34" charset="0"/>
                          <a:ea typeface="Wingdings" panose="05000000000000000000" pitchFamily="2" charset="2"/>
                          <a:cs typeface="Wingdings" panose="05000000000000000000" pitchFamily="2" charset="2"/>
                        </a:rPr>
                        <a:t>til</a:t>
                      </a:r>
                      <a:r>
                        <a:rPr lang="en-US" sz="1000" spc="-50"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arkitekturleveranceoverblik, </a:t>
                      </a:r>
                      <a:r>
                        <a:rPr lang="en-US" sz="1000" spc="-10" dirty="0" err="1">
                          <a:effectLst/>
                          <a:latin typeface="Calibri" panose="020F0502020204030204" pitchFamily="34" charset="0"/>
                          <a:ea typeface="Wingdings" panose="05000000000000000000" pitchFamily="2" charset="2"/>
                          <a:cs typeface="Wingdings" panose="05000000000000000000" pitchFamily="2" charset="2"/>
                        </a:rPr>
                        <a:t>projektpla</a:t>
                      </a:r>
                      <a:r>
                        <a:rPr lang="da-DK" sz="1000" spc="-10" dirty="0">
                          <a:effectLst/>
                          <a:latin typeface="Calibri" panose="020F0502020204030204" pitchFamily="34" charset="0"/>
                          <a:ea typeface="Wingdings" panose="05000000000000000000" pitchFamily="2" charset="2"/>
                          <a:cs typeface="Wingdings" panose="05000000000000000000" pitchFamily="2" charset="2"/>
                        </a:rPr>
                        <a:t>n, interessentanalyse, kommunikationsplan og anskaffelse.</a:t>
                      </a:r>
                    </a:p>
                    <a:p>
                      <a:pPr marL="342900" lvl="0" indent="-342900">
                        <a:spcBef>
                          <a:spcPts val="190"/>
                        </a:spcBef>
                        <a:spcAft>
                          <a:spcPts val="0"/>
                        </a:spcAft>
                        <a:buSzPts val="1100"/>
                        <a:buFont typeface="Wingdings" panose="05000000000000000000" pitchFamily="2" charset="2"/>
                        <a:buChar char=""/>
                        <a:tabLst>
                          <a:tab pos="849630" algn="l"/>
                          <a:tab pos="850265" algn="l"/>
                        </a:tabLst>
                      </a:pPr>
                      <a:r>
                        <a:rPr lang="da-DK" sz="1000" spc="-10" dirty="0">
                          <a:effectLst/>
                          <a:latin typeface="Calibri" panose="020F0502020204030204" pitchFamily="34" charset="0"/>
                          <a:ea typeface="Wingdings" panose="05000000000000000000" pitchFamily="2" charset="2"/>
                          <a:cs typeface="Wingdings" panose="05000000000000000000" pitchFamily="2" charset="2"/>
                        </a:rPr>
                        <a:t>Orientering til AL. Projektejers ansvar.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65511"/>
                  </a:ext>
                </a:extLst>
              </a:tr>
              <a:tr h="0">
                <a:tc>
                  <a:txBody>
                    <a:bodyPr/>
                    <a:lstStyle/>
                    <a:p>
                      <a:pPr algn="just">
                        <a:spcAft>
                          <a:spcPts val="0"/>
                        </a:spcAft>
                      </a:pPr>
                      <a:r>
                        <a:rPr lang="da-DK" sz="1000">
                          <a:effectLst/>
                          <a:latin typeface="Calibri" panose="020F0502020204030204" pitchFamily="34" charset="0"/>
                          <a:ea typeface="Calibri" panose="020F0502020204030204" pitchFamily="34" charset="0"/>
                          <a:cs typeface="Times New Roman" panose="02020603050405020304" pitchFamily="18" charset="0"/>
                        </a:rPr>
                        <a:t>Foranalysen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190"/>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Opdatering af gevinstkortet og gevinstbeskrivelserne</a:t>
                      </a:r>
                    </a:p>
                    <a:p>
                      <a:pPr marL="342900" lvl="0" indent="-342900">
                        <a:spcBef>
                          <a:spcPts val="190"/>
                        </a:spcBef>
                        <a:spcAft>
                          <a:spcPts val="0"/>
                        </a:spcAft>
                        <a:buSzPts val="1100"/>
                        <a:buFont typeface="Wingdings" panose="05000000000000000000" pitchFamily="2" charset="2"/>
                        <a:buChar char=""/>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Efter udarbejdelse af eksempelvis AS-IS og TO-BE procesbeskrivelser.</a:t>
                      </a:r>
                    </a:p>
                    <a:p>
                      <a:pPr marL="342900" lvl="0" indent="-342900">
                        <a:spcBef>
                          <a:spcPts val="190"/>
                        </a:spcBef>
                        <a:spcAft>
                          <a:spcPts val="0"/>
                        </a:spcAft>
                        <a:buSzPts val="1100"/>
                        <a:buFont typeface="Wingdings" panose="05000000000000000000" pitchFamily="2" charset="2"/>
                        <a:buChar char=""/>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Efter systemvalg. </a:t>
                      </a:r>
                    </a:p>
                    <a:p>
                      <a:pPr marL="342900" lvl="0" indent="-342900">
                        <a:spcBef>
                          <a:spcPts val="190"/>
                        </a:spcBef>
                        <a:spcAft>
                          <a:spcPts val="0"/>
                        </a:spcAft>
                        <a:buSzPts val="1100"/>
                        <a:buFont typeface="Wingdings" panose="05000000000000000000" pitchFamily="2" charset="2"/>
                        <a:buChar char=""/>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Efter workshops afholdt med andre interessenter.</a:t>
                      </a:r>
                    </a:p>
                    <a:p>
                      <a:pPr marL="0" lvl="0" indent="0">
                        <a:spcBef>
                          <a:spcPts val="190"/>
                        </a:spcBef>
                        <a:spcAft>
                          <a:spcPts val="0"/>
                        </a:spcAft>
                        <a:buSzPts val="1100"/>
                        <a:buFont typeface="Wingdings" panose="05000000000000000000" pitchFamily="2" charset="2"/>
                        <a:buNone/>
                        <a:tabLst>
                          <a:tab pos="849630" algn="l"/>
                          <a:tab pos="850265" algn="l"/>
                        </a:tabLst>
                      </a:pPr>
                      <a:r>
                        <a:rPr lang="en-US" sz="1000" dirty="0" err="1">
                          <a:effectLst/>
                          <a:latin typeface="Calibri" panose="020F0502020204030204" pitchFamily="34" charset="0"/>
                          <a:ea typeface="Wingdings" panose="05000000000000000000" pitchFamily="2" charset="2"/>
                          <a:cs typeface="Wingdings" panose="05000000000000000000" pitchFamily="2" charset="2"/>
                        </a:rPr>
                        <a:t>Udarbejdelse</a:t>
                      </a:r>
                      <a:r>
                        <a:rPr lang="en-US" sz="1000" dirty="0">
                          <a:effectLst/>
                          <a:latin typeface="Calibri" panose="020F0502020204030204" pitchFamily="34" charset="0"/>
                          <a:ea typeface="Wingdings" panose="05000000000000000000" pitchFamily="2" charset="2"/>
                          <a:cs typeface="Wingdings" panose="05000000000000000000" pitchFamily="2" charset="2"/>
                        </a:rPr>
                        <a:t> </a:t>
                      </a:r>
                      <a:r>
                        <a:rPr lang="en-US" sz="1000" dirty="0" err="1">
                          <a:effectLst/>
                          <a:latin typeface="Calibri" panose="020F0502020204030204" pitchFamily="34" charset="0"/>
                          <a:ea typeface="Wingdings" panose="05000000000000000000" pitchFamily="2" charset="2"/>
                          <a:cs typeface="Wingdings" panose="05000000000000000000" pitchFamily="2" charset="2"/>
                        </a:rPr>
                        <a:t>af</a:t>
                      </a:r>
                      <a:r>
                        <a:rPr lang="en-US" sz="1000" dirty="0">
                          <a:effectLst/>
                          <a:latin typeface="Calibri" panose="020F0502020204030204" pitchFamily="34" charset="0"/>
                          <a:ea typeface="Wingdings" panose="05000000000000000000" pitchFamily="2" charset="2"/>
                          <a:cs typeface="Wingdings" panose="05000000000000000000" pitchFamily="2" charset="2"/>
                        </a:rPr>
                        <a:t> </a:t>
                      </a:r>
                      <a:r>
                        <a:rPr lang="en-US" sz="1000" dirty="0" err="1">
                          <a:effectLst/>
                          <a:latin typeface="Calibri" panose="020F0502020204030204" pitchFamily="34" charset="0"/>
                          <a:ea typeface="Wingdings" panose="05000000000000000000" pitchFamily="2" charset="2"/>
                          <a:cs typeface="Wingdings" panose="05000000000000000000" pitchFamily="2" charset="2"/>
                        </a:rPr>
                        <a:t>gevinstrealiseringsplan</a:t>
                      </a:r>
                      <a:endParaRPr lang="en-US" sz="1000" dirty="0">
                        <a:effectLst/>
                        <a:latin typeface="Calibri" panose="020F0502020204030204" pitchFamily="34" charset="0"/>
                        <a:ea typeface="Wingdings" panose="05000000000000000000" pitchFamily="2" charset="2"/>
                        <a:cs typeface="Wingdings" panose="05000000000000000000" pitchFamily="2" charset="2"/>
                      </a:endParaRPr>
                    </a:p>
                    <a:p>
                      <a:pPr marL="342900" lvl="0" indent="-342900" algn="l" defTabSz="914400" rtl="0" eaLnBrk="1" latinLnBrk="0" hangingPunct="1">
                        <a:spcBef>
                          <a:spcPts val="190"/>
                        </a:spcBef>
                        <a:spcAft>
                          <a:spcPts val="0"/>
                        </a:spcAft>
                        <a:buSzPts val="1100"/>
                        <a:buFont typeface="Wingdings" panose="05000000000000000000" pitchFamily="2" charset="2"/>
                        <a:buChar char=""/>
                        <a:tabLst>
                          <a:tab pos="849630" algn="l"/>
                          <a:tab pos="850265" algn="l"/>
                        </a:tabLst>
                      </a:pP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Inklusiv</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organisering</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af</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gevinstejerskabet</a:t>
                      </a:r>
                      <a:endPar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endParaRPr>
                    </a:p>
                    <a:p>
                      <a:pPr marL="342900" lvl="0" indent="-342900" algn="l" defTabSz="914400" rtl="0" eaLnBrk="1" latinLnBrk="0" hangingPunct="1">
                        <a:spcBef>
                          <a:spcPts val="190"/>
                        </a:spcBef>
                        <a:spcAft>
                          <a:spcPts val="0"/>
                        </a:spcAft>
                        <a:buSzPts val="1100"/>
                        <a:buFont typeface="Wingdings" panose="05000000000000000000" pitchFamily="2" charset="2"/>
                        <a:buChar char=""/>
                        <a:tabLst>
                          <a:tab pos="849630" algn="l"/>
                          <a:tab pos="850265" algn="l"/>
                        </a:tabLst>
                      </a:pP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Inklusiv</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sikring</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af</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sammenhæng</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til</a:t>
                      </a:r>
                      <a:r>
                        <a:rPr lang="en-US"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 </a:t>
                      </a:r>
                      <a:r>
                        <a:rPr lang="en-US" sz="1000" kern="1200" dirty="0" err="1">
                          <a:solidFill>
                            <a:schemeClr val="tx1"/>
                          </a:solidFill>
                          <a:effectLst/>
                          <a:latin typeface="Calibri" panose="020F0502020204030204" pitchFamily="34" charset="0"/>
                          <a:ea typeface="Wingdings" panose="05000000000000000000" pitchFamily="2" charset="2"/>
                          <a:cs typeface="Wingdings" panose="05000000000000000000" pitchFamily="2" charset="2"/>
                        </a:rPr>
                        <a:t>forandringsledelsesplanen</a:t>
                      </a:r>
                      <a:endParaRPr lang="da-DK"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7287166"/>
                  </a:ext>
                </a:extLst>
              </a:tr>
              <a:tr h="0">
                <a:tc>
                  <a:txBody>
                    <a:bodyPr/>
                    <a:lstStyle/>
                    <a:p>
                      <a:pPr algn="just">
                        <a:spcAft>
                          <a:spcPts val="0"/>
                        </a:spcAft>
                      </a:pPr>
                      <a:r>
                        <a:rPr lang="da-DK" sz="1000" dirty="0" err="1">
                          <a:effectLst/>
                          <a:latin typeface="Calibri" panose="020F0502020204030204" pitchFamily="34" charset="0"/>
                          <a:ea typeface="Calibri" panose="020F0502020204030204" pitchFamily="34" charset="0"/>
                          <a:cs typeface="Times New Roman" panose="02020603050405020304" pitchFamily="18" charset="0"/>
                        </a:rPr>
                        <a:t>Gennmførelsen</a:t>
                      </a:r>
                      <a:endParaRPr lang="da-DK"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190"/>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Evt. revurdering af gevinstkortet og beskrivelserne</a:t>
                      </a:r>
                    </a:p>
                    <a:p>
                      <a:pPr marL="342900" lvl="0" indent="-342900" algn="l" defTabSz="914400" rtl="0" eaLnBrk="1" latinLnBrk="0" hangingPunct="1">
                        <a:spcBef>
                          <a:spcPts val="190"/>
                        </a:spcBef>
                        <a:spcAft>
                          <a:spcPts val="0"/>
                        </a:spcAft>
                        <a:buSzPts val="1100"/>
                        <a:buFont typeface="Wingdings" panose="05000000000000000000" pitchFamily="2" charset="2"/>
                        <a:buChar char=""/>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N</a:t>
                      </a:r>
                      <a:r>
                        <a:rPr lang="da-DK"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år der er sat estimater på leverancerne for at sikre at gevinsterne står mål med omkostningerne.</a:t>
                      </a:r>
                    </a:p>
                    <a:p>
                      <a:pPr marL="342900" lvl="0" indent="-342900">
                        <a:spcBef>
                          <a:spcPts val="190"/>
                        </a:spcBef>
                        <a:spcAft>
                          <a:spcPts val="0"/>
                        </a:spcAft>
                        <a:buSzPts val="1100"/>
                        <a:buFont typeface="Wingdings" panose="05000000000000000000" pitchFamily="2" charset="2"/>
                        <a:buChar char=""/>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Hvis der tilføjes eller fjernes leverancer undervejs i projektet.</a:t>
                      </a:r>
                    </a:p>
                    <a:p>
                      <a:pPr marL="0" lvl="0" indent="0">
                        <a:spcBef>
                          <a:spcPts val="190"/>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Opdatering af gevinstrealiseringsplanen, hvis der sker ændringer til gevinstkortet.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080822"/>
                  </a:ext>
                </a:extLst>
              </a:tr>
              <a:tr h="0">
                <a:tc>
                  <a:txBody>
                    <a:bodyPr/>
                    <a:lstStyle/>
                    <a:p>
                      <a:pPr marL="0" algn="just" defTabSz="914400" rtl="0" eaLnBrk="1" latinLnBrk="0" hangingPunct="1">
                        <a:spcAft>
                          <a:spcPts val="0"/>
                        </a:spcAft>
                      </a:pPr>
                      <a:r>
                        <a:rPr lang="da-DK" sz="10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Projektafslutning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190"/>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Rapportering til PFU og AL</a:t>
                      </a:r>
                    </a:p>
                    <a:p>
                      <a:pPr marL="171450" lvl="0" indent="-171450">
                        <a:spcBef>
                          <a:spcPts val="190"/>
                        </a:spcBef>
                        <a:spcAft>
                          <a:spcPts val="0"/>
                        </a:spcAft>
                        <a:buSzPts val="1100"/>
                        <a:buFont typeface="Wingdings" panose="05000000000000000000" pitchFamily="2" charset="2"/>
                        <a:buChar char="v"/>
                        <a:tabLst>
                          <a:tab pos="849630" algn="l"/>
                          <a:tab pos="850265" algn="l"/>
                        </a:tabLst>
                      </a:pPr>
                      <a:r>
                        <a:rPr lang="da-DK"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Ved projektafslutning</a:t>
                      </a:r>
                    </a:p>
                    <a:p>
                      <a:pPr marL="171450" lvl="0" indent="-171450">
                        <a:spcBef>
                          <a:spcPts val="190"/>
                        </a:spcBef>
                        <a:spcAft>
                          <a:spcPts val="0"/>
                        </a:spcAft>
                        <a:buSzPts val="1100"/>
                        <a:buFont typeface="Wingdings" panose="05000000000000000000" pitchFamily="2" charset="2"/>
                        <a:buChar char="v"/>
                        <a:tabLst>
                          <a:tab pos="849630" algn="l"/>
                          <a:tab pos="850265" algn="l"/>
                        </a:tabLst>
                      </a:pPr>
                      <a:r>
                        <a:rPr lang="da-DK" sz="1000" kern="1200" dirty="0">
                          <a:solidFill>
                            <a:schemeClr val="tx1"/>
                          </a:solidFill>
                          <a:effectLst/>
                          <a:latin typeface="Calibri" panose="020F0502020204030204" pitchFamily="34" charset="0"/>
                          <a:ea typeface="Wingdings" panose="05000000000000000000" pitchFamily="2" charset="2"/>
                          <a:cs typeface="Wingdings" panose="05000000000000000000" pitchFamily="2" charset="2"/>
                        </a:rPr>
                        <a:t>I løbet af gevinstrealiseringsperioden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4288215"/>
                  </a:ext>
                </a:extLst>
              </a:tr>
              <a:tr h="0">
                <a:tc>
                  <a:txBody>
                    <a:bodyPr/>
                    <a:lstStyle/>
                    <a:p>
                      <a:pPr algn="just">
                        <a:spcAft>
                          <a:spcPts val="0"/>
                        </a:spcAft>
                      </a:pPr>
                      <a:r>
                        <a:rPr lang="da-DK" sz="1000" dirty="0">
                          <a:effectLst/>
                          <a:latin typeface="Calibri" panose="020F0502020204030204" pitchFamily="34" charset="0"/>
                          <a:ea typeface="Calibri" panose="020F0502020204030204" pitchFamily="34" charset="0"/>
                          <a:cs typeface="Times New Roman" panose="02020603050405020304" pitchFamily="18" charset="0"/>
                        </a:rPr>
                        <a:t>Undervejs i projektet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spcBef>
                          <a:spcPts val="25"/>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Månedlig projektstatus </a:t>
                      </a:r>
                      <a:r>
                        <a:rPr lang="en-US" sz="1000" dirty="0">
                          <a:effectLst/>
                          <a:latin typeface="Wingdings" panose="05000000000000000000" pitchFamily="2" charset="2"/>
                          <a:ea typeface="Wingdings" panose="05000000000000000000" pitchFamily="2" charset="2"/>
                          <a:cs typeface="Wingdings" panose="05000000000000000000" pitchFamily="2" charset="2"/>
                        </a:rPr>
                        <a:t>è</a:t>
                      </a:r>
                      <a:r>
                        <a:rPr lang="da-DK" sz="1000" dirty="0">
                          <a:effectLst/>
                          <a:latin typeface="Calibri" panose="020F0502020204030204" pitchFamily="34" charset="0"/>
                          <a:ea typeface="Wingdings" panose="05000000000000000000" pitchFamily="2" charset="2"/>
                          <a:cs typeface="Wingdings" panose="05000000000000000000" pitchFamily="2" charset="2"/>
                        </a:rPr>
                        <a:t> Rapportering på status på gevinstrealiseringen </a:t>
                      </a:r>
                    </a:p>
                    <a:p>
                      <a:pPr marL="0" lvl="0" indent="0">
                        <a:spcBef>
                          <a:spcPts val="25"/>
                        </a:spcBef>
                        <a:spcAft>
                          <a:spcPts val="0"/>
                        </a:spcAft>
                        <a:buSzPts val="1100"/>
                        <a:buFont typeface="Wingdings" panose="05000000000000000000" pitchFamily="2" charset="2"/>
                        <a:buNone/>
                        <a:tabLst>
                          <a:tab pos="849630" algn="l"/>
                          <a:tab pos="850265" algn="l"/>
                        </a:tabLst>
                      </a:pPr>
                      <a:r>
                        <a:rPr lang="da-DK" sz="1000" spc="-70" dirty="0">
                          <a:effectLst/>
                          <a:latin typeface="Calibri" panose="020F0502020204030204" pitchFamily="34" charset="0"/>
                          <a:ea typeface="Wingdings" panose="05000000000000000000" pitchFamily="2" charset="2"/>
                          <a:cs typeface="Calibri" panose="020F0502020204030204" pitchFamily="34" charset="0"/>
                        </a:rPr>
                        <a:t>Styregruppemøder </a:t>
                      </a:r>
                      <a:r>
                        <a:rPr lang="da-DK" sz="1000" spc="-70" dirty="0">
                          <a:effectLst/>
                          <a:latin typeface="Times New Roman" panose="02020603050405020304" pitchFamily="18" charset="0"/>
                          <a:ea typeface="Wingdings" panose="05000000000000000000" pitchFamily="2" charset="2"/>
                          <a:cs typeface="Calibri" panose="020F0502020204030204" pitchFamily="34" charset="0"/>
                        </a:rPr>
                        <a:t> </a:t>
                      </a:r>
                      <a:r>
                        <a:rPr lang="en-US" sz="1000" dirty="0">
                          <a:effectLst/>
                          <a:latin typeface="Wingdings" panose="05000000000000000000" pitchFamily="2" charset="2"/>
                          <a:ea typeface="Wingdings" panose="05000000000000000000" pitchFamily="2" charset="2"/>
                          <a:cs typeface="Wingdings" panose="05000000000000000000" pitchFamily="2" charset="2"/>
                        </a:rPr>
                        <a:t>è </a:t>
                      </a:r>
                      <a:r>
                        <a:rPr lang="da-DK" sz="1000" dirty="0">
                          <a:effectLst/>
                          <a:latin typeface="Calibri" panose="020F0502020204030204" pitchFamily="34" charset="0"/>
                          <a:ea typeface="Wingdings" panose="05000000000000000000" pitchFamily="2" charset="2"/>
                          <a:cs typeface="Wingdings" panose="05000000000000000000" pitchFamily="2" charset="2"/>
                        </a:rPr>
                        <a:t>Status som en fast del af styregruppeagendaen</a:t>
                      </a:r>
                    </a:p>
                    <a:p>
                      <a:pPr marL="0" lvl="0" indent="0">
                        <a:spcBef>
                          <a:spcPts val="25"/>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Opfølgning og måling på gevinster som opnås i projektets levetid</a:t>
                      </a:r>
                    </a:p>
                    <a:p>
                      <a:pPr marL="0" lvl="0" indent="0">
                        <a:spcBef>
                          <a:spcPts val="25"/>
                        </a:spcBef>
                        <a:spcAft>
                          <a:spcPts val="0"/>
                        </a:spcAft>
                        <a:buSzPts val="1100"/>
                        <a:buFont typeface="Wingdings" panose="05000000000000000000" pitchFamily="2" charset="2"/>
                        <a:buNone/>
                        <a:tabLst>
                          <a:tab pos="849630" algn="l"/>
                          <a:tab pos="850265" algn="l"/>
                        </a:tabLst>
                      </a:pPr>
                      <a:r>
                        <a:rPr lang="da-DK" sz="1000" dirty="0">
                          <a:effectLst/>
                          <a:latin typeface="Calibri" panose="020F0502020204030204" pitchFamily="34" charset="0"/>
                          <a:ea typeface="Wingdings" panose="05000000000000000000" pitchFamily="2" charset="2"/>
                          <a:cs typeface="Wingdings" panose="05000000000000000000" pitchFamily="2" charset="2"/>
                        </a:rPr>
                        <a:t>Ændringsanmodning </a:t>
                      </a:r>
                      <a:r>
                        <a:rPr lang="en-US" sz="1000" dirty="0">
                          <a:effectLst/>
                          <a:latin typeface="Wingdings" panose="05000000000000000000" pitchFamily="2" charset="2"/>
                          <a:ea typeface="Wingdings" panose="05000000000000000000" pitchFamily="2" charset="2"/>
                          <a:cs typeface="Wingdings" panose="05000000000000000000" pitchFamily="2" charset="2"/>
                        </a:rPr>
                        <a:t>è</a:t>
                      </a:r>
                      <a:r>
                        <a:rPr lang="en-US" sz="1000" spc="-70" dirty="0">
                          <a:effectLst/>
                          <a:latin typeface="Times New Roman" panose="02020603050405020304" pitchFamily="18" charset="0"/>
                          <a:ea typeface="Wingdings" panose="05000000000000000000" pitchFamily="2" charset="2"/>
                          <a:cs typeface="Calibri" panose="020F0502020204030204" pitchFamily="34" charset="0"/>
                        </a:rPr>
                        <a:t> </a:t>
                      </a:r>
                      <a:r>
                        <a:rPr lang="da-DK" sz="1000" dirty="0">
                          <a:effectLst/>
                          <a:latin typeface="Calibri" panose="020F0502020204030204" pitchFamily="34" charset="0"/>
                          <a:ea typeface="Wingdings" panose="05000000000000000000" pitchFamily="2" charset="2"/>
                          <a:cs typeface="Wingdings" panose="05000000000000000000" pitchFamily="2" charset="2"/>
                        </a:rPr>
                        <a:t>Opdateret gevinstkort og gevinstrealiseringsplan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87311"/>
                  </a:ext>
                </a:extLst>
              </a:tr>
            </a:tbl>
          </a:graphicData>
        </a:graphic>
      </p:graphicFrame>
      <p:sp>
        <p:nvSpPr>
          <p:cNvPr id="3" name="Tekstfelt 2">
            <a:extLst>
              <a:ext uri="{FF2B5EF4-FFF2-40B4-BE49-F238E27FC236}">
                <a16:creationId xmlns:a16="http://schemas.microsoft.com/office/drawing/2014/main" id="{CA742E46-18ED-0CDB-3974-80E3FC34CE16}"/>
              </a:ext>
            </a:extLst>
          </p:cNvPr>
          <p:cNvSpPr txBox="1"/>
          <p:nvPr/>
        </p:nvSpPr>
        <p:spPr>
          <a:xfrm>
            <a:off x="7812360" y="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145769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29600" cy="720080"/>
          </a:xfrm>
        </p:spPr>
        <p:txBody>
          <a:bodyPr>
            <a:noAutofit/>
          </a:bodyPr>
          <a:lstStyle/>
          <a:p>
            <a:r>
              <a:rPr lang="da-DK" sz="2800" dirty="0"/>
              <a:t>Fremgangsmåde for udarbejdelse af gevinstkortet og gevinstbeskrivelserne i initieringsfasen</a:t>
            </a:r>
          </a:p>
        </p:txBody>
      </p:sp>
      <p:sp>
        <p:nvSpPr>
          <p:cNvPr id="3" name="Pladsholder til indhold 2"/>
          <p:cNvSpPr>
            <a:spLocks noGrp="1"/>
          </p:cNvSpPr>
          <p:nvPr>
            <p:ph idx="1"/>
          </p:nvPr>
        </p:nvSpPr>
        <p:spPr>
          <a:xfrm>
            <a:off x="457200" y="1124744"/>
            <a:ext cx="8229600" cy="4525963"/>
          </a:xfrm>
        </p:spPr>
        <p:txBody>
          <a:bodyPr>
            <a:normAutofit/>
          </a:bodyPr>
          <a:lstStyle/>
          <a:p>
            <a:pPr marL="57150" indent="0">
              <a:buNone/>
            </a:pPr>
            <a:r>
              <a:rPr lang="da-DK" sz="1200" dirty="0"/>
              <a:t>Udarbejdelsen af gevinstkortet sker i en eller flere workshops hvor alle relevante interessenter, herunder styregruppe, referencegruppe og projektgruppe får mulighed for at bidrage. Styregruppen ejer gevinstkortet og skal beslutte dets endelige indhold. </a:t>
            </a:r>
          </a:p>
          <a:p>
            <a:pPr marL="57150" indent="0">
              <a:buNone/>
            </a:pPr>
            <a:r>
              <a:rPr lang="da-DK" sz="1200" dirty="0"/>
              <a:t>Antallet af workshops afhænger af projektets størrelse, type og kompleksitet. Nedenfor er beskrevet et eksempel på, hvordan processen kunne se ud:</a:t>
            </a:r>
          </a:p>
          <a:p>
            <a:pPr marL="285750" indent="-228600">
              <a:buAutoNum type="arabicParenR"/>
            </a:pPr>
            <a:endParaRPr lang="da-DK" sz="1200" dirty="0"/>
          </a:p>
          <a:p>
            <a:pPr marL="285750" indent="-228600">
              <a:buAutoNum type="arabicParenR"/>
            </a:pPr>
            <a:r>
              <a:rPr lang="da-DK" sz="1200" dirty="0"/>
              <a:t>Styregruppen fastlægger projektets formål og mål med udgangspunkt i projektindstillingen.</a:t>
            </a:r>
          </a:p>
          <a:p>
            <a:pPr marL="285750" indent="-228600">
              <a:buAutoNum type="arabicParenR"/>
            </a:pPr>
            <a:r>
              <a:rPr lang="da-DK" sz="1200" dirty="0"/>
              <a:t>Projektleder og Projektejer eller Gevinstejer planlægger workshopafholdelse i forhold til projektets interessenter.</a:t>
            </a:r>
          </a:p>
          <a:p>
            <a:pPr marL="285750" indent="-228600">
              <a:buAutoNum type="arabicParenR"/>
            </a:pPr>
            <a:r>
              <a:rPr lang="da-DK" sz="1200" dirty="0"/>
              <a:t>Projektleder afholder workshops med interessenterne udenfor styregruppen med baggrund i de mål der er defineret af styregruppen. Gevinstejer fra styregruppen deltager i alle workshops.</a:t>
            </a:r>
          </a:p>
          <a:p>
            <a:pPr marL="285750" indent="-228600">
              <a:buAutoNum type="arabicParenR"/>
            </a:pPr>
            <a:r>
              <a:rPr lang="da-DK" sz="1200" dirty="0"/>
              <a:t>Projektleder afholder gevinstkortlægningsworkshop med styregruppen. Kun gevinstejer har på dette tidspunkt set resultaterne fra de første workshops, der er afholdt. Disse kan bruges til at facilitere workshoppen, hvis der bliver brug for det, men det må ikke blive styrende for retningen.</a:t>
            </a:r>
          </a:p>
          <a:p>
            <a:pPr marL="285750" indent="-228600">
              <a:buAutoNum type="arabicParenR"/>
            </a:pPr>
            <a:r>
              <a:rPr lang="da-DK" sz="1200" dirty="0"/>
              <a:t>Projektleder samler resultaterne fra alle workshops og afholder et møde med styregruppen med henblik på at konsolidere inputtene fra alle workshops til 1 version.</a:t>
            </a:r>
          </a:p>
          <a:p>
            <a:pPr marL="285750" indent="-228600">
              <a:buAutoNum type="arabicParenR"/>
            </a:pPr>
            <a:r>
              <a:rPr lang="da-DK" sz="1200" dirty="0"/>
              <a:t>Projektleder afholder en gevinstworkshop 2 med styregruppen, hvor der udarbejdes gevinstbeskrivelser. Det er her man skal blive enige om den endelige formulering af gevinsterne og hvorledes de skal opgøres.</a:t>
            </a:r>
          </a:p>
          <a:p>
            <a:pPr marL="285750" indent="-228600">
              <a:buAutoNum type="arabicParenR"/>
            </a:pPr>
            <a:r>
              <a:rPr lang="da-DK" sz="1200" dirty="0"/>
              <a:t>Projektleder færdiggør gevinstkortet og sikrer sammenhængen tilbage til </a:t>
            </a:r>
            <a:r>
              <a:rPr lang="da-DK" sz="1200" dirty="0" err="1"/>
              <a:t>PIDén</a:t>
            </a:r>
            <a:r>
              <a:rPr lang="da-DK" sz="1200" dirty="0"/>
              <a:t> i forhold til de diskussioner styregruppen har haft undervejs.</a:t>
            </a:r>
          </a:p>
          <a:p>
            <a:pPr marL="57150" indent="0">
              <a:buNone/>
            </a:pPr>
            <a:endParaRPr lang="da-DK" sz="1200" dirty="0"/>
          </a:p>
          <a:p>
            <a:pPr marL="57150" indent="0">
              <a:buNone/>
            </a:pPr>
            <a:r>
              <a:rPr lang="da-DK" sz="1200" dirty="0"/>
              <a:t>Udarbejdelsen af gevinstkortet bliver visualiseringen af sammenhængen mellem leverancer, gevinster og projektets mål.</a:t>
            </a:r>
          </a:p>
          <a:p>
            <a:pPr marL="57150" indent="0">
              <a:buNone/>
            </a:pPr>
            <a:endParaRPr lang="da-DK" dirty="0"/>
          </a:p>
          <a:p>
            <a:pPr marL="0" indent="0">
              <a:buNone/>
            </a:pPr>
            <a:endParaRPr lang="da-DK" dirty="0"/>
          </a:p>
        </p:txBody>
      </p:sp>
      <p:sp>
        <p:nvSpPr>
          <p:cNvPr id="4" name="Tekstfelt 3">
            <a:extLst>
              <a:ext uri="{FF2B5EF4-FFF2-40B4-BE49-F238E27FC236}">
                <a16:creationId xmlns:a16="http://schemas.microsoft.com/office/drawing/2014/main" id="{B98B88F5-E7AE-DE58-4603-755D322A882F}"/>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975573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411760" y="713466"/>
            <a:ext cx="3528391" cy="2096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GEVINSTER</a:t>
            </a:r>
          </a:p>
        </p:txBody>
      </p:sp>
      <p:sp>
        <p:nvSpPr>
          <p:cNvPr id="5" name="Rektangel 4"/>
          <p:cNvSpPr/>
          <p:nvPr/>
        </p:nvSpPr>
        <p:spPr>
          <a:xfrm>
            <a:off x="6545429" y="701080"/>
            <a:ext cx="1224699" cy="4350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FORMÅL</a:t>
            </a:r>
          </a:p>
        </p:txBody>
      </p:sp>
      <p:sp>
        <p:nvSpPr>
          <p:cNvPr id="8" name="Rektangel 7"/>
          <p:cNvSpPr/>
          <p:nvPr/>
        </p:nvSpPr>
        <p:spPr>
          <a:xfrm>
            <a:off x="552791" y="711260"/>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PROJEKT</a:t>
            </a:r>
          </a:p>
          <a:p>
            <a:pPr algn="ctr"/>
            <a:r>
              <a:rPr lang="da-DK" sz="1200" dirty="0">
                <a:solidFill>
                  <a:schemeClr val="tx1"/>
                </a:solidFill>
              </a:rPr>
              <a:t>LEVERANCER</a:t>
            </a:r>
          </a:p>
        </p:txBody>
      </p:sp>
      <p:sp>
        <p:nvSpPr>
          <p:cNvPr id="9" name="Rektangel 8"/>
          <p:cNvSpPr/>
          <p:nvPr/>
        </p:nvSpPr>
        <p:spPr>
          <a:xfrm>
            <a:off x="2411760" y="912910"/>
            <a:ext cx="1887507" cy="23020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10" name="Rektangel 9"/>
          <p:cNvSpPr/>
          <p:nvPr/>
        </p:nvSpPr>
        <p:spPr>
          <a:xfrm>
            <a:off x="4306440" y="906599"/>
            <a:ext cx="1633711" cy="23528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DIREKTE</a:t>
            </a:r>
          </a:p>
        </p:txBody>
      </p:sp>
      <p:cxnSp>
        <p:nvCxnSpPr>
          <p:cNvPr id="12" name="Lige forbindelse 11"/>
          <p:cNvCxnSpPr/>
          <p:nvPr/>
        </p:nvCxnSpPr>
        <p:spPr>
          <a:xfrm>
            <a:off x="467544" y="1196752"/>
            <a:ext cx="820891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ktangel 12"/>
          <p:cNvSpPr/>
          <p:nvPr/>
        </p:nvSpPr>
        <p:spPr>
          <a:xfrm>
            <a:off x="552791" y="1470413"/>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4" name="Rektangel 13"/>
          <p:cNvSpPr/>
          <p:nvPr/>
        </p:nvSpPr>
        <p:spPr>
          <a:xfrm>
            <a:off x="552791" y="4634723"/>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5" name="Rektangel 14"/>
          <p:cNvSpPr/>
          <p:nvPr/>
        </p:nvSpPr>
        <p:spPr>
          <a:xfrm>
            <a:off x="552791" y="2507267"/>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6" name="Rektangel 15"/>
          <p:cNvSpPr/>
          <p:nvPr/>
        </p:nvSpPr>
        <p:spPr>
          <a:xfrm>
            <a:off x="552791" y="3043610"/>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7" name="Rektangel 16"/>
          <p:cNvSpPr/>
          <p:nvPr/>
        </p:nvSpPr>
        <p:spPr>
          <a:xfrm>
            <a:off x="552791" y="3562037"/>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8" name="Rektangel 17"/>
          <p:cNvSpPr/>
          <p:nvPr/>
        </p:nvSpPr>
        <p:spPr>
          <a:xfrm>
            <a:off x="552791" y="4098380"/>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19" name="Rektangel 18"/>
          <p:cNvSpPr/>
          <p:nvPr/>
        </p:nvSpPr>
        <p:spPr>
          <a:xfrm>
            <a:off x="552791" y="1988840"/>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20" name="Rektangel 19"/>
          <p:cNvSpPr/>
          <p:nvPr/>
        </p:nvSpPr>
        <p:spPr>
          <a:xfrm>
            <a:off x="552791" y="5157192"/>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sp>
        <p:nvSpPr>
          <p:cNvPr id="27" name="Rektangel 26"/>
          <p:cNvSpPr/>
          <p:nvPr/>
        </p:nvSpPr>
        <p:spPr>
          <a:xfrm>
            <a:off x="2411760" y="1395200"/>
            <a:ext cx="1861912" cy="33280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28" name="Rektangel 27"/>
          <p:cNvSpPr/>
          <p:nvPr/>
        </p:nvSpPr>
        <p:spPr>
          <a:xfrm>
            <a:off x="2411760" y="1977308"/>
            <a:ext cx="1876430" cy="34375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29" name="Rektangel 28"/>
          <p:cNvSpPr/>
          <p:nvPr/>
        </p:nvSpPr>
        <p:spPr>
          <a:xfrm>
            <a:off x="2486364" y="3221371"/>
            <a:ext cx="1789904" cy="32916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30" name="Rektangel 29"/>
          <p:cNvSpPr/>
          <p:nvPr/>
        </p:nvSpPr>
        <p:spPr>
          <a:xfrm>
            <a:off x="2486364" y="3719145"/>
            <a:ext cx="1790665" cy="32916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31" name="Rektangel 30"/>
          <p:cNvSpPr/>
          <p:nvPr/>
        </p:nvSpPr>
        <p:spPr>
          <a:xfrm>
            <a:off x="2500882" y="4305825"/>
            <a:ext cx="1787308" cy="36992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p>
        </p:txBody>
      </p:sp>
      <p:sp>
        <p:nvSpPr>
          <p:cNvPr id="33" name="Rektangel 32"/>
          <p:cNvSpPr/>
          <p:nvPr/>
        </p:nvSpPr>
        <p:spPr>
          <a:xfrm>
            <a:off x="4292537" y="2625083"/>
            <a:ext cx="1647614" cy="34375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DIREKTE</a:t>
            </a:r>
          </a:p>
        </p:txBody>
      </p:sp>
      <p:sp>
        <p:nvSpPr>
          <p:cNvPr id="34" name="Rektangel 33"/>
          <p:cNvSpPr/>
          <p:nvPr/>
        </p:nvSpPr>
        <p:spPr>
          <a:xfrm>
            <a:off x="4328858" y="5704534"/>
            <a:ext cx="1611291" cy="42881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DIREKTE</a:t>
            </a:r>
          </a:p>
        </p:txBody>
      </p:sp>
      <p:sp>
        <p:nvSpPr>
          <p:cNvPr id="35" name="Rektangel 34"/>
          <p:cNvSpPr/>
          <p:nvPr/>
        </p:nvSpPr>
        <p:spPr>
          <a:xfrm>
            <a:off x="4342945" y="4989302"/>
            <a:ext cx="1597205" cy="33577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DIREKTE</a:t>
            </a:r>
          </a:p>
        </p:txBody>
      </p:sp>
      <p:sp>
        <p:nvSpPr>
          <p:cNvPr id="36" name="Rektangel 35"/>
          <p:cNvSpPr/>
          <p:nvPr/>
        </p:nvSpPr>
        <p:spPr>
          <a:xfrm>
            <a:off x="6546812" y="2763340"/>
            <a:ext cx="1224699" cy="4350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MÅL</a:t>
            </a:r>
          </a:p>
        </p:txBody>
      </p:sp>
      <p:sp>
        <p:nvSpPr>
          <p:cNvPr id="37" name="Rektangel 36"/>
          <p:cNvSpPr/>
          <p:nvPr/>
        </p:nvSpPr>
        <p:spPr>
          <a:xfrm>
            <a:off x="6540082" y="5709391"/>
            <a:ext cx="1224699" cy="4350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MÅL</a:t>
            </a:r>
          </a:p>
        </p:txBody>
      </p:sp>
      <p:sp>
        <p:nvSpPr>
          <p:cNvPr id="38" name="Rektangel 37"/>
          <p:cNvSpPr/>
          <p:nvPr/>
        </p:nvSpPr>
        <p:spPr>
          <a:xfrm>
            <a:off x="6540082" y="4298830"/>
            <a:ext cx="1224699" cy="4350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MÅL</a:t>
            </a:r>
          </a:p>
        </p:txBody>
      </p:sp>
      <p:cxnSp>
        <p:nvCxnSpPr>
          <p:cNvPr id="40" name="Lige pilforbindelse 39"/>
          <p:cNvCxnSpPr>
            <a:cxnSpLocks/>
            <a:stCxn id="13" idx="3"/>
            <a:endCxn id="27" idx="1"/>
          </p:cNvCxnSpPr>
          <p:nvPr/>
        </p:nvCxnSpPr>
        <p:spPr>
          <a:xfrm flipV="1">
            <a:off x="1776927" y="1561605"/>
            <a:ext cx="634833" cy="120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Lige pilforbindelse 41"/>
          <p:cNvCxnSpPr>
            <a:cxnSpLocks/>
            <a:stCxn id="19" idx="3"/>
            <a:endCxn id="28" idx="1"/>
          </p:cNvCxnSpPr>
          <p:nvPr/>
        </p:nvCxnSpPr>
        <p:spPr>
          <a:xfrm flipV="1">
            <a:off x="1776927" y="2149185"/>
            <a:ext cx="634833" cy="514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Lige pilforbindelse 43"/>
          <p:cNvCxnSpPr>
            <a:cxnSpLocks/>
            <a:stCxn id="15" idx="3"/>
            <a:endCxn id="29" idx="1"/>
          </p:cNvCxnSpPr>
          <p:nvPr/>
        </p:nvCxnSpPr>
        <p:spPr>
          <a:xfrm>
            <a:off x="1776927" y="2719098"/>
            <a:ext cx="709437" cy="666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Lige pilforbindelse 45"/>
          <p:cNvCxnSpPr>
            <a:cxnSpLocks/>
            <a:stCxn id="16" idx="3"/>
            <a:endCxn id="31" idx="1"/>
          </p:cNvCxnSpPr>
          <p:nvPr/>
        </p:nvCxnSpPr>
        <p:spPr>
          <a:xfrm>
            <a:off x="1776927" y="3255441"/>
            <a:ext cx="723955" cy="1235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Lige pilforbindelse 47"/>
          <p:cNvCxnSpPr>
            <a:cxnSpLocks/>
            <a:stCxn id="17" idx="3"/>
            <a:endCxn id="31" idx="1"/>
          </p:cNvCxnSpPr>
          <p:nvPr/>
        </p:nvCxnSpPr>
        <p:spPr>
          <a:xfrm>
            <a:off x="1776927" y="3773868"/>
            <a:ext cx="723955" cy="716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Lige pilforbindelse 49"/>
          <p:cNvCxnSpPr>
            <a:cxnSpLocks/>
            <a:stCxn id="15" idx="3"/>
            <a:endCxn id="33" idx="1"/>
          </p:cNvCxnSpPr>
          <p:nvPr/>
        </p:nvCxnSpPr>
        <p:spPr>
          <a:xfrm>
            <a:off x="1776927" y="2719098"/>
            <a:ext cx="2515610" cy="778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Lige pilforbindelse 51"/>
          <p:cNvCxnSpPr>
            <a:cxnSpLocks/>
            <a:stCxn id="14" idx="3"/>
            <a:endCxn id="34" idx="1"/>
          </p:cNvCxnSpPr>
          <p:nvPr/>
        </p:nvCxnSpPr>
        <p:spPr>
          <a:xfrm>
            <a:off x="1776927" y="4846554"/>
            <a:ext cx="2551931" cy="10723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Lige pilforbindelse 53"/>
          <p:cNvCxnSpPr>
            <a:cxnSpLocks/>
            <a:stCxn id="14" idx="3"/>
            <a:endCxn id="31" idx="1"/>
          </p:cNvCxnSpPr>
          <p:nvPr/>
        </p:nvCxnSpPr>
        <p:spPr>
          <a:xfrm flipV="1">
            <a:off x="1776927" y="4490786"/>
            <a:ext cx="723955" cy="3557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Rektangel 56"/>
          <p:cNvSpPr/>
          <p:nvPr/>
        </p:nvSpPr>
        <p:spPr>
          <a:xfrm>
            <a:off x="552791" y="5711310"/>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Leverance</a:t>
            </a:r>
          </a:p>
        </p:txBody>
      </p:sp>
      <p:cxnSp>
        <p:nvCxnSpPr>
          <p:cNvPr id="61" name="Lige pilforbindelse 60"/>
          <p:cNvCxnSpPr>
            <a:cxnSpLocks/>
            <a:stCxn id="57" idx="3"/>
            <a:endCxn id="34" idx="1"/>
          </p:cNvCxnSpPr>
          <p:nvPr/>
        </p:nvCxnSpPr>
        <p:spPr>
          <a:xfrm flipV="1">
            <a:off x="1776927" y="5918939"/>
            <a:ext cx="2551931" cy="42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Lige pilforbindelse 63"/>
          <p:cNvCxnSpPr>
            <a:cxnSpLocks/>
            <a:stCxn id="33" idx="3"/>
            <a:endCxn id="36" idx="1"/>
          </p:cNvCxnSpPr>
          <p:nvPr/>
        </p:nvCxnSpPr>
        <p:spPr>
          <a:xfrm>
            <a:off x="5940151" y="2796960"/>
            <a:ext cx="606661" cy="1839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Lige pilforbindelse 65"/>
          <p:cNvCxnSpPr>
            <a:cxnSpLocks/>
            <a:stCxn id="35" idx="3"/>
            <a:endCxn id="38" idx="1"/>
          </p:cNvCxnSpPr>
          <p:nvPr/>
        </p:nvCxnSpPr>
        <p:spPr>
          <a:xfrm flipV="1">
            <a:off x="5940150" y="4516352"/>
            <a:ext cx="599932" cy="640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Lige pilforbindelse 67"/>
          <p:cNvCxnSpPr>
            <a:cxnSpLocks/>
            <a:stCxn id="34" idx="3"/>
            <a:endCxn id="37" idx="1"/>
          </p:cNvCxnSpPr>
          <p:nvPr/>
        </p:nvCxnSpPr>
        <p:spPr>
          <a:xfrm>
            <a:off x="5940149" y="5918939"/>
            <a:ext cx="599933" cy="7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Lige pilforbindelse 81"/>
          <p:cNvCxnSpPr>
            <a:cxnSpLocks/>
            <a:stCxn id="16" idx="3"/>
            <a:endCxn id="33" idx="1"/>
          </p:cNvCxnSpPr>
          <p:nvPr/>
        </p:nvCxnSpPr>
        <p:spPr>
          <a:xfrm flipV="1">
            <a:off x="1776927" y="2796960"/>
            <a:ext cx="2515610" cy="458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7" name="Lige pilforbindelse 86"/>
          <p:cNvCxnSpPr>
            <a:cxnSpLocks/>
            <a:stCxn id="16" idx="3"/>
            <a:endCxn id="30" idx="1"/>
          </p:cNvCxnSpPr>
          <p:nvPr/>
        </p:nvCxnSpPr>
        <p:spPr>
          <a:xfrm>
            <a:off x="1776927" y="3255441"/>
            <a:ext cx="709437" cy="628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Lige pilforbindelse 88"/>
          <p:cNvCxnSpPr>
            <a:cxnSpLocks/>
            <a:stCxn id="18" idx="3"/>
            <a:endCxn id="35" idx="1"/>
          </p:cNvCxnSpPr>
          <p:nvPr/>
        </p:nvCxnSpPr>
        <p:spPr>
          <a:xfrm>
            <a:off x="1776927" y="4310211"/>
            <a:ext cx="2566018" cy="84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0" name="Tekstfelt 89"/>
          <p:cNvSpPr txBox="1"/>
          <p:nvPr/>
        </p:nvSpPr>
        <p:spPr>
          <a:xfrm>
            <a:off x="1776927" y="116632"/>
            <a:ext cx="5315353" cy="369332"/>
          </a:xfrm>
          <a:prstGeom prst="rect">
            <a:avLst/>
          </a:prstGeom>
          <a:noFill/>
        </p:spPr>
        <p:txBody>
          <a:bodyPr wrap="square" rtlCol="0">
            <a:spAutoFit/>
          </a:bodyPr>
          <a:lstStyle/>
          <a:p>
            <a:pPr algn="ctr"/>
            <a:r>
              <a:rPr lang="da-DK" dirty="0"/>
              <a:t>Gevinstkort projekt xxx</a:t>
            </a:r>
          </a:p>
        </p:txBody>
      </p:sp>
      <p:sp>
        <p:nvSpPr>
          <p:cNvPr id="91" name="Tekstfelt 90"/>
          <p:cNvSpPr txBox="1"/>
          <p:nvPr/>
        </p:nvSpPr>
        <p:spPr>
          <a:xfrm>
            <a:off x="7668344" y="6453336"/>
            <a:ext cx="1512168" cy="215444"/>
          </a:xfrm>
          <a:prstGeom prst="rect">
            <a:avLst/>
          </a:prstGeom>
          <a:noFill/>
        </p:spPr>
        <p:txBody>
          <a:bodyPr wrap="square" rtlCol="0">
            <a:spAutoFit/>
          </a:bodyPr>
          <a:lstStyle/>
          <a:p>
            <a:r>
              <a:rPr lang="da-DK" sz="800" dirty="0"/>
              <a:t>Skabelon opdateret 17/10-2024</a:t>
            </a:r>
          </a:p>
        </p:txBody>
      </p:sp>
      <p:cxnSp>
        <p:nvCxnSpPr>
          <p:cNvPr id="2" name="Lige pilforbindelse 1">
            <a:extLst>
              <a:ext uri="{FF2B5EF4-FFF2-40B4-BE49-F238E27FC236}">
                <a16:creationId xmlns:a16="http://schemas.microsoft.com/office/drawing/2014/main" id="{B027FAAE-A6F1-CF70-ACE4-8B0D5D3F2E96}"/>
              </a:ext>
            </a:extLst>
          </p:cNvPr>
          <p:cNvCxnSpPr>
            <a:cxnSpLocks/>
            <a:stCxn id="35" idx="3"/>
            <a:endCxn id="36" idx="1"/>
          </p:cNvCxnSpPr>
          <p:nvPr/>
        </p:nvCxnSpPr>
        <p:spPr>
          <a:xfrm flipV="1">
            <a:off x="5940150" y="2980862"/>
            <a:ext cx="606662" cy="2176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Lige pilforbindelse 54">
            <a:extLst>
              <a:ext uri="{FF2B5EF4-FFF2-40B4-BE49-F238E27FC236}">
                <a16:creationId xmlns:a16="http://schemas.microsoft.com/office/drawing/2014/main" id="{D6DB54BE-E046-F51D-91C9-0DC8A177D649}"/>
              </a:ext>
            </a:extLst>
          </p:cNvPr>
          <p:cNvCxnSpPr>
            <a:cxnSpLocks/>
            <a:stCxn id="20" idx="3"/>
            <a:endCxn id="35" idx="1"/>
          </p:cNvCxnSpPr>
          <p:nvPr/>
        </p:nvCxnSpPr>
        <p:spPr>
          <a:xfrm flipV="1">
            <a:off x="1776927" y="5157192"/>
            <a:ext cx="2566018" cy="211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Lige pilforbindelse 85">
            <a:extLst>
              <a:ext uri="{FF2B5EF4-FFF2-40B4-BE49-F238E27FC236}">
                <a16:creationId xmlns:a16="http://schemas.microsoft.com/office/drawing/2014/main" id="{63C81735-DB61-646C-A0A6-C324E47910D8}"/>
              </a:ext>
            </a:extLst>
          </p:cNvPr>
          <p:cNvCxnSpPr>
            <a:cxnSpLocks/>
            <a:stCxn id="19" idx="3"/>
            <a:endCxn id="33" idx="1"/>
          </p:cNvCxnSpPr>
          <p:nvPr/>
        </p:nvCxnSpPr>
        <p:spPr>
          <a:xfrm>
            <a:off x="1776927" y="2200671"/>
            <a:ext cx="2515610" cy="596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72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08446" y="116632"/>
            <a:ext cx="8229600" cy="634082"/>
          </a:xfrm>
        </p:spPr>
        <p:txBody>
          <a:bodyPr>
            <a:normAutofit fontScale="90000"/>
          </a:bodyPr>
          <a:lstStyle/>
          <a:p>
            <a:r>
              <a:rPr lang="da-DK" dirty="0"/>
              <a:t>Kort vejledning</a:t>
            </a:r>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409606462"/>
              </p:ext>
            </p:extLst>
          </p:nvPr>
        </p:nvGraphicFramePr>
        <p:xfrm>
          <a:off x="404795" y="1556792"/>
          <a:ext cx="8496944" cy="4297680"/>
        </p:xfrm>
        <a:graphic>
          <a:graphicData uri="http://schemas.openxmlformats.org/drawingml/2006/table">
            <a:tbl>
              <a:tblPr bandRow="1">
                <a:tableStyleId>{5C22544A-7EE6-4342-B048-85BDC9FD1C3A}</a:tableStyleId>
              </a:tblPr>
              <a:tblGrid>
                <a:gridCol w="1800200">
                  <a:extLst>
                    <a:ext uri="{9D8B030D-6E8A-4147-A177-3AD203B41FA5}">
                      <a16:colId xmlns:a16="http://schemas.microsoft.com/office/drawing/2014/main" val="10098779"/>
                    </a:ext>
                  </a:extLst>
                </a:gridCol>
                <a:gridCol w="6696744">
                  <a:extLst>
                    <a:ext uri="{9D8B030D-6E8A-4147-A177-3AD203B41FA5}">
                      <a16:colId xmlns:a16="http://schemas.microsoft.com/office/drawing/2014/main" val="2179037156"/>
                    </a:ext>
                  </a:extLst>
                </a:gridCol>
              </a:tblGrid>
              <a:tr h="370840">
                <a:tc>
                  <a:txBody>
                    <a:bodyPr/>
                    <a:lstStyle/>
                    <a:p>
                      <a:r>
                        <a:rPr lang="da-DK" sz="1200" dirty="0"/>
                        <a:t>Formål</a:t>
                      </a:r>
                    </a:p>
                  </a:txBody>
                  <a:tcPr>
                    <a:solidFill>
                      <a:srgbClr val="00B0F0"/>
                    </a:solidFill>
                  </a:tcPr>
                </a:tc>
                <a:tc>
                  <a:txBody>
                    <a:bodyPr/>
                    <a:lstStyle/>
                    <a:p>
                      <a:pPr marL="171450" indent="-171450">
                        <a:buFont typeface="Arial" panose="020B0604020202020204" pitchFamily="34" charset="0"/>
                        <a:buChar char="•"/>
                      </a:pPr>
                      <a:r>
                        <a:rPr lang="da-DK" sz="1200" dirty="0"/>
                        <a:t>De forretningsmæssige mål projektet skal opnå.</a:t>
                      </a:r>
                    </a:p>
                    <a:p>
                      <a:pPr marL="171450" indent="-171450">
                        <a:buFont typeface="Arial" panose="020B0604020202020204" pitchFamily="34" charset="0"/>
                        <a:buChar char="•"/>
                      </a:pPr>
                      <a:r>
                        <a:rPr lang="da-DK" sz="1200" dirty="0"/>
                        <a:t>Hvis projektets formål er at anskaffe et nyt system, hvad er det så for mål projektet skal opnå i forbindelse med denne systemudskiftning. Eksempelvis at alle studerende skal selvbetjene sig til oplysninger de tidligere var nødt til at skrive til en vejleder om.</a:t>
                      </a:r>
                    </a:p>
                  </a:txBody>
                  <a:tcPr/>
                </a:tc>
                <a:extLst>
                  <a:ext uri="{0D108BD9-81ED-4DB2-BD59-A6C34878D82A}">
                    <a16:rowId xmlns:a16="http://schemas.microsoft.com/office/drawing/2014/main" val="4045769189"/>
                  </a:ext>
                </a:extLst>
              </a:tr>
              <a:tr h="370840">
                <a:tc>
                  <a:txBody>
                    <a:bodyPr/>
                    <a:lstStyle/>
                    <a:p>
                      <a:r>
                        <a:rPr lang="da-DK" sz="1200" dirty="0"/>
                        <a:t>Gevinster</a:t>
                      </a:r>
                    </a:p>
                  </a:txBody>
                  <a:tcPr>
                    <a:solidFill>
                      <a:srgbClr val="92D050"/>
                    </a:solidFill>
                  </a:tcPr>
                </a:tc>
                <a:tc>
                  <a:txBody>
                    <a:bodyPr/>
                    <a:lstStyle/>
                    <a:p>
                      <a:pPr marL="171450" indent="-171450">
                        <a:buFont typeface="Arial" panose="020B0604020202020204" pitchFamily="34" charset="0"/>
                        <a:buChar char="•"/>
                      </a:pPr>
                      <a:r>
                        <a:rPr lang="da-DK" sz="1200" dirty="0"/>
                        <a:t>De positive og negative gevinster som opnås, når projektets mål er opfyldt.</a:t>
                      </a:r>
                    </a:p>
                    <a:p>
                      <a:pPr marL="171450" indent="-171450">
                        <a:buFont typeface="Arial" panose="020B0604020202020204" pitchFamily="34" charset="0"/>
                        <a:buChar char="•"/>
                      </a:pPr>
                      <a:r>
                        <a:rPr lang="da-DK" sz="1200" dirty="0"/>
                        <a:t>Der skelnes mellem styrende gevinster og ikke styrende gevinster.</a:t>
                      </a:r>
                    </a:p>
                  </a:txBody>
                  <a:tcPr/>
                </a:tc>
                <a:extLst>
                  <a:ext uri="{0D108BD9-81ED-4DB2-BD59-A6C34878D82A}">
                    <a16:rowId xmlns:a16="http://schemas.microsoft.com/office/drawing/2014/main" val="1336756961"/>
                  </a:ext>
                </a:extLst>
              </a:tr>
              <a:tr h="370840">
                <a:tc>
                  <a:txBody>
                    <a:bodyPr/>
                    <a:lstStyle/>
                    <a:p>
                      <a:r>
                        <a:rPr lang="da-DK" sz="1200" dirty="0"/>
                        <a:t>Gevinster – INDIREKTE</a:t>
                      </a:r>
                    </a:p>
                  </a:txBody>
                  <a:tcPr>
                    <a:solidFill>
                      <a:srgbClr val="92D050"/>
                    </a:solidFill>
                  </a:tcPr>
                </a:tc>
                <a:tc>
                  <a:txBody>
                    <a:bodyPr/>
                    <a:lstStyle/>
                    <a:p>
                      <a:pPr marL="171450" indent="-171450">
                        <a:buFont typeface="Arial" panose="020B0604020202020204" pitchFamily="34" charset="0"/>
                        <a:buChar char="•"/>
                      </a:pPr>
                      <a:r>
                        <a:rPr lang="da-DK" sz="1200" dirty="0"/>
                        <a:t>Indirekte gevinster er dem projektet ikke har råderum til at realisere.</a:t>
                      </a:r>
                    </a:p>
                    <a:p>
                      <a:pPr marL="171450" indent="-171450">
                        <a:buFont typeface="Arial" panose="020B0604020202020204" pitchFamily="34" charset="0"/>
                        <a:buChar char="•"/>
                      </a:pPr>
                      <a:r>
                        <a:rPr lang="da-DK" sz="1200" dirty="0"/>
                        <a:t>Forandringerne skal implementeres udenfor projektejers mandat.</a:t>
                      </a:r>
                    </a:p>
                    <a:p>
                      <a:pPr marL="171450" indent="-171450">
                        <a:buFont typeface="Arial" panose="020B0604020202020204" pitchFamily="34" charset="0"/>
                        <a:buChar char="•"/>
                      </a:pPr>
                      <a:r>
                        <a:rPr lang="da-DK" sz="1200" dirty="0"/>
                        <a:t>Kan forelægges fakultetsledelserne som kan stille gevinstejer til rådighed for projektet. Vil flytte gevinsten til direkte realiserbar gevinst som projektet får ansvaret for.</a:t>
                      </a:r>
                    </a:p>
                  </a:txBody>
                  <a:tcPr/>
                </a:tc>
                <a:extLst>
                  <a:ext uri="{0D108BD9-81ED-4DB2-BD59-A6C34878D82A}">
                    <a16:rowId xmlns:a16="http://schemas.microsoft.com/office/drawing/2014/main" val="1515358321"/>
                  </a:ext>
                </a:extLst>
              </a:tr>
              <a:tr h="370840">
                <a:tc>
                  <a:txBody>
                    <a:bodyPr/>
                    <a:lstStyle/>
                    <a:p>
                      <a:r>
                        <a:rPr lang="da-DK" sz="1200" dirty="0"/>
                        <a:t>Gevinster - DIREKTE</a:t>
                      </a:r>
                    </a:p>
                  </a:txBody>
                  <a:tcPr>
                    <a:solidFill>
                      <a:srgbClr val="92D050"/>
                    </a:solidFill>
                  </a:tcPr>
                </a:tc>
                <a:tc>
                  <a:txBody>
                    <a:bodyPr/>
                    <a:lstStyle/>
                    <a:p>
                      <a:pPr marL="171450" indent="-171450">
                        <a:buFont typeface="Arial" panose="020B0604020202020204" pitchFamily="34" charset="0"/>
                        <a:buChar char="•"/>
                      </a:pPr>
                      <a:r>
                        <a:rPr lang="da-DK" sz="1200" dirty="0"/>
                        <a:t>DIREKTE gevinster er dem projektet skal sikre en gevinstrealiseringsplan for, så de kan høstes. </a:t>
                      </a:r>
                    </a:p>
                    <a:p>
                      <a:pPr marL="171450" indent="-171450">
                        <a:buFont typeface="Arial" panose="020B0604020202020204" pitchFamily="34" charset="0"/>
                        <a:buChar char="•"/>
                      </a:pPr>
                      <a:r>
                        <a:rPr lang="da-DK" sz="1200" dirty="0"/>
                        <a:t>De skal bruges til at styre efter i projektet og de vil blive grundlaget for beslutninger om eksempelvis projektændringer undervejs. </a:t>
                      </a:r>
                    </a:p>
                    <a:p>
                      <a:pPr marL="171450" indent="-171450">
                        <a:buFont typeface="Arial" panose="020B0604020202020204" pitchFamily="34" charset="0"/>
                        <a:buChar char="•"/>
                      </a:pPr>
                      <a:r>
                        <a:rPr lang="da-DK" sz="1200" dirty="0"/>
                        <a:t>De DIREKTE gevinster vil være dem, der følges op på og rapporteres på i projektet, og det er dem, der skal sikres gevinstejere til.</a:t>
                      </a:r>
                    </a:p>
                    <a:p>
                      <a:pPr marL="171450" indent="-171450">
                        <a:buFont typeface="Arial" panose="020B0604020202020204" pitchFamily="34" charset="0"/>
                        <a:buChar char="•"/>
                      </a:pPr>
                      <a:r>
                        <a:rPr lang="da-DK" sz="1200" dirty="0"/>
                        <a:t>Der vil typisk være 1-5  DIREKTE gevinster i et projekt, men nogle projekter har ingen.</a:t>
                      </a:r>
                    </a:p>
                  </a:txBody>
                  <a:tcPr/>
                </a:tc>
                <a:extLst>
                  <a:ext uri="{0D108BD9-81ED-4DB2-BD59-A6C34878D82A}">
                    <a16:rowId xmlns:a16="http://schemas.microsoft.com/office/drawing/2014/main" val="3706965591"/>
                  </a:ext>
                </a:extLst>
              </a:tr>
              <a:tr h="370840">
                <a:tc>
                  <a:txBody>
                    <a:bodyPr/>
                    <a:lstStyle/>
                    <a:p>
                      <a:r>
                        <a:rPr lang="da-DK" sz="1200" dirty="0"/>
                        <a:t>Leverancer</a:t>
                      </a:r>
                    </a:p>
                  </a:txBody>
                  <a:tcPr>
                    <a:solidFill>
                      <a:srgbClr val="C00000"/>
                    </a:solidFill>
                  </a:tcPr>
                </a:tc>
                <a:tc>
                  <a:txBody>
                    <a:bodyPr/>
                    <a:lstStyle/>
                    <a:p>
                      <a:pPr marL="285750" indent="-285750">
                        <a:buFont typeface="Arial" panose="020B0604020202020204" pitchFamily="34" charset="0"/>
                        <a:buChar char="•"/>
                      </a:pPr>
                      <a:r>
                        <a:rPr lang="da-DK" sz="1200" dirty="0"/>
                        <a:t>De produkter, værktøjer, processer eller services, der skal leveres af projektet. Leverancerne udgør sammen med kompetencerne, forudsætningerne for en ændret adfærd, eller en direkte gevinst.</a:t>
                      </a:r>
                    </a:p>
                    <a:p>
                      <a:pPr marL="285750" indent="-285750">
                        <a:buFont typeface="Arial" panose="020B0604020202020204" pitchFamily="34" charset="0"/>
                        <a:buChar char="•"/>
                      </a:pPr>
                      <a:r>
                        <a:rPr lang="da-DK" sz="1200" dirty="0"/>
                        <a:t>Gevinstkortet kommer derved til at  vise hvilke gevinster man mister, hvis </a:t>
                      </a:r>
                      <a:r>
                        <a:rPr lang="da-DK" sz="1200" dirty="0" err="1"/>
                        <a:t>scope</a:t>
                      </a:r>
                      <a:r>
                        <a:rPr lang="da-DK" sz="1200" dirty="0"/>
                        <a:t> ændres. </a:t>
                      </a:r>
                    </a:p>
                    <a:p>
                      <a:pPr marL="285750" indent="-285750">
                        <a:buFont typeface="Arial" panose="020B0604020202020204" pitchFamily="34" charset="0"/>
                        <a:buChar char="•"/>
                      </a:pPr>
                      <a:r>
                        <a:rPr lang="da-DK" sz="1200" dirty="0"/>
                        <a:t>Når nye leverancer lægges ind i projektet skal der tages stilling til om de understøtter realiseringen af allerede definerede gevinster, eller måske giver mulighed for nye.</a:t>
                      </a:r>
                    </a:p>
                  </a:txBody>
                  <a:tcPr/>
                </a:tc>
                <a:extLst>
                  <a:ext uri="{0D108BD9-81ED-4DB2-BD59-A6C34878D82A}">
                    <a16:rowId xmlns:a16="http://schemas.microsoft.com/office/drawing/2014/main" val="3438406065"/>
                  </a:ext>
                </a:extLst>
              </a:tr>
            </a:tbl>
          </a:graphicData>
        </a:graphic>
      </p:graphicFrame>
      <p:sp>
        <p:nvSpPr>
          <p:cNvPr id="3" name="Tekstfelt 2">
            <a:extLst>
              <a:ext uri="{FF2B5EF4-FFF2-40B4-BE49-F238E27FC236}">
                <a16:creationId xmlns:a16="http://schemas.microsoft.com/office/drawing/2014/main" id="{6B244BAC-B897-02EA-6E02-09A14C707D30}"/>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2924988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0"/>
            <a:ext cx="8229600" cy="634082"/>
          </a:xfrm>
        </p:spPr>
        <p:txBody>
          <a:bodyPr>
            <a:normAutofit/>
          </a:bodyPr>
          <a:lstStyle/>
          <a:p>
            <a:r>
              <a:rPr lang="da-DK" sz="3200" dirty="0"/>
              <a:t>Workshopdrejebog for gevinstkortlægningen</a:t>
            </a:r>
          </a:p>
        </p:txBody>
      </p:sp>
      <p:sp>
        <p:nvSpPr>
          <p:cNvPr id="3" name="Pladsholder til indhold 2"/>
          <p:cNvSpPr>
            <a:spLocks noGrp="1"/>
          </p:cNvSpPr>
          <p:nvPr>
            <p:ph idx="1"/>
          </p:nvPr>
        </p:nvSpPr>
        <p:spPr>
          <a:xfrm>
            <a:off x="457774" y="663140"/>
            <a:ext cx="8229600" cy="2433173"/>
          </a:xfrm>
        </p:spPr>
        <p:txBody>
          <a:bodyPr>
            <a:normAutofit fontScale="85000" lnSpcReduction="10000"/>
          </a:bodyPr>
          <a:lstStyle/>
          <a:p>
            <a:pPr marL="0" indent="0">
              <a:buNone/>
            </a:pPr>
            <a:endParaRPr lang="da-DK" sz="1500" dirty="0"/>
          </a:p>
          <a:p>
            <a:pPr marL="0" indent="0">
              <a:buNone/>
            </a:pPr>
            <a:r>
              <a:rPr lang="da-DK" sz="1500" dirty="0"/>
              <a:t>I workshop 1 fastlægges overskrifterne for elementerne i gevinstkortet. Det er vigtigt at forblive på helikopterniveau og ikke have en ambition om at ”blive færdig”. Arbejdet med gevinstkortet vil kunne forfines og forbedres i det uendelige.</a:t>
            </a:r>
          </a:p>
          <a:p>
            <a:pPr marL="0" indent="0">
              <a:buNone/>
            </a:pPr>
            <a:endParaRPr lang="da-DK" sz="1500" dirty="0"/>
          </a:p>
          <a:p>
            <a:pPr marL="0" indent="0">
              <a:buNone/>
            </a:pPr>
            <a:r>
              <a:rPr lang="da-DK" sz="1500" dirty="0"/>
              <a:t>Kortlægningen tager udgangspunkt i de mål styregruppen har fastsat for projektet. Herefter arbejder man sig gennem de gevinster man vil få ved at opfylde målene, samt de leverancer der skal skabe grundlaget for at opfylde gevinsterne.</a:t>
            </a:r>
          </a:p>
          <a:p>
            <a:pPr marL="0" indent="0">
              <a:buNone/>
            </a:pPr>
            <a:r>
              <a:rPr lang="da-DK" sz="1500" dirty="0"/>
              <a:t> </a:t>
            </a:r>
          </a:p>
          <a:p>
            <a:pPr marL="0" indent="0">
              <a:buNone/>
            </a:pPr>
            <a:r>
              <a:rPr lang="da-DK" sz="1500" dirty="0"/>
              <a:t>Efter første gennemløb bevæger man sig den modsatte vej, og specificerer yderligere leverancer, gevinster og mål. Denne ”frem og tilbage” proces gennemføres, afhængigt af projektets størrelse, formål </a:t>
            </a:r>
            <a:r>
              <a:rPr lang="da-DK" sz="1500" dirty="0" err="1"/>
              <a:t>etc</a:t>
            </a:r>
            <a:r>
              <a:rPr lang="da-DK" sz="1500" dirty="0"/>
              <a:t>, et antal gange. Til sidst sammenkædes de forskellige elementer, således at deres indbyrdes afhængighed illustreres i gevinstkortet. </a:t>
            </a:r>
            <a:endParaRPr lang="da-DK" dirty="0"/>
          </a:p>
        </p:txBody>
      </p:sp>
      <p:sp>
        <p:nvSpPr>
          <p:cNvPr id="4" name="Rektangel 3"/>
          <p:cNvSpPr/>
          <p:nvPr/>
        </p:nvSpPr>
        <p:spPr>
          <a:xfrm>
            <a:off x="3335345" y="4116743"/>
            <a:ext cx="2458963" cy="20962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GEVINSTER</a:t>
            </a:r>
          </a:p>
        </p:txBody>
      </p:sp>
      <p:sp>
        <p:nvSpPr>
          <p:cNvPr id="5" name="Rektangel 4"/>
          <p:cNvSpPr/>
          <p:nvPr/>
        </p:nvSpPr>
        <p:spPr>
          <a:xfrm>
            <a:off x="7307961" y="4067089"/>
            <a:ext cx="1224699" cy="43504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FORMÅL/MÅL</a:t>
            </a:r>
          </a:p>
        </p:txBody>
      </p:sp>
      <p:sp>
        <p:nvSpPr>
          <p:cNvPr id="8" name="Rektangel 7"/>
          <p:cNvSpPr/>
          <p:nvPr/>
        </p:nvSpPr>
        <p:spPr>
          <a:xfrm>
            <a:off x="552791" y="4077269"/>
            <a:ext cx="1224136" cy="423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PROJEKT</a:t>
            </a:r>
          </a:p>
          <a:p>
            <a:pPr algn="ctr"/>
            <a:r>
              <a:rPr lang="da-DK" sz="1200" dirty="0">
                <a:solidFill>
                  <a:schemeClr val="tx1"/>
                </a:solidFill>
              </a:rPr>
              <a:t>LEVERANCER</a:t>
            </a:r>
          </a:p>
        </p:txBody>
      </p:sp>
      <p:sp>
        <p:nvSpPr>
          <p:cNvPr id="9" name="Rektangel 8"/>
          <p:cNvSpPr/>
          <p:nvPr/>
        </p:nvSpPr>
        <p:spPr>
          <a:xfrm>
            <a:off x="3340691" y="4316187"/>
            <a:ext cx="1224136" cy="23020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INDIREKTE</a:t>
            </a:r>
            <a:endParaRPr lang="da-DK" sz="1200" dirty="0"/>
          </a:p>
        </p:txBody>
      </p:sp>
      <p:sp>
        <p:nvSpPr>
          <p:cNvPr id="10" name="Rektangel 9"/>
          <p:cNvSpPr/>
          <p:nvPr/>
        </p:nvSpPr>
        <p:spPr>
          <a:xfrm>
            <a:off x="4572000" y="4309876"/>
            <a:ext cx="1224699" cy="23528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200" dirty="0">
                <a:solidFill>
                  <a:schemeClr val="tx1"/>
                </a:solidFill>
              </a:rPr>
              <a:t>DIREKTE</a:t>
            </a:r>
          </a:p>
        </p:txBody>
      </p:sp>
      <p:sp>
        <p:nvSpPr>
          <p:cNvPr id="18" name="Nedadbuet pil 17"/>
          <p:cNvSpPr/>
          <p:nvPr/>
        </p:nvSpPr>
        <p:spPr>
          <a:xfrm flipV="1">
            <a:off x="1547664" y="4762425"/>
            <a:ext cx="1976120" cy="4320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1" name="Nedadbuet pil 20"/>
          <p:cNvSpPr/>
          <p:nvPr/>
        </p:nvSpPr>
        <p:spPr>
          <a:xfrm flipV="1">
            <a:off x="5508104" y="4764572"/>
            <a:ext cx="1944216" cy="4320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2" name="Nedadbuet pil 21"/>
          <p:cNvSpPr/>
          <p:nvPr/>
        </p:nvSpPr>
        <p:spPr>
          <a:xfrm rot="215167" flipH="1">
            <a:off x="5652470" y="3377871"/>
            <a:ext cx="1806775" cy="40374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5" name="Nedadbuet pil 24"/>
          <p:cNvSpPr/>
          <p:nvPr/>
        </p:nvSpPr>
        <p:spPr>
          <a:xfrm rot="215167" flipH="1">
            <a:off x="1672688" y="3438170"/>
            <a:ext cx="1840270" cy="40374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26" name="Tekstfelt 25"/>
          <p:cNvSpPr txBox="1"/>
          <p:nvPr/>
        </p:nvSpPr>
        <p:spPr>
          <a:xfrm>
            <a:off x="8028384" y="3295802"/>
            <a:ext cx="360040" cy="369332"/>
          </a:xfrm>
          <a:prstGeom prst="rect">
            <a:avLst/>
          </a:prstGeom>
          <a:noFill/>
        </p:spPr>
        <p:txBody>
          <a:bodyPr wrap="square" rtlCol="0">
            <a:spAutoFit/>
          </a:bodyPr>
          <a:lstStyle/>
          <a:p>
            <a:r>
              <a:rPr lang="da-DK" dirty="0"/>
              <a:t>1.</a:t>
            </a:r>
          </a:p>
        </p:txBody>
      </p:sp>
      <p:sp>
        <p:nvSpPr>
          <p:cNvPr id="27" name="Tekstfelt 26"/>
          <p:cNvSpPr txBox="1"/>
          <p:nvPr/>
        </p:nvSpPr>
        <p:spPr>
          <a:xfrm>
            <a:off x="457200" y="4795930"/>
            <a:ext cx="360040" cy="369332"/>
          </a:xfrm>
          <a:prstGeom prst="rect">
            <a:avLst/>
          </a:prstGeom>
          <a:noFill/>
        </p:spPr>
        <p:txBody>
          <a:bodyPr wrap="square" rtlCol="0">
            <a:spAutoFit/>
          </a:bodyPr>
          <a:lstStyle/>
          <a:p>
            <a:r>
              <a:rPr lang="da-DK" dirty="0"/>
              <a:t>2.</a:t>
            </a:r>
          </a:p>
        </p:txBody>
      </p:sp>
      <p:sp>
        <p:nvSpPr>
          <p:cNvPr id="28" name="Tekstfelt 27"/>
          <p:cNvSpPr txBox="1"/>
          <p:nvPr/>
        </p:nvSpPr>
        <p:spPr>
          <a:xfrm>
            <a:off x="618008" y="5661248"/>
            <a:ext cx="7848872" cy="852541"/>
          </a:xfrm>
          <a:prstGeom prst="rect">
            <a:avLst/>
          </a:prstGeom>
          <a:noFill/>
        </p:spPr>
        <p:txBody>
          <a:bodyPr wrap="square" rtlCol="0">
            <a:spAutoFit/>
          </a:bodyPr>
          <a:lstStyle/>
          <a:p>
            <a:pPr>
              <a:lnSpc>
                <a:spcPct val="90000"/>
              </a:lnSpc>
              <a:spcBef>
                <a:spcPct val="20000"/>
              </a:spcBef>
            </a:pPr>
            <a:r>
              <a:rPr lang="da-DK" sz="1300" dirty="0"/>
              <a:t>I workshop 2 går styregruppen tættere på gevinsterne og bliver enige om hvilke der skal bestå, hvordan de skal formuleres, om de er DIREKTE eller INDIREKTE, hvordan de skal opgøres og hvor gevinsten vil blive høstet. Det er også i workshop 2, at styregruppen introduceres til hvilke gevinster andre interessenter evt. har identificeret.</a:t>
            </a:r>
          </a:p>
          <a:p>
            <a:pPr>
              <a:lnSpc>
                <a:spcPct val="90000"/>
              </a:lnSpc>
              <a:spcBef>
                <a:spcPct val="20000"/>
              </a:spcBef>
            </a:pPr>
            <a:r>
              <a:rPr lang="da-DK" sz="1300" dirty="0"/>
              <a:t>På de næste slides er et eksempel på hvorledes workshop 1og workshop 2 i styregruppen kan gribes an.</a:t>
            </a:r>
          </a:p>
        </p:txBody>
      </p:sp>
      <p:sp>
        <p:nvSpPr>
          <p:cNvPr id="11" name="Tekstfelt 10">
            <a:extLst>
              <a:ext uri="{FF2B5EF4-FFF2-40B4-BE49-F238E27FC236}">
                <a16:creationId xmlns:a16="http://schemas.microsoft.com/office/drawing/2014/main" id="{10ADE4A5-7DA9-1D16-BD92-9EF213D9AD16}"/>
              </a:ext>
            </a:extLst>
          </p:cNvPr>
          <p:cNvSpPr txBox="1"/>
          <p:nvPr/>
        </p:nvSpPr>
        <p:spPr>
          <a:xfrm>
            <a:off x="7596336" y="6385053"/>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2863066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36053" y="188640"/>
            <a:ext cx="8229600" cy="706090"/>
          </a:xfrm>
        </p:spPr>
        <p:txBody>
          <a:bodyPr>
            <a:normAutofit fontScale="90000"/>
          </a:bodyPr>
          <a:lstStyle/>
          <a:p>
            <a:r>
              <a:rPr lang="da-DK" sz="3600" dirty="0"/>
              <a:t>Drejebog gevinstkortlægningsworkshop </a:t>
            </a:r>
            <a:r>
              <a:rPr lang="da-DK" sz="3600" dirty="0" err="1"/>
              <a:t>nr</a:t>
            </a:r>
            <a:r>
              <a:rPr lang="da-DK" sz="3600" dirty="0"/>
              <a:t> 1 i styregruppen – Fysisk 2 timer</a:t>
            </a:r>
          </a:p>
        </p:txBody>
      </p:sp>
      <p:graphicFrame>
        <p:nvGraphicFramePr>
          <p:cNvPr id="4" name="Pladsholder til indhold 3"/>
          <p:cNvGraphicFramePr>
            <a:graphicFrameLocks noGrp="1"/>
          </p:cNvGraphicFramePr>
          <p:nvPr>
            <p:ph idx="1"/>
            <p:extLst>
              <p:ext uri="{D42A27DB-BD31-4B8C-83A1-F6EECF244321}">
                <p14:modId xmlns:p14="http://schemas.microsoft.com/office/powerpoint/2010/main" val="928975907"/>
              </p:ext>
            </p:extLst>
          </p:nvPr>
        </p:nvGraphicFramePr>
        <p:xfrm>
          <a:off x="436053" y="1484784"/>
          <a:ext cx="8312411" cy="4023360"/>
        </p:xfrm>
        <a:graphic>
          <a:graphicData uri="http://schemas.openxmlformats.org/drawingml/2006/table">
            <a:tbl>
              <a:tblPr firstRow="1" bandRow="1">
                <a:tableStyleId>{5C22544A-7EE6-4342-B048-85BDC9FD1C3A}</a:tableStyleId>
              </a:tblPr>
              <a:tblGrid>
                <a:gridCol w="607556">
                  <a:extLst>
                    <a:ext uri="{9D8B030D-6E8A-4147-A177-3AD203B41FA5}">
                      <a16:colId xmlns:a16="http://schemas.microsoft.com/office/drawing/2014/main" val="2711472585"/>
                    </a:ext>
                  </a:extLst>
                </a:gridCol>
                <a:gridCol w="1080120">
                  <a:extLst>
                    <a:ext uri="{9D8B030D-6E8A-4147-A177-3AD203B41FA5}">
                      <a16:colId xmlns:a16="http://schemas.microsoft.com/office/drawing/2014/main" val="2744386540"/>
                    </a:ext>
                  </a:extLst>
                </a:gridCol>
                <a:gridCol w="5544616">
                  <a:extLst>
                    <a:ext uri="{9D8B030D-6E8A-4147-A177-3AD203B41FA5}">
                      <a16:colId xmlns:a16="http://schemas.microsoft.com/office/drawing/2014/main" val="2655279416"/>
                    </a:ext>
                  </a:extLst>
                </a:gridCol>
                <a:gridCol w="1080119">
                  <a:extLst>
                    <a:ext uri="{9D8B030D-6E8A-4147-A177-3AD203B41FA5}">
                      <a16:colId xmlns:a16="http://schemas.microsoft.com/office/drawing/2014/main" val="281615798"/>
                    </a:ext>
                  </a:extLst>
                </a:gridCol>
              </a:tblGrid>
              <a:tr h="216024">
                <a:tc>
                  <a:txBody>
                    <a:bodyPr/>
                    <a:lstStyle/>
                    <a:p>
                      <a:r>
                        <a:rPr lang="da-DK" sz="1200" dirty="0"/>
                        <a:t>Tid</a:t>
                      </a:r>
                    </a:p>
                  </a:txBody>
                  <a:tcPr/>
                </a:tc>
                <a:tc>
                  <a:txBody>
                    <a:bodyPr/>
                    <a:lstStyle/>
                    <a:p>
                      <a:r>
                        <a:rPr lang="da-DK" sz="1200" dirty="0"/>
                        <a:t>Emne</a:t>
                      </a:r>
                    </a:p>
                  </a:txBody>
                  <a:tcPr/>
                </a:tc>
                <a:tc>
                  <a:txBody>
                    <a:bodyPr/>
                    <a:lstStyle/>
                    <a:p>
                      <a:r>
                        <a:rPr lang="da-DK" sz="1200" dirty="0"/>
                        <a:t>Beskrivelse</a:t>
                      </a:r>
                    </a:p>
                  </a:txBody>
                  <a:tcPr/>
                </a:tc>
                <a:tc>
                  <a:txBody>
                    <a:bodyPr/>
                    <a:lstStyle/>
                    <a:p>
                      <a:r>
                        <a:rPr lang="da-DK" sz="1200" dirty="0"/>
                        <a:t>Hvem</a:t>
                      </a:r>
                    </a:p>
                  </a:txBody>
                  <a:tcPr/>
                </a:tc>
                <a:extLst>
                  <a:ext uri="{0D108BD9-81ED-4DB2-BD59-A6C34878D82A}">
                    <a16:rowId xmlns:a16="http://schemas.microsoft.com/office/drawing/2014/main" val="662010775"/>
                  </a:ext>
                </a:extLst>
              </a:tr>
              <a:tr h="373752">
                <a:tc>
                  <a:txBody>
                    <a:bodyPr/>
                    <a:lstStyle/>
                    <a:p>
                      <a:r>
                        <a:rPr lang="da-DK" sz="1050" dirty="0"/>
                        <a:t>20 min</a:t>
                      </a:r>
                    </a:p>
                  </a:txBody>
                  <a:tcPr/>
                </a:tc>
                <a:tc>
                  <a:txBody>
                    <a:bodyPr/>
                    <a:lstStyle/>
                    <a:p>
                      <a:r>
                        <a:rPr lang="da-DK" sz="1050" dirty="0"/>
                        <a:t>Velkommen</a:t>
                      </a:r>
                      <a:r>
                        <a:rPr lang="da-DK" sz="1050" baseline="0" dirty="0"/>
                        <a:t> og introduktion</a:t>
                      </a:r>
                      <a:endParaRPr lang="da-DK" sz="1050" dirty="0"/>
                    </a:p>
                  </a:txBody>
                  <a:tcPr/>
                </a:tc>
                <a:tc>
                  <a:txBody>
                    <a:bodyPr/>
                    <a:lstStyle/>
                    <a:p>
                      <a:r>
                        <a:rPr lang="da-DK" sz="1050" dirty="0"/>
                        <a:t>Sætte scenen for gevinstkortlægning – Hvorfor (Brug evt. </a:t>
                      </a:r>
                      <a:r>
                        <a:rPr lang="da-DK" sz="1050" dirty="0" err="1"/>
                        <a:t>std</a:t>
                      </a:r>
                      <a:r>
                        <a:rPr lang="da-DK" sz="1050" dirty="0"/>
                        <a:t>. skabelon for gevinstkortlægningsworkshop)</a:t>
                      </a:r>
                    </a:p>
                  </a:txBody>
                  <a:tcPr/>
                </a:tc>
                <a:tc>
                  <a:txBody>
                    <a:bodyPr/>
                    <a:lstStyle/>
                    <a:p>
                      <a:r>
                        <a:rPr lang="da-DK" sz="1050" dirty="0"/>
                        <a:t>Styregruppe</a:t>
                      </a:r>
                    </a:p>
                    <a:p>
                      <a:r>
                        <a:rPr lang="da-DK" sz="1050" dirty="0" err="1"/>
                        <a:t>forperson</a:t>
                      </a:r>
                      <a:endParaRPr lang="da-DK" sz="1050" dirty="0"/>
                    </a:p>
                  </a:txBody>
                  <a:tcPr/>
                </a:tc>
                <a:extLst>
                  <a:ext uri="{0D108BD9-81ED-4DB2-BD59-A6C34878D82A}">
                    <a16:rowId xmlns:a16="http://schemas.microsoft.com/office/drawing/2014/main" val="4190897577"/>
                  </a:ext>
                </a:extLst>
              </a:tr>
              <a:tr h="370840">
                <a:tc>
                  <a:txBody>
                    <a:bodyPr/>
                    <a:lstStyle/>
                    <a:p>
                      <a:endParaRPr lang="da-DK" sz="1050"/>
                    </a:p>
                  </a:txBody>
                  <a:tcPr/>
                </a:tc>
                <a:tc>
                  <a:txBody>
                    <a:bodyPr/>
                    <a:lstStyle/>
                    <a:p>
                      <a:endParaRPr lang="da-DK" sz="1050"/>
                    </a:p>
                  </a:txBody>
                  <a:tcPr/>
                </a:tc>
                <a:tc>
                  <a:txBody>
                    <a:bodyPr/>
                    <a:lstStyle/>
                    <a:p>
                      <a:r>
                        <a:rPr lang="da-DK" sz="1050" dirty="0"/>
                        <a:t>Introduktion til den proces styregruppen skal igennem. </a:t>
                      </a:r>
                    </a:p>
                    <a:p>
                      <a:r>
                        <a:rPr lang="da-DK" sz="1050" dirty="0"/>
                        <a:t>Gennemgå simpelt eksempel som illustration.</a:t>
                      </a:r>
                    </a:p>
                  </a:txBody>
                  <a:tcPr/>
                </a:tc>
                <a:tc>
                  <a:txBody>
                    <a:bodyPr/>
                    <a:lstStyle/>
                    <a:p>
                      <a:r>
                        <a:rPr lang="da-DK" sz="1050" dirty="0"/>
                        <a:t>Projektleder /gevinstejer</a:t>
                      </a:r>
                    </a:p>
                  </a:txBody>
                  <a:tcPr/>
                </a:tc>
                <a:extLst>
                  <a:ext uri="{0D108BD9-81ED-4DB2-BD59-A6C34878D82A}">
                    <a16:rowId xmlns:a16="http://schemas.microsoft.com/office/drawing/2014/main" val="1368095846"/>
                  </a:ext>
                </a:extLst>
              </a:tr>
              <a:tr h="370840">
                <a:tc>
                  <a:txBody>
                    <a:bodyPr/>
                    <a:lstStyle/>
                    <a:p>
                      <a:r>
                        <a:rPr lang="da-DK" sz="1050" dirty="0"/>
                        <a:t>5 min</a:t>
                      </a:r>
                    </a:p>
                  </a:txBody>
                  <a:tcPr/>
                </a:tc>
                <a:tc>
                  <a:txBody>
                    <a:bodyPr/>
                    <a:lstStyle/>
                    <a:p>
                      <a:r>
                        <a:rPr lang="da-DK" sz="1050" dirty="0"/>
                        <a:t>Opsætning af formål</a:t>
                      </a:r>
                    </a:p>
                  </a:txBody>
                  <a:tcPr/>
                </a:tc>
                <a:tc>
                  <a:txBody>
                    <a:bodyPr/>
                    <a:lstStyle/>
                    <a:p>
                      <a:r>
                        <a:rPr lang="da-DK" sz="1050" dirty="0"/>
                        <a:t>Minde styregruppen om projektets formål og mål. </a:t>
                      </a:r>
                    </a:p>
                    <a:p>
                      <a:r>
                        <a:rPr lang="da-DK" sz="1050" dirty="0"/>
                        <a:t>Har styregruppen ikke defineret skarpe mål kan der afsættes 30 min til denne øvelse som en del af gevinstworkshoppen.</a:t>
                      </a:r>
                    </a:p>
                    <a:p>
                      <a:r>
                        <a:rPr lang="da-DK" sz="1050" dirty="0"/>
                        <a:t>Målene skrives på blå</a:t>
                      </a:r>
                      <a:r>
                        <a:rPr lang="da-DK" sz="1050" baseline="0" dirty="0"/>
                        <a:t> papkort inden workshoppen. </a:t>
                      </a:r>
                      <a:endParaRPr lang="da-DK" sz="1050" dirty="0"/>
                    </a:p>
                  </a:txBody>
                  <a:tcPr/>
                </a:tc>
                <a:tc>
                  <a:txBody>
                    <a:bodyPr/>
                    <a:lstStyle/>
                    <a:p>
                      <a:r>
                        <a:rPr lang="da-DK" sz="1050" dirty="0"/>
                        <a:t>Projektejer</a:t>
                      </a:r>
                    </a:p>
                  </a:txBody>
                  <a:tcPr/>
                </a:tc>
                <a:extLst>
                  <a:ext uri="{0D108BD9-81ED-4DB2-BD59-A6C34878D82A}">
                    <a16:rowId xmlns:a16="http://schemas.microsoft.com/office/drawing/2014/main" val="1099613354"/>
                  </a:ext>
                </a:extLst>
              </a:tr>
              <a:tr h="370840">
                <a:tc>
                  <a:txBody>
                    <a:bodyPr/>
                    <a:lstStyle/>
                    <a:p>
                      <a:r>
                        <a:rPr lang="da-DK" sz="1050" dirty="0"/>
                        <a:t>50 min</a:t>
                      </a:r>
                    </a:p>
                    <a:p>
                      <a:r>
                        <a:rPr lang="da-DK" sz="1050" dirty="0"/>
                        <a:t>+</a:t>
                      </a:r>
                    </a:p>
                    <a:p>
                      <a:r>
                        <a:rPr lang="da-DK" sz="1050" dirty="0"/>
                        <a:t>10 min</a:t>
                      </a:r>
                    </a:p>
                  </a:txBody>
                  <a:tcPr/>
                </a:tc>
                <a:tc>
                  <a:txBody>
                    <a:bodyPr/>
                    <a:lstStyle/>
                    <a:p>
                      <a:r>
                        <a:rPr lang="da-DK" sz="1050" dirty="0"/>
                        <a:t>Gevinster</a:t>
                      </a:r>
                    </a:p>
                    <a:p>
                      <a:r>
                        <a:rPr lang="da-DK" sz="1050" dirty="0"/>
                        <a:t>+</a:t>
                      </a:r>
                    </a:p>
                    <a:p>
                      <a:r>
                        <a:rPr lang="da-DK" sz="1050" dirty="0"/>
                        <a:t>Pause undervejs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50" dirty="0"/>
                        <a:t>At få defineret de gevinster, der udspringer fra målene.</a:t>
                      </a:r>
                    </a:p>
                    <a:p>
                      <a:r>
                        <a:rPr lang="da-DK" sz="1050" dirty="0"/>
                        <a:t>Lad</a:t>
                      </a:r>
                      <a:r>
                        <a:rPr lang="da-DK" sz="1050" baseline="0" dirty="0"/>
                        <a:t> styregruppen diskutere gevinster 2og2 i 10 min. Bed dem om ikke at skelne mellem DIREKTE og INDIREKTE på dette tidspunkt. Gevinsterne skrives på grønne papkort.</a:t>
                      </a:r>
                    </a:p>
                    <a:p>
                      <a:r>
                        <a:rPr lang="da-DK" sz="1050" baseline="0" dirty="0"/>
                        <a:t>Saml deltagerne ved tavlen og lad dem introducere resultaterne mens de hænges op på tavlen.</a:t>
                      </a:r>
                    </a:p>
                  </a:txBody>
                  <a:tcPr/>
                </a:tc>
                <a:tc>
                  <a:txBody>
                    <a:bodyPr/>
                    <a:lstStyle/>
                    <a:p>
                      <a:r>
                        <a:rPr lang="da-DK" sz="1050" dirty="0"/>
                        <a:t>Projektleder</a:t>
                      </a:r>
                    </a:p>
                    <a:p>
                      <a:r>
                        <a:rPr lang="da-DK" sz="1050" dirty="0"/>
                        <a:t>/gevinstejer</a:t>
                      </a:r>
                    </a:p>
                  </a:txBody>
                  <a:tcPr/>
                </a:tc>
                <a:extLst>
                  <a:ext uri="{0D108BD9-81ED-4DB2-BD59-A6C34878D82A}">
                    <a16:rowId xmlns:a16="http://schemas.microsoft.com/office/drawing/2014/main" val="3102848146"/>
                  </a:ext>
                </a:extLst>
              </a:tr>
              <a:tr h="370840">
                <a:tc>
                  <a:txBody>
                    <a:bodyPr/>
                    <a:lstStyle/>
                    <a:p>
                      <a:r>
                        <a:rPr lang="da-DK" sz="1050" dirty="0"/>
                        <a:t>20 min</a:t>
                      </a:r>
                    </a:p>
                  </a:txBody>
                  <a:tcPr/>
                </a:tc>
                <a:tc>
                  <a:txBody>
                    <a:bodyPr/>
                    <a:lstStyle/>
                    <a:p>
                      <a:r>
                        <a:rPr lang="da-DK" sz="1050" dirty="0"/>
                        <a:t>Leverancer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050" dirty="0"/>
                        <a:t>Få defineret de leverancer, der er nødvendige for at kunne opnå gevinsterne.</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50" dirty="0"/>
                        <a:t>Samme metodik som for gevinster.</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50" dirty="0"/>
                        <a:t>Leverancer skrives på røde papkort.</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50" dirty="0"/>
                        <a:t>Hvis workshoppen</a:t>
                      </a:r>
                      <a:r>
                        <a:rPr lang="da-DK" sz="1050" baseline="0" dirty="0"/>
                        <a:t> er i tidsnød, kan projektlederen tilbyde at komme med et bud på leverancerne, næste gang styregruppen mødes.</a:t>
                      </a:r>
                      <a:endParaRPr lang="da-DK" sz="1050" dirty="0"/>
                    </a:p>
                  </a:txBody>
                  <a:tcPr/>
                </a:tc>
                <a:tc>
                  <a:txBody>
                    <a:bodyPr/>
                    <a:lstStyle/>
                    <a:p>
                      <a:r>
                        <a:rPr lang="da-DK" sz="1050" dirty="0"/>
                        <a:t>Projektleder</a:t>
                      </a:r>
                    </a:p>
                  </a:txBody>
                  <a:tcPr/>
                </a:tc>
                <a:extLst>
                  <a:ext uri="{0D108BD9-81ED-4DB2-BD59-A6C34878D82A}">
                    <a16:rowId xmlns:a16="http://schemas.microsoft.com/office/drawing/2014/main" val="3251258292"/>
                  </a:ext>
                </a:extLst>
              </a:tr>
              <a:tr h="370840">
                <a:tc>
                  <a:txBody>
                    <a:bodyPr/>
                    <a:lstStyle/>
                    <a:p>
                      <a:r>
                        <a:rPr lang="da-DK" sz="1050" dirty="0"/>
                        <a:t>15</a:t>
                      </a:r>
                      <a:r>
                        <a:rPr lang="da-DK" sz="1050" baseline="0" dirty="0"/>
                        <a:t> min</a:t>
                      </a:r>
                      <a:endParaRPr lang="da-DK" sz="1050" dirty="0"/>
                    </a:p>
                  </a:txBody>
                  <a:tcPr/>
                </a:tc>
                <a:tc>
                  <a:txBody>
                    <a:bodyPr/>
                    <a:lstStyle/>
                    <a:p>
                      <a:r>
                        <a:rPr lang="da-DK" sz="1050" dirty="0"/>
                        <a:t>Afrunding</a:t>
                      </a:r>
                    </a:p>
                  </a:txBody>
                  <a:tcPr/>
                </a:tc>
                <a:tc>
                  <a:txBody>
                    <a:bodyPr/>
                    <a:lstStyle/>
                    <a:p>
                      <a:r>
                        <a:rPr lang="da-DK" sz="1050" dirty="0"/>
                        <a:t>Samle op på workshoppen</a:t>
                      </a:r>
                    </a:p>
                    <a:p>
                      <a:r>
                        <a:rPr lang="da-DK" sz="1050" dirty="0"/>
                        <a:t>De næste trin. Hvornår styregruppen mødes igen. Hvordan input fra andre interessenter kommer i spil, hvad der skal ske på</a:t>
                      </a:r>
                      <a:r>
                        <a:rPr lang="da-DK" sz="1050" baseline="0" dirty="0"/>
                        <a:t> workshop 2, hvor gevinsterne beskrives yderligere.</a:t>
                      </a:r>
                      <a:endParaRPr lang="da-DK" sz="1050" dirty="0"/>
                    </a:p>
                  </a:txBody>
                  <a:tcPr/>
                </a:tc>
                <a:tc>
                  <a:txBody>
                    <a:bodyPr/>
                    <a:lstStyle/>
                    <a:p>
                      <a:r>
                        <a:rPr lang="da-DK" sz="1050" dirty="0"/>
                        <a:t>Projektleder/</a:t>
                      </a:r>
                    </a:p>
                    <a:p>
                      <a:r>
                        <a:rPr lang="da-DK" sz="1050" dirty="0"/>
                        <a:t>Styregruppe</a:t>
                      </a:r>
                    </a:p>
                    <a:p>
                      <a:r>
                        <a:rPr lang="da-DK" sz="1050" dirty="0" err="1"/>
                        <a:t>forperson</a:t>
                      </a:r>
                      <a:endParaRPr lang="da-DK" sz="1050" dirty="0"/>
                    </a:p>
                  </a:txBody>
                  <a:tcPr/>
                </a:tc>
                <a:extLst>
                  <a:ext uri="{0D108BD9-81ED-4DB2-BD59-A6C34878D82A}">
                    <a16:rowId xmlns:a16="http://schemas.microsoft.com/office/drawing/2014/main" val="1031846950"/>
                  </a:ext>
                </a:extLst>
              </a:tr>
            </a:tbl>
          </a:graphicData>
        </a:graphic>
      </p:graphicFrame>
      <p:sp>
        <p:nvSpPr>
          <p:cNvPr id="3" name="Tekstfelt 2">
            <a:extLst>
              <a:ext uri="{FF2B5EF4-FFF2-40B4-BE49-F238E27FC236}">
                <a16:creationId xmlns:a16="http://schemas.microsoft.com/office/drawing/2014/main" id="{019264A5-97C1-4255-616F-E281463667C0}"/>
              </a:ext>
            </a:extLst>
          </p:cNvPr>
          <p:cNvSpPr txBox="1"/>
          <p:nvPr/>
        </p:nvSpPr>
        <p:spPr>
          <a:xfrm>
            <a:off x="7475972" y="6307360"/>
            <a:ext cx="1440160" cy="246221"/>
          </a:xfrm>
          <a:prstGeom prst="rect">
            <a:avLst/>
          </a:prstGeom>
          <a:noFill/>
        </p:spPr>
        <p:txBody>
          <a:bodyPr wrap="square" rtlCol="0">
            <a:spAutoFit/>
          </a:bodyPr>
          <a:lstStyle/>
          <a:p>
            <a:r>
              <a:rPr lang="da-DK" sz="1000" dirty="0"/>
              <a:t>Opdateret 17-10-2024</a:t>
            </a:r>
          </a:p>
        </p:txBody>
      </p:sp>
    </p:spTree>
    <p:extLst>
      <p:ext uri="{BB962C8B-B14F-4D97-AF65-F5344CB8AC3E}">
        <p14:creationId xmlns:p14="http://schemas.microsoft.com/office/powerpoint/2010/main" val="3058375950"/>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1EC96052EFB97341A5871288D86B27A7" ma:contentTypeVersion="7" ma:contentTypeDescription="Opret et nyt dokument." ma:contentTypeScope="" ma:versionID="01bc854b074f8502821f66f7a30065e0">
  <xsd:schema xmlns:xsd="http://www.w3.org/2001/XMLSchema" xmlns:xs="http://www.w3.org/2001/XMLSchema" xmlns:p="http://schemas.microsoft.com/office/2006/metadata/properties" xmlns:ns2="988dce88-cea9-4800-aa16-acd695a49f9d" xmlns:ns3="15fe9eb6-5711-457c-a3f8-e1723551ee13" targetNamespace="http://schemas.microsoft.com/office/2006/metadata/properties" ma:root="true" ma:fieldsID="d9352256607236683e1906752b1a34cf" ns2:_="" ns3:_="">
    <xsd:import namespace="988dce88-cea9-4800-aa16-acd695a49f9d"/>
    <xsd:import namespace="15fe9eb6-5711-457c-a3f8-e1723551ee1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8dce88-cea9-4800-aa16-acd695a49f9d" elementFormDefault="qualified">
    <xsd:import namespace="http://schemas.microsoft.com/office/2006/documentManagement/types"/>
    <xsd:import namespace="http://schemas.microsoft.com/office/infopath/2007/PartnerControls"/>
    <xsd:element name="SharedWithUsers" ma:index="8" nillable="true" ma:displayName="Delt med"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fe9eb6-5711-457c-a3f8-e1723551ee1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dhol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1D48EB-1AD7-4C69-B972-1C033040218C}">
  <ds:schemaRefs>
    <ds:schemaRef ds:uri="http://schemas.microsoft.com/sharepoint/v3/contenttype/forms"/>
  </ds:schemaRefs>
</ds:datastoreItem>
</file>

<file path=customXml/itemProps2.xml><?xml version="1.0" encoding="utf-8"?>
<ds:datastoreItem xmlns:ds="http://schemas.openxmlformats.org/officeDocument/2006/customXml" ds:itemID="{85261C63-BE0D-4129-B4F9-B9F77134C5D7}">
  <ds:schemaRefs>
    <ds:schemaRef ds:uri="http://purl.org/dc/elements/1.1/"/>
    <ds:schemaRef ds:uri="15fe9eb6-5711-457c-a3f8-e1723551ee13"/>
    <ds:schemaRef ds:uri="http://purl.org/dc/dcmityp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 ds:uri="http://schemas.microsoft.com/office/2006/documentManagement/types"/>
    <ds:schemaRef ds:uri="988dce88-cea9-4800-aa16-acd695a49f9d"/>
  </ds:schemaRefs>
</ds:datastoreItem>
</file>

<file path=customXml/itemProps3.xml><?xml version="1.0" encoding="utf-8"?>
<ds:datastoreItem xmlns:ds="http://schemas.openxmlformats.org/officeDocument/2006/customXml" ds:itemID="{9F5E916D-6055-494E-AF41-7BFA959C33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8dce88-cea9-4800-aa16-acd695a49f9d"/>
    <ds:schemaRef ds:uri="15fe9eb6-5711-457c-a3f8-e1723551ee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875</TotalTime>
  <Words>2131</Words>
  <Application>Microsoft Office PowerPoint</Application>
  <PresentationFormat>Skærmshow (4:3)</PresentationFormat>
  <Paragraphs>235</Paragraphs>
  <Slides>10</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10</vt:i4>
      </vt:variant>
    </vt:vector>
  </HeadingPairs>
  <TitlesOfParts>
    <vt:vector size="15" baseType="lpstr">
      <vt:lpstr>Arial</vt:lpstr>
      <vt:lpstr>Calibri</vt:lpstr>
      <vt:lpstr>Times New Roman</vt:lpstr>
      <vt:lpstr>Wingdings</vt:lpstr>
      <vt:lpstr>Kontortema</vt:lpstr>
      <vt:lpstr>Gevinstrealisering i projekter</vt:lpstr>
      <vt:lpstr>Formålet med gevinstkortlægning</vt:lpstr>
      <vt:lpstr>Udfordringer og forudsætninger</vt:lpstr>
      <vt:lpstr>Hvornår arbejdes der med gevinster</vt:lpstr>
      <vt:lpstr>Fremgangsmåde for udarbejdelse af gevinstkortet og gevinstbeskrivelserne i initieringsfasen</vt:lpstr>
      <vt:lpstr>PowerPoint-præsentation</vt:lpstr>
      <vt:lpstr>Kort vejledning</vt:lpstr>
      <vt:lpstr>Workshopdrejebog for gevinstkortlægningen</vt:lpstr>
      <vt:lpstr>Drejebog gevinstkortlægningsworkshop nr 1 i styregruppen – Fysisk 2 timer</vt:lpstr>
      <vt:lpstr>Drejebog gevinstkortlægningsworkshop nr 2 i styregruppen – Fysisk 2 timer</vt:lpstr>
    </vt:vector>
  </TitlesOfParts>
  <Company>Aarhus Universitet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Vejledning og skabelon</dc:title>
  <dc:creator>Tina Freund-Haugshøj</dc:creator>
  <cp:lastModifiedBy>Nanna Garner</cp:lastModifiedBy>
  <cp:revision>79</cp:revision>
  <dcterms:created xsi:type="dcterms:W3CDTF">2016-09-12T11:52:20Z</dcterms:created>
  <dcterms:modified xsi:type="dcterms:W3CDTF">2024-10-17T09:16:46Z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0x0101001EC96052EFB97341A5871288D86B27A7</vt:lpwstr>
  </property>
</Properties>
</file>