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1" r:id="rId5"/>
    <p:sldId id="275" r:id="rId6"/>
    <p:sldId id="276" r:id="rId7"/>
    <p:sldId id="278" r:id="rId8"/>
    <p:sldId id="277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D32F6-6508-46E1-AE96-7BB2EF37EF66}" v="6" dt="2024-11-14T14:32:50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1B4EE-0203-4474-86E6-55AC206C01C6}" type="datetimeFigureOut">
              <a:rPr lang="da-DK" smtClean="0"/>
              <a:t>14-11-2024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E205F-40CA-4307-BF09-D9DCFA3552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19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C160C3-3AB6-49C1-8001-AFDAD271EB5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U Passat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U Passat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32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C160C3-3AB6-49C1-8001-AFDAD271EB5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U Passat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U Passat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32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6095" y="2482344"/>
            <a:ext cx="10222987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4112" y="3082507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3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9077" y="5871087"/>
            <a:ext cx="2272432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Gevinstrapportering på PFU</a:t>
            </a:r>
          </a:p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D. 14-11-2024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1669" y="5997600"/>
            <a:ext cx="2983193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Projektejer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2294" y="5997600"/>
            <a:ext cx="2272432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1669" y="5997600"/>
            <a:ext cx="2983193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XXX</a:t>
            </a:r>
          </a:p>
        </p:txBody>
      </p:sp>
      <p:sp>
        <p:nvSpPr>
          <p:cNvPr id="39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6" name="Au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7600"/>
            <a:ext cx="557714" cy="558000"/>
          </a:xfrm>
          <a:prstGeom prst="rect">
            <a:avLst/>
          </a:prstGeom>
        </p:spPr>
      </p:pic>
      <p:pic>
        <p:nvPicPr>
          <p:cNvPr id="1356097345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82" y="5997601"/>
            <a:ext cx="71753" cy="5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556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96" y="315913"/>
            <a:ext cx="1156001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772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1" y="1"/>
            <a:ext cx="12192000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6421" y="1412776"/>
            <a:ext cx="8499157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93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1" y="1"/>
            <a:ext cx="12192000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95" y="230400"/>
            <a:ext cx="11566212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849" y="1853461"/>
            <a:ext cx="6266328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158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98" y="328612"/>
            <a:ext cx="11553659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212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917" y="1022477"/>
            <a:ext cx="2013173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42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6019" y="1340768"/>
            <a:ext cx="1224455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4086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34" y="2163364"/>
            <a:ext cx="2531931" cy="2531272"/>
          </a:xfrm>
          <a:prstGeom prst="rect">
            <a:avLst/>
          </a:prstGeom>
        </p:spPr>
      </p:pic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8578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1091198" y="2098690"/>
            <a:ext cx="12748736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>
                <a:solidFill>
                  <a:schemeClr val="accent6"/>
                </a:solidFill>
                <a:latin typeface="AU Peto" panose="040C0B07020602020301" pitchFamily="82" charset="0"/>
              </a:rPr>
              <a:t>Aarhus</a:t>
            </a:r>
            <a:endParaRPr lang="da-DK" sz="2200"/>
          </a:p>
        </p:txBody>
      </p:sp>
      <p:sp>
        <p:nvSpPr>
          <p:cNvPr id="6" name="Pladsholder til tekst 2"/>
          <p:cNvSpPr txBox="1">
            <a:spLocks/>
          </p:cNvSpPr>
          <p:nvPr userDrawn="1"/>
        </p:nvSpPr>
        <p:spPr>
          <a:xfrm>
            <a:off x="7441478" y="2093601"/>
            <a:ext cx="4357619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uni</a:t>
            </a:r>
            <a:endParaRPr lang="da-DK" sz="10000" kern="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7" name="Pladsholder til tekst 2"/>
          <p:cNvSpPr txBox="1">
            <a:spLocks/>
          </p:cNvSpPr>
          <p:nvPr userDrawn="1"/>
        </p:nvSpPr>
        <p:spPr>
          <a:xfrm>
            <a:off x="1881982" y="3428551"/>
            <a:ext cx="9291452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versiet</a:t>
            </a:r>
            <a:endParaRPr lang="da-DK" sz="1000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8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081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5" name="LAN_AUWBreak"/>
          <p:cNvSpPr/>
          <p:nvPr userDrawn="1"/>
        </p:nvSpPr>
        <p:spPr bwMode="auto">
          <a:xfrm>
            <a:off x="6024182" y="2804401"/>
            <a:ext cx="2913416" cy="1293389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3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4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 
Universitet</a:t>
            </a:r>
          </a:p>
        </p:txBody>
      </p:sp>
      <p:pic>
        <p:nvPicPr>
          <p:cNvPr id="6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133" y="2864711"/>
            <a:ext cx="2228980" cy="1116990"/>
          </a:xfrm>
          <a:prstGeom prst="rect">
            <a:avLst/>
          </a:prstGeom>
        </p:spPr>
      </p:pic>
      <p:sp>
        <p:nvSpPr>
          <p:cNvPr id="7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1957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DBF24-2FEC-AEF3-4F3A-4807E81F5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4997823-D814-C8DA-9B3F-1C20565AE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637ECC-9978-2B3C-6A10-7618F3C8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74C2-486A-49D6-918F-DB5A037110C9}" type="datetimeFigureOut">
              <a:rPr lang="da-DK" smtClean="0"/>
              <a:t>14-11-2024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6A79674-B842-E61D-3E65-F37523FE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B54C6F-88E3-6E39-F1ED-00ED09A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9D9-0BCC-4E97-89D9-7E615F4DDD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465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5" y="1960079"/>
            <a:ext cx="10222987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974112" y="340162"/>
            <a:ext cx="182636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41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6376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258" y="1045684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95" y="228628"/>
            <a:ext cx="1155901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5" y="1373021"/>
            <a:ext cx="10222987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4112" y="340162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0936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6376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258" y="1045684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83" y="230400"/>
            <a:ext cx="564573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6095" y="1371600"/>
            <a:ext cx="4976521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821" y="315913"/>
            <a:ext cx="564558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4112" y="340162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2705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>
          <p15:clr>
            <a:srgbClr val="A4A3A4"/>
          </p15:clr>
        </p15:guide>
        <p15:guide id="2" pos="3755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1"/>
            <a:ext cx="12196376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336" y="2694542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095" y="1484784"/>
            <a:ext cx="4976521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6095" y="3010711"/>
            <a:ext cx="4976521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3223" y="315913"/>
            <a:ext cx="564627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4112" y="1780882"/>
            <a:ext cx="18263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4748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3069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11562611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43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564627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3223" y="316800"/>
            <a:ext cx="564627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8664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>
          <p15:clr>
            <a:srgbClr val="A4A3A4"/>
          </p15:clr>
        </p15:guide>
        <p15:guide id="2" pos="3754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564627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83" y="3237372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3223" y="316800"/>
            <a:ext cx="564627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9292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2039">
          <p15:clr>
            <a:srgbClr val="A4A3A4"/>
          </p15:clr>
        </p15:guide>
        <p15:guide id="4" orient="horz" pos="1872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83" y="316800"/>
            <a:ext cx="564627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3223" y="316800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3223" y="3237372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6090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2039">
          <p15:clr>
            <a:srgbClr val="A4A3A4"/>
          </p15:clr>
        </p15:guide>
        <p15:guide id="4" orient="horz" pos="18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96" y="149115"/>
            <a:ext cx="1156001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6095" y="1960079"/>
            <a:ext cx="10222987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 dirty="0"/>
          </a:p>
          <a:p>
            <a:pPr lvl="1"/>
            <a:r>
              <a:rPr lang="da-DK" noProof="0" dirty="0"/>
              <a:t>Second level</a:t>
            </a:r>
            <a:endParaRPr lang="da-DK" dirty="0"/>
          </a:p>
          <a:p>
            <a:pPr lvl="2"/>
            <a:r>
              <a:rPr lang="da-DK" noProof="0" dirty="0"/>
              <a:t>Third level</a:t>
            </a:r>
            <a:endParaRPr lang="da-DK" dirty="0"/>
          </a:p>
          <a:p>
            <a:pPr lvl="3"/>
            <a:r>
              <a:rPr lang="da-DK" noProof="0" dirty="0"/>
              <a:t>Fourth level</a:t>
            </a:r>
            <a:endParaRPr lang="da-DK" dirty="0"/>
          </a:p>
          <a:p>
            <a:pPr lvl="4"/>
            <a:r>
              <a:rPr lang="da-DK" noProof="0" dirty="0"/>
              <a:t>Fifth level</a:t>
            </a:r>
            <a:endParaRPr lang="da-DK" dirty="0"/>
          </a:p>
          <a:p>
            <a:pPr lvl="5"/>
            <a:r>
              <a:rPr lang="da-DK" noProof="0" dirty="0"/>
              <a:t>6 level</a:t>
            </a:r>
            <a:endParaRPr lang="da-DK" dirty="0"/>
          </a:p>
          <a:p>
            <a:pPr lvl="6"/>
            <a:r>
              <a:rPr lang="da-DK" noProof="0" dirty="0"/>
              <a:t>7 level</a:t>
            </a:r>
            <a:endParaRPr lang="da-DK" dirty="0"/>
          </a:p>
          <a:p>
            <a:pPr lvl="7"/>
            <a:r>
              <a:rPr lang="da-DK" noProof="0" dirty="0"/>
              <a:t>8 level</a:t>
            </a:r>
            <a:endParaRPr lang="da-DK" dirty="0"/>
          </a:p>
          <a:p>
            <a:pPr lvl="8"/>
            <a:r>
              <a:rPr lang="da-DK" noProof="0" dirty="0"/>
              <a:t>9 level</a:t>
            </a:r>
            <a:endParaRPr lang="da-DK" dirty="0"/>
          </a:p>
        </p:txBody>
      </p:sp>
      <p:pic>
        <p:nvPicPr>
          <p:cNvPr id="1322889583" name="SecondaryLogo_sort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698" y="1663088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2294" y="5997600"/>
            <a:ext cx="2272432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2294" y="5895264"/>
            <a:ext cx="2272432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Gevinstrapportering på PFU</a:t>
            </a:r>
          </a:p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D 14-11-2024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146535" y="5895264"/>
            <a:ext cx="2983193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XXX</a:t>
            </a:r>
          </a:p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Projektejer</a:t>
            </a:r>
          </a:p>
        </p:txBody>
      </p:sp>
      <p:pic>
        <p:nvPicPr>
          <p:cNvPr id="7" name="Au logo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9002"/>
            <a:ext cx="557715" cy="558000"/>
          </a:xfrm>
          <a:prstGeom prst="rect">
            <a:avLst/>
          </a:prstGeom>
        </p:spPr>
      </p:pic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82" y="5997600"/>
            <a:ext cx="71753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tx1"/>
              </a:solidFill>
              <a:latin typeface="AU Passata Light" pitchFamily="34" charset="0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11068" y="6581497"/>
            <a:ext cx="252066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8417F83-4CBA-48F2-BAD0-783AE3701E32}" type="datetimeFigureOut">
              <a:rPr lang="da-DK" smtClean="0"/>
              <a:pPr/>
              <a:t>14-11-2024</a:t>
            </a:fld>
            <a:r>
              <a:rPr lang="da-DK"/>
              <a:t>28-09-2017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379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>
          <p15:clr>
            <a:srgbClr val="000000"/>
          </p15:clr>
        </p15:guide>
        <p15:guide id="5" orient="horz" pos="4131">
          <p15:clr>
            <a:srgbClr val="A4A3A4"/>
          </p15:clr>
        </p15:guide>
        <p15:guide id="6" pos="7479">
          <p15:clr>
            <a:srgbClr val="A4A3A4"/>
          </p15:clr>
        </p15:guide>
        <p15:guide id="7" orient="horz" pos="1234">
          <p15:clr>
            <a:srgbClr val="000000"/>
          </p15:clr>
        </p15:guide>
        <p15:guide id="8" pos="7059">
          <p15:clr>
            <a:srgbClr val="000000"/>
          </p15:clr>
        </p15:guide>
        <p15:guide id="9" pos="199">
          <p15:clr>
            <a:srgbClr val="A4A3A4"/>
          </p15:clr>
        </p15:guide>
        <p15:guide id="10" pos="621">
          <p15:clr>
            <a:srgbClr val="000000"/>
          </p15:clr>
        </p15:guide>
        <p15:guide id="11" orient="horz" pos="19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7427" y="2731642"/>
            <a:ext cx="10220325" cy="1163395"/>
          </a:xfrm>
        </p:spPr>
        <p:txBody>
          <a:bodyPr/>
          <a:lstStyle/>
          <a:p>
            <a:r>
              <a:rPr lang="da-DK" dirty="0"/>
              <a:t>Projekt (xxx-navn)</a:t>
            </a:r>
            <a:br>
              <a:rPr lang="da-DK" dirty="0"/>
            </a:br>
            <a:r>
              <a:rPr lang="da-DK" sz="2400" dirty="0"/>
              <a:t>Gevinstrapportering på PFU</a:t>
            </a:r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32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/>
              <a:t>Det samlede gevinstpotentiale</a:t>
            </a:r>
            <a:br>
              <a:rPr lang="da-DK" sz="4800" dirty="0"/>
            </a:br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1F9F577-BC05-D0FB-3D67-9F76CAD49948}"/>
              </a:ext>
            </a:extLst>
          </p:cNvPr>
          <p:cNvSpPr txBox="1"/>
          <p:nvPr/>
        </p:nvSpPr>
        <p:spPr>
          <a:xfrm>
            <a:off x="623392" y="1268760"/>
            <a:ext cx="8404230" cy="467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da-DK" sz="1600" dirty="0">
                <a:solidFill>
                  <a:srgbClr val="000000"/>
                </a:solidFill>
                <a:latin typeface="AU Passata"/>
              </a:rPr>
              <a:t>Overblik over projektets samlede gevinstpotentiale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da-DK" sz="1600" dirty="0">
                <a:solidFill>
                  <a:srgbClr val="000000"/>
                </a:solidFill>
                <a:latin typeface="AU Passata"/>
              </a:rPr>
              <a:t>- Gevinstbeskrivelserne er vedlagt i bilag bagerst i denne præsentation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86A78EA-CC3B-1C10-F40B-D714D43D2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431631"/>
              </p:ext>
            </p:extLst>
          </p:nvPr>
        </p:nvGraphicFramePr>
        <p:xfrm>
          <a:off x="623392" y="2304011"/>
          <a:ext cx="10133277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2626923">
                  <a:extLst>
                    <a:ext uri="{9D8B030D-6E8A-4147-A177-3AD203B41FA5}">
                      <a16:colId xmlns:a16="http://schemas.microsoft.com/office/drawing/2014/main" val="3935534872"/>
                    </a:ext>
                  </a:extLst>
                </a:gridCol>
                <a:gridCol w="5935249">
                  <a:extLst>
                    <a:ext uri="{9D8B030D-6E8A-4147-A177-3AD203B41FA5}">
                      <a16:colId xmlns:a16="http://schemas.microsoft.com/office/drawing/2014/main" val="1859226905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23244715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Gevinstnavn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Meget kort beskrivelse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Direkte / Indirekte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realiserbar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75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96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993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87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09075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7689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/>
              <a:t>Projektets gevinstkort</a:t>
            </a:r>
            <a:br>
              <a:rPr lang="da-DK" sz="4800" dirty="0"/>
            </a:b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D0716B3-458A-4C3C-31BE-0D0185876275}"/>
              </a:ext>
            </a:extLst>
          </p:cNvPr>
          <p:cNvSpPr txBox="1"/>
          <p:nvPr/>
        </p:nvSpPr>
        <p:spPr>
          <a:xfrm>
            <a:off x="649515" y="1412292"/>
            <a:ext cx="6482805" cy="17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da-DK" sz="1200" dirty="0">
                <a:solidFill>
                  <a:srgbClr val="0070C0"/>
                </a:solidFill>
                <a:latin typeface="AU Passata"/>
              </a:rPr>
              <a:t>Indsæt projektets gevinstkort og forklar kort sammenhængen til projektets målsætning</a:t>
            </a:r>
            <a:endParaRPr lang="da-DK" sz="1600" dirty="0">
              <a:solidFill>
                <a:srgbClr val="000000"/>
              </a:solidFill>
              <a:latin typeface="AU Passat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678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AB2BB-9827-1ECF-9919-338F883EF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E9EEB-830A-FC62-788B-C4BA8983F1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Bilag - Gevinstbeskrivelserne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3141A14-26D9-17E2-74FB-BB1F96B1D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I de efterfølgende slides kan man læse mere om gevinstbeskrivelserne</a:t>
            </a:r>
          </a:p>
        </p:txBody>
      </p:sp>
    </p:spTree>
    <p:extLst>
      <p:ext uri="{BB962C8B-B14F-4D97-AF65-F5344CB8AC3E}">
        <p14:creationId xmlns:p14="http://schemas.microsoft.com/office/powerpoint/2010/main" val="163505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4E478-8229-3158-121D-258A2B99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Gevinstnavn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C89EEF-56F5-1659-F1FC-F05D2DDE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9884-541F-4E50-B635-4E3AE18D8C1F}" type="datetime1">
              <a:rPr lang="da-DK" smtClean="0"/>
              <a:t>14-11-2024</a:t>
            </a:fld>
            <a:r>
              <a:rPr lang="da-DK"/>
              <a:t>28-09-2017</a:t>
            </a:r>
            <a:endParaRPr lang="da-DK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2007FE1D-0553-7BB0-41CC-D3B9C3F27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43135"/>
              </p:ext>
            </p:extLst>
          </p:nvPr>
        </p:nvGraphicFramePr>
        <p:xfrm>
          <a:off x="1019272" y="2092370"/>
          <a:ext cx="9088120" cy="1824038"/>
        </p:xfrm>
        <a:graphic>
          <a:graphicData uri="http://schemas.openxmlformats.org/drawingml/2006/table">
            <a:tbl>
              <a:tblPr firstRow="1" firstCol="1" bandRow="1"/>
              <a:tblGrid>
                <a:gridCol w="1707515">
                  <a:extLst>
                    <a:ext uri="{9D8B030D-6E8A-4147-A177-3AD203B41FA5}">
                      <a16:colId xmlns:a16="http://schemas.microsoft.com/office/drawing/2014/main" val="3668613993"/>
                    </a:ext>
                  </a:extLst>
                </a:gridCol>
                <a:gridCol w="7380605">
                  <a:extLst>
                    <a:ext uri="{9D8B030D-6E8A-4147-A177-3AD203B41FA5}">
                      <a16:colId xmlns:a16="http://schemas.microsoft.com/office/drawing/2014/main" val="1313766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Beskrivelse: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254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Gevinstkategori: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564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Gevinst type: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372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Gevinstejer: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570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73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871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Gevinstpotentiale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235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Hvad skal sikre at gevinsten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realiseres?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780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Væsentlige risici: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515067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921B612-E38F-133D-7745-DBB65987A9BD}"/>
              </a:ext>
            </a:extLst>
          </p:cNvPr>
          <p:cNvSpPr txBox="1"/>
          <p:nvPr/>
        </p:nvSpPr>
        <p:spPr>
          <a:xfrm>
            <a:off x="1019272" y="1428108"/>
            <a:ext cx="7867874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</a:rPr>
              <a:t>Nedenstående kopieres fra word-dokumentet hvor gevinstbeskrivelserne fremgår</a:t>
            </a:r>
            <a:r>
              <a:rPr lang="da-DK" sz="16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506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595811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heme/theme1.xml><?xml version="1.0" encoding="utf-8"?>
<a:theme xmlns:a="http://schemas.openxmlformats.org/drawingml/2006/main" name="AU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2513D95F75F24AAED1A37F32EB9AD7" ma:contentTypeVersion="12" ma:contentTypeDescription="Opret et nyt dokument." ma:contentTypeScope="" ma:versionID="2cfaccc7ada1fd20819d2087f9eddd64">
  <xsd:schema xmlns:xsd="http://www.w3.org/2001/XMLSchema" xmlns:xs="http://www.w3.org/2001/XMLSchema" xmlns:p="http://schemas.microsoft.com/office/2006/metadata/properties" xmlns:ns2="705e1fcc-d9cd-4f43-a9a3-a414f9dbc763" xmlns:ns3="160a02f7-86ea-4185-93ca-ec166a305c8c" targetNamespace="http://schemas.microsoft.com/office/2006/metadata/properties" ma:root="true" ma:fieldsID="8e3151e778f4aaf1fc442269c5760887" ns2:_="" ns3:_="">
    <xsd:import namespace="705e1fcc-d9cd-4f43-a9a3-a414f9dbc763"/>
    <xsd:import namespace="160a02f7-86ea-4185-93ca-ec166a305c8c"/>
    <xsd:element name="properties">
      <xsd:complexType>
        <xsd:sequence>
          <xsd:element name="documentManagement">
            <xsd:complexType>
              <xsd:all>
                <xsd:element ref="ns2:Aktiv_x003f_" minOccurs="0"/>
                <xsd:element ref="ns2:Kategori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Involvering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e1fcc-d9cd-4f43-a9a3-a414f9dbc763" elementFormDefault="qualified">
    <xsd:import namespace="http://schemas.microsoft.com/office/2006/documentManagement/types"/>
    <xsd:import namespace="http://schemas.microsoft.com/office/infopath/2007/PartnerControls"/>
    <xsd:element name="Aktiv_x003f_" ma:index="4" nillable="true" ma:displayName="Aktiv?" ma:default="1" ma:description="Fjern markering for aktiv hvis informationerne i dokumentet er forældede." ma:internalName="Aktiv_x003f_" ma:readOnly="false">
      <xsd:simpleType>
        <xsd:restriction base="dms:Boolean"/>
      </xsd:simpleType>
    </xsd:element>
    <xsd:element name="Kategori" ma:index="5" nillable="true" ma:displayName="Kategori" ma:default="Andet" ma:description="Hvordan skal dokumenterne kategoriseres? Skriv selv værdi eller vælg fra listen" ma:format="Dropdown" ma:internalName="Kategori" ma:readOnly="false">
      <xsd:simpleType>
        <xsd:union memberTypes="dms:Text">
          <xsd:simpleType>
            <xsd:restriction base="dms:Choice">
              <xsd:enumeration value="Mødereferat"/>
              <xsd:enumeration value="Andet"/>
            </xsd:restriction>
          </xsd:simpleType>
        </xsd:union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Involvering" ma:index="14" nillable="true" ma:displayName="Involvering" ma:description="Hvem har været involveret i udarbejdelsen af skabelonen og hvordan?" ma:internalName="Involvering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a02f7-86ea-4185-93ca-ec166a305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dholdstype"/>
        <xsd:element ref="dc:title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ktiv_x003f_ xmlns="705e1fcc-d9cd-4f43-a9a3-a414f9dbc763">true</Aktiv_x003f_>
    <Kategori xmlns="705e1fcc-d9cd-4f43-a9a3-a414f9dbc763">Andet</Kategori>
    <Involvering xmlns="705e1fcc-d9cd-4f43-a9a3-a414f9dbc763" xsi:nil="true"/>
  </documentManagement>
</p:properties>
</file>

<file path=customXml/itemProps1.xml><?xml version="1.0" encoding="utf-8"?>
<ds:datastoreItem xmlns:ds="http://schemas.openxmlformats.org/officeDocument/2006/customXml" ds:itemID="{96CCD17B-FC16-4200-9133-D9AA0A031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e1fcc-d9cd-4f43-a9a3-a414f9dbc763"/>
    <ds:schemaRef ds:uri="160a02f7-86ea-4185-93ca-ec166a305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F2B11A-BFCB-40A2-B401-6277643370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A5409F-0B13-4D9A-A344-A45EF28824A6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160a02f7-86ea-4185-93ca-ec166a305c8c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05e1fcc-d9cd-4f43-a9a3-a414f9dbc7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107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3" baseType="lpstr">
      <vt:lpstr>Aptos</vt:lpstr>
      <vt:lpstr>Arial</vt:lpstr>
      <vt:lpstr>AU Passata</vt:lpstr>
      <vt:lpstr>AU Passata Light</vt:lpstr>
      <vt:lpstr>AU Peto</vt:lpstr>
      <vt:lpstr>Calibri</vt:lpstr>
      <vt:lpstr>Georgia</vt:lpstr>
      <vt:lpstr>AU 16:9</vt:lpstr>
      <vt:lpstr>Projekt (xxx-navn) Gevinstrapportering på PFU</vt:lpstr>
      <vt:lpstr>Det samlede gevinstpotentiale </vt:lpstr>
      <vt:lpstr>Projektets gevinstkort </vt:lpstr>
      <vt:lpstr>Bilag - Gevinstbeskrivelserne</vt:lpstr>
      <vt:lpstr>Gevinstnavn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Gevinstrapportering efter gate 1</dc:title>
  <dc:creator>Nanna Garner</dc:creator>
  <cp:lastModifiedBy>Nanna Garner</cp:lastModifiedBy>
  <cp:revision>2</cp:revision>
  <dcterms:created xsi:type="dcterms:W3CDTF">2024-11-14T14:11:18Z</dcterms:created>
  <dcterms:modified xsi:type="dcterms:W3CDTF">2024-11-14T14:33:27Z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0x010100092513D95F75F24AAED1A37F32EB9AD7</vt:lpwstr>
  </property>
</Properties>
</file>