
<file path=[Content_Types].xml><?xml version="1.0" encoding="utf-8"?>
<Types xmlns="http://schemas.openxmlformats.org/package/2006/content-types">
  <Default Extension="bin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61" r:id="rId5"/>
    <p:sldId id="275" r:id="rId6"/>
    <p:sldId id="276" r:id="rId7"/>
    <p:sldId id="278" r:id="rId8"/>
    <p:sldId id="277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BD32F6-6508-46E1-AE96-7BB2EF37EF66}" v="6" dt="2024-11-14T14:32:50.9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1B4EE-0203-4474-86E6-55AC206C01C6}" type="datetimeFigureOut">
              <a:rPr lang="da-DK" smtClean="0"/>
              <a:t>14-11-2024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E205F-40CA-4307-BF09-D9DCFA3552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819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C160C3-3AB6-49C1-8001-AFDAD271EB5B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U Passata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U Passat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9328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C160C3-3AB6-49C1-8001-AFDAD271EB5B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U Passata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U Passat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9328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bin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Farvet baggrund"/>
          <p:cNvPicPr preferRelativeResize="0"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6095" y="2482344"/>
            <a:ext cx="10222987" cy="1661993"/>
          </a:xfrm>
        </p:spPr>
        <p:txBody>
          <a:bodyPr wrap="square" anchor="ctr" anchorCtr="0">
            <a:spAutoFit/>
          </a:bodyPr>
          <a:lstStyle>
            <a:lvl1pPr>
              <a:lnSpc>
                <a:spcPct val="90000"/>
              </a:lnSpc>
              <a:defRPr sz="6000" baseline="0">
                <a:solidFill>
                  <a:schemeClr val="bg1"/>
                </a:solidFill>
                <a:latin typeface="AU Passata Light" panose="020B0303030902030804" pitchFamily="34" charset="0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5" name="TextBox 14"/>
          <p:cNvSpPr txBox="1"/>
          <p:nvPr userDrawn="1"/>
        </p:nvSpPr>
        <p:spPr>
          <a:xfrm>
            <a:off x="-1974112" y="3082507"/>
            <a:ext cx="182636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eller ord til</a:t>
            </a:r>
            <a:endParaRPr lang="da-DK" sz="1800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AU Passata Bold</a:t>
            </a:r>
            <a:endParaRPr lang="da-DK" sz="4799" dirty="0"/>
          </a:p>
        </p:txBody>
      </p:sp>
      <p:sp>
        <p:nvSpPr>
          <p:cNvPr id="33" name="OFF_logo2Computed"/>
          <p:cNvSpPr txBox="1">
            <a:spLocks noChangeArrowheads="1"/>
          </p:cNvSpPr>
          <p:nvPr userDrawn="1"/>
        </p:nvSpPr>
        <p:spPr bwMode="auto">
          <a:xfrm>
            <a:off x="972254" y="5997600"/>
            <a:ext cx="2350657" cy="67661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5832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endParaRPr lang="da-DK" sz="600" cap="all" spc="40" baseline="0" dirty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34" name="Date_DateCustomA"/>
          <p:cNvSpPr txBox="1">
            <a:spLocks noChangeArrowheads="1"/>
          </p:cNvSpPr>
          <p:nvPr userDrawn="1"/>
        </p:nvSpPr>
        <p:spPr bwMode="auto">
          <a:xfrm>
            <a:off x="3699077" y="5871087"/>
            <a:ext cx="2272432" cy="68451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Gevinstrapportering på PFU</a:t>
            </a:r>
          </a:p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D. 14-11-2024</a:t>
            </a:r>
          </a:p>
        </p:txBody>
      </p:sp>
      <p:sp>
        <p:nvSpPr>
          <p:cNvPr id="36" name="USR_Title"/>
          <p:cNvSpPr txBox="1">
            <a:spLocks noChangeArrowheads="1"/>
          </p:cNvSpPr>
          <p:nvPr userDrawn="1"/>
        </p:nvSpPr>
        <p:spPr bwMode="auto">
          <a:xfrm>
            <a:off x="6241669" y="5997600"/>
            <a:ext cx="2983193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Projektejer</a:t>
            </a:r>
          </a:p>
        </p:txBody>
      </p:sp>
      <p:sp>
        <p:nvSpPr>
          <p:cNvPr id="35" name="FLD_Event"/>
          <p:cNvSpPr txBox="1">
            <a:spLocks noChangeArrowheads="1"/>
          </p:cNvSpPr>
          <p:nvPr userDrawn="1"/>
        </p:nvSpPr>
        <p:spPr bwMode="auto">
          <a:xfrm>
            <a:off x="3692294" y="5997600"/>
            <a:ext cx="2272432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da-DK" sz="700" b="0" cap="all" baseline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7" name="USR_Name"/>
          <p:cNvSpPr txBox="1">
            <a:spLocks noChangeArrowheads="1"/>
          </p:cNvSpPr>
          <p:nvPr userDrawn="1"/>
        </p:nvSpPr>
        <p:spPr bwMode="auto">
          <a:xfrm>
            <a:off x="6241669" y="5997600"/>
            <a:ext cx="2983193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XXX</a:t>
            </a:r>
          </a:p>
        </p:txBody>
      </p:sp>
      <p:sp>
        <p:nvSpPr>
          <p:cNvPr id="39" name="OFF_logo1Computed"/>
          <p:cNvSpPr/>
          <p:nvPr userDrawn="1"/>
        </p:nvSpPr>
        <p:spPr bwMode="auto">
          <a:xfrm>
            <a:off x="972252" y="5997600"/>
            <a:ext cx="727953" cy="589622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096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1000" b="0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Aarhus
Universitet</a:t>
            </a:r>
          </a:p>
        </p:txBody>
      </p:sp>
      <p:pic>
        <p:nvPicPr>
          <p:cNvPr id="16" name="Au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79" y="5997600"/>
            <a:ext cx="557714" cy="558000"/>
          </a:xfrm>
          <a:prstGeom prst="rect">
            <a:avLst/>
          </a:prstGeom>
        </p:spPr>
      </p:pic>
      <p:pic>
        <p:nvPicPr>
          <p:cNvPr id="1356097345" name="SecondaryLog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08659" y="5997600"/>
            <a:ext cx="1658669" cy="558000"/>
          </a:xfrm>
          <a:prstGeom prst="rect">
            <a:avLst/>
          </a:prstGeom>
        </p:spPr>
      </p:pic>
      <p:pic>
        <p:nvPicPr>
          <p:cNvPr id="18" name="Billede stre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4782" y="5997601"/>
            <a:ext cx="71753" cy="55799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811068" y="6581497"/>
            <a:ext cx="252066" cy="1354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14-11-2024</a:t>
            </a:fld>
            <a:r>
              <a:rPr lang="da-DK" dirty="0"/>
              <a:t>28-09-2017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75563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315996" y="315913"/>
            <a:ext cx="11560010" cy="6220354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14-11-2024</a:t>
            </a:fld>
            <a:r>
              <a:rPr lang="da-DK" dirty="0"/>
              <a:t>28-09-2017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67721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vid baggrund"/>
          <p:cNvSpPr/>
          <p:nvPr userDrawn="1"/>
        </p:nvSpPr>
        <p:spPr bwMode="auto">
          <a:xfrm>
            <a:off x="1" y="1"/>
            <a:ext cx="12192000" cy="5897563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14-11-2024</a:t>
            </a:fld>
            <a:r>
              <a:rPr lang="da-DK" dirty="0"/>
              <a:t>28-09-2017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1" name="Text Placeholder 61"/>
          <p:cNvSpPr>
            <a:spLocks noGrp="1"/>
          </p:cNvSpPr>
          <p:nvPr>
            <p:ph type="body" sz="quarter" idx="16" hasCustomPrompt="1"/>
          </p:nvPr>
        </p:nvSpPr>
        <p:spPr>
          <a:xfrm>
            <a:off x="1846421" y="1412776"/>
            <a:ext cx="8499157" cy="3744416"/>
          </a:xfrm>
        </p:spPr>
        <p:txBody>
          <a:bodyPr/>
          <a:lstStyle>
            <a:lvl1pPr marL="432000" indent="-432000" algn="ctr">
              <a:lnSpc>
                <a:spcPct val="107000"/>
              </a:lnSpc>
              <a:buSzPct val="250000"/>
              <a:buFontTx/>
              <a:buBlip>
                <a:blip r:embed="rId2"/>
              </a:buBlip>
              <a:defRPr sz="2800">
                <a:latin typeface="Georgia" panose="02040502050405020303" pitchFamily="18" charset="0"/>
              </a:defRPr>
            </a:lvl1pPr>
            <a:lvl2pPr marL="216000" indent="-216000" algn="ctr">
              <a:lnSpc>
                <a:spcPct val="99000"/>
              </a:lnSpc>
              <a:buFont typeface="Arial" panose="020B0604020202020204" pitchFamily="34" charset="0"/>
              <a:buChar char="-"/>
              <a:defRPr sz="2000" cap="all" baseline="0">
                <a:latin typeface="Georgia" panose="02040502050405020303" pitchFamily="18" charset="0"/>
              </a:defRPr>
            </a:lvl2pPr>
            <a:lvl3pPr algn="ctr">
              <a:buFontTx/>
              <a:buNone/>
              <a:defRPr/>
            </a:lvl3pPr>
          </a:lstStyle>
          <a:p>
            <a:pPr lvl="0"/>
            <a:r>
              <a:rPr lang="da-DK" dirty="0"/>
              <a:t>Click to add Quote text, for next level ENTER and TAB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0938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and 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vid baggrund"/>
          <p:cNvSpPr/>
          <p:nvPr userDrawn="1"/>
        </p:nvSpPr>
        <p:spPr bwMode="auto">
          <a:xfrm>
            <a:off x="1" y="1"/>
            <a:ext cx="12192000" cy="5897563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15995" y="230400"/>
            <a:ext cx="11566212" cy="752400"/>
          </a:xfrm>
        </p:spPr>
        <p:txBody>
          <a:bodyPr anchor="t" anchorCtr="0"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998849" y="1853461"/>
            <a:ext cx="6266328" cy="2725288"/>
          </a:xfrm>
        </p:spPr>
        <p:txBody>
          <a:bodyPr/>
          <a:lstStyle>
            <a:lvl1pPr marL="432000" indent="-432000" algn="ctr">
              <a:lnSpc>
                <a:spcPct val="107000"/>
              </a:lnSpc>
              <a:buSzPct val="250000"/>
              <a:buFontTx/>
              <a:buBlip>
                <a:blip r:embed="rId2"/>
              </a:buBlip>
              <a:defRPr sz="2800">
                <a:latin typeface="Georgia" panose="02040502050405020303" pitchFamily="18" charset="0"/>
              </a:defRPr>
            </a:lvl1pPr>
            <a:lvl2pPr marL="216000" indent="-216000" algn="ctr">
              <a:lnSpc>
                <a:spcPct val="99000"/>
              </a:lnSpc>
              <a:buFont typeface="Arial" panose="020B0604020202020204" pitchFamily="34" charset="0"/>
              <a:buChar char="-"/>
              <a:defRPr sz="2000" cap="all" baseline="0">
                <a:latin typeface="Georgia" panose="02040502050405020303" pitchFamily="18" charset="0"/>
              </a:defRPr>
            </a:lvl2pPr>
            <a:lvl3pPr marL="576000" indent="0">
              <a:buNone/>
              <a:defRPr/>
            </a:lvl3pPr>
          </a:lstStyle>
          <a:p>
            <a:pPr lvl="0"/>
            <a:r>
              <a:rPr lang="da-DK" dirty="0"/>
              <a:t>Click to add Quote text, for next level ENTER and TAB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14-11-2024</a:t>
            </a:fld>
            <a:r>
              <a:rPr lang="da-DK" dirty="0"/>
              <a:t>28-09-2017</a:t>
            </a:r>
          </a:p>
        </p:txBody>
      </p:sp>
      <p:sp>
        <p:nvSpPr>
          <p:cNvPr id="10" name="Footer Placeholder 9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71584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l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sz="quarter" idx="12"/>
          </p:nvPr>
        </p:nvSpPr>
        <p:spPr>
          <a:xfrm>
            <a:off x="328698" y="328612"/>
            <a:ext cx="11553659" cy="6213475"/>
          </a:xfrm>
        </p:spPr>
        <p:txBody>
          <a:bodyPr/>
          <a:lstStyle/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14-11-2024</a:t>
            </a:fld>
            <a:r>
              <a:rPr lang="da-DK" dirty="0"/>
              <a:t>28-09-2017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92126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6" name="TextBox 5"/>
          <p:cNvSpPr txBox="1"/>
          <p:nvPr userDrawn="1"/>
        </p:nvSpPr>
        <p:spPr>
          <a:xfrm>
            <a:off x="-2160917" y="1022477"/>
            <a:ext cx="2013173" cy="4734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Light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14-11-2024</a:t>
            </a:fld>
            <a:r>
              <a:rPr lang="da-DK" dirty="0"/>
              <a:t>28-09-2017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9421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766019" y="1340768"/>
            <a:ext cx="1224455" cy="504056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14-11-2024</a:t>
            </a:fld>
            <a:r>
              <a:rPr lang="da-DK" dirty="0"/>
              <a:t>28-09-2017</a:t>
            </a:r>
          </a:p>
        </p:txBody>
      </p:sp>
      <p:sp>
        <p:nvSpPr>
          <p:cNvPr id="4" name="Footer Placeholder 3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04086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arvet baggr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pic>
        <p:nvPicPr>
          <p:cNvPr id="6" name="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034" y="2163364"/>
            <a:ext cx="2531931" cy="2531272"/>
          </a:xfrm>
          <a:prstGeom prst="rect">
            <a:avLst/>
          </a:prstGeom>
        </p:spPr>
      </p:pic>
      <p:sp>
        <p:nvSpPr>
          <p:cNvPr id="5" name="Date Placeholder 4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14-11-2024</a:t>
            </a:fld>
            <a:r>
              <a:rPr lang="da-DK" dirty="0"/>
              <a:t>28-09-2017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9" name="Slide Number Placeholder 8" hidden="1"/>
          <p:cNvSpPr>
            <a:spLocks noGrp="1"/>
          </p:cNvSpPr>
          <p:nvPr>
            <p:ph type="sldNum" sz="quarter" idx="12"/>
          </p:nvPr>
        </p:nvSpPr>
        <p:spPr>
          <a:xfrm>
            <a:off x="0" y="7020001"/>
            <a:ext cx="0" cy="733855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685780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arvet baggr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sp>
        <p:nvSpPr>
          <p:cNvPr id="34" name="Pladsholder til tekst 2"/>
          <p:cNvSpPr txBox="1">
            <a:spLocks/>
          </p:cNvSpPr>
          <p:nvPr userDrawn="1"/>
        </p:nvSpPr>
        <p:spPr>
          <a:xfrm>
            <a:off x="1091198" y="2098690"/>
            <a:ext cx="12748736" cy="1329861"/>
          </a:xfrm>
          <a:prstGeom prst="rect">
            <a:avLst/>
          </a:prstGeom>
        </p:spPr>
        <p:txBody>
          <a:bodyPr wrap="squar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>
              <a:lnSpc>
                <a:spcPct val="85000"/>
              </a:lnSpc>
            </a:pPr>
            <a:r>
              <a:rPr lang="da-DK" sz="10000" kern="0" dirty="0">
                <a:solidFill>
                  <a:schemeClr val="accent6"/>
                </a:solidFill>
                <a:latin typeface="AU Peto" panose="040C0B07020602020301" pitchFamily="82" charset="0"/>
              </a:rPr>
              <a:t>Aarhus</a:t>
            </a:r>
            <a:endParaRPr lang="da-DK" sz="2200"/>
          </a:p>
        </p:txBody>
      </p:sp>
      <p:sp>
        <p:nvSpPr>
          <p:cNvPr id="6" name="Pladsholder til tekst 2"/>
          <p:cNvSpPr txBox="1">
            <a:spLocks/>
          </p:cNvSpPr>
          <p:nvPr userDrawn="1"/>
        </p:nvSpPr>
        <p:spPr>
          <a:xfrm>
            <a:off x="7441478" y="2093601"/>
            <a:ext cx="4357619" cy="1329861"/>
          </a:xfrm>
          <a:prstGeom prst="rect">
            <a:avLst/>
          </a:prstGeom>
        </p:spPr>
        <p:txBody>
          <a:bodyPr wrap="squar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>
              <a:lnSpc>
                <a:spcPct val="85000"/>
              </a:lnSpc>
            </a:pPr>
            <a:r>
              <a:rPr lang="da-DK" sz="10000" kern="0" dirty="0" err="1">
                <a:solidFill>
                  <a:schemeClr val="bg1"/>
                </a:solidFill>
                <a:latin typeface="AU Peto" panose="040C0B07020602020301" pitchFamily="82" charset="0"/>
              </a:rPr>
              <a:t>uni</a:t>
            </a:r>
            <a:endParaRPr lang="da-DK" sz="10000" kern="0" dirty="0">
              <a:solidFill>
                <a:schemeClr val="bg1"/>
              </a:solidFill>
              <a:latin typeface="AU Peto" panose="040C0B07020602020301" pitchFamily="82" charset="0"/>
            </a:endParaRPr>
          </a:p>
        </p:txBody>
      </p:sp>
      <p:sp>
        <p:nvSpPr>
          <p:cNvPr id="7" name="Pladsholder til tekst 2"/>
          <p:cNvSpPr txBox="1">
            <a:spLocks/>
          </p:cNvSpPr>
          <p:nvPr userDrawn="1"/>
        </p:nvSpPr>
        <p:spPr>
          <a:xfrm>
            <a:off x="1881982" y="3428551"/>
            <a:ext cx="9291452" cy="1329861"/>
          </a:xfrm>
          <a:prstGeom prst="rect">
            <a:avLst/>
          </a:prstGeom>
        </p:spPr>
        <p:txBody>
          <a:bodyPr wrap="squar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da-DK" sz="10000" kern="0" dirty="0" err="1">
                <a:solidFill>
                  <a:schemeClr val="bg1"/>
                </a:solidFill>
                <a:latin typeface="AU Peto" panose="040C0B07020602020301" pitchFamily="82" charset="0"/>
              </a:rPr>
              <a:t>versiet</a:t>
            </a:r>
            <a:endParaRPr lang="da-DK" sz="10000" dirty="0">
              <a:solidFill>
                <a:schemeClr val="bg1"/>
              </a:solidFill>
              <a:latin typeface="AU Peto" panose="040C0B07020602020301" pitchFamily="82" charset="0"/>
            </a:endParaRPr>
          </a:p>
        </p:txBody>
      </p:sp>
      <p:sp>
        <p:nvSpPr>
          <p:cNvPr id="8" name="Date Placeholder 4" hidden="1"/>
          <p:cNvSpPr>
            <a:spLocks noGrp="1"/>
          </p:cNvSpPr>
          <p:nvPr>
            <p:ph type="dt" sz="half" idx="10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fld id="{78417F83-4CBA-48F2-BAD0-783AE3701E32}" type="datetimeFigureOut">
              <a:rPr lang="da-DK" smtClean="0"/>
              <a:pPr/>
              <a:t>14-11-2024</a:t>
            </a:fld>
            <a:r>
              <a:rPr lang="da-DK" dirty="0"/>
              <a:t>28-09-2017</a:t>
            </a:r>
          </a:p>
        </p:txBody>
      </p:sp>
      <p:sp>
        <p:nvSpPr>
          <p:cNvPr id="9" name="Footer Placeholder 6" hidden="1"/>
          <p:cNvSpPr>
            <a:spLocks noGrp="1"/>
          </p:cNvSpPr>
          <p:nvPr>
            <p:ph type="ftr" sz="quarter" idx="11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0" name="Slide Number Placeholder 8" hidden="1"/>
          <p:cNvSpPr>
            <a:spLocks noGrp="1"/>
          </p:cNvSpPr>
          <p:nvPr>
            <p:ph type="sldNum" sz="quarter" idx="12"/>
          </p:nvPr>
        </p:nvSpPr>
        <p:spPr>
          <a:xfrm>
            <a:off x="0" y="7020001"/>
            <a:ext cx="0" cy="733855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108134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Aarhus Universite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arvet baggr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sp>
        <p:nvSpPr>
          <p:cNvPr id="5" name="LAN_AUWBreak"/>
          <p:cNvSpPr/>
          <p:nvPr userDrawn="1"/>
        </p:nvSpPr>
        <p:spPr bwMode="auto">
          <a:xfrm>
            <a:off x="6024182" y="2804401"/>
            <a:ext cx="2913416" cy="1293389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36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4000" b="0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Aarhus 
Universitet</a:t>
            </a:r>
          </a:p>
        </p:txBody>
      </p:sp>
      <p:pic>
        <p:nvPicPr>
          <p:cNvPr id="6" name="Logo white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133" y="2864711"/>
            <a:ext cx="2228980" cy="1116990"/>
          </a:xfrm>
          <a:prstGeom prst="rect">
            <a:avLst/>
          </a:prstGeom>
        </p:spPr>
      </p:pic>
      <p:sp>
        <p:nvSpPr>
          <p:cNvPr id="7" name="Date Placeholder 4" hidden="1"/>
          <p:cNvSpPr>
            <a:spLocks noGrp="1"/>
          </p:cNvSpPr>
          <p:nvPr>
            <p:ph type="dt" sz="half" idx="10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fld id="{78417F83-4CBA-48F2-BAD0-783AE3701E32}" type="datetimeFigureOut">
              <a:rPr lang="da-DK" smtClean="0"/>
              <a:pPr/>
              <a:t>14-11-2024</a:t>
            </a:fld>
            <a:r>
              <a:rPr lang="da-DK" dirty="0"/>
              <a:t>28-09-2017</a:t>
            </a:r>
          </a:p>
        </p:txBody>
      </p:sp>
      <p:sp>
        <p:nvSpPr>
          <p:cNvPr id="9" name="Footer Placeholder 6" hidden="1"/>
          <p:cNvSpPr>
            <a:spLocks noGrp="1"/>
          </p:cNvSpPr>
          <p:nvPr>
            <p:ph type="ftr" sz="quarter" idx="11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0" name="Slide Number Placeholder 8" hidden="1"/>
          <p:cNvSpPr>
            <a:spLocks noGrp="1"/>
          </p:cNvSpPr>
          <p:nvPr>
            <p:ph type="sldNum" sz="quarter" idx="12"/>
          </p:nvPr>
        </p:nvSpPr>
        <p:spPr>
          <a:xfrm>
            <a:off x="0" y="7020001"/>
            <a:ext cx="0" cy="733855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919577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5DBF24-2FEC-AEF3-4F3A-4807E81F5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4997823-D814-C8DA-9B3F-1C20565AE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D637ECC-9978-2B3C-6A10-7618F3C8C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A74C2-486A-49D6-918F-DB5A037110C9}" type="datetimeFigureOut">
              <a:rPr lang="da-DK" smtClean="0"/>
              <a:t>14-11-2024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6A79674-B842-E61D-3E65-F37523FEF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8B54C6F-88E3-6E39-F1ED-00ED09A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BE9D9-0BCC-4E97-89D9-7E615F4DDD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4650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095" y="1960079"/>
            <a:ext cx="10222987" cy="3937484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/>
              <a:t>Fourth level</a:t>
            </a:r>
          </a:p>
          <a:p>
            <a:pPr lvl="4"/>
            <a:r>
              <a:rPr lang="da-DK" dirty="0"/>
              <a:t>Fifth level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-1974112" y="340162"/>
            <a:ext cx="182636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to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linjer </a:t>
            </a:r>
            <a:endParaRPr lang="da-DK" sz="1800"/>
          </a:p>
          <a:p>
            <a:pPr algn="r">
              <a:lnSpc>
                <a:spcPct val="100000"/>
              </a:lnSpc>
            </a:pP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til</a:t>
            </a:r>
            <a:endParaRPr lang="da-DK" sz="1800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AU Passata Bold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14-11-2024</a:t>
            </a:fld>
            <a:r>
              <a:rPr lang="da-DK" dirty="0"/>
              <a:t>28-09-2017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1841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and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vid baggrund"/>
          <p:cNvSpPr/>
          <p:nvPr userDrawn="1"/>
        </p:nvSpPr>
        <p:spPr bwMode="auto">
          <a:xfrm>
            <a:off x="0" y="-1"/>
            <a:ext cx="12196376" cy="5894387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6" name="Black Rectangle"/>
          <p:cNvSpPr/>
          <p:nvPr userDrawn="1"/>
        </p:nvSpPr>
        <p:spPr>
          <a:xfrm>
            <a:off x="990258" y="1045684"/>
            <a:ext cx="648000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5995" y="228628"/>
            <a:ext cx="11559010" cy="752101"/>
          </a:xfrm>
        </p:spPr>
        <p:txBody>
          <a:bodyPr anchor="t" anchorCtr="0"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095" y="1373021"/>
            <a:ext cx="10222987" cy="4521366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18" name="TextBox 17"/>
          <p:cNvSpPr txBox="1"/>
          <p:nvPr userDrawn="1"/>
        </p:nvSpPr>
        <p:spPr>
          <a:xfrm>
            <a:off x="-1974112" y="340162"/>
            <a:ext cx="182636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én linje</a:t>
            </a:r>
            <a:endParaRPr lang="da-DK" sz="1800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Light eller AU Passata Bold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14-11-2024</a:t>
            </a:fld>
            <a:r>
              <a:rPr lang="da-DK" dirty="0"/>
              <a:t>28-09-2017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00936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5">
          <p15:clr>
            <a:srgbClr val="00000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vid baggrund"/>
          <p:cNvSpPr/>
          <p:nvPr userDrawn="1"/>
        </p:nvSpPr>
        <p:spPr bwMode="auto">
          <a:xfrm>
            <a:off x="0" y="0"/>
            <a:ext cx="12196376" cy="5911200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5" name="Black Rectangle"/>
          <p:cNvSpPr/>
          <p:nvPr userDrawn="1"/>
        </p:nvSpPr>
        <p:spPr>
          <a:xfrm>
            <a:off x="990258" y="1045684"/>
            <a:ext cx="648000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6883" y="230400"/>
            <a:ext cx="5645733" cy="7524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Insert title</a:t>
            </a:r>
            <a:endParaRPr lang="da-DK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86095" y="1371600"/>
            <a:ext cx="4976521" cy="4525964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1821" y="315913"/>
            <a:ext cx="5645580" cy="558165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TextBox 8"/>
          <p:cNvSpPr txBox="1"/>
          <p:nvPr userDrawn="1"/>
        </p:nvSpPr>
        <p:spPr>
          <a:xfrm>
            <a:off x="-1974112" y="340162"/>
            <a:ext cx="182636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én linje</a:t>
            </a:r>
            <a:endParaRPr lang="da-DK" sz="1800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Light eller AU Passata Bold</a:t>
            </a:r>
            <a:endParaRPr lang="da-DK" sz="4799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14-11-2024</a:t>
            </a:fld>
            <a:r>
              <a:rPr lang="da-DK" dirty="0"/>
              <a:t>28-09-2017</a:t>
            </a:r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727055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4">
          <p15:clr>
            <a:srgbClr val="A4A3A4"/>
          </p15:clr>
        </p15:guide>
        <p15:guide id="2" pos="3755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l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vid baggrund"/>
          <p:cNvSpPr/>
          <p:nvPr userDrawn="1"/>
        </p:nvSpPr>
        <p:spPr bwMode="auto">
          <a:xfrm>
            <a:off x="0" y="1"/>
            <a:ext cx="12196376" cy="5911011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5" name="Black Rectangle"/>
          <p:cNvSpPr/>
          <p:nvPr userDrawn="1"/>
        </p:nvSpPr>
        <p:spPr>
          <a:xfrm>
            <a:off x="1001336" y="2694542"/>
            <a:ext cx="648000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095" y="1484784"/>
            <a:ext cx="4976521" cy="971980"/>
          </a:xfrm>
        </p:spPr>
        <p:txBody>
          <a:bodyPr anchor="b" anchorCtr="0"/>
          <a:lstStyle>
            <a:lvl1pPr>
              <a:lnSpc>
                <a:spcPct val="95000"/>
              </a:lnSpc>
              <a:defRPr sz="3000">
                <a:latin typeface="+mn-lt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86095" y="3010711"/>
            <a:ext cx="4976521" cy="1858449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  <a:lvl5pPr>
              <a:defRPr/>
            </a:lvl5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  <a:p>
            <a:pPr lvl="5"/>
            <a:r>
              <a:rPr lang="da-DK" dirty="0"/>
              <a:t>6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3223" y="315913"/>
            <a:ext cx="5646270" cy="558360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TextBox 8"/>
          <p:cNvSpPr txBox="1"/>
          <p:nvPr userDrawn="1"/>
        </p:nvSpPr>
        <p:spPr>
          <a:xfrm>
            <a:off x="-1974112" y="1780882"/>
            <a:ext cx="182636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to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linjer</a:t>
            </a:r>
            <a:endParaRPr lang="da-DK" sz="18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14-11-2024</a:t>
            </a:fld>
            <a:r>
              <a:rPr lang="da-DK" dirty="0"/>
              <a:t>28-09-2017</a:t>
            </a:r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047488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30">
          <p15:clr>
            <a:srgbClr val="A4A3A4"/>
          </p15:clr>
        </p15:guide>
        <p15:guide id="2" pos="3755">
          <p15:clr>
            <a:srgbClr val="A4A3A4"/>
          </p15:clr>
        </p15:guide>
        <p15:guide id="3" orient="horz" pos="3069">
          <p15:clr>
            <a:srgbClr val="A4A3A4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83" y="316800"/>
            <a:ext cx="11562611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14-11-2024</a:t>
            </a:fld>
            <a:r>
              <a:rPr lang="da-DK" dirty="0"/>
              <a:t>28-09-2017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3434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83" y="316800"/>
            <a:ext cx="5646270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6233223" y="316800"/>
            <a:ext cx="5646270" cy="55836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14-11-2024</a:t>
            </a:fld>
            <a:r>
              <a:rPr lang="da-DK" dirty="0"/>
              <a:t>28-09-2017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786641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4">
          <p15:clr>
            <a:srgbClr val="A4A3A4"/>
          </p15:clr>
        </p15:guide>
        <p15:guide id="2" pos="3754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83" y="316800"/>
            <a:ext cx="5646270" cy="26532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316883" y="3237372"/>
            <a:ext cx="564627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6233223" y="316800"/>
            <a:ext cx="5646270" cy="55836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8" name="Date Placeholder 7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14-11-2024</a:t>
            </a:fld>
            <a:r>
              <a:rPr lang="da-DK" dirty="0"/>
              <a:t>28-09-2017</a:t>
            </a:r>
          </a:p>
        </p:txBody>
      </p:sp>
      <p:sp>
        <p:nvSpPr>
          <p:cNvPr id="9" name="Footer Placeholder 8" hidden="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192925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2">
          <p15:clr>
            <a:srgbClr val="A4A3A4"/>
          </p15:clr>
        </p15:guide>
        <p15:guide id="2" pos="3755">
          <p15:clr>
            <a:srgbClr val="A4A3A4"/>
          </p15:clr>
        </p15:guide>
        <p15:guide id="3" orient="horz" pos="2039">
          <p15:clr>
            <a:srgbClr val="A4A3A4"/>
          </p15:clr>
        </p15:guide>
        <p15:guide id="4" orient="horz" pos="1872">
          <p15:clr>
            <a:srgbClr val="A4A3A4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"/>
          <p:cNvSpPr>
            <a:spLocks noGrp="1"/>
          </p:cNvSpPr>
          <p:nvPr>
            <p:ph type="pic" sz="quarter" idx="12" hasCustomPrompt="1"/>
          </p:nvPr>
        </p:nvSpPr>
        <p:spPr>
          <a:xfrm>
            <a:off x="316883" y="316800"/>
            <a:ext cx="5646270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6233223" y="316800"/>
            <a:ext cx="564627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3223" y="3237372"/>
            <a:ext cx="564627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8" name="Date Placeholder 7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14-11-2024</a:t>
            </a:fld>
            <a:r>
              <a:rPr lang="da-DK" dirty="0"/>
              <a:t>28-09-2017</a:t>
            </a:r>
          </a:p>
        </p:txBody>
      </p:sp>
      <p:sp>
        <p:nvSpPr>
          <p:cNvPr id="9" name="Footer Placeholder 8" hidden="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06090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2">
          <p15:clr>
            <a:srgbClr val="A4A3A4"/>
          </p15:clr>
        </p15:guide>
        <p15:guide id="2" pos="3755">
          <p15:clr>
            <a:srgbClr val="A4A3A4"/>
          </p15:clr>
        </p15:guide>
        <p15:guide id="3" orient="horz" pos="2039">
          <p15:clr>
            <a:srgbClr val="A4A3A4"/>
          </p15:clr>
        </p15:guide>
        <p15:guide id="4" orient="horz" pos="1872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Placeholder title 1"/>
          <p:cNvSpPr>
            <a:spLocks noGrp="1" noChangeArrowheads="1"/>
          </p:cNvSpPr>
          <p:nvPr>
            <p:ph type="title"/>
          </p:nvPr>
        </p:nvSpPr>
        <p:spPr bwMode="auto">
          <a:xfrm>
            <a:off x="315996" y="149115"/>
            <a:ext cx="11560010" cy="130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dirty="0"/>
              <a:t>Click to edit Master title style</a:t>
            </a:r>
            <a:endParaRPr lang="da-DK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6095" y="1960079"/>
            <a:ext cx="10222987" cy="3937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dirty="0"/>
              <a:t>Click to edit Master text styles</a:t>
            </a:r>
            <a:endParaRPr lang="da-DK" dirty="0"/>
          </a:p>
          <a:p>
            <a:pPr lvl="1"/>
            <a:r>
              <a:rPr lang="da-DK" noProof="0" dirty="0"/>
              <a:t>Second level</a:t>
            </a:r>
            <a:endParaRPr lang="da-DK" dirty="0"/>
          </a:p>
          <a:p>
            <a:pPr lvl="2"/>
            <a:r>
              <a:rPr lang="da-DK" noProof="0" dirty="0"/>
              <a:t>Third level</a:t>
            </a:r>
            <a:endParaRPr lang="da-DK" dirty="0"/>
          </a:p>
          <a:p>
            <a:pPr lvl="3"/>
            <a:r>
              <a:rPr lang="da-DK" noProof="0" dirty="0"/>
              <a:t>Fourth level</a:t>
            </a:r>
            <a:endParaRPr lang="da-DK" dirty="0"/>
          </a:p>
          <a:p>
            <a:pPr lvl="4"/>
            <a:r>
              <a:rPr lang="da-DK" noProof="0" dirty="0"/>
              <a:t>Fifth level</a:t>
            </a:r>
            <a:endParaRPr lang="da-DK" dirty="0"/>
          </a:p>
          <a:p>
            <a:pPr lvl="5"/>
            <a:r>
              <a:rPr lang="da-DK" noProof="0" dirty="0"/>
              <a:t>6 level</a:t>
            </a:r>
            <a:endParaRPr lang="da-DK" dirty="0"/>
          </a:p>
          <a:p>
            <a:pPr lvl="6"/>
            <a:r>
              <a:rPr lang="da-DK" noProof="0" dirty="0"/>
              <a:t>7 level</a:t>
            </a:r>
            <a:endParaRPr lang="da-DK" dirty="0"/>
          </a:p>
          <a:p>
            <a:pPr lvl="7"/>
            <a:r>
              <a:rPr lang="da-DK" noProof="0" dirty="0"/>
              <a:t>8 level</a:t>
            </a:r>
            <a:endParaRPr lang="da-DK" dirty="0"/>
          </a:p>
          <a:p>
            <a:pPr lvl="8"/>
            <a:r>
              <a:rPr lang="da-DK" noProof="0" dirty="0"/>
              <a:t>9 level</a:t>
            </a:r>
            <a:endParaRPr lang="da-DK" dirty="0"/>
          </a:p>
        </p:txBody>
      </p:sp>
      <p:pic>
        <p:nvPicPr>
          <p:cNvPr id="1322889583" name="SecondaryLogo_sort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0208659" y="5997600"/>
            <a:ext cx="1658669" cy="558000"/>
          </a:xfrm>
          <a:prstGeom prst="rect">
            <a:avLst/>
          </a:prstGeom>
        </p:spPr>
      </p:pic>
      <p:sp>
        <p:nvSpPr>
          <p:cNvPr id="23" name="Black Rectangle"/>
          <p:cNvSpPr/>
          <p:nvPr userDrawn="1"/>
        </p:nvSpPr>
        <p:spPr>
          <a:xfrm>
            <a:off x="989698" y="1663088"/>
            <a:ext cx="648000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19" name="FLD_Event"/>
          <p:cNvSpPr txBox="1">
            <a:spLocks noChangeArrowheads="1"/>
          </p:cNvSpPr>
          <p:nvPr userDrawn="1"/>
        </p:nvSpPr>
        <p:spPr bwMode="auto">
          <a:xfrm>
            <a:off x="3692294" y="5997600"/>
            <a:ext cx="2272432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da-DK" sz="700" b="0" cap="all" baseline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Date_DateCustomA"/>
          <p:cNvSpPr txBox="1">
            <a:spLocks noChangeArrowheads="1"/>
          </p:cNvSpPr>
          <p:nvPr userDrawn="1"/>
        </p:nvSpPr>
        <p:spPr bwMode="auto">
          <a:xfrm>
            <a:off x="3692294" y="5895264"/>
            <a:ext cx="2272432" cy="68451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Gevinstrapportering på PFU</a:t>
            </a:r>
          </a:p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D 14-11-2024</a:t>
            </a:r>
          </a:p>
        </p:txBody>
      </p:sp>
      <p:sp>
        <p:nvSpPr>
          <p:cNvPr id="28" name="USR_Title"/>
          <p:cNvSpPr txBox="1">
            <a:spLocks noChangeArrowheads="1"/>
          </p:cNvSpPr>
          <p:nvPr userDrawn="1"/>
        </p:nvSpPr>
        <p:spPr bwMode="auto">
          <a:xfrm>
            <a:off x="6146535" y="5895264"/>
            <a:ext cx="2983193" cy="68451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XXX</a:t>
            </a:r>
          </a:p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Projektejer</a:t>
            </a:r>
          </a:p>
        </p:txBody>
      </p:sp>
      <p:pic>
        <p:nvPicPr>
          <p:cNvPr id="7" name="Au logo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79" y="5999002"/>
            <a:ext cx="557715" cy="558000"/>
          </a:xfrm>
          <a:prstGeom prst="rect">
            <a:avLst/>
          </a:prstGeom>
        </p:spPr>
      </p:pic>
      <p:pic>
        <p:nvPicPr>
          <p:cNvPr id="10" name="Billede streg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4782" y="5997600"/>
            <a:ext cx="71753" cy="558000"/>
          </a:xfrm>
          <a:prstGeom prst="rect">
            <a:avLst/>
          </a:prstGeom>
        </p:spPr>
      </p:pic>
      <p:sp>
        <p:nvSpPr>
          <p:cNvPr id="25" name="OFF_logo2Computed"/>
          <p:cNvSpPr txBox="1">
            <a:spLocks noChangeArrowheads="1"/>
          </p:cNvSpPr>
          <p:nvPr userDrawn="1"/>
        </p:nvSpPr>
        <p:spPr bwMode="auto">
          <a:xfrm>
            <a:off x="972254" y="5997600"/>
            <a:ext cx="2350657" cy="67661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5832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endParaRPr lang="da-DK" sz="600" cap="all" spc="40" baseline="0" dirty="0">
              <a:solidFill>
                <a:schemeClr val="tx1"/>
              </a:solidFill>
              <a:latin typeface="AU Passata Light" pitchFamily="34" charset="0"/>
            </a:endParaRPr>
          </a:p>
        </p:txBody>
      </p:sp>
      <p:sp>
        <p:nvSpPr>
          <p:cNvPr id="26" name="OFF_logo1Computed"/>
          <p:cNvSpPr/>
          <p:nvPr userDrawn="1"/>
        </p:nvSpPr>
        <p:spPr bwMode="auto">
          <a:xfrm>
            <a:off x="972252" y="5997600"/>
            <a:ext cx="727953" cy="589622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096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1000" b="0" i="0" u="none" strike="noStrike" cap="all" normalizeH="0" baseline="0" noProof="1">
                <a:ln>
                  <a:noFill/>
                </a:ln>
                <a:solidFill>
                  <a:schemeClr val="tx1"/>
                </a:solidFill>
                <a:effectLst/>
                <a:latin typeface="AU Passata" pitchFamily="34" charset="0"/>
              </a:rPr>
              <a:t>Aarhus
Universitet</a:t>
            </a:r>
          </a:p>
        </p:txBody>
      </p:sp>
      <p:sp>
        <p:nvSpPr>
          <p:cNvPr id="1030" name="Sidetal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811068" y="6581497"/>
            <a:ext cx="252066" cy="13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700" spc="4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2"/>
          </p:nvPr>
        </p:nvSpPr>
        <p:spPr>
          <a:xfrm>
            <a:off x="0" y="7020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78417F83-4CBA-48F2-BAD0-783AE3701E32}" type="datetimeFigureOut">
              <a:rPr lang="da-DK" smtClean="0"/>
              <a:pPr/>
              <a:t>14-11-2024</a:t>
            </a:fld>
            <a:r>
              <a:rPr lang="da-DK"/>
              <a:t>28-09-2017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3"/>
          </p:nvPr>
        </p:nvSpPr>
        <p:spPr>
          <a:xfrm>
            <a:off x="0" y="7020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">
                <a:noFill/>
              </a:defRPr>
            </a:lvl1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13798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hf sldNum="0" hdr="0" ftr="0"/>
  <p:txStyles>
    <p:titleStyle>
      <a:lvl1pPr algn="l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4500" b="1" cap="all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2pPr>
      <a:lvl3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3pPr>
      <a:lvl4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4pPr>
      <a:lvl5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9pPr>
    </p:titleStyle>
    <p:bodyStyle>
      <a:lvl1pPr marL="0" indent="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Calibri" panose="020F0502020204030204" pitchFamily="34" charset="0"/>
        <a:buChar char="​"/>
        <a:defRPr sz="2000" b="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2pPr>
      <a:lvl3pPr marL="75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15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4pPr>
      <a:lvl5pPr marL="151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5pPr>
      <a:lvl6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6pPr>
      <a:lvl7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7pPr>
      <a:lvl8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8pPr>
      <a:lvl9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3715">
          <p15:clr>
            <a:srgbClr val="000000"/>
          </p15:clr>
        </p15:guide>
        <p15:guide id="5" orient="horz" pos="4131">
          <p15:clr>
            <a:srgbClr val="A4A3A4"/>
          </p15:clr>
        </p15:guide>
        <p15:guide id="6" pos="7479">
          <p15:clr>
            <a:srgbClr val="A4A3A4"/>
          </p15:clr>
        </p15:guide>
        <p15:guide id="7" orient="horz" pos="1234">
          <p15:clr>
            <a:srgbClr val="000000"/>
          </p15:clr>
        </p15:guide>
        <p15:guide id="8" pos="7059">
          <p15:clr>
            <a:srgbClr val="000000"/>
          </p15:clr>
        </p15:guide>
        <p15:guide id="9" pos="199">
          <p15:clr>
            <a:srgbClr val="A4A3A4"/>
          </p15:clr>
        </p15:guide>
        <p15:guide id="10" pos="621">
          <p15:clr>
            <a:srgbClr val="000000"/>
          </p15:clr>
        </p15:guide>
        <p15:guide id="11" orient="horz" pos="19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87427" y="2731642"/>
            <a:ext cx="10220325" cy="1163395"/>
          </a:xfrm>
        </p:spPr>
        <p:txBody>
          <a:bodyPr/>
          <a:lstStyle/>
          <a:p>
            <a:r>
              <a:rPr lang="da-DK" dirty="0"/>
              <a:t>Projekt (xxx-navn)</a:t>
            </a:r>
            <a:br>
              <a:rPr lang="da-DK" dirty="0"/>
            </a:br>
            <a:r>
              <a:rPr lang="da-DK" sz="2400" dirty="0"/>
              <a:t>Gevinstrapportering på PFU</a:t>
            </a:r>
            <a:endParaRPr lang="da-DK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8320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800" dirty="0"/>
              <a:t>Det samlede gevinstpotentiale</a:t>
            </a:r>
            <a:br>
              <a:rPr lang="da-DK" sz="4800" dirty="0"/>
            </a:br>
            <a:endParaRPr lang="da-DK" dirty="0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11F9F577-BC05-D0FB-3D67-9F76CAD49948}"/>
              </a:ext>
            </a:extLst>
          </p:cNvPr>
          <p:cNvSpPr txBox="1"/>
          <p:nvPr/>
        </p:nvSpPr>
        <p:spPr>
          <a:xfrm>
            <a:off x="623392" y="1268760"/>
            <a:ext cx="8404230" cy="4678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da-DK" sz="1600" dirty="0">
                <a:solidFill>
                  <a:srgbClr val="000000"/>
                </a:solidFill>
                <a:latin typeface="AU Passata"/>
              </a:rPr>
              <a:t>Overblik over projektets samlede gevinstpotentiale</a:t>
            </a:r>
          </a:p>
          <a:p>
            <a:pPr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da-DK" sz="1600" dirty="0">
                <a:solidFill>
                  <a:srgbClr val="000000"/>
                </a:solidFill>
                <a:latin typeface="AU Passata"/>
              </a:rPr>
              <a:t>- Gevinstbeskrivelserne er vedlagt i bilag bagerst i denne præsentation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86A78EA-CC3B-1C10-F40B-D714D43D2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431631"/>
              </p:ext>
            </p:extLst>
          </p:nvPr>
        </p:nvGraphicFramePr>
        <p:xfrm>
          <a:off x="623392" y="2304011"/>
          <a:ext cx="10133277" cy="914400"/>
        </p:xfrm>
        <a:graphic>
          <a:graphicData uri="http://schemas.openxmlformats.org/drawingml/2006/table">
            <a:tbl>
              <a:tblPr firstRow="1" firstCol="1" bandRow="1"/>
              <a:tblGrid>
                <a:gridCol w="2626923">
                  <a:extLst>
                    <a:ext uri="{9D8B030D-6E8A-4147-A177-3AD203B41FA5}">
                      <a16:colId xmlns:a16="http://schemas.microsoft.com/office/drawing/2014/main" val="3935534872"/>
                    </a:ext>
                  </a:extLst>
                </a:gridCol>
                <a:gridCol w="5935249">
                  <a:extLst>
                    <a:ext uri="{9D8B030D-6E8A-4147-A177-3AD203B41FA5}">
                      <a16:colId xmlns:a16="http://schemas.microsoft.com/office/drawing/2014/main" val="1859226905"/>
                    </a:ext>
                  </a:extLst>
                </a:gridCol>
                <a:gridCol w="1571105">
                  <a:extLst>
                    <a:ext uri="{9D8B030D-6E8A-4147-A177-3AD203B41FA5}">
                      <a16:colId xmlns:a16="http://schemas.microsoft.com/office/drawing/2014/main" val="23244715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b="1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Gevinstnavn</a:t>
                      </a:r>
                      <a:endParaRPr lang="da-DK" sz="105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b="1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Meget kort beskrivelse</a:t>
                      </a:r>
                      <a:endParaRPr lang="da-DK" sz="105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a-DK" sz="1050" b="1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Direkte / Indirekte</a:t>
                      </a:r>
                      <a:endParaRPr lang="da-DK" sz="105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a-DK" sz="1050" b="1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realiserbar</a:t>
                      </a:r>
                      <a:endParaRPr lang="da-DK" sz="105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075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lang="da-DK" sz="1050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lang="da-DK" sz="1050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lang="da-DK" sz="1050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07964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lang="da-DK" sz="1050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lang="da-DK" sz="1050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lang="da-DK" sz="1050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9931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lang="da-DK" sz="1050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lang="da-DK" sz="1050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lang="da-DK" sz="1050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88775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lang="da-DK" sz="1050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 kern="1200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lang="da-DK" sz="1050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409075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576897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800" dirty="0"/>
              <a:t>Projektets gevinstkort</a:t>
            </a:r>
            <a:br>
              <a:rPr lang="da-DK" sz="4800" dirty="0"/>
            </a:br>
            <a:endParaRPr lang="da-DK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D0716B3-458A-4C3C-31BE-0D0185876275}"/>
              </a:ext>
            </a:extLst>
          </p:cNvPr>
          <p:cNvSpPr txBox="1"/>
          <p:nvPr/>
        </p:nvSpPr>
        <p:spPr>
          <a:xfrm>
            <a:off x="649515" y="1412292"/>
            <a:ext cx="6482805" cy="1754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da-DK" sz="1200" dirty="0">
                <a:solidFill>
                  <a:srgbClr val="0070C0"/>
                </a:solidFill>
                <a:latin typeface="AU Passata"/>
              </a:rPr>
              <a:t>Indsæt projektets gevinstkort og forklar kort sammenhængen til projektets målsætning</a:t>
            </a:r>
            <a:endParaRPr lang="da-DK" sz="1600" dirty="0">
              <a:solidFill>
                <a:srgbClr val="000000"/>
              </a:solidFill>
              <a:latin typeface="AU Passat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6786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2AB2BB-9827-1ECF-9919-338F883EFF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AE9EEB-830A-FC62-788B-C4BA8983F1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Bilag - Gevinstbeskrivelserne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3141A14-26D9-17E2-74FB-BB1F96B1D7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I de efterfølgende slides kan man læse mere om gevinstbeskrivelserne</a:t>
            </a:r>
          </a:p>
        </p:txBody>
      </p:sp>
    </p:spTree>
    <p:extLst>
      <p:ext uri="{BB962C8B-B14F-4D97-AF65-F5344CB8AC3E}">
        <p14:creationId xmlns:p14="http://schemas.microsoft.com/office/powerpoint/2010/main" val="1635055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24E478-8229-3158-121D-258A2B99C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bg2">
                    <a:lumMod val="25000"/>
                    <a:lumOff val="75000"/>
                  </a:schemeClr>
                </a:solidFill>
              </a:rPr>
              <a:t>Gevinstnavn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FC89EEF-56F5-1659-F1FC-F05D2DDED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9884-541F-4E50-B635-4E3AE18D8C1F}" type="datetime1">
              <a:rPr lang="da-DK" smtClean="0"/>
              <a:t>14-11-2024</a:t>
            </a:fld>
            <a:r>
              <a:rPr lang="da-DK"/>
              <a:t>28-09-2017</a:t>
            </a:r>
            <a:endParaRPr lang="da-DK" dirty="0"/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2007FE1D-0553-7BB0-41CC-D3B9C3F27C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343135"/>
              </p:ext>
            </p:extLst>
          </p:nvPr>
        </p:nvGraphicFramePr>
        <p:xfrm>
          <a:off x="1019272" y="2092370"/>
          <a:ext cx="9088120" cy="1824038"/>
        </p:xfrm>
        <a:graphic>
          <a:graphicData uri="http://schemas.openxmlformats.org/drawingml/2006/table">
            <a:tbl>
              <a:tblPr firstRow="1" firstCol="1" bandRow="1"/>
              <a:tblGrid>
                <a:gridCol w="1707515">
                  <a:extLst>
                    <a:ext uri="{9D8B030D-6E8A-4147-A177-3AD203B41FA5}">
                      <a16:colId xmlns:a16="http://schemas.microsoft.com/office/drawing/2014/main" val="3668613993"/>
                    </a:ext>
                  </a:extLst>
                </a:gridCol>
                <a:gridCol w="7380605">
                  <a:extLst>
                    <a:ext uri="{9D8B030D-6E8A-4147-A177-3AD203B41FA5}">
                      <a16:colId xmlns:a16="http://schemas.microsoft.com/office/drawing/2014/main" val="13137668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Beskrivelse: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kern="10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a-DK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2549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Gevinstkategori: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kern="10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a-DK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75647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Gevinst type: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kern="10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a-DK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43724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Gevinstejer: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kern="10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a-DK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1570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Organisation: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kern="10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a-DK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6473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kern="10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a-DK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7871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Gevinstpotentiale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235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Hvad skal sikre at gevinsten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 realiseres?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27809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Væsentlige risici: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kern="100" dirty="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a-DK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3515067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921B612-E38F-133D-7745-DBB65987A9BD}"/>
              </a:ext>
            </a:extLst>
          </p:cNvPr>
          <p:cNvSpPr txBox="1"/>
          <p:nvPr/>
        </p:nvSpPr>
        <p:spPr>
          <a:xfrm>
            <a:off x="1019272" y="1428108"/>
            <a:ext cx="7867874" cy="2339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da-DK" sz="1600" dirty="0">
                <a:solidFill>
                  <a:schemeClr val="bg2">
                    <a:lumMod val="25000"/>
                    <a:lumOff val="75000"/>
                  </a:schemeClr>
                </a:solidFill>
                <a:latin typeface="+mn-lt"/>
              </a:rPr>
              <a:t>Nedenstående kopieres fra word-dokumentet hvor gevinstbeskrivelserne fremgår</a:t>
            </a:r>
            <a:r>
              <a:rPr lang="da-DK" sz="1600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35069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33807295958114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33807296064631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338072960646314"/>
</p:tagLst>
</file>

<file path=ppt/theme/theme1.xml><?xml version="1.0" encoding="utf-8"?>
<a:theme xmlns:a="http://schemas.openxmlformats.org/drawingml/2006/main" name="AU 16:9">
  <a:themeElements>
    <a:clrScheme name="AU_Blue">
      <a:dk1>
        <a:srgbClr val="000000"/>
      </a:dk1>
      <a:lt1>
        <a:srgbClr val="FFFFFF"/>
      </a:lt1>
      <a:dk2>
        <a:srgbClr val="002546"/>
      </a:dk2>
      <a:lt2>
        <a:srgbClr val="002546"/>
      </a:lt2>
      <a:accent1>
        <a:srgbClr val="0A1439"/>
      </a:accent1>
      <a:accent2>
        <a:srgbClr val="183D83"/>
      </a:accent2>
      <a:accent3>
        <a:srgbClr val="87D1F4"/>
      </a:accent3>
      <a:accent4>
        <a:srgbClr val="33525F"/>
      </a:accent4>
      <a:accent5>
        <a:srgbClr val="548195"/>
      </a:accent5>
      <a:accent6>
        <a:srgbClr val="C6C6C6"/>
      </a:accent6>
      <a:hlink>
        <a:srgbClr val="03428E"/>
      </a:hlink>
      <a:folHlink>
        <a:srgbClr val="03428E"/>
      </a:folHlink>
    </a:clrScheme>
    <a:fontScheme name="AU Passata">
      <a:majorFont>
        <a:latin typeface="AU Passata"/>
        <a:ea typeface=""/>
        <a:cs typeface=""/>
      </a:majorFont>
      <a:minorFont>
        <a:latin typeface="AU Passat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sz="1600" b="0" i="0" u="none" strike="noStrike" cap="none" normalizeH="0" baseline="0" dirty="0" err="1">
            <a:ln>
              <a:noFill/>
            </a:ln>
            <a:solidFill>
              <a:schemeClr val="bg1"/>
            </a:solidFill>
            <a:effectLst/>
            <a:latin typeface="AU Passat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ts val="36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U Passata" pitchFamily="34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5000"/>
          </a:lnSpc>
          <a:defRPr sz="1600" dirty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U PowerPoint Template 16-9.potx" id="{7A6F7BDC-B87C-43B1-A03F-8FC29EB8E4AA}" vid="{0342C178-0357-4DD1-B9D7-A15D067ACA9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2513D95F75F24AAED1A37F32EB9AD7" ma:contentTypeVersion="12" ma:contentTypeDescription="Opret et nyt dokument." ma:contentTypeScope="" ma:versionID="2cfaccc7ada1fd20819d2087f9eddd64">
  <xsd:schema xmlns:xsd="http://www.w3.org/2001/XMLSchema" xmlns:xs="http://www.w3.org/2001/XMLSchema" xmlns:p="http://schemas.microsoft.com/office/2006/metadata/properties" xmlns:ns2="705e1fcc-d9cd-4f43-a9a3-a414f9dbc763" xmlns:ns3="160a02f7-86ea-4185-93ca-ec166a305c8c" targetNamespace="http://schemas.microsoft.com/office/2006/metadata/properties" ma:root="true" ma:fieldsID="8e3151e778f4aaf1fc442269c5760887" ns2:_="" ns3:_="">
    <xsd:import namespace="705e1fcc-d9cd-4f43-a9a3-a414f9dbc763"/>
    <xsd:import namespace="160a02f7-86ea-4185-93ca-ec166a305c8c"/>
    <xsd:element name="properties">
      <xsd:complexType>
        <xsd:sequence>
          <xsd:element name="documentManagement">
            <xsd:complexType>
              <xsd:all>
                <xsd:element ref="ns2:Aktiv_x003f_" minOccurs="0"/>
                <xsd:element ref="ns2:Kategori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Involvering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5e1fcc-d9cd-4f43-a9a3-a414f9dbc763" elementFormDefault="qualified">
    <xsd:import namespace="http://schemas.microsoft.com/office/2006/documentManagement/types"/>
    <xsd:import namespace="http://schemas.microsoft.com/office/infopath/2007/PartnerControls"/>
    <xsd:element name="Aktiv_x003f_" ma:index="4" nillable="true" ma:displayName="Aktiv?" ma:default="1" ma:description="Fjern markering for aktiv hvis informationerne i dokumentet er forældede." ma:internalName="Aktiv_x003f_" ma:readOnly="false">
      <xsd:simpleType>
        <xsd:restriction base="dms:Boolean"/>
      </xsd:simpleType>
    </xsd:element>
    <xsd:element name="Kategori" ma:index="5" nillable="true" ma:displayName="Kategori" ma:default="Andet" ma:description="Hvordan skal dokumenterne kategoriseres? Skriv selv værdi eller vælg fra listen" ma:format="Dropdown" ma:internalName="Kategori" ma:readOnly="false">
      <xsd:simpleType>
        <xsd:union memberTypes="dms:Text">
          <xsd:simpleType>
            <xsd:restriction base="dms:Choice">
              <xsd:enumeration value="Mødereferat"/>
              <xsd:enumeration value="Andet"/>
            </xsd:restriction>
          </xsd:simpleType>
        </xsd:union>
      </xsd:simpleType>
    </xsd:element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Involvering" ma:index="14" nillable="true" ma:displayName="Involvering" ma:description="Hvem har været involveret i udarbejdelsen af skabelonen og hvordan?" ma:internalName="Involvering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0a02f7-86ea-4185-93ca-ec166a305c8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Indholdstype"/>
        <xsd:element ref="dc:title" maxOccurs="1" ma:index="3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ktiv_x003f_ xmlns="705e1fcc-d9cd-4f43-a9a3-a414f9dbc763">true</Aktiv_x003f_>
    <Kategori xmlns="705e1fcc-d9cd-4f43-a9a3-a414f9dbc763">Andet</Kategori>
    <Involvering xmlns="705e1fcc-d9cd-4f43-a9a3-a414f9dbc763" xsi:nil="true"/>
  </documentManagement>
</p:properties>
</file>

<file path=customXml/itemProps1.xml><?xml version="1.0" encoding="utf-8"?>
<ds:datastoreItem xmlns:ds="http://schemas.openxmlformats.org/officeDocument/2006/customXml" ds:itemID="{96CCD17B-FC16-4200-9133-D9AA0A031C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5e1fcc-d9cd-4f43-a9a3-a414f9dbc763"/>
    <ds:schemaRef ds:uri="160a02f7-86ea-4185-93ca-ec166a305c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F2B11A-BFCB-40A2-B401-6277643370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A5409F-0B13-4D9A-A344-A45EF28824A6}">
  <ds:schemaRefs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160a02f7-86ea-4185-93ca-ec166a305c8c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705e1fcc-d9cd-4f43-a9a3-a414f9dbc76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107</Words>
  <Application>Microsoft Office PowerPoint</Application>
  <PresentationFormat>Widescreen</PresentationFormat>
  <Paragraphs>36</Paragraphs>
  <Slides>5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3" baseType="lpstr">
      <vt:lpstr>Aptos</vt:lpstr>
      <vt:lpstr>Arial</vt:lpstr>
      <vt:lpstr>AU Passata</vt:lpstr>
      <vt:lpstr>AU Passata Light</vt:lpstr>
      <vt:lpstr>AU Peto</vt:lpstr>
      <vt:lpstr>Calibri</vt:lpstr>
      <vt:lpstr>Georgia</vt:lpstr>
      <vt:lpstr>AU 16:9</vt:lpstr>
      <vt:lpstr>Projekt (xxx-navn) Gevinstrapportering på PFU</vt:lpstr>
      <vt:lpstr>Det samlede gevinstpotentiale </vt:lpstr>
      <vt:lpstr>Projektets gevinstkort </vt:lpstr>
      <vt:lpstr>Bilag - Gevinstbeskrivelserne</vt:lpstr>
      <vt:lpstr>Gevinstnavn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Gevinstrapportering efter gate 1</dc:title>
  <dc:creator>Nanna Garner</dc:creator>
  <cp:lastModifiedBy>Nanna Garner</cp:lastModifiedBy>
  <cp:revision>2</cp:revision>
  <dcterms:created xsi:type="dcterms:W3CDTF">2024-11-14T14:11:18Z</dcterms:created>
  <dcterms:modified xsi:type="dcterms:W3CDTF">2024-11-14T14:33:27Z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0x010100092513D95F75F24AAED1A37F32EB9AD7</vt:lpwstr>
  </property>
</Properties>
</file>