
<file path=[Content_Types].xml><?xml version="1.0" encoding="utf-8"?>
<Types xmlns="http://schemas.openxmlformats.org/package/2006/content-types">
  <Default Extension="bin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9"/>
  </p:notesMasterIdLst>
  <p:sldIdLst>
    <p:sldId id="256" r:id="rId6"/>
    <p:sldId id="301" r:id="rId7"/>
    <p:sldId id="257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360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na Garner" userId="eb5dc3fb-ab03-4afd-86b1-a807e3061a62" providerId="ADAL" clId="{31C8D96D-FB5C-4ADF-B46A-6B9F7B9C9786}"/>
    <pc:docChg chg="modSld">
      <pc:chgData name="Nanna Garner" userId="eb5dc3fb-ab03-4afd-86b1-a807e3061a62" providerId="ADAL" clId="{31C8D96D-FB5C-4ADF-B46A-6B9F7B9C9786}" dt="2024-09-10T12:41:02.932" v="4" actId="207"/>
      <pc:docMkLst>
        <pc:docMk/>
      </pc:docMkLst>
      <pc:sldChg chg="modSp mod">
        <pc:chgData name="Nanna Garner" userId="eb5dc3fb-ab03-4afd-86b1-a807e3061a62" providerId="ADAL" clId="{31C8D96D-FB5C-4ADF-B46A-6B9F7B9C9786}" dt="2024-09-10T12:41:02.932" v="4" actId="207"/>
        <pc:sldMkLst>
          <pc:docMk/>
          <pc:sldMk cId="3357514166" sldId="257"/>
        </pc:sldMkLst>
        <pc:spChg chg="mod">
          <ac:chgData name="Nanna Garner" userId="eb5dc3fb-ab03-4afd-86b1-a807e3061a62" providerId="ADAL" clId="{31C8D96D-FB5C-4ADF-B46A-6B9F7B9C9786}" dt="2024-09-10T12:41:02.932" v="4" actId="207"/>
          <ac:spMkLst>
            <pc:docMk/>
            <pc:sldMk cId="3357514166" sldId="257"/>
            <ac:spMk id="3" creationId="{D11A7280-37EC-CA1D-DCE2-A1608C124C06}"/>
          </ac:spMkLst>
        </pc:spChg>
      </pc:sldChg>
      <pc:sldChg chg="addSp modSp mod">
        <pc:chgData name="Nanna Garner" userId="eb5dc3fb-ab03-4afd-86b1-a807e3061a62" providerId="ADAL" clId="{31C8D96D-FB5C-4ADF-B46A-6B9F7B9C9786}" dt="2024-09-10T12:40:56.725" v="3" actId="1582"/>
        <pc:sldMkLst>
          <pc:docMk/>
          <pc:sldMk cId="3898711187" sldId="301"/>
        </pc:sldMkLst>
        <pc:spChg chg="add mod">
          <ac:chgData name="Nanna Garner" userId="eb5dc3fb-ab03-4afd-86b1-a807e3061a62" providerId="ADAL" clId="{31C8D96D-FB5C-4ADF-B46A-6B9F7B9C9786}" dt="2024-09-10T12:40:56.725" v="3" actId="1582"/>
          <ac:spMkLst>
            <pc:docMk/>
            <pc:sldMk cId="3898711187" sldId="301"/>
            <ac:spMk id="27" creationId="{B449AB2A-E24C-2DFF-C798-D6B0E9915E8C}"/>
          </ac:spMkLst>
        </pc:spChg>
      </pc:sldChg>
    </pc:docChg>
  </pc:docChgLst>
  <pc:docChgLst>
    <pc:chgData name="Nanna Garner" userId="eb5dc3fb-ab03-4afd-86b1-a807e3061a62" providerId="ADAL" clId="{6E88C66F-90C0-435D-A881-0CC209AF668A}"/>
    <pc:docChg chg="modSld">
      <pc:chgData name="Nanna Garner" userId="eb5dc3fb-ab03-4afd-86b1-a807e3061a62" providerId="ADAL" clId="{6E88C66F-90C0-435D-A881-0CC209AF668A}" dt="2024-10-17T07:59:36.543" v="7" actId="20577"/>
      <pc:docMkLst>
        <pc:docMk/>
      </pc:docMkLst>
      <pc:sldChg chg="modSp mod">
        <pc:chgData name="Nanna Garner" userId="eb5dc3fb-ab03-4afd-86b1-a807e3061a62" providerId="ADAL" clId="{6E88C66F-90C0-435D-A881-0CC209AF668A}" dt="2024-10-17T07:59:36.543" v="7" actId="20577"/>
        <pc:sldMkLst>
          <pc:docMk/>
          <pc:sldMk cId="915789108" sldId="256"/>
        </pc:sldMkLst>
        <pc:spChg chg="mod">
          <ac:chgData name="Nanna Garner" userId="eb5dc3fb-ab03-4afd-86b1-a807e3061a62" providerId="ADAL" clId="{6E88C66F-90C0-435D-A881-0CC209AF668A}" dt="2024-10-17T07:59:36.543" v="7" actId="20577"/>
          <ac:spMkLst>
            <pc:docMk/>
            <pc:sldMk cId="915789108" sldId="256"/>
            <ac:spMk id="4" creationId="{BCD10BBE-93AA-4774-8857-CA9DFAE28E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98C81-6B04-40A4-9057-58CE5C2CD8C5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5E104-EA4A-4B9B-990E-44F8408966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7396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433388" y="690563"/>
            <a:ext cx="6130925" cy="344963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C160C3-3AB6-49C1-8001-AFDAD271EB5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U Passat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U Passat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7352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6E681E-6C7E-F84F-65E3-B01EDCADB2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75DFB95-3734-55E3-A8EA-64C5FA2D0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EB4F723-4B34-BB92-E367-03986C02D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4515FED-0DC5-E205-F2C6-13123D0EC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A09CEA3-812C-3B9D-6A67-1F013748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792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9E5E5-1BAA-9F4A-69A9-59BB16AEF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29D8675-B04A-0A1C-4508-EB7F8F037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03C1289-7A24-5720-736F-47F741AC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31E3A3A-4490-D046-C03D-5BFAC592D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FF1C9D6-C229-BFB7-DAF5-F81E6FCC6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19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BB8FB790-D54B-EC14-208C-CA8835E5D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0572171-03FF-9FAF-4AAA-F7341EF3A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C5E83E0-627D-50A3-ECEB-030EAE8A2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9AE2FBA-933B-25B3-DA6C-7D654315F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37EB409-1E68-0E31-EC98-E0F6024F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713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Farvet baggrund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6095" y="2482344"/>
            <a:ext cx="10222987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5" name="TextBox 14"/>
          <p:cNvSpPr txBox="1"/>
          <p:nvPr userDrawn="1"/>
        </p:nvSpPr>
        <p:spPr>
          <a:xfrm>
            <a:off x="-1974112" y="3082507"/>
            <a:ext cx="182636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 sz="1800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33" name="OFF_logo2Computed"/>
          <p:cNvSpPr txBox="1">
            <a:spLocks noChangeArrowheads="1"/>
          </p:cNvSpPr>
          <p:nvPr userDrawn="1"/>
        </p:nvSpPr>
        <p:spPr bwMode="auto">
          <a:xfrm>
            <a:off x="972254" y="5997600"/>
            <a:ext cx="2350657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da-DK" sz="600" cap="all" spc="40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9" name="OFF_logo1Computed"/>
          <p:cNvSpPr/>
          <p:nvPr userDrawn="1"/>
        </p:nvSpPr>
        <p:spPr bwMode="auto">
          <a:xfrm>
            <a:off x="972252" y="5997600"/>
            <a:ext cx="727953" cy="589622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pic>
        <p:nvPicPr>
          <p:cNvPr id="16" name="Au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79" y="5997600"/>
            <a:ext cx="557714" cy="558000"/>
          </a:xfrm>
          <a:prstGeom prst="rect">
            <a:avLst/>
          </a:prstGeom>
        </p:spPr>
      </p:pic>
      <p:pic>
        <p:nvPicPr>
          <p:cNvPr id="1454414491" name="Secondary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8659" y="5997600"/>
            <a:ext cx="1658669" cy="5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811068" y="6581497"/>
            <a:ext cx="252066" cy="1354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62550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arvet baggr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986095" y="3443622"/>
            <a:ext cx="648169" cy="4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a-DK" sz="4799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2100" y="1520316"/>
            <a:ext cx="9545793" cy="1779553"/>
          </a:xfrm>
        </p:spPr>
        <p:txBody>
          <a:bodyPr wrap="square" anchor="b" anchorCtr="0">
            <a:no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86095" y="3715432"/>
            <a:ext cx="7163077" cy="1746085"/>
          </a:xfrm>
        </p:spPr>
        <p:txBody>
          <a:bodyPr/>
          <a:lstStyle>
            <a:lvl1pPr marL="0" indent="0">
              <a:lnSpc>
                <a:spcPct val="101000"/>
              </a:lnSpc>
              <a:buFontTx/>
              <a:buNone/>
              <a:defRPr sz="27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</p:txBody>
      </p:sp>
      <p:sp>
        <p:nvSpPr>
          <p:cNvPr id="22" name="TextBox 21"/>
          <p:cNvSpPr txBox="1"/>
          <p:nvPr userDrawn="1"/>
        </p:nvSpPr>
        <p:spPr>
          <a:xfrm>
            <a:off x="-2160917" y="2132856"/>
            <a:ext cx="2013173" cy="7386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bold</a:t>
            </a:r>
            <a:endParaRPr lang="da-DK" sz="4799" dirty="0"/>
          </a:p>
        </p:txBody>
      </p:sp>
      <p:sp>
        <p:nvSpPr>
          <p:cNvPr id="38" name="OFF_logo2Computed"/>
          <p:cNvSpPr txBox="1">
            <a:spLocks noChangeArrowheads="1"/>
          </p:cNvSpPr>
          <p:nvPr userDrawn="1"/>
        </p:nvSpPr>
        <p:spPr bwMode="auto">
          <a:xfrm>
            <a:off x="972254" y="5997600"/>
            <a:ext cx="2350657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da-DK" sz="600" cap="all" spc="40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43" name="OFF_logo1Computed"/>
          <p:cNvSpPr/>
          <p:nvPr userDrawn="1"/>
        </p:nvSpPr>
        <p:spPr bwMode="auto">
          <a:xfrm>
            <a:off x="972252" y="5997600"/>
            <a:ext cx="727953" cy="589622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pic>
        <p:nvPicPr>
          <p:cNvPr id="17" name="Au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79" y="5997600"/>
            <a:ext cx="557714" cy="558000"/>
          </a:xfrm>
          <a:prstGeom prst="rect">
            <a:avLst/>
          </a:prstGeom>
        </p:spPr>
      </p:pic>
      <p:pic>
        <p:nvPicPr>
          <p:cNvPr id="160142799" name="Secondary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8659" y="5997600"/>
            <a:ext cx="1658669" cy="558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11811068" y="6581497"/>
            <a:ext cx="252066" cy="1354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62196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arvet baggrund"/>
          <p:cNvSpPr/>
          <p:nvPr userDrawn="1"/>
        </p:nvSpPr>
        <p:spPr>
          <a:xfrm>
            <a:off x="-21218" y="-11566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6095" y="2482344"/>
            <a:ext cx="10222987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1974112" y="3082507"/>
            <a:ext cx="182636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 sz="1800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25" name="OFF_logo2Computed"/>
          <p:cNvSpPr txBox="1">
            <a:spLocks noChangeArrowheads="1"/>
          </p:cNvSpPr>
          <p:nvPr userDrawn="1"/>
        </p:nvSpPr>
        <p:spPr bwMode="auto">
          <a:xfrm>
            <a:off x="972254" y="5997600"/>
            <a:ext cx="2350657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da-DK" sz="600" cap="all" spc="40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0" name="OFF_logo1Computed"/>
          <p:cNvSpPr/>
          <p:nvPr userDrawn="1"/>
        </p:nvSpPr>
        <p:spPr bwMode="auto">
          <a:xfrm>
            <a:off x="972252" y="5997600"/>
            <a:ext cx="727953" cy="589622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sp>
        <p:nvSpPr>
          <p:cNvPr id="26" name="Date_DateCustomA"/>
          <p:cNvSpPr txBox="1">
            <a:spLocks noChangeArrowheads="1"/>
          </p:cNvSpPr>
          <p:nvPr userDrawn="1"/>
        </p:nvSpPr>
        <p:spPr bwMode="auto">
          <a:xfrm>
            <a:off x="3692294" y="5997600"/>
            <a:ext cx="2272432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DATO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227276" y="5985512"/>
            <a:ext cx="2983193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Projektleder</a:t>
            </a:r>
          </a:p>
        </p:txBody>
      </p:sp>
      <p:sp>
        <p:nvSpPr>
          <p:cNvPr id="27" name="FLD_Event"/>
          <p:cNvSpPr txBox="1">
            <a:spLocks noChangeArrowheads="1"/>
          </p:cNvSpPr>
          <p:nvPr userDrawn="1"/>
        </p:nvSpPr>
        <p:spPr bwMode="auto">
          <a:xfrm>
            <a:off x="3692294" y="5997600"/>
            <a:ext cx="2272432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 err="1">
                <a:solidFill>
                  <a:schemeClr val="bg1"/>
                </a:solidFill>
                <a:latin typeface="+mn-lt"/>
              </a:rPr>
              <a:t>Xxx</a:t>
            </a: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-projektnavn</a:t>
            </a:r>
          </a:p>
        </p:txBody>
      </p:sp>
      <p:sp>
        <p:nvSpPr>
          <p:cNvPr id="29" name="USR_Name"/>
          <p:cNvSpPr txBox="1">
            <a:spLocks noChangeArrowheads="1"/>
          </p:cNvSpPr>
          <p:nvPr userDrawn="1"/>
        </p:nvSpPr>
        <p:spPr bwMode="auto">
          <a:xfrm>
            <a:off x="6241669" y="5997600"/>
            <a:ext cx="2983193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Navn navnesen</a:t>
            </a:r>
          </a:p>
        </p:txBody>
      </p:sp>
      <p:pic>
        <p:nvPicPr>
          <p:cNvPr id="17" name="Au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79" y="5997600"/>
            <a:ext cx="557714" cy="55800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782" y="5997601"/>
            <a:ext cx="71753" cy="557999"/>
          </a:xfrm>
          <a:prstGeom prst="rect">
            <a:avLst/>
          </a:prstGeom>
        </p:spPr>
      </p:pic>
      <p:pic>
        <p:nvPicPr>
          <p:cNvPr id="701988931" name="Secondary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8659" y="5997600"/>
            <a:ext cx="1658669" cy="5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811068" y="6581497"/>
            <a:ext cx="252066" cy="1354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72674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095" y="1960079"/>
            <a:ext cx="10222987" cy="393748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5" name="TextBox 4"/>
          <p:cNvSpPr txBox="1"/>
          <p:nvPr userDrawn="1"/>
        </p:nvSpPr>
        <p:spPr>
          <a:xfrm>
            <a:off x="-1974112" y="340162"/>
            <a:ext cx="182636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 </a:t>
            </a:r>
            <a:endParaRPr lang="da-DK" sz="1800"/>
          </a:p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til</a:t>
            </a:r>
            <a:endParaRPr lang="da-DK" sz="1800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67857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and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vid baggrund"/>
          <p:cNvSpPr/>
          <p:nvPr userDrawn="1"/>
        </p:nvSpPr>
        <p:spPr bwMode="auto">
          <a:xfrm>
            <a:off x="0" y="-1"/>
            <a:ext cx="12196376" cy="5894387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6" name="Black Rectangle"/>
          <p:cNvSpPr/>
          <p:nvPr userDrawn="1"/>
        </p:nvSpPr>
        <p:spPr>
          <a:xfrm>
            <a:off x="990258" y="1045684"/>
            <a:ext cx="648000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5995" y="228628"/>
            <a:ext cx="11559010" cy="752101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095" y="1373021"/>
            <a:ext cx="10222987" cy="4521366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974112" y="340162"/>
            <a:ext cx="182636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 sz="1800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455880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5">
          <p15:clr>
            <a:srgbClr val="00000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6376" cy="5911200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990258" y="1045684"/>
            <a:ext cx="648000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6883" y="230400"/>
            <a:ext cx="5645733" cy="7524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Insert title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6095" y="1371600"/>
            <a:ext cx="4976521" cy="452596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821" y="315913"/>
            <a:ext cx="5645580" cy="558165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4112" y="340162"/>
            <a:ext cx="182636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 sz="1800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20195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>
          <p15:clr>
            <a:srgbClr val="A4A3A4"/>
          </p15:clr>
        </p15:guide>
        <p15:guide id="2" pos="3755">
          <p15:clr>
            <a:srgbClr val="A4A3A4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1"/>
            <a:ext cx="12196376" cy="5911011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1001336" y="2694542"/>
            <a:ext cx="648000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095" y="1484784"/>
            <a:ext cx="4976521" cy="971980"/>
          </a:xfrm>
        </p:spPr>
        <p:txBody>
          <a:bodyPr anchor="b" anchorCtr="0"/>
          <a:lstStyle>
            <a:lvl1pPr>
              <a:lnSpc>
                <a:spcPct val="95000"/>
              </a:lnSpc>
              <a:defRPr sz="3000">
                <a:latin typeface="+mn-lt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6095" y="3010711"/>
            <a:ext cx="4976521" cy="1858449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  <a:lvl5pPr>
              <a:defRPr/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  <a:p>
            <a:pPr lvl="5"/>
            <a:r>
              <a:rPr lang="da-DK" dirty="0"/>
              <a:t>6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3223" y="315913"/>
            <a:ext cx="5646270" cy="558360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4112" y="1780882"/>
            <a:ext cx="182636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</a:t>
            </a:r>
            <a:endParaRPr lang="da-DK" sz="18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3606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30">
          <p15:clr>
            <a:srgbClr val="A4A3A4"/>
          </p15:clr>
        </p15:guide>
        <p15:guide id="2" pos="3755">
          <p15:clr>
            <a:srgbClr val="A4A3A4"/>
          </p15:clr>
        </p15:guide>
        <p15:guide id="3" orient="horz" pos="3069">
          <p15:clr>
            <a:srgbClr val="A4A3A4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83" y="316800"/>
            <a:ext cx="11562611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3528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74E960-B19A-100F-7106-6F3D09EED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46066A9-5352-AA52-82FA-53D4DCE40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8023A33-30EB-CB4D-D0EF-749C4EE40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9606559-54C9-2D99-0EED-48781E5A0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EE07402-22C5-3073-0DDE-A77012E9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17936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83" y="316800"/>
            <a:ext cx="564627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233223" y="316800"/>
            <a:ext cx="564627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81631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>
          <p15:clr>
            <a:srgbClr val="A4A3A4"/>
          </p15:clr>
        </p15:guide>
        <p15:guide id="2" pos="3754">
          <p15:clr>
            <a:srgbClr val="A4A3A4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83" y="316800"/>
            <a:ext cx="5646270" cy="26532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316883" y="3237372"/>
            <a:ext cx="564627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6233223" y="316800"/>
            <a:ext cx="564627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61959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>
          <p15:clr>
            <a:srgbClr val="A4A3A4"/>
          </p15:clr>
        </p15:guide>
        <p15:guide id="2" pos="3755">
          <p15:clr>
            <a:srgbClr val="A4A3A4"/>
          </p15:clr>
        </p15:guide>
        <p15:guide id="3" orient="horz" pos="2039">
          <p15:clr>
            <a:srgbClr val="A4A3A4"/>
          </p15:clr>
        </p15:guide>
        <p15:guide id="4" orient="horz" pos="1872">
          <p15:clr>
            <a:srgbClr val="A4A3A4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2" hasCustomPrompt="1"/>
          </p:nvPr>
        </p:nvSpPr>
        <p:spPr>
          <a:xfrm>
            <a:off x="316883" y="316800"/>
            <a:ext cx="564627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233223" y="316800"/>
            <a:ext cx="564627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3223" y="3237372"/>
            <a:ext cx="564627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12557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>
          <p15:clr>
            <a:srgbClr val="A4A3A4"/>
          </p15:clr>
        </p15:guide>
        <p15:guide id="2" pos="3755">
          <p15:clr>
            <a:srgbClr val="A4A3A4"/>
          </p15:clr>
        </p15:guide>
        <p15:guide id="3" orient="horz" pos="2039">
          <p15:clr>
            <a:srgbClr val="A4A3A4"/>
          </p15:clr>
        </p15:guide>
        <p15:guide id="4" orient="horz" pos="1872">
          <p15:clr>
            <a:srgbClr val="A4A3A4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315996" y="315913"/>
            <a:ext cx="11560010" cy="6220354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860233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vid baggrund"/>
          <p:cNvSpPr/>
          <p:nvPr userDrawn="1"/>
        </p:nvSpPr>
        <p:spPr bwMode="auto">
          <a:xfrm>
            <a:off x="1" y="1"/>
            <a:ext cx="12192000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Text Placeholder 61"/>
          <p:cNvSpPr>
            <a:spLocks noGrp="1"/>
          </p:cNvSpPr>
          <p:nvPr>
            <p:ph type="body" sz="quarter" idx="16" hasCustomPrompt="1"/>
          </p:nvPr>
        </p:nvSpPr>
        <p:spPr>
          <a:xfrm>
            <a:off x="1846421" y="1412776"/>
            <a:ext cx="8499157" cy="3744416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algn="ctr">
              <a:buFontTx/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0240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and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vid baggrund"/>
          <p:cNvSpPr/>
          <p:nvPr userDrawn="1"/>
        </p:nvSpPr>
        <p:spPr bwMode="auto">
          <a:xfrm>
            <a:off x="1" y="1"/>
            <a:ext cx="12192000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995" y="230400"/>
            <a:ext cx="11566212" cy="752400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998849" y="1853461"/>
            <a:ext cx="6266328" cy="2725288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marL="576000" indent="0"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034420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2"/>
          </p:nvPr>
        </p:nvSpPr>
        <p:spPr>
          <a:xfrm>
            <a:off x="328698" y="328612"/>
            <a:ext cx="11553659" cy="6213475"/>
          </a:xfrm>
        </p:spPr>
        <p:txBody>
          <a:bodyPr/>
          <a:lstStyle/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7470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6" name="TextBox 5"/>
          <p:cNvSpPr txBox="1"/>
          <p:nvPr userDrawn="1"/>
        </p:nvSpPr>
        <p:spPr>
          <a:xfrm>
            <a:off x="-2160917" y="1022477"/>
            <a:ext cx="2013173" cy="4734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67348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766019" y="1340768"/>
            <a:ext cx="1224455" cy="504056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11068" y="6581497"/>
            <a:ext cx="252066" cy="135422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917163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pic>
        <p:nvPicPr>
          <p:cNvPr id="6" name="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034" y="2163364"/>
            <a:ext cx="2531931" cy="2531272"/>
          </a:xfrm>
          <a:prstGeom prst="rect">
            <a:avLst/>
          </a:prstGeom>
        </p:spPr>
      </p:pic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1"/>
            <a:ext cx="0" cy="73385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7162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337663-B88A-4B5D-3E25-97C29CA2A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D82A8B5-6C35-6E25-A9BB-0F47FAF7F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8E3E364-3AD8-7E6D-94CD-4EE03800B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A0618B8-D3F5-0DC7-02E1-C13F03050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981505A-2FBF-6D91-303E-2440A6ED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0858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arvet baggr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34" name="Pladsholder til tekst 2"/>
          <p:cNvSpPr txBox="1">
            <a:spLocks/>
          </p:cNvSpPr>
          <p:nvPr userDrawn="1"/>
        </p:nvSpPr>
        <p:spPr>
          <a:xfrm>
            <a:off x="1091198" y="2098690"/>
            <a:ext cx="12748736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85000"/>
              </a:lnSpc>
            </a:pPr>
            <a:r>
              <a:rPr lang="da-DK" sz="10000" kern="0" dirty="0">
                <a:solidFill>
                  <a:schemeClr val="accent6"/>
                </a:solidFill>
                <a:latin typeface="AU Peto" panose="040C0B07020602020301" pitchFamily="82" charset="0"/>
              </a:rPr>
              <a:t>Aarhus</a:t>
            </a:r>
            <a:endParaRPr lang="da-DK" sz="2200"/>
          </a:p>
        </p:txBody>
      </p:sp>
      <p:sp>
        <p:nvSpPr>
          <p:cNvPr id="6" name="Pladsholder til tekst 2"/>
          <p:cNvSpPr txBox="1">
            <a:spLocks/>
          </p:cNvSpPr>
          <p:nvPr userDrawn="1"/>
        </p:nvSpPr>
        <p:spPr>
          <a:xfrm>
            <a:off x="7441478" y="2093601"/>
            <a:ext cx="4357619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85000"/>
              </a:lnSpc>
            </a:pPr>
            <a:r>
              <a:rPr lang="da-DK" sz="10000" kern="0" dirty="0" err="1">
                <a:solidFill>
                  <a:schemeClr val="bg1"/>
                </a:solidFill>
                <a:latin typeface="AU Peto" panose="040C0B07020602020301" pitchFamily="82" charset="0"/>
              </a:rPr>
              <a:t>uni</a:t>
            </a:r>
            <a:endParaRPr lang="da-DK" sz="10000" kern="0" dirty="0">
              <a:solidFill>
                <a:schemeClr val="bg1"/>
              </a:solidFill>
              <a:latin typeface="AU Peto" panose="040C0B07020602020301" pitchFamily="82" charset="0"/>
            </a:endParaRPr>
          </a:p>
        </p:txBody>
      </p:sp>
      <p:sp>
        <p:nvSpPr>
          <p:cNvPr id="7" name="Pladsholder til tekst 2"/>
          <p:cNvSpPr txBox="1">
            <a:spLocks/>
          </p:cNvSpPr>
          <p:nvPr userDrawn="1"/>
        </p:nvSpPr>
        <p:spPr>
          <a:xfrm>
            <a:off x="1881982" y="3428551"/>
            <a:ext cx="9291452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da-DK" sz="10000" kern="0" dirty="0" err="1">
                <a:solidFill>
                  <a:schemeClr val="bg1"/>
                </a:solidFill>
                <a:latin typeface="AU Peto" panose="040C0B07020602020301" pitchFamily="82" charset="0"/>
              </a:rPr>
              <a:t>versiet</a:t>
            </a:r>
            <a:endParaRPr lang="da-DK" sz="10000" dirty="0">
              <a:solidFill>
                <a:schemeClr val="bg1"/>
              </a:solidFill>
              <a:latin typeface="AU Peto" panose="040C0B07020602020301" pitchFamily="82" charset="0"/>
            </a:endParaRPr>
          </a:p>
        </p:txBody>
      </p:sp>
      <p:sp>
        <p:nvSpPr>
          <p:cNvPr id="8" name="Date Placeholder 4" hidden="1"/>
          <p:cNvSpPr>
            <a:spLocks noGrp="1"/>
          </p:cNvSpPr>
          <p:nvPr>
            <p:ph type="dt" sz="half" idx="10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9" name="Footer Placeholder 6" hidden="1"/>
          <p:cNvSpPr>
            <a:spLocks noGrp="1"/>
          </p:cNvSpPr>
          <p:nvPr>
            <p:ph type="ftr" sz="quarter" idx="11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0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1"/>
            <a:ext cx="0" cy="73385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743568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Aarhus Universit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5" name="LAN_AUWBreak"/>
          <p:cNvSpPr/>
          <p:nvPr userDrawn="1"/>
        </p:nvSpPr>
        <p:spPr bwMode="auto">
          <a:xfrm>
            <a:off x="6024182" y="2804401"/>
            <a:ext cx="2913416" cy="1293389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3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4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 
Universitet</a:t>
            </a:r>
          </a:p>
        </p:txBody>
      </p:sp>
      <p:pic>
        <p:nvPicPr>
          <p:cNvPr id="6" name="Logo whit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133" y="2864711"/>
            <a:ext cx="2228980" cy="1116990"/>
          </a:xfrm>
          <a:prstGeom prst="rect">
            <a:avLst/>
          </a:prstGeom>
        </p:spPr>
      </p:pic>
      <p:sp>
        <p:nvSpPr>
          <p:cNvPr id="7" name="Date Placeholder 4" hidden="1"/>
          <p:cNvSpPr>
            <a:spLocks noGrp="1"/>
          </p:cNvSpPr>
          <p:nvPr>
            <p:ph type="dt" sz="half" idx="10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01-03-2024</a:t>
            </a:r>
          </a:p>
        </p:txBody>
      </p:sp>
      <p:sp>
        <p:nvSpPr>
          <p:cNvPr id="9" name="Footer Placeholder 6" hidden="1"/>
          <p:cNvSpPr>
            <a:spLocks noGrp="1"/>
          </p:cNvSpPr>
          <p:nvPr>
            <p:ph type="ftr" sz="quarter" idx="11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0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1"/>
            <a:ext cx="0" cy="73385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3503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02EE40-F99E-6BE0-7FB1-846D32A54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6D12356-0A8A-B139-0150-25DCFBB6D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96456E4-9D4D-1055-D51F-A8C56B23C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608D4E0-9222-7725-26D5-8DC159A14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C58803D-4299-6938-A7D0-3D87FFBF7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F920BD3-3B2D-1420-16D0-625754535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855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F96E50-41A3-7F25-670D-8D62846E9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50F2608-5314-CA1D-6E1A-F9ED6C1DC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8DDE653-8D58-7173-F1D4-4784B8E39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22AB3E2-7970-54B4-D3FA-F3547F1956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9F99E42-64C8-2624-8CEA-5E49AAD705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D7D7BDD-B5C7-D78A-3F78-652CB02B4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D2ACAF1-00FB-B104-01EA-19FF18297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A34E13B-425C-C582-5548-92842730C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931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5325A9-28FE-629C-2191-24685E53F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74BC543-6FAF-D6FD-2642-3C11940E1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1E98B66-1941-DBD2-A908-E268CFE7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7C6CB91-73B2-40D5-54AC-7EE750DB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288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87CCB47-0AD1-ED88-BFB0-B74B4CA06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DCFCDC9-7FB4-98F0-D1E9-E1E5471A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1A75663-2DBA-6EB8-F0E7-CED7D3888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160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DA265F-F133-630F-5F08-AF3321833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50872EB-71F5-175B-1F90-07FB0F9F3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BD80F0-4B4C-1AC8-7ED4-B877A90CF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3B92844-5347-CBB9-BA7A-A5EC636A7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2001206-C2F0-1C98-5C94-B4B4CEE3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4442444-9DE6-C885-7976-1601C704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556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8FE9D-3CD1-5A2C-B791-2F8729CE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30A3BBD-78C6-B5F4-00C2-2B225EF1D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FA384DF-AA7F-CC13-2D08-4526AA2DC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94E05D8-32D5-A5A1-EDE3-4E6A48FEA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4CD2D6B-B9EE-6164-54B8-F5C0FE7B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28B4FC0-5E65-A604-4A39-E753D1ECF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584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image" Target="../media/image3.emf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image" Target="../media/image2.emf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691E4F8-D037-2835-B6BE-D8E6FCFEC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88A7126-A329-8BAE-E78A-20895C700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36FAE9F-0E86-4789-DD64-DD7F8E30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205864-B1D3-406B-947C-9BD80B798571}" type="datetimeFigureOut">
              <a:rPr lang="da-DK" smtClean="0"/>
              <a:t>17-10-2024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88344A-FEDF-1EE5-5DAC-BDE8D76B4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19CEF59-315A-E93C-97D2-407E3953C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70ED22-48EE-4F56-BFF3-13FE11EA5B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277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ceholder title 1"/>
          <p:cNvSpPr>
            <a:spLocks noGrp="1" noChangeArrowheads="1"/>
          </p:cNvSpPr>
          <p:nvPr>
            <p:ph type="title"/>
          </p:nvPr>
        </p:nvSpPr>
        <p:spPr bwMode="auto">
          <a:xfrm>
            <a:off x="315996" y="149115"/>
            <a:ext cx="11560010" cy="130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title style</a:t>
            </a:r>
            <a:endParaRPr lang="da-DK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6095" y="1960079"/>
            <a:ext cx="10222987" cy="393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text styles</a:t>
            </a:r>
            <a:endParaRPr lang="da-DK"/>
          </a:p>
          <a:p>
            <a:pPr lvl="1"/>
            <a:r>
              <a:rPr lang="da-DK" noProof="0" dirty="0"/>
              <a:t>Second level</a:t>
            </a:r>
            <a:endParaRPr lang="da-DK"/>
          </a:p>
          <a:p>
            <a:pPr lvl="2"/>
            <a:r>
              <a:rPr lang="da-DK" noProof="0" dirty="0"/>
              <a:t>Third level</a:t>
            </a:r>
            <a:endParaRPr lang="da-DK"/>
          </a:p>
          <a:p>
            <a:pPr lvl="3"/>
            <a:r>
              <a:rPr lang="da-DK" noProof="0" dirty="0"/>
              <a:t>Fourth level</a:t>
            </a:r>
            <a:endParaRPr lang="da-DK"/>
          </a:p>
          <a:p>
            <a:pPr lvl="4"/>
            <a:r>
              <a:rPr lang="da-DK" noProof="0" dirty="0"/>
              <a:t>Fifth level</a:t>
            </a:r>
            <a:endParaRPr lang="da-DK"/>
          </a:p>
          <a:p>
            <a:pPr lvl="5"/>
            <a:r>
              <a:rPr lang="da-DK" noProof="0" dirty="0"/>
              <a:t>6 level</a:t>
            </a:r>
            <a:endParaRPr lang="da-DK"/>
          </a:p>
          <a:p>
            <a:pPr lvl="6"/>
            <a:r>
              <a:rPr lang="da-DK" noProof="0" dirty="0"/>
              <a:t>7 level</a:t>
            </a:r>
            <a:endParaRPr lang="da-DK"/>
          </a:p>
          <a:p>
            <a:pPr lvl="7"/>
            <a:r>
              <a:rPr lang="da-DK" noProof="0" dirty="0"/>
              <a:t>8 level</a:t>
            </a:r>
            <a:endParaRPr lang="da-DK"/>
          </a:p>
          <a:p>
            <a:pPr lvl="8"/>
            <a:r>
              <a:rPr lang="da-DK" noProof="0" dirty="0"/>
              <a:t>9 level</a:t>
            </a:r>
            <a:endParaRPr lang="da-DK"/>
          </a:p>
        </p:txBody>
      </p:sp>
      <p:pic>
        <p:nvPicPr>
          <p:cNvPr id="1301909750" name="SecondaryLogo_sort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208659" y="5997600"/>
            <a:ext cx="1658669" cy="558000"/>
          </a:xfrm>
          <a:prstGeom prst="rect">
            <a:avLst/>
          </a:prstGeom>
        </p:spPr>
      </p:pic>
      <p:sp>
        <p:nvSpPr>
          <p:cNvPr id="23" name="Black Rectangle"/>
          <p:cNvSpPr/>
          <p:nvPr userDrawn="1"/>
        </p:nvSpPr>
        <p:spPr>
          <a:xfrm>
            <a:off x="989698" y="1663088"/>
            <a:ext cx="648000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19" name="FLD_Event"/>
          <p:cNvSpPr txBox="1">
            <a:spLocks noChangeArrowheads="1"/>
          </p:cNvSpPr>
          <p:nvPr userDrawn="1"/>
        </p:nvSpPr>
        <p:spPr bwMode="auto">
          <a:xfrm>
            <a:off x="3692294" y="5997600"/>
            <a:ext cx="2272432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 err="1">
                <a:solidFill>
                  <a:schemeClr val="tx1"/>
                </a:solidFill>
                <a:latin typeface="+mn-lt"/>
              </a:rPr>
              <a:t>Xxx</a:t>
            </a: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-Projektnavn</a:t>
            </a:r>
          </a:p>
        </p:txBody>
      </p:sp>
      <p:sp>
        <p:nvSpPr>
          <p:cNvPr id="21" name="USR_Name"/>
          <p:cNvSpPr txBox="1">
            <a:spLocks noChangeArrowheads="1"/>
          </p:cNvSpPr>
          <p:nvPr userDrawn="1"/>
        </p:nvSpPr>
        <p:spPr bwMode="auto">
          <a:xfrm>
            <a:off x="6241669" y="5997600"/>
            <a:ext cx="2983193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Navn Navnesen</a:t>
            </a:r>
          </a:p>
        </p:txBody>
      </p:sp>
      <p:sp>
        <p:nvSpPr>
          <p:cNvPr id="27" name="Date_DateCustomA"/>
          <p:cNvSpPr txBox="1">
            <a:spLocks noChangeArrowheads="1"/>
          </p:cNvSpPr>
          <p:nvPr userDrawn="1"/>
        </p:nvSpPr>
        <p:spPr bwMode="auto">
          <a:xfrm>
            <a:off x="3692294" y="6001323"/>
            <a:ext cx="2272432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Dato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251611" y="5975919"/>
            <a:ext cx="2983193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Projektleder</a:t>
            </a:r>
          </a:p>
        </p:txBody>
      </p:sp>
      <p:pic>
        <p:nvPicPr>
          <p:cNvPr id="7" name="Au logo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79" y="5999002"/>
            <a:ext cx="557715" cy="558000"/>
          </a:xfrm>
          <a:prstGeom prst="rect">
            <a:avLst/>
          </a:prstGeom>
        </p:spPr>
      </p:pic>
      <p:pic>
        <p:nvPicPr>
          <p:cNvPr id="10" name="Billede streg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782" y="5997600"/>
            <a:ext cx="71753" cy="558000"/>
          </a:xfrm>
          <a:prstGeom prst="rect">
            <a:avLst/>
          </a:prstGeom>
        </p:spPr>
      </p:pic>
      <p:sp>
        <p:nvSpPr>
          <p:cNvPr id="25" name="OFF_logo2Computed"/>
          <p:cNvSpPr txBox="1">
            <a:spLocks noChangeArrowheads="1"/>
          </p:cNvSpPr>
          <p:nvPr userDrawn="1"/>
        </p:nvSpPr>
        <p:spPr bwMode="auto">
          <a:xfrm>
            <a:off x="972254" y="5997600"/>
            <a:ext cx="2350657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da-DK" sz="600" cap="all" spc="40" baseline="0" dirty="0">
              <a:solidFill>
                <a:schemeClr val="tx1"/>
              </a:solidFill>
              <a:latin typeface="AU Passata Light" pitchFamily="34" charset="0"/>
            </a:endParaRPr>
          </a:p>
        </p:txBody>
      </p:sp>
      <p:sp>
        <p:nvSpPr>
          <p:cNvPr id="26" name="OFF_logo1Computed"/>
          <p:cNvSpPr/>
          <p:nvPr userDrawn="1"/>
        </p:nvSpPr>
        <p:spPr bwMode="auto">
          <a:xfrm>
            <a:off x="972252" y="5997600"/>
            <a:ext cx="727953" cy="589622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sp>
        <p:nvSpPr>
          <p:cNvPr id="1030" name="Sidetal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811068" y="6581497"/>
            <a:ext cx="252066" cy="13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700" spc="4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2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/>
              <a:t>01-03-2024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3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noFill/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5071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sldNum="0" hdr="0" ftr="0"/>
  <p:txStyles>
    <p:titleStyle>
      <a:lvl1pPr algn="l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4500" b="1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9pPr>
    </p:titleStyle>
    <p:bodyStyle>
      <a:lvl1pPr marL="0" indent="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Calibri" panose="020F0502020204030204" pitchFamily="34" charset="0"/>
        <a:buChar char="​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2pPr>
      <a:lvl3pPr marL="75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15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151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5pPr>
      <a:lvl6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6pPr>
      <a:lvl7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7pPr>
      <a:lvl8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8pPr>
      <a:lvl9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3715">
          <p15:clr>
            <a:srgbClr val="000000"/>
          </p15:clr>
        </p15:guide>
        <p15:guide id="5" orient="horz" pos="4131">
          <p15:clr>
            <a:srgbClr val="A4A3A4"/>
          </p15:clr>
        </p15:guide>
        <p15:guide id="6" pos="7479">
          <p15:clr>
            <a:srgbClr val="A4A3A4"/>
          </p15:clr>
        </p15:guide>
        <p15:guide id="7" orient="horz" pos="1234">
          <p15:clr>
            <a:srgbClr val="000000"/>
          </p15:clr>
        </p15:guide>
        <p15:guide id="8" pos="7059">
          <p15:clr>
            <a:srgbClr val="000000"/>
          </p15:clr>
        </p15:guide>
        <p15:guide id="9" pos="199">
          <p15:clr>
            <a:srgbClr val="A4A3A4"/>
          </p15:clr>
        </p15:guide>
        <p15:guide id="10" pos="621">
          <p15:clr>
            <a:srgbClr val="000000"/>
          </p15:clr>
        </p15:guide>
        <p15:guide id="11" orient="horz" pos="19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2C47E8-E53C-321C-291D-CA4B87020B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Skabelon til overblik over </a:t>
            </a:r>
            <a:r>
              <a:rPr lang="da-DK"/>
              <a:t>projektets status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79A6D49-22D3-123F-E410-4625185CDE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Bruges på alle styregruppemøder. </a:t>
            </a:r>
          </a:p>
          <a:p>
            <a:r>
              <a:rPr lang="da-DK" dirty="0"/>
              <a:t>Status for de enkelte områder kan uddybes i efterfølgende slides.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BCD10BBE-93AA-4774-8857-CA9DFAE28E4B}"/>
              </a:ext>
            </a:extLst>
          </p:cNvPr>
          <p:cNvSpPr txBox="1"/>
          <p:nvPr/>
        </p:nvSpPr>
        <p:spPr>
          <a:xfrm>
            <a:off x="10041775" y="6350924"/>
            <a:ext cx="16376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/>
              <a:t>Opdateret 17-10-2024</a:t>
            </a:r>
          </a:p>
        </p:txBody>
      </p:sp>
    </p:spTree>
    <p:extLst>
      <p:ext uri="{BB962C8B-B14F-4D97-AF65-F5344CB8AC3E}">
        <p14:creationId xmlns:p14="http://schemas.microsoft.com/office/powerpoint/2010/main" val="91578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/>
          <p:cNvGrpSpPr/>
          <p:nvPr/>
        </p:nvGrpSpPr>
        <p:grpSpPr>
          <a:xfrm>
            <a:off x="263352" y="783650"/>
            <a:ext cx="5633040" cy="2918929"/>
            <a:chOff x="444321" y="1107582"/>
            <a:chExt cx="4462530" cy="3023767"/>
          </a:xfrm>
        </p:grpSpPr>
        <p:sp>
          <p:nvSpPr>
            <p:cNvPr id="5" name="Rektangel 4"/>
            <p:cNvSpPr/>
            <p:nvPr/>
          </p:nvSpPr>
          <p:spPr>
            <a:xfrm>
              <a:off x="463639" y="1107582"/>
              <a:ext cx="4443212" cy="30237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lnSpc>
                  <a:spcPts val="4799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da-DK" sz="4798">
                <a:solidFill>
                  <a:srgbClr val="FFFFFF"/>
                </a:solidFill>
                <a:latin typeface="AU Passata"/>
              </a:endParaRPr>
            </a:p>
          </p:txBody>
        </p:sp>
        <p:sp>
          <p:nvSpPr>
            <p:cNvPr id="6" name="Rektangel 5"/>
            <p:cNvSpPr/>
            <p:nvPr/>
          </p:nvSpPr>
          <p:spPr>
            <a:xfrm>
              <a:off x="463639" y="1107582"/>
              <a:ext cx="4443212" cy="450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base">
                <a:lnSpc>
                  <a:spcPts val="4799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a-DK" sz="2000" b="1" dirty="0">
                  <a:solidFill>
                    <a:srgbClr val="FFFFFF"/>
                  </a:solidFill>
                  <a:latin typeface="AU Passata"/>
                </a:rPr>
                <a:t>Leverancer og tid</a:t>
              </a:r>
            </a:p>
          </p:txBody>
        </p:sp>
        <p:sp>
          <p:nvSpPr>
            <p:cNvPr id="7" name="Ellipse 6"/>
            <p:cNvSpPr/>
            <p:nvPr/>
          </p:nvSpPr>
          <p:spPr>
            <a:xfrm>
              <a:off x="4583787" y="1178669"/>
              <a:ext cx="216408" cy="30236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lnSpc>
                  <a:spcPts val="4799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da-DK" sz="4798">
                <a:solidFill>
                  <a:srgbClr val="FFFFFF"/>
                </a:solidFill>
                <a:latin typeface="AU Passata"/>
              </a:endParaRPr>
            </a:p>
          </p:txBody>
        </p:sp>
        <p:sp>
          <p:nvSpPr>
            <p:cNvPr id="8" name="Tekstfelt 7"/>
            <p:cNvSpPr txBox="1"/>
            <p:nvPr/>
          </p:nvSpPr>
          <p:spPr>
            <a:xfrm>
              <a:off x="444321" y="1566305"/>
              <a:ext cx="4462530" cy="255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 sz="1000" dirty="0">
                <a:solidFill>
                  <a:srgbClr val="000000"/>
                </a:solidFill>
                <a:latin typeface="AU Passata" pitchFamily="34" charset="0"/>
              </a:endParaRPr>
            </a:p>
          </p:txBody>
        </p:sp>
      </p:grpSp>
      <p:grpSp>
        <p:nvGrpSpPr>
          <p:cNvPr id="9" name="Gruppe 8"/>
          <p:cNvGrpSpPr/>
          <p:nvPr/>
        </p:nvGrpSpPr>
        <p:grpSpPr>
          <a:xfrm>
            <a:off x="263353" y="3827548"/>
            <a:ext cx="5608655" cy="2918929"/>
            <a:chOff x="463639" y="1107583"/>
            <a:chExt cx="4443212" cy="3023766"/>
          </a:xfrm>
        </p:grpSpPr>
        <p:sp>
          <p:nvSpPr>
            <p:cNvPr id="10" name="Rektangel 9"/>
            <p:cNvSpPr/>
            <p:nvPr/>
          </p:nvSpPr>
          <p:spPr>
            <a:xfrm>
              <a:off x="463639" y="1107583"/>
              <a:ext cx="4443212" cy="30237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lnSpc>
                  <a:spcPts val="4799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da-DK" sz="4798">
                <a:solidFill>
                  <a:srgbClr val="FFFFFF"/>
                </a:solidFill>
                <a:latin typeface="AU Passata"/>
              </a:endParaRPr>
            </a:p>
          </p:txBody>
        </p:sp>
        <p:sp>
          <p:nvSpPr>
            <p:cNvPr id="11" name="Rektangel 10"/>
            <p:cNvSpPr/>
            <p:nvPr/>
          </p:nvSpPr>
          <p:spPr>
            <a:xfrm>
              <a:off x="463639" y="1107583"/>
              <a:ext cx="4443212" cy="450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base">
                <a:lnSpc>
                  <a:spcPts val="4799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a-DK" sz="2000" b="1" dirty="0">
                  <a:solidFill>
                    <a:srgbClr val="FFFFFF"/>
                  </a:solidFill>
                  <a:latin typeface="AU Passata"/>
                </a:rPr>
                <a:t>Gevinstrealisering</a:t>
              </a:r>
            </a:p>
          </p:txBody>
        </p:sp>
      </p:grpSp>
      <p:graphicFrame>
        <p:nvGraphicFramePr>
          <p:cNvPr id="12" name="Tabel 11"/>
          <p:cNvGraphicFramePr>
            <a:graphicFrameLocks noGrp="1"/>
          </p:cNvGraphicFramePr>
          <p:nvPr/>
        </p:nvGraphicFramePr>
        <p:xfrm>
          <a:off x="405307" y="1414057"/>
          <a:ext cx="5349131" cy="1386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076">
                  <a:extLst>
                    <a:ext uri="{9D8B030D-6E8A-4147-A177-3AD203B41FA5}">
                      <a16:colId xmlns:a16="http://schemas.microsoft.com/office/drawing/2014/main" val="57676283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94758145"/>
                    </a:ext>
                  </a:extLst>
                </a:gridCol>
                <a:gridCol w="2140951">
                  <a:extLst>
                    <a:ext uri="{9D8B030D-6E8A-4147-A177-3AD203B41FA5}">
                      <a16:colId xmlns:a16="http://schemas.microsoft.com/office/drawing/2014/main" val="2449897226"/>
                    </a:ext>
                  </a:extLst>
                </a:gridCol>
              </a:tblGrid>
              <a:tr h="269298">
                <a:tc>
                  <a:txBody>
                    <a:bodyPr/>
                    <a:lstStyle/>
                    <a:p>
                      <a:r>
                        <a:rPr lang="da-DK" sz="1200" dirty="0">
                          <a:solidFill>
                            <a:schemeClr val="tx1"/>
                          </a:solidFill>
                        </a:rPr>
                        <a:t>Leverance/Milepæl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solidFill>
                            <a:schemeClr val="tx1"/>
                          </a:solidFill>
                        </a:rPr>
                        <a:t>Dato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208367"/>
                  </a:ext>
                </a:extLst>
              </a:tr>
              <a:tr h="156471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G</a:t>
                      </a:r>
                      <a:r>
                        <a:rPr lang="da-DK" sz="1100" dirty="0" err="1">
                          <a:solidFill>
                            <a:schemeClr val="tx1"/>
                          </a:solidFill>
                        </a:rPr>
                        <a:t>ate</a:t>
                      </a:r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 1 – PID godkendt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Aug 23</a:t>
                      </a:r>
                      <a:endParaRPr lang="da-DK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I henhold til plan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897852"/>
                  </a:ext>
                </a:extLst>
              </a:tr>
              <a:tr h="174567"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Leverance xx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 err="1">
                          <a:solidFill>
                            <a:schemeClr val="tx1"/>
                          </a:solidFill>
                        </a:rPr>
                        <a:t>Nov</a:t>
                      </a:r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 23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Forsinket, men …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191961"/>
                  </a:ext>
                </a:extLst>
              </a:tr>
              <a:tr h="237041"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Leverance fra projekt xxx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Ser ud til at være i problemer….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501488"/>
                  </a:ext>
                </a:extLst>
              </a:tr>
              <a:tr h="335242"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Milepæl xx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a-DK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68688"/>
                  </a:ext>
                </a:extLst>
              </a:tr>
            </a:tbl>
          </a:graphicData>
        </a:graphic>
      </p:graphicFrame>
      <p:grpSp>
        <p:nvGrpSpPr>
          <p:cNvPr id="13" name="Gruppe 12"/>
          <p:cNvGrpSpPr/>
          <p:nvPr/>
        </p:nvGrpSpPr>
        <p:grpSpPr>
          <a:xfrm>
            <a:off x="6105144" y="742912"/>
            <a:ext cx="5679488" cy="2974120"/>
            <a:chOff x="463639" y="1107583"/>
            <a:chExt cx="4509828" cy="3023766"/>
          </a:xfrm>
        </p:grpSpPr>
        <p:sp>
          <p:nvSpPr>
            <p:cNvPr id="14" name="Rektangel 13"/>
            <p:cNvSpPr/>
            <p:nvPr/>
          </p:nvSpPr>
          <p:spPr>
            <a:xfrm>
              <a:off x="463639" y="1107583"/>
              <a:ext cx="4443212" cy="30237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lnSpc>
                  <a:spcPts val="4799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da-DK" sz="4798">
                <a:solidFill>
                  <a:srgbClr val="FFFFFF"/>
                </a:solidFill>
                <a:latin typeface="AU Passata"/>
              </a:endParaRPr>
            </a:p>
          </p:txBody>
        </p:sp>
        <p:sp>
          <p:nvSpPr>
            <p:cNvPr id="15" name="Rektangel 14"/>
            <p:cNvSpPr/>
            <p:nvPr/>
          </p:nvSpPr>
          <p:spPr>
            <a:xfrm>
              <a:off x="463639" y="1107583"/>
              <a:ext cx="4443212" cy="450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base">
                <a:lnSpc>
                  <a:spcPts val="4799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a-DK" sz="2000" b="1" dirty="0">
                  <a:solidFill>
                    <a:srgbClr val="FFFFFF"/>
                  </a:solidFill>
                  <a:latin typeface="AU Passata"/>
                </a:rPr>
                <a:t>Risici</a:t>
              </a:r>
            </a:p>
          </p:txBody>
        </p:sp>
        <p:sp>
          <p:nvSpPr>
            <p:cNvPr id="16" name="Tekstfelt 15"/>
            <p:cNvSpPr txBox="1"/>
            <p:nvPr/>
          </p:nvSpPr>
          <p:spPr>
            <a:xfrm>
              <a:off x="510937" y="1625452"/>
              <a:ext cx="4462530" cy="2281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err="1">
                  <a:solidFill>
                    <a:srgbClr val="000000"/>
                  </a:solidFill>
                  <a:latin typeface="AU Passata" pitchFamily="34" charset="0"/>
                </a:rPr>
                <a:t>Aktuel</a:t>
              </a:r>
              <a:r>
                <a:rPr lang="en-US" sz="1400" dirty="0">
                  <a:solidFill>
                    <a:srgbClr val="000000"/>
                  </a:solidFill>
                  <a:latin typeface="AU Passata" pitchFamily="34" charset="0"/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  <a:latin typeface="AU Passata" pitchFamily="34" charset="0"/>
                </a:rPr>
                <a:t>risikoanalyse</a:t>
              </a:r>
              <a:r>
                <a:rPr lang="en-US" sz="1400" dirty="0">
                  <a:solidFill>
                    <a:srgbClr val="000000"/>
                  </a:solidFill>
                  <a:latin typeface="AU Passata" pitchFamily="34" charset="0"/>
                </a:rPr>
                <a:t> med </a:t>
              </a:r>
              <a:r>
                <a:rPr lang="en-US" sz="1400" dirty="0" err="1">
                  <a:solidFill>
                    <a:srgbClr val="000000"/>
                  </a:solidFill>
                  <a:latin typeface="AU Passata" pitchFamily="34" charset="0"/>
                </a:rPr>
                <a:t>følgende</a:t>
              </a:r>
              <a:r>
                <a:rPr lang="en-US" sz="1400" dirty="0">
                  <a:solidFill>
                    <a:srgbClr val="000000"/>
                  </a:solidFill>
                  <a:latin typeface="AU Passata" pitchFamily="34" charset="0"/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  <a:latin typeface="AU Passata" pitchFamily="34" charset="0"/>
                </a:rPr>
                <a:t>højrisici</a:t>
              </a:r>
              <a:endParaRPr lang="en-US" sz="1400" dirty="0">
                <a:solidFill>
                  <a:srgbClr val="000000"/>
                </a:solidFill>
                <a:latin typeface="AU Passata" pitchFamily="34" charset="0"/>
              </a:endParaRPr>
            </a:p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dirty="0">
                <a:solidFill>
                  <a:srgbClr val="000000"/>
                </a:solidFill>
                <a:latin typeface="AU Passata" pitchFamily="34" charset="0"/>
              </a:endParaRPr>
            </a:p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dirty="0">
                <a:solidFill>
                  <a:srgbClr val="000000"/>
                </a:solidFill>
                <a:latin typeface="AU Passata" pitchFamily="34" charset="0"/>
              </a:endParaRPr>
            </a:p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dirty="0">
                <a:solidFill>
                  <a:srgbClr val="000000"/>
                </a:solidFill>
                <a:latin typeface="AU Passata" pitchFamily="34" charset="0"/>
              </a:endParaRPr>
            </a:p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dirty="0">
                <a:solidFill>
                  <a:srgbClr val="000000"/>
                </a:solidFill>
                <a:latin typeface="AU Passata" pitchFamily="34" charset="0"/>
              </a:endParaRPr>
            </a:p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dirty="0" err="1">
                  <a:solidFill>
                    <a:srgbClr val="000000"/>
                  </a:solidFill>
                  <a:latin typeface="AU Passata" pitchFamily="34" charset="0"/>
                </a:rPr>
                <a:t>Kommentar</a:t>
              </a:r>
              <a:r>
                <a:rPr lang="en-US" sz="1100" dirty="0">
                  <a:solidFill>
                    <a:srgbClr val="000000"/>
                  </a:solidFill>
                  <a:latin typeface="AU Passata" pitchFamily="34" charset="0"/>
                </a:rPr>
                <a:t> </a:t>
              </a:r>
              <a:r>
                <a:rPr lang="en-US" sz="1100" dirty="0" err="1">
                  <a:solidFill>
                    <a:srgbClr val="000000"/>
                  </a:solidFill>
                  <a:latin typeface="AU Passata" pitchFamily="34" charset="0"/>
                </a:rPr>
                <a:t>til</a:t>
              </a:r>
              <a:r>
                <a:rPr lang="en-US" sz="1100" dirty="0">
                  <a:solidFill>
                    <a:srgbClr val="000000"/>
                  </a:solidFill>
                  <a:latin typeface="AU Passata" pitchFamily="34" charset="0"/>
                </a:rPr>
                <a:t> </a:t>
              </a:r>
              <a:r>
                <a:rPr lang="en-US" sz="1100" dirty="0" err="1">
                  <a:solidFill>
                    <a:srgbClr val="000000"/>
                  </a:solidFill>
                  <a:latin typeface="AU Passata" pitchFamily="34" charset="0"/>
                </a:rPr>
                <a:t>risikobilledet</a:t>
              </a:r>
              <a:endParaRPr lang="en-US" sz="1100" dirty="0">
                <a:solidFill>
                  <a:srgbClr val="000000"/>
                </a:solidFill>
                <a:latin typeface="AU Passata" pitchFamily="34" charset="0"/>
              </a:endParaRPr>
            </a:p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dirty="0">
                <a:solidFill>
                  <a:srgbClr val="000000"/>
                </a:solidFill>
                <a:latin typeface="AU Passata" pitchFamily="34" charset="0"/>
              </a:endParaRPr>
            </a:p>
          </p:txBody>
        </p:sp>
      </p:grpSp>
      <p:grpSp>
        <p:nvGrpSpPr>
          <p:cNvPr id="18" name="Gruppe 17"/>
          <p:cNvGrpSpPr/>
          <p:nvPr/>
        </p:nvGrpSpPr>
        <p:grpSpPr>
          <a:xfrm>
            <a:off x="6067929" y="3822440"/>
            <a:ext cx="5646297" cy="2918929"/>
            <a:chOff x="444321" y="1053850"/>
            <a:chExt cx="4473032" cy="3023767"/>
          </a:xfrm>
        </p:grpSpPr>
        <p:sp>
          <p:nvSpPr>
            <p:cNvPr id="19" name="Rektangel 18"/>
            <p:cNvSpPr/>
            <p:nvPr/>
          </p:nvSpPr>
          <p:spPr>
            <a:xfrm>
              <a:off x="463639" y="1053850"/>
              <a:ext cx="4443212" cy="30237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lnSpc>
                  <a:spcPts val="4799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da-DK" sz="4798">
                <a:solidFill>
                  <a:srgbClr val="FFFFFF"/>
                </a:solidFill>
                <a:latin typeface="AU Passata"/>
              </a:endParaRPr>
            </a:p>
          </p:txBody>
        </p:sp>
        <p:sp>
          <p:nvSpPr>
            <p:cNvPr id="20" name="Rektangel 19"/>
            <p:cNvSpPr/>
            <p:nvPr/>
          </p:nvSpPr>
          <p:spPr>
            <a:xfrm>
              <a:off x="474141" y="1063040"/>
              <a:ext cx="4443212" cy="450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base">
                <a:lnSpc>
                  <a:spcPts val="4799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a-DK" sz="2000" b="1" dirty="0">
                  <a:solidFill>
                    <a:srgbClr val="FFFFFF"/>
                  </a:solidFill>
                  <a:latin typeface="AU Passata"/>
                </a:rPr>
                <a:t>Økonomi og ressourcer</a:t>
              </a:r>
            </a:p>
          </p:txBody>
        </p:sp>
        <p:sp>
          <p:nvSpPr>
            <p:cNvPr id="21" name="Tekstfelt 20"/>
            <p:cNvSpPr txBox="1"/>
            <p:nvPr/>
          </p:nvSpPr>
          <p:spPr>
            <a:xfrm>
              <a:off x="444321" y="1566306"/>
              <a:ext cx="4462530" cy="606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lnSpc>
                  <a:spcPts val="4799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da-DK" sz="1100" dirty="0">
                <a:solidFill>
                  <a:srgbClr val="000000"/>
                </a:solidFill>
                <a:latin typeface="AU Passata" pitchFamily="34" charset="0"/>
              </a:endParaRPr>
            </a:p>
          </p:txBody>
        </p:sp>
      </p:grpSp>
      <p:sp>
        <p:nvSpPr>
          <p:cNvPr id="22" name="Ellipse 21"/>
          <p:cNvSpPr/>
          <p:nvPr/>
        </p:nvSpPr>
        <p:spPr>
          <a:xfrm>
            <a:off x="5503647" y="3899173"/>
            <a:ext cx="273171" cy="29187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4799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da-DK" sz="4798">
              <a:solidFill>
                <a:srgbClr val="FFC000"/>
              </a:solidFill>
              <a:latin typeface="AU Passata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11303306" y="3916380"/>
            <a:ext cx="273171" cy="29187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4799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da-DK" sz="4798">
              <a:solidFill>
                <a:srgbClr val="FFFFFF"/>
              </a:solidFill>
              <a:latin typeface="AU Passata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11271318" y="854917"/>
            <a:ext cx="273171" cy="29187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ts val="4799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da-DK" sz="4798">
              <a:solidFill>
                <a:srgbClr val="FFFFFF"/>
              </a:solidFill>
              <a:latin typeface="AU Passata"/>
            </a:endParaRPr>
          </a:p>
        </p:txBody>
      </p:sp>
      <p:sp>
        <p:nvSpPr>
          <p:cNvPr id="25" name="Title 3"/>
          <p:cNvSpPr txBox="1">
            <a:spLocks/>
          </p:cNvSpPr>
          <p:nvPr/>
        </p:nvSpPr>
        <p:spPr>
          <a:xfrm>
            <a:off x="214604" y="119429"/>
            <a:ext cx="11556000" cy="75210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defRPr sz="4500" b="1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AU Passata" pitchFamily="34" charset="0"/>
              </a:defRPr>
            </a:lvl2pPr>
            <a:lvl3pPr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AU Passata" pitchFamily="34" charset="0"/>
              </a:defRPr>
            </a:lvl3pPr>
            <a:lvl4pPr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AU Passata" pitchFamily="34" charset="0"/>
              </a:defRPr>
            </a:lvl4pPr>
            <a:lvl5pPr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AU Passata" pitchFamily="34" charset="0"/>
              </a:defRPr>
            </a:lvl5pPr>
            <a:lvl6pPr marL="4572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AU Passata" pitchFamily="34" charset="0"/>
              </a:defRPr>
            </a:lvl6pPr>
            <a:lvl7pPr marL="9144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AU Passata" pitchFamily="34" charset="0"/>
              </a:defRPr>
            </a:lvl7pPr>
            <a:lvl8pPr marL="13716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AU Passata" pitchFamily="34" charset="0"/>
              </a:defRPr>
            </a:lvl8pPr>
            <a:lvl9pPr marL="1828800"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AU Passata" pitchFamily="34" charset="0"/>
              </a:defRPr>
            </a:lvl9pPr>
          </a:lstStyle>
          <a:p>
            <a:pPr>
              <a:defRPr/>
            </a:pPr>
            <a:r>
              <a:rPr lang="da-DK" kern="0" dirty="0">
                <a:solidFill>
                  <a:srgbClr val="000000"/>
                </a:solidFill>
                <a:latin typeface="AU Passata"/>
              </a:rPr>
              <a:t>Projektstatus</a:t>
            </a:r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6240016" y="4431094"/>
          <a:ext cx="5328592" cy="2185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8204">
                  <a:extLst>
                    <a:ext uri="{9D8B030D-6E8A-4147-A177-3AD203B41FA5}">
                      <a16:colId xmlns:a16="http://schemas.microsoft.com/office/drawing/2014/main" val="885516012"/>
                    </a:ext>
                  </a:extLst>
                </a:gridCol>
                <a:gridCol w="657881">
                  <a:extLst>
                    <a:ext uri="{9D8B030D-6E8A-4147-A177-3AD203B41FA5}">
                      <a16:colId xmlns:a16="http://schemas.microsoft.com/office/drawing/2014/main" val="377158276"/>
                    </a:ext>
                  </a:extLst>
                </a:gridCol>
                <a:gridCol w="649625">
                  <a:extLst>
                    <a:ext uri="{9D8B030D-6E8A-4147-A177-3AD203B41FA5}">
                      <a16:colId xmlns:a16="http://schemas.microsoft.com/office/drawing/2014/main" val="46148294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16636282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82350533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015028675"/>
                    </a:ext>
                  </a:extLst>
                </a:gridCol>
                <a:gridCol w="696658">
                  <a:extLst>
                    <a:ext uri="{9D8B030D-6E8A-4147-A177-3AD203B41FA5}">
                      <a16:colId xmlns:a16="http://schemas.microsoft.com/office/drawing/2014/main" val="4130446044"/>
                    </a:ext>
                  </a:extLst>
                </a:gridCol>
              </a:tblGrid>
              <a:tr h="312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Omkostning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2024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2025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769431"/>
                  </a:ext>
                </a:extLst>
              </a:tr>
              <a:tr h="312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endParaRPr lang="da-DK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Q4</a:t>
                      </a:r>
                      <a:endParaRPr lang="da-DK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Q2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Q3</a:t>
                      </a:r>
                      <a:endParaRPr lang="da-DK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Q4</a:t>
                      </a:r>
                      <a:endParaRPr lang="da-DK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928807"/>
                  </a:ext>
                </a:extLst>
              </a:tr>
              <a:tr h="427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Projektdeltagelse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50" dirty="0"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ÅV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noProof="0" dirty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2</a:t>
                      </a:r>
                      <a:endParaRPr lang="da-DK" sz="1050" kern="1200" noProof="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noProof="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da-DK" sz="105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2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rgbClr val="C00000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1,9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3,5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50" kern="1200" dirty="0">
                          <a:solidFill>
                            <a:schemeClr val="dk1"/>
                          </a:solidFill>
                          <a:effectLst/>
                          <a:latin typeface="Georgia"/>
                          <a:cs typeface="Times New Roman"/>
                        </a:rPr>
                        <a:t>3,5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a-DK" sz="105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2,5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a-DK" sz="105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1,5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1539794"/>
                  </a:ext>
                </a:extLst>
              </a:tr>
              <a:tr h="392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Arkitektur og PL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ÅV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noProof="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noProof="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da-DK" sz="105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noProof="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da-DK" sz="105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noProof="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√</a:t>
                      </a:r>
                      <a:endParaRPr lang="da-DK" sz="1050" kern="1200" dirty="0">
                        <a:solidFill>
                          <a:schemeClr val="tx1"/>
                        </a:solidFill>
                        <a:effectLst/>
                        <a:latin typeface="Georgi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50" kern="120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a-DK" sz="105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a-DK" sz="105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a-DK" sz="105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8828780"/>
                  </a:ext>
                </a:extLst>
              </a:tr>
              <a:tr h="361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Udvikling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ÅV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a-DK" sz="1050" kern="1200" dirty="0">
                        <a:solidFill>
                          <a:schemeClr val="dk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noProof="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√</a:t>
                      </a:r>
                      <a:endParaRPr lang="da-DK" sz="1050" kern="1200" dirty="0">
                        <a:solidFill>
                          <a:schemeClr val="tx1"/>
                        </a:solidFill>
                        <a:effectLst/>
                        <a:latin typeface="Georgi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noProof="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√</a:t>
                      </a:r>
                      <a:endParaRPr lang="da-DK" sz="1050" kern="1200" dirty="0">
                        <a:solidFill>
                          <a:schemeClr val="tx1"/>
                        </a:solidFill>
                        <a:effectLst/>
                        <a:latin typeface="Georgi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2</a:t>
                      </a:r>
                      <a:endParaRPr lang="da-DK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050" kern="120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0,4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a-DK" sz="1050" kern="1200" dirty="0">
                        <a:solidFill>
                          <a:srgbClr val="00B05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4863116"/>
                  </a:ext>
                </a:extLst>
              </a:tr>
              <a:tr h="361497"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a-DK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Konsulentbistand</a:t>
                      </a:r>
                    </a:p>
                    <a:p>
                      <a:pPr lvl="0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a-DK" sz="1100" dirty="0">
                          <a:effectLst/>
                          <a:latin typeface="Georgia"/>
                          <a:ea typeface="+mn-ea"/>
                          <a:cs typeface="Times New Roman"/>
                        </a:rPr>
                        <a:t>1000 KR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endParaRPr lang="da-DK" sz="1050" kern="1200" dirty="0">
                        <a:solidFill>
                          <a:schemeClr val="dk1"/>
                        </a:solidFill>
                        <a:effectLst/>
                        <a:latin typeface="Georgi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da-DK" sz="1050" kern="1200" noProof="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100</a:t>
                      </a:r>
                    </a:p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1050" kern="1200" noProof="0" dirty="0">
                          <a:solidFill>
                            <a:srgbClr val="FF0000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200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noProof="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√</a:t>
                      </a:r>
                      <a:endParaRPr lang="da-DK" sz="1050" kern="1200" dirty="0">
                        <a:solidFill>
                          <a:schemeClr val="tx1"/>
                        </a:solidFill>
                        <a:effectLst/>
                        <a:latin typeface="Georgi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200</a:t>
                      </a:r>
                    </a:p>
                    <a:p>
                      <a:pPr marL="0" lvl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Georgi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da-DK" sz="1050" kern="1200" dirty="0">
                          <a:solidFill>
                            <a:schemeClr val="tx1"/>
                          </a:solidFill>
                          <a:effectLst/>
                          <a:latin typeface="Georgia"/>
                          <a:ea typeface="+mn-ea"/>
                          <a:cs typeface="Times New Roman"/>
                        </a:rPr>
                        <a:t>50</a:t>
                      </a:r>
                    </a:p>
                    <a:p>
                      <a:pPr marL="0" lvl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endParaRPr lang="da-DK" sz="1050" kern="1200" dirty="0">
                        <a:solidFill>
                          <a:schemeClr val="tx1"/>
                        </a:solidFill>
                        <a:effectLst/>
                        <a:latin typeface="Georgi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buNone/>
                      </a:pPr>
                      <a:endParaRPr lang="da-DK" sz="1050" kern="1200" dirty="0">
                        <a:solidFill>
                          <a:srgbClr val="00B050"/>
                        </a:solidFill>
                        <a:effectLst/>
                        <a:latin typeface="Georgi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3179999"/>
                  </a:ext>
                </a:extLst>
              </a:tr>
            </a:tbl>
          </a:graphicData>
        </a:graphic>
      </p:graphicFrame>
      <p:sp>
        <p:nvSpPr>
          <p:cNvPr id="2" name="Tekstfelt 1">
            <a:extLst>
              <a:ext uri="{FF2B5EF4-FFF2-40B4-BE49-F238E27FC236}">
                <a16:creationId xmlns:a16="http://schemas.microsoft.com/office/drawing/2014/main" id="{6D9278E2-DB8D-C2A4-56C8-63E481198D3E}"/>
              </a:ext>
            </a:extLst>
          </p:cNvPr>
          <p:cNvSpPr txBox="1"/>
          <p:nvPr/>
        </p:nvSpPr>
        <p:spPr>
          <a:xfrm>
            <a:off x="380433" y="3116353"/>
            <a:ext cx="5273000" cy="314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err="1">
                <a:solidFill>
                  <a:srgbClr val="000000"/>
                </a:solidFill>
                <a:latin typeface="AU Passata" pitchFamily="34" charset="0"/>
              </a:rPr>
              <a:t>Kommentar</a:t>
            </a:r>
            <a:r>
              <a:rPr lang="en-US" sz="1100" dirty="0">
                <a:solidFill>
                  <a:srgbClr val="000000"/>
                </a:solidFill>
                <a:latin typeface="AU Passata" pitchFamily="34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U Passata" pitchFamily="34" charset="0"/>
              </a:rPr>
              <a:t>til</a:t>
            </a:r>
            <a:r>
              <a:rPr lang="en-US" sz="1100" dirty="0">
                <a:solidFill>
                  <a:srgbClr val="000000"/>
                </a:solidFill>
                <a:latin typeface="AU Passata" pitchFamily="34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U Passata" pitchFamily="34" charset="0"/>
              </a:rPr>
              <a:t>leveranceoverblikket</a:t>
            </a:r>
            <a:endParaRPr lang="en-US" sz="1100" dirty="0">
              <a:solidFill>
                <a:srgbClr val="000000"/>
              </a:solidFill>
              <a:latin typeface="AU Passata" pitchFamily="34" charset="0"/>
            </a:endParaRPr>
          </a:p>
        </p:txBody>
      </p:sp>
      <p:graphicFrame>
        <p:nvGraphicFramePr>
          <p:cNvPr id="28" name="Tabel 28">
            <a:extLst>
              <a:ext uri="{FF2B5EF4-FFF2-40B4-BE49-F238E27FC236}">
                <a16:creationId xmlns:a16="http://schemas.microsoft.com/office/drawing/2014/main" id="{FE4717B4-F808-31E9-ECBB-EFFA75F4CD62}"/>
              </a:ext>
            </a:extLst>
          </p:cNvPr>
          <p:cNvGraphicFramePr>
            <a:graphicFrameLocks noGrp="1"/>
          </p:cNvGraphicFramePr>
          <p:nvPr/>
        </p:nvGraphicFramePr>
        <p:xfrm>
          <a:off x="6132032" y="1708352"/>
          <a:ext cx="5281336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807">
                  <a:extLst>
                    <a:ext uri="{9D8B030D-6E8A-4147-A177-3AD203B41FA5}">
                      <a16:colId xmlns:a16="http://schemas.microsoft.com/office/drawing/2014/main" val="1708444169"/>
                    </a:ext>
                  </a:extLst>
                </a:gridCol>
                <a:gridCol w="3317491">
                  <a:extLst>
                    <a:ext uri="{9D8B030D-6E8A-4147-A177-3AD203B41FA5}">
                      <a16:colId xmlns:a16="http://schemas.microsoft.com/office/drawing/2014/main" val="422754693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197280020"/>
                    </a:ext>
                  </a:extLst>
                </a:gridCol>
                <a:gridCol w="767966">
                  <a:extLst>
                    <a:ext uri="{9D8B030D-6E8A-4147-A177-3AD203B41FA5}">
                      <a16:colId xmlns:a16="http://schemas.microsoft.com/office/drawing/2014/main" val="6706022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Beskrivelse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Score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Ændring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79404"/>
                  </a:ext>
                </a:extLst>
              </a:tr>
              <a:tr h="226250"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Andre </a:t>
                      </a:r>
                      <a:r>
                        <a:rPr lang="en-US" sz="1100" dirty="0" err="1"/>
                        <a:t>projekter</a:t>
                      </a:r>
                      <a:r>
                        <a:rPr lang="en-US" sz="1100" dirty="0"/>
                        <a:t> </a:t>
                      </a:r>
                      <a:r>
                        <a:rPr lang="en-US" sz="1100" dirty="0" err="1"/>
                        <a:t>trækker</a:t>
                      </a:r>
                      <a:r>
                        <a:rPr lang="en-US" sz="1100" dirty="0"/>
                        <a:t> </a:t>
                      </a:r>
                      <a:r>
                        <a:rPr lang="en-US" sz="1100" dirty="0" err="1"/>
                        <a:t>medarbejderne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Faldet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362854"/>
                  </a:ext>
                </a:extLst>
              </a:tr>
              <a:tr h="226250"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Organisationen</a:t>
                      </a:r>
                      <a:r>
                        <a:rPr lang="en-US" sz="1100" dirty="0"/>
                        <a:t> er </a:t>
                      </a:r>
                      <a:r>
                        <a:rPr lang="en-US" sz="1100" dirty="0" err="1"/>
                        <a:t>ikke</a:t>
                      </a:r>
                      <a:r>
                        <a:rPr lang="en-US" sz="1100" dirty="0"/>
                        <a:t> glade for </a:t>
                      </a:r>
                      <a:r>
                        <a:rPr lang="en-US" sz="1100" dirty="0" err="1"/>
                        <a:t>løsningen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NY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15285"/>
                  </a:ext>
                </a:extLst>
              </a:tr>
              <a:tr h="226250">
                <a:tc>
                  <a:txBody>
                    <a:bodyPr/>
                    <a:lstStyle/>
                    <a:p>
                      <a:r>
                        <a:rPr lang="en-US" sz="1100" dirty="0"/>
                        <a:t>18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Licenserne</a:t>
                      </a:r>
                      <a:r>
                        <a:rPr lang="en-US" sz="1100" dirty="0"/>
                        <a:t> </a:t>
                      </a:r>
                      <a:r>
                        <a:rPr lang="en-US" sz="1100" dirty="0" err="1"/>
                        <a:t>bliver</a:t>
                      </a:r>
                      <a:r>
                        <a:rPr lang="en-US" sz="1100" dirty="0"/>
                        <a:t> </a:t>
                      </a:r>
                      <a:r>
                        <a:rPr lang="en-US" sz="1100" dirty="0" err="1"/>
                        <a:t>dyrere</a:t>
                      </a:r>
                      <a:r>
                        <a:rPr lang="en-US" sz="1100" dirty="0"/>
                        <a:t> end </a:t>
                      </a:r>
                      <a:r>
                        <a:rPr lang="en-US" sz="1100" dirty="0" err="1"/>
                        <a:t>først</a:t>
                      </a:r>
                      <a:r>
                        <a:rPr lang="en-US" sz="1100" dirty="0"/>
                        <a:t> </a:t>
                      </a:r>
                      <a:r>
                        <a:rPr lang="en-US" sz="1100" dirty="0" err="1"/>
                        <a:t>antaget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Uændret</a:t>
                      </a:r>
                      <a:endParaRPr lang="da-DK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089065"/>
                  </a:ext>
                </a:extLst>
              </a:tr>
            </a:tbl>
          </a:graphicData>
        </a:graphic>
      </p:graphicFrame>
      <p:sp>
        <p:nvSpPr>
          <p:cNvPr id="17" name="Tekstfelt 16">
            <a:extLst>
              <a:ext uri="{FF2B5EF4-FFF2-40B4-BE49-F238E27FC236}">
                <a16:creationId xmlns:a16="http://schemas.microsoft.com/office/drawing/2014/main" id="{82619E4D-5A01-53EA-F5B1-6481472E50FD}"/>
              </a:ext>
            </a:extLst>
          </p:cNvPr>
          <p:cNvSpPr txBox="1"/>
          <p:nvPr/>
        </p:nvSpPr>
        <p:spPr>
          <a:xfrm>
            <a:off x="287737" y="5839813"/>
            <a:ext cx="5273000" cy="314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 err="1">
                <a:solidFill>
                  <a:srgbClr val="000000"/>
                </a:solidFill>
                <a:latin typeface="AU Passata" pitchFamily="34" charset="0"/>
              </a:rPr>
              <a:t>Kommentar</a:t>
            </a:r>
            <a:r>
              <a:rPr lang="en-US" sz="1100" dirty="0">
                <a:solidFill>
                  <a:srgbClr val="000000"/>
                </a:solidFill>
                <a:latin typeface="AU Passata" pitchFamily="34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U Passata" pitchFamily="34" charset="0"/>
              </a:rPr>
              <a:t>til</a:t>
            </a:r>
            <a:r>
              <a:rPr lang="en-US" sz="1100" dirty="0">
                <a:solidFill>
                  <a:srgbClr val="000000"/>
                </a:solidFill>
                <a:latin typeface="AU Passata" pitchFamily="34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U Passata" pitchFamily="34" charset="0"/>
              </a:rPr>
              <a:t>gevinstoverblikket</a:t>
            </a:r>
            <a:r>
              <a:rPr lang="en-US" sz="1100" dirty="0">
                <a:solidFill>
                  <a:srgbClr val="000000"/>
                </a:solidFill>
                <a:latin typeface="AU Passata" pitchFamily="34" charset="0"/>
              </a:rPr>
              <a:t> og </a:t>
            </a:r>
            <a:r>
              <a:rPr lang="en-US" sz="1100" dirty="0" err="1">
                <a:solidFill>
                  <a:srgbClr val="000000"/>
                </a:solidFill>
                <a:latin typeface="AU Passata" pitchFamily="34" charset="0"/>
              </a:rPr>
              <a:t>hvordan</a:t>
            </a:r>
            <a:r>
              <a:rPr lang="en-US" sz="1100" dirty="0">
                <a:solidFill>
                  <a:srgbClr val="000000"/>
                </a:solidFill>
                <a:latin typeface="AU Passata" pitchFamily="34" charset="0"/>
              </a:rPr>
              <a:t> der </a:t>
            </a:r>
            <a:r>
              <a:rPr lang="en-US" sz="1100" dirty="0" err="1">
                <a:solidFill>
                  <a:srgbClr val="000000"/>
                </a:solidFill>
                <a:latin typeface="AU Passata" pitchFamily="34" charset="0"/>
              </a:rPr>
              <a:t>bliver</a:t>
            </a:r>
            <a:r>
              <a:rPr lang="en-US" sz="1100" dirty="0">
                <a:solidFill>
                  <a:srgbClr val="000000"/>
                </a:solidFill>
                <a:latin typeface="AU Passata" pitchFamily="34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U Passata" pitchFamily="34" charset="0"/>
              </a:rPr>
              <a:t>arbejdet</a:t>
            </a:r>
            <a:r>
              <a:rPr lang="en-US" sz="1100" dirty="0">
                <a:solidFill>
                  <a:srgbClr val="000000"/>
                </a:solidFill>
                <a:latin typeface="AU Passata" pitchFamily="34" charset="0"/>
              </a:rPr>
              <a:t> med </a:t>
            </a:r>
            <a:r>
              <a:rPr lang="en-US" sz="1100" dirty="0" err="1">
                <a:solidFill>
                  <a:srgbClr val="000000"/>
                </a:solidFill>
                <a:latin typeface="AU Passata" pitchFamily="34" charset="0"/>
              </a:rPr>
              <a:t>gevinsterne</a:t>
            </a:r>
            <a:r>
              <a:rPr lang="en-US" sz="1100" dirty="0">
                <a:solidFill>
                  <a:srgbClr val="000000"/>
                </a:solidFill>
                <a:latin typeface="AU Passata" pitchFamily="34" charset="0"/>
              </a:rPr>
              <a:t>.</a:t>
            </a:r>
          </a:p>
        </p:txBody>
      </p:sp>
      <p:graphicFrame>
        <p:nvGraphicFramePr>
          <p:cNvPr id="26" name="Tabel 25">
            <a:extLst>
              <a:ext uri="{FF2B5EF4-FFF2-40B4-BE49-F238E27FC236}">
                <a16:creationId xmlns:a16="http://schemas.microsoft.com/office/drawing/2014/main" id="{238DDD68-8D8C-9723-7AE9-6AD764F487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293061"/>
              </p:ext>
            </p:extLst>
          </p:nvPr>
        </p:nvGraphicFramePr>
        <p:xfrm>
          <a:off x="373274" y="4405824"/>
          <a:ext cx="5349131" cy="13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071">
                  <a:extLst>
                    <a:ext uri="{9D8B030D-6E8A-4147-A177-3AD203B41FA5}">
                      <a16:colId xmlns:a16="http://schemas.microsoft.com/office/drawing/2014/main" val="57676283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94758145"/>
                    </a:ext>
                  </a:extLst>
                </a:gridCol>
                <a:gridCol w="2657900">
                  <a:extLst>
                    <a:ext uri="{9D8B030D-6E8A-4147-A177-3AD203B41FA5}">
                      <a16:colId xmlns:a16="http://schemas.microsoft.com/office/drawing/2014/main" val="2449897226"/>
                    </a:ext>
                  </a:extLst>
                </a:gridCol>
              </a:tblGrid>
              <a:tr h="156471"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Gevinstnavn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Kort beskrivelse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54874"/>
                  </a:ext>
                </a:extLst>
              </a:tr>
              <a:tr h="156471"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Gevinst 1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I henhold til planen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Der afholdes workshops den kommende uge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897852"/>
                  </a:ext>
                </a:extLst>
              </a:tr>
              <a:tr h="174567"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Gevinst 2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Ikke alle er med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>
                          <a:solidFill>
                            <a:schemeClr val="tx1"/>
                          </a:solidFill>
                        </a:rPr>
                        <a:t>Der skal sættes ind med mere kommunikation til institutlederne</a:t>
                      </a: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191961"/>
                  </a:ext>
                </a:extLst>
              </a:tr>
              <a:tr h="174567">
                <a:tc>
                  <a:txBody>
                    <a:bodyPr/>
                    <a:lstStyle/>
                    <a:p>
                      <a:endParaRPr lang="da-DK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04756"/>
                  </a:ext>
                </a:extLst>
              </a:tr>
            </a:tbl>
          </a:graphicData>
        </a:graphic>
      </p:graphicFrame>
      <p:sp>
        <p:nvSpPr>
          <p:cNvPr id="27" name="Ellipse 26">
            <a:extLst>
              <a:ext uri="{FF2B5EF4-FFF2-40B4-BE49-F238E27FC236}">
                <a16:creationId xmlns:a16="http://schemas.microsoft.com/office/drawing/2014/main" id="{B449AB2A-E24C-2DFF-C798-D6B0E9915E8C}"/>
              </a:ext>
            </a:extLst>
          </p:cNvPr>
          <p:cNvSpPr/>
          <p:nvPr/>
        </p:nvSpPr>
        <p:spPr bwMode="auto">
          <a:xfrm>
            <a:off x="108065" y="3702579"/>
            <a:ext cx="5851888" cy="321361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711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5410D9-6317-5BE2-64EE-6AD98C9CB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96" y="149115"/>
            <a:ext cx="11560010" cy="709529"/>
          </a:xfrm>
        </p:spPr>
        <p:txBody>
          <a:bodyPr/>
          <a:lstStyle/>
          <a:p>
            <a:r>
              <a:rPr lang="da-DK" dirty="0">
                <a:solidFill>
                  <a:srgbClr val="0070C0"/>
                </a:solidFill>
              </a:rPr>
              <a:t>Vejledning til statusoverblikket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1A7280-37EC-CA1D-DCE2-A1608C124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095" y="1795548"/>
            <a:ext cx="10222987" cy="4380807"/>
          </a:xfrm>
        </p:spPr>
        <p:txBody>
          <a:bodyPr/>
          <a:lstStyle/>
          <a:p>
            <a:r>
              <a:rPr lang="da-DK" sz="1000" b="1" dirty="0">
                <a:solidFill>
                  <a:srgbClr val="0070C0"/>
                </a:solidFill>
              </a:rPr>
              <a:t>Leverancer og tid: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0070C0"/>
                </a:solidFill>
              </a:rPr>
              <a:t>De vigtigste kommende leverancer/milepæle. Lad afsluttede leverancer/milepæle fremgå det møde de rapporteres færdige, og fjerne dem herefter. Hele tiden fokus fremad og fremdriftsrettet.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0070C0"/>
                </a:solidFill>
              </a:rPr>
              <a:t>Status har samme farve som den værste af de medtagne leverancer/milepæle.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0070C0"/>
                </a:solidFill>
              </a:rPr>
              <a:t>Er ikke det samme som statusfarven for hele projektet, der kun kigger på faren for at slutdatoen ændres.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0070C0"/>
                </a:solidFill>
              </a:rPr>
              <a:t>Rød og gul status uddybes meget kort i feltet.</a:t>
            </a:r>
          </a:p>
          <a:p>
            <a:r>
              <a:rPr lang="da-DK" sz="1000" b="1" dirty="0" err="1">
                <a:solidFill>
                  <a:srgbClr val="0070C0"/>
                </a:solidFill>
              </a:rPr>
              <a:t>Ricisi</a:t>
            </a:r>
            <a:r>
              <a:rPr lang="da-DK" sz="1000" b="1" dirty="0">
                <a:solidFill>
                  <a:srgbClr val="0070C0"/>
                </a:solidFill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0070C0"/>
                </a:solidFill>
              </a:rPr>
              <a:t>Hvis risici ikke længere er højrisiko, fjernes de fra overblikket når faldet er rapporteret.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0070C0"/>
                </a:solidFill>
              </a:rPr>
              <a:t>Statusfarven indikerer om der er højrisikoområder, der ikke får nok opmærksomhed.</a:t>
            </a:r>
          </a:p>
          <a:p>
            <a:pPr>
              <a:buNone/>
            </a:pPr>
            <a:r>
              <a:rPr lang="da-DK" sz="1000" b="1" dirty="0">
                <a:solidFill>
                  <a:srgbClr val="C00000"/>
                </a:solidFill>
              </a:rPr>
              <a:t>Gevinstrealisering: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C00000"/>
                </a:solidFill>
              </a:rPr>
              <a:t>Medtag kun direkte realiserbare gevinster. De indirekte arbejder projektet ikke aktivt på at høste.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C00000"/>
                </a:solidFill>
              </a:rPr>
              <a:t>Beskriv for hver gevinst, om det fortsat vurderes realistisk at de kan høstes. Hvis ikke, forklar hvorfor.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C00000"/>
                </a:solidFill>
              </a:rPr>
              <a:t>Der kan for gevinster være længere imellem at der sker ændringer til statusbilledet. Vær derfor tydelig i kommentaren nedenfor, hvis der ikke er ændringer fra sidst.</a:t>
            </a:r>
          </a:p>
          <a:p>
            <a:pPr>
              <a:buNone/>
            </a:pPr>
            <a:r>
              <a:rPr lang="da-DK" sz="1000" b="1" dirty="0">
                <a:solidFill>
                  <a:srgbClr val="0070C0"/>
                </a:solidFill>
              </a:rPr>
              <a:t>Økonomi og ressourcer: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0070C0"/>
                </a:solidFill>
              </a:rPr>
              <a:t>Tilret tabellen så den passer til projektet - Ret omkostningskategorierne, tidsperioden så den bliver måned, kvartal eller år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0070C0"/>
                </a:solidFill>
              </a:rPr>
              <a:t>Opfølgning, som fraviger allokering skrives med rød skrift.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0070C0"/>
                </a:solidFill>
              </a:rPr>
              <a:t>Opfølgning som matcher allokeringen markeres med et flueben. – Husk væsentlighedsprincippet. </a:t>
            </a:r>
          </a:p>
          <a:p>
            <a:pPr>
              <a:buNone/>
            </a:pPr>
            <a:r>
              <a:rPr lang="da-DK" sz="1000" b="1" dirty="0">
                <a:solidFill>
                  <a:srgbClr val="0070C0"/>
                </a:solidFill>
              </a:rPr>
              <a:t>Generelt: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0070C0"/>
                </a:solidFill>
              </a:rPr>
              <a:t>De enkelte statusområder kan uddybes i efterfølgende slides. Bedre med et overskueligt overblik og en uddybning, end at man forsøger at få det hele med i overblikket, så overblikket mistes.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00" dirty="0">
                <a:solidFill>
                  <a:srgbClr val="0070C0"/>
                </a:solidFill>
              </a:rPr>
              <a:t>Slet denne slide</a:t>
            </a:r>
          </a:p>
          <a:p>
            <a:pPr>
              <a:buNone/>
            </a:pPr>
            <a:endParaRPr lang="da-DK" sz="1000" dirty="0"/>
          </a:p>
          <a:p>
            <a:pPr>
              <a:buNone/>
            </a:pPr>
            <a:endParaRPr lang="da-DK" dirty="0"/>
          </a:p>
          <a:p>
            <a:pPr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7514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AU 16:9">
  <a:themeElements>
    <a:clrScheme name="AU_Blue">
      <a:dk1>
        <a:srgbClr val="000000"/>
      </a:dk1>
      <a:lt1>
        <a:srgbClr val="FFFFFF"/>
      </a:lt1>
      <a:dk2>
        <a:srgbClr val="002546"/>
      </a:dk2>
      <a:lt2>
        <a:srgbClr val="002546"/>
      </a:lt2>
      <a:accent1>
        <a:srgbClr val="0A1439"/>
      </a:accent1>
      <a:accent2>
        <a:srgbClr val="183D83"/>
      </a:accent2>
      <a:accent3>
        <a:srgbClr val="87D1F4"/>
      </a:accent3>
      <a:accent4>
        <a:srgbClr val="33525F"/>
      </a:accent4>
      <a:accent5>
        <a:srgbClr val="548195"/>
      </a:accent5>
      <a:accent6>
        <a:srgbClr val="C6C6C6"/>
      </a:accent6>
      <a:hlink>
        <a:srgbClr val="03428E"/>
      </a:hlink>
      <a:folHlink>
        <a:srgbClr val="03428E"/>
      </a:folHlink>
    </a:clrScheme>
    <a:fontScheme name="AU Passata">
      <a:majorFont>
        <a:latin typeface="AU Passata"/>
        <a:ea typeface=""/>
        <a:cs typeface=""/>
      </a:majorFont>
      <a:minorFont>
        <a:latin typeface="AU Passat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sz="16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AU Passat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5000"/>
          </a:lnSpc>
          <a:defRPr sz="1600"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U PowerPoint Template 16-9.potx" id="{7A6F7BDC-B87C-43B1-A03F-8FC29EB8E4AA}" vid="{0342C178-0357-4DD1-B9D7-A15D067ACA9C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C96052EFB97341A5871288D86B27A7" ma:contentTypeVersion="7" ma:contentTypeDescription="Opret et nyt dokument." ma:contentTypeScope="" ma:versionID="01bc854b074f8502821f66f7a30065e0">
  <xsd:schema xmlns:xsd="http://www.w3.org/2001/XMLSchema" xmlns:xs="http://www.w3.org/2001/XMLSchema" xmlns:p="http://schemas.microsoft.com/office/2006/metadata/properties" xmlns:ns2="988dce88-cea9-4800-aa16-acd695a49f9d" xmlns:ns3="15fe9eb6-5711-457c-a3f8-e1723551ee13" targetNamespace="http://schemas.microsoft.com/office/2006/metadata/properties" ma:root="true" ma:fieldsID="d9352256607236683e1906752b1a34cf" ns2:_="" ns3:_="">
    <xsd:import namespace="988dce88-cea9-4800-aa16-acd695a49f9d"/>
    <xsd:import namespace="15fe9eb6-5711-457c-a3f8-e1723551ee1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8dce88-cea9-4800-aa16-acd695a49f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e9eb6-5711-457c-a3f8-e1723551ee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dholdstype"/>
        <xsd:element ref="dc:title" minOccurs="0" maxOccurs="1" ma:index="3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3D9E12-AC44-4734-B0FF-DD283C71D0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EB9917-F16B-4B8B-B2E9-9AFB243F6832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988dce88-cea9-4800-aa16-acd695a49f9d"/>
    <ds:schemaRef ds:uri="http://purl.org/dc/dcmitype/"/>
    <ds:schemaRef ds:uri="http://schemas.openxmlformats.org/package/2006/metadata/core-properties"/>
    <ds:schemaRef ds:uri="http://schemas.microsoft.com/office/2006/metadata/properties"/>
    <ds:schemaRef ds:uri="15fe9eb6-5711-457c-a3f8-e1723551ee1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38D1C56-7BCD-4D7B-86EC-A5E79C61B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8dce88-cea9-4800-aa16-acd695a49f9d"/>
    <ds:schemaRef ds:uri="15fe9eb6-5711-457c-a3f8-e1723551ee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474</Words>
  <Application>Microsoft Office PowerPoint</Application>
  <PresentationFormat>Widescreen</PresentationFormat>
  <Paragraphs>127</Paragraphs>
  <Slides>3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3</vt:i4>
      </vt:variant>
    </vt:vector>
  </HeadingPairs>
  <TitlesOfParts>
    <vt:vector size="13" baseType="lpstr">
      <vt:lpstr>Aptos</vt:lpstr>
      <vt:lpstr>Aptos Display</vt:lpstr>
      <vt:lpstr>Arial</vt:lpstr>
      <vt:lpstr>AU Passata</vt:lpstr>
      <vt:lpstr>AU Passata Light</vt:lpstr>
      <vt:lpstr>AU Peto</vt:lpstr>
      <vt:lpstr>Calibri</vt:lpstr>
      <vt:lpstr>Georgia</vt:lpstr>
      <vt:lpstr>Office-tema</vt:lpstr>
      <vt:lpstr>1_AU 16:9</vt:lpstr>
      <vt:lpstr>Skabelon til overblik over projektets status</vt:lpstr>
      <vt:lpstr>PowerPoint-præsentation</vt:lpstr>
      <vt:lpstr>Vejledning til statusoverblikket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Skabelon til projektstatus overblik</dc:title>
  <dc:creator>Nanna Garner</dc:creator>
  <cp:lastModifiedBy>Nanna Garner</cp:lastModifiedBy>
  <cp:revision>2</cp:revision>
  <dcterms:created xsi:type="dcterms:W3CDTF">2024-05-22T07:49:56Z</dcterms:created>
  <dcterms:modified xsi:type="dcterms:W3CDTF">2024-10-17T07:59:41Z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0x0101001EC96052EFB97341A5871288D86B27A7</vt:lpwstr>
  </property>
</Properties>
</file>