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 id="2147483679" r:id="rId5"/>
  </p:sldMasterIdLst>
  <p:notesMasterIdLst>
    <p:notesMasterId r:id="rId31"/>
  </p:notesMasterIdLst>
  <p:handoutMasterIdLst>
    <p:handoutMasterId r:id="rId32"/>
  </p:handoutMasterIdLst>
  <p:sldIdLst>
    <p:sldId id="3531" r:id="rId6"/>
    <p:sldId id="262" r:id="rId7"/>
    <p:sldId id="3569" r:id="rId8"/>
    <p:sldId id="3554" r:id="rId9"/>
    <p:sldId id="3540" r:id="rId10"/>
    <p:sldId id="3562" r:id="rId11"/>
    <p:sldId id="3563" r:id="rId12"/>
    <p:sldId id="3564" r:id="rId13"/>
    <p:sldId id="3565" r:id="rId14"/>
    <p:sldId id="3570" r:id="rId15"/>
    <p:sldId id="3567" r:id="rId16"/>
    <p:sldId id="3558" r:id="rId17"/>
    <p:sldId id="3568" r:id="rId18"/>
    <p:sldId id="3551" r:id="rId19"/>
    <p:sldId id="295" r:id="rId20"/>
    <p:sldId id="264" r:id="rId21"/>
    <p:sldId id="301" r:id="rId22"/>
    <p:sldId id="3553" r:id="rId23"/>
    <p:sldId id="3542" r:id="rId24"/>
    <p:sldId id="3560" r:id="rId25"/>
    <p:sldId id="3545" r:id="rId26"/>
    <p:sldId id="3566" r:id="rId27"/>
    <p:sldId id="3546" r:id="rId28"/>
    <p:sldId id="3534" r:id="rId29"/>
    <p:sldId id="260" r:id="rId30"/>
  </p:sldIdLst>
  <p:sldSz cx="12188825" cy="6858000"/>
  <p:notesSz cx="7004050" cy="9199563"/>
  <p:embeddedFontLst>
    <p:embeddedFont>
      <p:font typeface="AU Passata" panose="020B0503030502030804" pitchFamily="34" charset="0"/>
      <p:regular r:id="rId33"/>
      <p:bold r:id="rId34"/>
    </p:embeddedFont>
    <p:embeddedFont>
      <p:font typeface="AU Passata Light" panose="020B0303030902030804" pitchFamily="34" charset="0"/>
      <p:regular r:id="rId35"/>
      <p:bold r:id="rId36"/>
    </p:embeddedFont>
    <p:embeddedFont>
      <p:font typeface="AU Peto" panose="040C0B07020602020301" pitchFamily="82" charset="0"/>
      <p:regular r:id="rId37"/>
      <p:bold r:id="rId38"/>
    </p:embeddedFont>
    <p:embeddedFont>
      <p:font typeface="Georgia" panose="02040502050405020303" pitchFamily="18" charset="0"/>
      <p:regular r:id="rId39"/>
      <p:bold r:id="rId40"/>
      <p:italic r:id="rId41"/>
      <p:boldItalic r:id="rId42"/>
    </p:embeddedFont>
    <p:embeddedFont>
      <p:font typeface="Segoe UI" panose="020B0502040204020203" pitchFamily="34" charset="0"/>
      <p:regular r:id="rId43"/>
      <p:bold r:id="rId44"/>
      <p:italic r:id="rId45"/>
      <p:boldItalic r:id="rId46"/>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98" userDrawn="1">
          <p15:clr>
            <a:srgbClr val="A4A3A4"/>
          </p15:clr>
        </p15:guide>
        <p15:guide id="2" pos="220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a:srgbClr val="E7E7E8"/>
    <a:srgbClr val="CCCCCE"/>
    <a:srgbClr val="0025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2875" autoAdjust="0"/>
  </p:normalViewPr>
  <p:slideViewPr>
    <p:cSldViewPr snapToObjects="1" showGuides="1">
      <p:cViewPr varScale="1">
        <p:scale>
          <a:sx n="89" d="100"/>
          <a:sy n="89" d="100"/>
        </p:scale>
        <p:origin x="1812" y="7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5" d="100"/>
          <a:sy n="95" d="100"/>
        </p:scale>
        <p:origin x="3540" y="102"/>
      </p:cViewPr>
      <p:guideLst>
        <p:guide orient="horz" pos="2898"/>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A0C45-12BA-4F83-8979-14EB7350F93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1DF800D0-F588-41DD-AB51-08EDAE57B0DC}">
      <dgm:prSet phldrT="[Tekst]"/>
      <dgm:spPr/>
      <dgm:t>
        <a:bodyPr/>
        <a:lstStyle/>
        <a:p>
          <a:r>
            <a:rPr lang="da-DK" dirty="0">
              <a:solidFill>
                <a:schemeClr val="bg1"/>
              </a:solidFill>
            </a:rPr>
            <a:t>Projekter er organisationens stærkeste udviklingsmuskel</a:t>
          </a:r>
          <a:r>
            <a:rPr lang="da-DK">
              <a:solidFill>
                <a:schemeClr val="bg1"/>
              </a:solidFill>
            </a:rPr>
            <a:t>. </a:t>
          </a:r>
        </a:p>
        <a:p>
          <a:r>
            <a:rPr lang="da-DK">
              <a:solidFill>
                <a:schemeClr val="bg1"/>
              </a:solidFill>
            </a:rPr>
            <a:t>Styregruppearbejdet er en </a:t>
          </a:r>
          <a:r>
            <a:rPr lang="da-DK" dirty="0">
              <a:solidFill>
                <a:schemeClr val="bg1"/>
              </a:solidFill>
            </a:rPr>
            <a:t>essentiel, strategisk </a:t>
          </a:r>
          <a:r>
            <a:rPr lang="da-DK" dirty="0">
              <a:solidFill>
                <a:schemeClr val="bg1"/>
              </a:solidFill>
              <a:latin typeface="AU Passata"/>
            </a:rPr>
            <a:t>ledelsesdisciplin</a:t>
          </a:r>
          <a:r>
            <a:rPr lang="da-DK" dirty="0">
              <a:solidFill>
                <a:schemeClr val="bg1"/>
              </a:solidFill>
            </a:rPr>
            <a:t>.</a:t>
          </a:r>
          <a:endParaRPr lang="da-DK" dirty="0"/>
        </a:p>
      </dgm:t>
    </dgm:pt>
    <dgm:pt modelId="{BF7ECFEA-4F0A-4D4C-8678-FC03C93F41D6}" type="parTrans" cxnId="{CE331528-1445-4920-BFB9-39A4BDE4FC49}">
      <dgm:prSet/>
      <dgm:spPr/>
      <dgm:t>
        <a:bodyPr/>
        <a:lstStyle/>
        <a:p>
          <a:endParaRPr lang="da-DK"/>
        </a:p>
      </dgm:t>
    </dgm:pt>
    <dgm:pt modelId="{8C3E6633-2598-49A7-AD4D-282BF395C3DA}" type="sibTrans" cxnId="{CE331528-1445-4920-BFB9-39A4BDE4FC49}">
      <dgm:prSet/>
      <dgm:spPr/>
      <dgm:t>
        <a:bodyPr/>
        <a:lstStyle/>
        <a:p>
          <a:endParaRPr lang="da-DK"/>
        </a:p>
      </dgm:t>
    </dgm:pt>
    <dgm:pt modelId="{6A389A5F-E219-4A37-905B-EADD80B8E12A}">
      <dgm:prSet phldrT="[Tekst]"/>
      <dgm:spPr/>
      <dgm:t>
        <a:bodyPr/>
        <a:lstStyle/>
        <a:p>
          <a:r>
            <a:rPr lang="da-DK" dirty="0">
              <a:solidFill>
                <a:schemeClr val="bg1"/>
              </a:solidFill>
            </a:rPr>
            <a:t>Styregruppen er ikke et forum, hvor deltagerne skal underholdes af projektlederen</a:t>
          </a:r>
          <a:endParaRPr lang="da-DK" dirty="0"/>
        </a:p>
      </dgm:t>
    </dgm:pt>
    <dgm:pt modelId="{B087E54E-28EA-4064-82B3-400F7B6A86BB}" type="parTrans" cxnId="{F02F95B3-0963-4B68-9C0F-D04E8F07E00F}">
      <dgm:prSet/>
      <dgm:spPr/>
      <dgm:t>
        <a:bodyPr/>
        <a:lstStyle/>
        <a:p>
          <a:endParaRPr lang="da-DK"/>
        </a:p>
      </dgm:t>
    </dgm:pt>
    <dgm:pt modelId="{AE2349E5-5407-424C-8A0D-6A4D245306B1}" type="sibTrans" cxnId="{F02F95B3-0963-4B68-9C0F-D04E8F07E00F}">
      <dgm:prSet/>
      <dgm:spPr>
        <a:pattFill prst="pct5">
          <a:fgClr>
            <a:schemeClr val="accent1"/>
          </a:fgClr>
          <a:bgClr>
            <a:schemeClr val="bg1"/>
          </a:bgClr>
        </a:pattFill>
      </dgm:spPr>
      <dgm:t>
        <a:bodyPr/>
        <a:lstStyle/>
        <a:p>
          <a:endParaRPr lang="da-DK"/>
        </a:p>
      </dgm:t>
    </dgm:pt>
    <dgm:pt modelId="{F96FA1B9-6F2D-4BA4-B785-9C5593CCA456}">
      <dgm:prSet phldrT="[Tekst]"/>
      <dgm:spPr/>
      <dgm:t>
        <a:bodyPr/>
        <a:lstStyle/>
        <a:p>
          <a:pPr rtl="0"/>
          <a:r>
            <a:rPr lang="da-DK" dirty="0">
              <a:solidFill>
                <a:schemeClr val="bg1"/>
              </a:solidFill>
            </a:rPr>
            <a:t>Styregruppearbejde er </a:t>
          </a:r>
          <a:r>
            <a:rPr lang="da-DK">
              <a:solidFill>
                <a:schemeClr val="bg1"/>
              </a:solidFill>
            </a:rPr>
            <a:t>vigtigt arbejde.</a:t>
          </a:r>
        </a:p>
        <a:p>
          <a:pPr rtl="0"/>
          <a:r>
            <a:rPr lang="da-DK">
              <a:solidFill>
                <a:schemeClr val="bg1"/>
              </a:solidFill>
            </a:rPr>
            <a:t>Det kræver </a:t>
          </a:r>
          <a:r>
            <a:rPr lang="da-DK" dirty="0">
              <a:solidFill>
                <a:schemeClr val="bg1"/>
              </a:solidFill>
            </a:rPr>
            <a:t>investering af tid og ressourcer fra de medvirkende</a:t>
          </a:r>
          <a:r>
            <a:rPr lang="da-DK" dirty="0">
              <a:latin typeface="AU Passata"/>
            </a:rPr>
            <a:t> </a:t>
          </a:r>
          <a:endParaRPr lang="da-DK" dirty="0"/>
        </a:p>
      </dgm:t>
    </dgm:pt>
    <dgm:pt modelId="{015BE91E-193A-42E1-BB74-8A9820644E1E}" type="parTrans" cxnId="{960D7075-23ED-4E22-BEC1-5196251615B2}">
      <dgm:prSet/>
      <dgm:spPr/>
      <dgm:t>
        <a:bodyPr/>
        <a:lstStyle/>
        <a:p>
          <a:endParaRPr lang="da-DK"/>
        </a:p>
      </dgm:t>
    </dgm:pt>
    <dgm:pt modelId="{B88408B9-8C49-4F55-A4FF-7CB26DC48226}" type="sibTrans" cxnId="{960D7075-23ED-4E22-BEC1-5196251615B2}">
      <dgm:prSet/>
      <dgm:spPr>
        <a:solidFill>
          <a:schemeClr val="bg1"/>
        </a:solidFill>
      </dgm:spPr>
      <dgm:t>
        <a:bodyPr/>
        <a:lstStyle/>
        <a:p>
          <a:endParaRPr lang="da-DK"/>
        </a:p>
      </dgm:t>
    </dgm:pt>
    <dgm:pt modelId="{0D342B12-129B-4C85-901A-B27B86741F8E}">
      <dgm:prSet phldrT="[Tekst]"/>
      <dgm:spPr/>
      <dgm:t>
        <a:bodyPr/>
        <a:lstStyle/>
        <a:p>
          <a:r>
            <a:rPr lang="da-DK" dirty="0">
              <a:solidFill>
                <a:schemeClr val="bg1"/>
              </a:solidFill>
            </a:rPr>
            <a:t>Styregruppens motor er møderne. </a:t>
          </a:r>
        </a:p>
        <a:p>
          <a:r>
            <a:rPr lang="da-DK" dirty="0">
              <a:solidFill>
                <a:schemeClr val="bg1"/>
              </a:solidFill>
            </a:rPr>
            <a:t>Dens brændstof er forberedelse, ledelse og opfølgning</a:t>
          </a:r>
          <a:endParaRPr lang="da-DK" dirty="0"/>
        </a:p>
      </dgm:t>
    </dgm:pt>
    <dgm:pt modelId="{28576D1B-F59E-4FF1-BFE3-DCB56F6610FB}" type="parTrans" cxnId="{F8B1803D-CD68-4671-86F3-0B1F147AC71A}">
      <dgm:prSet/>
      <dgm:spPr/>
      <dgm:t>
        <a:bodyPr/>
        <a:lstStyle/>
        <a:p>
          <a:endParaRPr lang="da-DK"/>
        </a:p>
      </dgm:t>
    </dgm:pt>
    <dgm:pt modelId="{5C545FC6-5767-4F7B-9E45-77E749F53EF7}" type="sibTrans" cxnId="{F8B1803D-CD68-4671-86F3-0B1F147AC71A}">
      <dgm:prSet/>
      <dgm:spPr/>
      <dgm:t>
        <a:bodyPr/>
        <a:lstStyle/>
        <a:p>
          <a:endParaRPr lang="da-DK"/>
        </a:p>
      </dgm:t>
    </dgm:pt>
    <dgm:pt modelId="{EF7CE964-6AFB-4906-B40C-AC10904ED2D8}">
      <dgm:prSet phldrT="[Tekst]"/>
      <dgm:spPr/>
      <dgm:t>
        <a:bodyPr/>
        <a:lstStyle/>
        <a:p>
          <a:r>
            <a:rPr lang="da-DK" dirty="0">
              <a:solidFill>
                <a:schemeClr val="bg1"/>
              </a:solidFill>
            </a:rPr>
            <a:t>Styregruppens funktion er at støtte projektlederen i at udføre sin opgave </a:t>
          </a:r>
          <a:r>
            <a:rPr lang="da-DK">
              <a:solidFill>
                <a:schemeClr val="bg1"/>
              </a:solidFill>
            </a:rPr>
            <a:t>bedst muligt</a:t>
          </a:r>
        </a:p>
        <a:p>
          <a:r>
            <a:rPr lang="da-DK">
              <a:solidFill>
                <a:schemeClr val="bg1"/>
              </a:solidFill>
            </a:rPr>
            <a:t>…ikke </a:t>
          </a:r>
          <a:r>
            <a:rPr lang="da-DK" dirty="0">
              <a:solidFill>
                <a:schemeClr val="bg1"/>
              </a:solidFill>
            </a:rPr>
            <a:t>at kontrollere projektlederen</a:t>
          </a:r>
          <a:endParaRPr lang="da-DK" dirty="0"/>
        </a:p>
      </dgm:t>
    </dgm:pt>
    <dgm:pt modelId="{0B2F750D-4C20-46FD-9685-517120562355}" type="parTrans" cxnId="{0DF56C3E-350B-4958-965B-2CE3C65ECC57}">
      <dgm:prSet/>
      <dgm:spPr/>
      <dgm:t>
        <a:bodyPr/>
        <a:lstStyle/>
        <a:p>
          <a:endParaRPr lang="da-DK"/>
        </a:p>
      </dgm:t>
    </dgm:pt>
    <dgm:pt modelId="{D8DCC71C-AF40-4475-B0B0-F63BEFB97236}" type="sibTrans" cxnId="{0DF56C3E-350B-4958-965B-2CE3C65ECC57}">
      <dgm:prSet/>
      <dgm:spPr/>
      <dgm:t>
        <a:bodyPr/>
        <a:lstStyle/>
        <a:p>
          <a:endParaRPr lang="da-DK"/>
        </a:p>
      </dgm:t>
    </dgm:pt>
    <dgm:pt modelId="{5AFE27FD-0A9D-4BCA-A44B-760A8DEBD377}" type="pres">
      <dgm:prSet presAssocID="{04EA0C45-12BA-4F83-8979-14EB7350F930}" presName="cycle" presStyleCnt="0">
        <dgm:presLayoutVars>
          <dgm:dir/>
          <dgm:resizeHandles val="exact"/>
        </dgm:presLayoutVars>
      </dgm:prSet>
      <dgm:spPr/>
    </dgm:pt>
    <dgm:pt modelId="{1FE845D5-8C8C-4FC3-83A6-422C76349591}" type="pres">
      <dgm:prSet presAssocID="{1DF800D0-F588-41DD-AB51-08EDAE57B0DC}" presName="node" presStyleLbl="node1" presStyleIdx="0" presStyleCnt="5">
        <dgm:presLayoutVars>
          <dgm:bulletEnabled val="1"/>
        </dgm:presLayoutVars>
      </dgm:prSet>
      <dgm:spPr/>
    </dgm:pt>
    <dgm:pt modelId="{BCC1208B-31C6-46A9-9AFC-AC3208037C32}" type="pres">
      <dgm:prSet presAssocID="{1DF800D0-F588-41DD-AB51-08EDAE57B0DC}" presName="spNode" presStyleCnt="0"/>
      <dgm:spPr/>
    </dgm:pt>
    <dgm:pt modelId="{61F296AA-2BD3-42EC-9695-2DBBE036A7A0}" type="pres">
      <dgm:prSet presAssocID="{8C3E6633-2598-49A7-AD4D-282BF395C3DA}" presName="sibTrans" presStyleLbl="sibTrans1D1" presStyleIdx="0" presStyleCnt="5"/>
      <dgm:spPr/>
    </dgm:pt>
    <dgm:pt modelId="{C45AEF4B-1B4A-499F-8BC0-067619064792}" type="pres">
      <dgm:prSet presAssocID="{6A389A5F-E219-4A37-905B-EADD80B8E12A}" presName="node" presStyleLbl="node1" presStyleIdx="1" presStyleCnt="5">
        <dgm:presLayoutVars>
          <dgm:bulletEnabled val="1"/>
        </dgm:presLayoutVars>
      </dgm:prSet>
      <dgm:spPr/>
    </dgm:pt>
    <dgm:pt modelId="{82622BC9-9590-4B1D-B97A-E9325F65A662}" type="pres">
      <dgm:prSet presAssocID="{6A389A5F-E219-4A37-905B-EADD80B8E12A}" presName="spNode" presStyleCnt="0"/>
      <dgm:spPr/>
    </dgm:pt>
    <dgm:pt modelId="{D8519942-6138-4E7F-A7A9-C717DA0C1598}" type="pres">
      <dgm:prSet presAssocID="{AE2349E5-5407-424C-8A0D-6A4D245306B1}" presName="sibTrans" presStyleLbl="sibTrans1D1" presStyleIdx="1" presStyleCnt="5"/>
      <dgm:spPr/>
    </dgm:pt>
    <dgm:pt modelId="{61F213F5-2805-47AE-BE75-F057CF11801F}" type="pres">
      <dgm:prSet presAssocID="{F96FA1B9-6F2D-4BA4-B785-9C5593CCA456}" presName="node" presStyleLbl="node1" presStyleIdx="2" presStyleCnt="5">
        <dgm:presLayoutVars>
          <dgm:bulletEnabled val="1"/>
        </dgm:presLayoutVars>
      </dgm:prSet>
      <dgm:spPr/>
    </dgm:pt>
    <dgm:pt modelId="{009A35E2-E40D-4DE1-9A68-E3954B86AEB8}" type="pres">
      <dgm:prSet presAssocID="{F96FA1B9-6F2D-4BA4-B785-9C5593CCA456}" presName="spNode" presStyleCnt="0"/>
      <dgm:spPr/>
    </dgm:pt>
    <dgm:pt modelId="{B540D11E-F3E9-4CC6-B86A-153AE4DF8AFB}" type="pres">
      <dgm:prSet presAssocID="{B88408B9-8C49-4F55-A4FF-7CB26DC48226}" presName="sibTrans" presStyleLbl="sibTrans1D1" presStyleIdx="2" presStyleCnt="5"/>
      <dgm:spPr/>
    </dgm:pt>
    <dgm:pt modelId="{6ECFA816-85A2-49FC-A966-860ED8BD5FB2}" type="pres">
      <dgm:prSet presAssocID="{0D342B12-129B-4C85-901A-B27B86741F8E}" presName="node" presStyleLbl="node1" presStyleIdx="3" presStyleCnt="5">
        <dgm:presLayoutVars>
          <dgm:bulletEnabled val="1"/>
        </dgm:presLayoutVars>
      </dgm:prSet>
      <dgm:spPr/>
    </dgm:pt>
    <dgm:pt modelId="{61B447DF-27E8-4E0A-A237-F0E5B1DF8E74}" type="pres">
      <dgm:prSet presAssocID="{0D342B12-129B-4C85-901A-B27B86741F8E}" presName="spNode" presStyleCnt="0"/>
      <dgm:spPr/>
    </dgm:pt>
    <dgm:pt modelId="{D3504AE8-4A31-43C4-8C55-B2D3A6BE6509}" type="pres">
      <dgm:prSet presAssocID="{5C545FC6-5767-4F7B-9E45-77E749F53EF7}" presName="sibTrans" presStyleLbl="sibTrans1D1" presStyleIdx="3" presStyleCnt="5"/>
      <dgm:spPr/>
    </dgm:pt>
    <dgm:pt modelId="{DFE8C08E-E9C0-4786-99A3-1982A4C33121}" type="pres">
      <dgm:prSet presAssocID="{EF7CE964-6AFB-4906-B40C-AC10904ED2D8}" presName="node" presStyleLbl="node1" presStyleIdx="4" presStyleCnt="5">
        <dgm:presLayoutVars>
          <dgm:bulletEnabled val="1"/>
        </dgm:presLayoutVars>
      </dgm:prSet>
      <dgm:spPr/>
    </dgm:pt>
    <dgm:pt modelId="{52C21DE6-9A2A-4773-8583-7B8E6218EA72}" type="pres">
      <dgm:prSet presAssocID="{EF7CE964-6AFB-4906-B40C-AC10904ED2D8}" presName="spNode" presStyleCnt="0"/>
      <dgm:spPr/>
    </dgm:pt>
    <dgm:pt modelId="{739CA220-A243-47E4-B65E-F99E889853D0}" type="pres">
      <dgm:prSet presAssocID="{D8DCC71C-AF40-4475-B0B0-F63BEFB97236}" presName="sibTrans" presStyleLbl="sibTrans1D1" presStyleIdx="4" presStyleCnt="5"/>
      <dgm:spPr/>
    </dgm:pt>
  </dgm:ptLst>
  <dgm:cxnLst>
    <dgm:cxn modelId="{CE331528-1445-4920-BFB9-39A4BDE4FC49}" srcId="{04EA0C45-12BA-4F83-8979-14EB7350F930}" destId="{1DF800D0-F588-41DD-AB51-08EDAE57B0DC}" srcOrd="0" destOrd="0" parTransId="{BF7ECFEA-4F0A-4D4C-8678-FC03C93F41D6}" sibTransId="{8C3E6633-2598-49A7-AD4D-282BF395C3DA}"/>
    <dgm:cxn modelId="{D15AA92A-4C0C-4168-9DF8-EF7BC2A7154D}" type="presOf" srcId="{8C3E6633-2598-49A7-AD4D-282BF395C3DA}" destId="{61F296AA-2BD3-42EC-9695-2DBBE036A7A0}" srcOrd="0" destOrd="0" presId="urn:microsoft.com/office/officeart/2005/8/layout/cycle6"/>
    <dgm:cxn modelId="{3669A02E-2C6F-4BA1-8041-D637588F5584}" type="presOf" srcId="{D8DCC71C-AF40-4475-B0B0-F63BEFB97236}" destId="{739CA220-A243-47E4-B65E-F99E889853D0}" srcOrd="0" destOrd="0" presId="urn:microsoft.com/office/officeart/2005/8/layout/cycle6"/>
    <dgm:cxn modelId="{55B1A333-FF21-471C-8BEA-70E779774857}" type="presOf" srcId="{5C545FC6-5767-4F7B-9E45-77E749F53EF7}" destId="{D3504AE8-4A31-43C4-8C55-B2D3A6BE6509}" srcOrd="0" destOrd="0" presId="urn:microsoft.com/office/officeart/2005/8/layout/cycle6"/>
    <dgm:cxn modelId="{F8B1803D-CD68-4671-86F3-0B1F147AC71A}" srcId="{04EA0C45-12BA-4F83-8979-14EB7350F930}" destId="{0D342B12-129B-4C85-901A-B27B86741F8E}" srcOrd="3" destOrd="0" parTransId="{28576D1B-F59E-4FF1-BFE3-DCB56F6610FB}" sibTransId="{5C545FC6-5767-4F7B-9E45-77E749F53EF7}"/>
    <dgm:cxn modelId="{F66AED3D-2473-4230-85D1-8D1001DC979C}" type="presOf" srcId="{B88408B9-8C49-4F55-A4FF-7CB26DC48226}" destId="{B540D11E-F3E9-4CC6-B86A-153AE4DF8AFB}" srcOrd="0" destOrd="0" presId="urn:microsoft.com/office/officeart/2005/8/layout/cycle6"/>
    <dgm:cxn modelId="{0DF56C3E-350B-4958-965B-2CE3C65ECC57}" srcId="{04EA0C45-12BA-4F83-8979-14EB7350F930}" destId="{EF7CE964-6AFB-4906-B40C-AC10904ED2D8}" srcOrd="4" destOrd="0" parTransId="{0B2F750D-4C20-46FD-9685-517120562355}" sibTransId="{D8DCC71C-AF40-4475-B0B0-F63BEFB97236}"/>
    <dgm:cxn modelId="{C5B27772-0A45-4191-A44B-E5D54911D736}" type="presOf" srcId="{04EA0C45-12BA-4F83-8979-14EB7350F930}" destId="{5AFE27FD-0A9D-4BCA-A44B-760A8DEBD377}" srcOrd="0" destOrd="0" presId="urn:microsoft.com/office/officeart/2005/8/layout/cycle6"/>
    <dgm:cxn modelId="{960D7075-23ED-4E22-BEC1-5196251615B2}" srcId="{04EA0C45-12BA-4F83-8979-14EB7350F930}" destId="{F96FA1B9-6F2D-4BA4-B785-9C5593CCA456}" srcOrd="2" destOrd="0" parTransId="{015BE91E-193A-42E1-BB74-8A9820644E1E}" sibTransId="{B88408B9-8C49-4F55-A4FF-7CB26DC48226}"/>
    <dgm:cxn modelId="{2A531076-9A98-4336-B1A1-11557745080F}" type="presOf" srcId="{F96FA1B9-6F2D-4BA4-B785-9C5593CCA456}" destId="{61F213F5-2805-47AE-BE75-F057CF11801F}" srcOrd="0" destOrd="0" presId="urn:microsoft.com/office/officeart/2005/8/layout/cycle6"/>
    <dgm:cxn modelId="{02061280-AD58-4C57-91C7-FF056F0925F4}" type="presOf" srcId="{6A389A5F-E219-4A37-905B-EADD80B8E12A}" destId="{C45AEF4B-1B4A-499F-8BC0-067619064792}" srcOrd="0" destOrd="0" presId="urn:microsoft.com/office/officeart/2005/8/layout/cycle6"/>
    <dgm:cxn modelId="{D97F8582-0789-4FD1-860A-20A1FE43BA78}" type="presOf" srcId="{0D342B12-129B-4C85-901A-B27B86741F8E}" destId="{6ECFA816-85A2-49FC-A966-860ED8BD5FB2}" srcOrd="0" destOrd="0" presId="urn:microsoft.com/office/officeart/2005/8/layout/cycle6"/>
    <dgm:cxn modelId="{A49A25B3-8140-4FAC-B0E3-B1E67F3EAFDE}" type="presOf" srcId="{1DF800D0-F588-41DD-AB51-08EDAE57B0DC}" destId="{1FE845D5-8C8C-4FC3-83A6-422C76349591}" srcOrd="0" destOrd="0" presId="urn:microsoft.com/office/officeart/2005/8/layout/cycle6"/>
    <dgm:cxn modelId="{F02F95B3-0963-4B68-9C0F-D04E8F07E00F}" srcId="{04EA0C45-12BA-4F83-8979-14EB7350F930}" destId="{6A389A5F-E219-4A37-905B-EADD80B8E12A}" srcOrd="1" destOrd="0" parTransId="{B087E54E-28EA-4064-82B3-400F7B6A86BB}" sibTransId="{AE2349E5-5407-424C-8A0D-6A4D245306B1}"/>
    <dgm:cxn modelId="{C952B2EC-545D-4AD6-979F-6E69A1C3E49D}" type="presOf" srcId="{AE2349E5-5407-424C-8A0D-6A4D245306B1}" destId="{D8519942-6138-4E7F-A7A9-C717DA0C1598}" srcOrd="0" destOrd="0" presId="urn:microsoft.com/office/officeart/2005/8/layout/cycle6"/>
    <dgm:cxn modelId="{81F7DBFD-3176-4056-8639-1D860D4C627B}" type="presOf" srcId="{EF7CE964-6AFB-4906-B40C-AC10904ED2D8}" destId="{DFE8C08E-E9C0-4786-99A3-1982A4C33121}" srcOrd="0" destOrd="0" presId="urn:microsoft.com/office/officeart/2005/8/layout/cycle6"/>
    <dgm:cxn modelId="{FF9AD17E-6E60-458E-A4DA-5548AA0DE7E6}" type="presParOf" srcId="{5AFE27FD-0A9D-4BCA-A44B-760A8DEBD377}" destId="{1FE845D5-8C8C-4FC3-83A6-422C76349591}" srcOrd="0" destOrd="0" presId="urn:microsoft.com/office/officeart/2005/8/layout/cycle6"/>
    <dgm:cxn modelId="{373D2980-DAC6-42E1-9BB0-1EB084ED65FF}" type="presParOf" srcId="{5AFE27FD-0A9D-4BCA-A44B-760A8DEBD377}" destId="{BCC1208B-31C6-46A9-9AFC-AC3208037C32}" srcOrd="1" destOrd="0" presId="urn:microsoft.com/office/officeart/2005/8/layout/cycle6"/>
    <dgm:cxn modelId="{F1E672FB-C39F-40A4-B8E6-04759AC96F95}" type="presParOf" srcId="{5AFE27FD-0A9D-4BCA-A44B-760A8DEBD377}" destId="{61F296AA-2BD3-42EC-9695-2DBBE036A7A0}" srcOrd="2" destOrd="0" presId="urn:microsoft.com/office/officeart/2005/8/layout/cycle6"/>
    <dgm:cxn modelId="{AD7F2141-559C-45E6-B935-2D3EDCFDD5B0}" type="presParOf" srcId="{5AFE27FD-0A9D-4BCA-A44B-760A8DEBD377}" destId="{C45AEF4B-1B4A-499F-8BC0-067619064792}" srcOrd="3" destOrd="0" presId="urn:microsoft.com/office/officeart/2005/8/layout/cycle6"/>
    <dgm:cxn modelId="{35A73F28-3EBF-49B2-A8AD-EFD0BE31FC6B}" type="presParOf" srcId="{5AFE27FD-0A9D-4BCA-A44B-760A8DEBD377}" destId="{82622BC9-9590-4B1D-B97A-E9325F65A662}" srcOrd="4" destOrd="0" presId="urn:microsoft.com/office/officeart/2005/8/layout/cycle6"/>
    <dgm:cxn modelId="{D25FB92E-EE73-4CD2-B2F2-4208BC1BC3A9}" type="presParOf" srcId="{5AFE27FD-0A9D-4BCA-A44B-760A8DEBD377}" destId="{D8519942-6138-4E7F-A7A9-C717DA0C1598}" srcOrd="5" destOrd="0" presId="urn:microsoft.com/office/officeart/2005/8/layout/cycle6"/>
    <dgm:cxn modelId="{B87F8B0C-DEC8-4A9E-BE2F-EF82DE293F35}" type="presParOf" srcId="{5AFE27FD-0A9D-4BCA-A44B-760A8DEBD377}" destId="{61F213F5-2805-47AE-BE75-F057CF11801F}" srcOrd="6" destOrd="0" presId="urn:microsoft.com/office/officeart/2005/8/layout/cycle6"/>
    <dgm:cxn modelId="{6123F094-3BBF-45A1-BF9A-0708F8C02AF2}" type="presParOf" srcId="{5AFE27FD-0A9D-4BCA-A44B-760A8DEBD377}" destId="{009A35E2-E40D-4DE1-9A68-E3954B86AEB8}" srcOrd="7" destOrd="0" presId="urn:microsoft.com/office/officeart/2005/8/layout/cycle6"/>
    <dgm:cxn modelId="{EEC8B443-E32F-485F-BDFA-161CC85602F0}" type="presParOf" srcId="{5AFE27FD-0A9D-4BCA-A44B-760A8DEBD377}" destId="{B540D11E-F3E9-4CC6-B86A-153AE4DF8AFB}" srcOrd="8" destOrd="0" presId="urn:microsoft.com/office/officeart/2005/8/layout/cycle6"/>
    <dgm:cxn modelId="{2D0B7053-EE32-4610-BD11-BAD01DFC461C}" type="presParOf" srcId="{5AFE27FD-0A9D-4BCA-A44B-760A8DEBD377}" destId="{6ECFA816-85A2-49FC-A966-860ED8BD5FB2}" srcOrd="9" destOrd="0" presId="urn:microsoft.com/office/officeart/2005/8/layout/cycle6"/>
    <dgm:cxn modelId="{E5FB8D1D-9A73-4057-8023-2298E73D695F}" type="presParOf" srcId="{5AFE27FD-0A9D-4BCA-A44B-760A8DEBD377}" destId="{61B447DF-27E8-4E0A-A237-F0E5B1DF8E74}" srcOrd="10" destOrd="0" presId="urn:microsoft.com/office/officeart/2005/8/layout/cycle6"/>
    <dgm:cxn modelId="{624D9B34-4241-40DF-9AE5-57DEED38E6C2}" type="presParOf" srcId="{5AFE27FD-0A9D-4BCA-A44B-760A8DEBD377}" destId="{D3504AE8-4A31-43C4-8C55-B2D3A6BE6509}" srcOrd="11" destOrd="0" presId="urn:microsoft.com/office/officeart/2005/8/layout/cycle6"/>
    <dgm:cxn modelId="{A9C9659E-7561-4CE8-8107-6BD23455EC22}" type="presParOf" srcId="{5AFE27FD-0A9D-4BCA-A44B-760A8DEBD377}" destId="{DFE8C08E-E9C0-4786-99A3-1982A4C33121}" srcOrd="12" destOrd="0" presId="urn:microsoft.com/office/officeart/2005/8/layout/cycle6"/>
    <dgm:cxn modelId="{9E42557C-5FE5-46C9-A995-6B007A817C06}" type="presParOf" srcId="{5AFE27FD-0A9D-4BCA-A44B-760A8DEBD377}" destId="{52C21DE6-9A2A-4773-8583-7B8E6218EA72}" srcOrd="13" destOrd="0" presId="urn:microsoft.com/office/officeart/2005/8/layout/cycle6"/>
    <dgm:cxn modelId="{2D2FA763-D2A7-44DB-9104-16DF5F8146FB}" type="presParOf" srcId="{5AFE27FD-0A9D-4BCA-A44B-760A8DEBD377}" destId="{739CA220-A243-47E4-B65E-F99E889853D0}" srcOrd="14"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845D5-8C8C-4FC3-83A6-422C76349591}">
      <dsp:nvSpPr>
        <dsp:cNvPr id="0" name=""/>
        <dsp:cNvSpPr/>
      </dsp:nvSpPr>
      <dsp:spPr>
        <a:xfrm>
          <a:off x="5054078" y="4064"/>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Projekter er organisationens stærkeste udviklingsmuskel</a:t>
          </a:r>
          <a:r>
            <a:rPr lang="da-DK" sz="1300" kern="1200">
              <a:solidFill>
                <a:schemeClr val="bg1"/>
              </a:solidFill>
            </a:rPr>
            <a:t>. </a:t>
          </a:r>
        </a:p>
        <a:p>
          <a:pPr marL="0" lvl="0" indent="0" algn="ctr" defTabSz="577850">
            <a:lnSpc>
              <a:spcPct val="90000"/>
            </a:lnSpc>
            <a:spcBef>
              <a:spcPct val="0"/>
            </a:spcBef>
            <a:spcAft>
              <a:spcPct val="35000"/>
            </a:spcAft>
            <a:buNone/>
          </a:pPr>
          <a:r>
            <a:rPr lang="da-DK" sz="1300" kern="1200">
              <a:solidFill>
                <a:schemeClr val="bg1"/>
              </a:solidFill>
            </a:rPr>
            <a:t>Styregruppearbejdet er en </a:t>
          </a:r>
          <a:r>
            <a:rPr lang="da-DK" sz="1300" kern="1200" dirty="0">
              <a:solidFill>
                <a:schemeClr val="bg1"/>
              </a:solidFill>
            </a:rPr>
            <a:t>essentiel, strategisk </a:t>
          </a:r>
          <a:r>
            <a:rPr lang="da-DK" sz="1300" kern="1200" dirty="0">
              <a:solidFill>
                <a:schemeClr val="bg1"/>
              </a:solidFill>
              <a:latin typeface="AU Passata"/>
            </a:rPr>
            <a:t>ledelsesdisciplin</a:t>
          </a:r>
          <a:r>
            <a:rPr lang="da-DK" sz="1300" kern="1200" dirty="0">
              <a:solidFill>
                <a:schemeClr val="bg1"/>
              </a:solidFill>
            </a:rPr>
            <a:t>.</a:t>
          </a:r>
          <a:endParaRPr lang="da-DK" sz="1300" kern="1200" dirty="0"/>
        </a:p>
      </dsp:txBody>
      <dsp:txXfrm>
        <a:off x="5125502" y="75488"/>
        <a:ext cx="2108102" cy="1320270"/>
      </dsp:txXfrm>
    </dsp:sp>
    <dsp:sp modelId="{61F296AA-2BD3-42EC-9695-2DBBE036A7A0}">
      <dsp:nvSpPr>
        <dsp:cNvPr id="0" name=""/>
        <dsp:cNvSpPr/>
      </dsp:nvSpPr>
      <dsp:spPr>
        <a:xfrm>
          <a:off x="3255455" y="735623"/>
          <a:ext cx="5848197" cy="5848197"/>
        </a:xfrm>
        <a:custGeom>
          <a:avLst/>
          <a:gdLst/>
          <a:ahLst/>
          <a:cxnLst/>
          <a:rect l="0" t="0" r="0" b="0"/>
          <a:pathLst>
            <a:path>
              <a:moveTo>
                <a:pt x="4065049" y="231778"/>
              </a:moveTo>
              <a:arcTo wR="2924098" hR="2924098" stAng="17577975" swAng="19622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5AEF4B-1B4A-499F-8BC0-067619064792}">
      <dsp:nvSpPr>
        <dsp:cNvPr id="0" name=""/>
        <dsp:cNvSpPr/>
      </dsp:nvSpPr>
      <dsp:spPr>
        <a:xfrm>
          <a:off x="7835061" y="2024567"/>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Styregruppen er ikke et forum, hvor deltagerne skal underholdes af projektlederen</a:t>
          </a:r>
          <a:endParaRPr lang="da-DK" sz="1300" kern="1200" dirty="0"/>
        </a:p>
      </dsp:txBody>
      <dsp:txXfrm>
        <a:off x="7906485" y="2095991"/>
        <a:ext cx="2108102" cy="1320270"/>
      </dsp:txXfrm>
    </dsp:sp>
    <dsp:sp modelId="{D8519942-6138-4E7F-A7A9-C717DA0C1598}">
      <dsp:nvSpPr>
        <dsp:cNvPr id="0" name=""/>
        <dsp:cNvSpPr/>
      </dsp:nvSpPr>
      <dsp:spPr>
        <a:xfrm>
          <a:off x="3255455" y="735623"/>
          <a:ext cx="5848197" cy="5848197"/>
        </a:xfrm>
        <a:custGeom>
          <a:avLst/>
          <a:gdLst/>
          <a:ahLst/>
          <a:cxnLst/>
          <a:rect l="0" t="0" r="0" b="0"/>
          <a:pathLst>
            <a:path>
              <a:moveTo>
                <a:pt x="5844174" y="2770757"/>
              </a:moveTo>
              <a:arcTo wR="2924098" hR="2924098" stAng="21419640" swAng="21968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F213F5-2805-47AE-BE75-F057CF11801F}">
      <dsp:nvSpPr>
        <dsp:cNvPr id="0" name=""/>
        <dsp:cNvSpPr/>
      </dsp:nvSpPr>
      <dsp:spPr>
        <a:xfrm>
          <a:off x="6772820" y="5293809"/>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da-DK" sz="1300" kern="1200" dirty="0">
              <a:solidFill>
                <a:schemeClr val="bg1"/>
              </a:solidFill>
            </a:rPr>
            <a:t>Styregruppearbejde er </a:t>
          </a:r>
          <a:r>
            <a:rPr lang="da-DK" sz="1300" kern="1200">
              <a:solidFill>
                <a:schemeClr val="bg1"/>
              </a:solidFill>
            </a:rPr>
            <a:t>vigtigt arbejde.</a:t>
          </a:r>
        </a:p>
        <a:p>
          <a:pPr marL="0" lvl="0" indent="0" algn="ctr" defTabSz="577850" rtl="0">
            <a:lnSpc>
              <a:spcPct val="90000"/>
            </a:lnSpc>
            <a:spcBef>
              <a:spcPct val="0"/>
            </a:spcBef>
            <a:spcAft>
              <a:spcPct val="35000"/>
            </a:spcAft>
            <a:buNone/>
          </a:pPr>
          <a:r>
            <a:rPr lang="da-DK" sz="1300" kern="1200">
              <a:solidFill>
                <a:schemeClr val="bg1"/>
              </a:solidFill>
            </a:rPr>
            <a:t>Det kræver </a:t>
          </a:r>
          <a:r>
            <a:rPr lang="da-DK" sz="1300" kern="1200" dirty="0">
              <a:solidFill>
                <a:schemeClr val="bg1"/>
              </a:solidFill>
            </a:rPr>
            <a:t>investering af tid og ressourcer fra de medvirkende</a:t>
          </a:r>
          <a:r>
            <a:rPr lang="da-DK" sz="1300" kern="1200" dirty="0">
              <a:latin typeface="AU Passata"/>
            </a:rPr>
            <a:t> </a:t>
          </a:r>
          <a:endParaRPr lang="da-DK" sz="1300" kern="1200" dirty="0"/>
        </a:p>
      </dsp:txBody>
      <dsp:txXfrm>
        <a:off x="6844244" y="5365233"/>
        <a:ext cx="2108102" cy="1320270"/>
      </dsp:txXfrm>
    </dsp:sp>
    <dsp:sp modelId="{B540D11E-F3E9-4CC6-B86A-153AE4DF8AFB}">
      <dsp:nvSpPr>
        <dsp:cNvPr id="0" name=""/>
        <dsp:cNvSpPr/>
      </dsp:nvSpPr>
      <dsp:spPr>
        <a:xfrm>
          <a:off x="3255455" y="735623"/>
          <a:ext cx="5848197" cy="5848197"/>
        </a:xfrm>
        <a:custGeom>
          <a:avLst/>
          <a:gdLst/>
          <a:ahLst/>
          <a:cxnLst/>
          <a:rect l="0" t="0" r="0" b="0"/>
          <a:pathLst>
            <a:path>
              <a:moveTo>
                <a:pt x="3505742" y="5789765"/>
              </a:moveTo>
              <a:arcTo wR="2924098" hR="2924098" stAng="4711593" swAng="13768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FA816-85A2-49FC-A966-860ED8BD5FB2}">
      <dsp:nvSpPr>
        <dsp:cNvPr id="0" name=""/>
        <dsp:cNvSpPr/>
      </dsp:nvSpPr>
      <dsp:spPr>
        <a:xfrm>
          <a:off x="3335336" y="5293809"/>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Styregruppens motor er møderne. </a:t>
          </a:r>
        </a:p>
        <a:p>
          <a:pPr marL="0" lvl="0" indent="0" algn="ctr" defTabSz="577850">
            <a:lnSpc>
              <a:spcPct val="90000"/>
            </a:lnSpc>
            <a:spcBef>
              <a:spcPct val="0"/>
            </a:spcBef>
            <a:spcAft>
              <a:spcPct val="35000"/>
            </a:spcAft>
            <a:buNone/>
          </a:pPr>
          <a:r>
            <a:rPr lang="da-DK" sz="1300" kern="1200" dirty="0">
              <a:solidFill>
                <a:schemeClr val="bg1"/>
              </a:solidFill>
            </a:rPr>
            <a:t>Dens brændstof er forberedelse, ledelse og opfølgning</a:t>
          </a:r>
          <a:endParaRPr lang="da-DK" sz="1300" kern="1200" dirty="0"/>
        </a:p>
      </dsp:txBody>
      <dsp:txXfrm>
        <a:off x="3406760" y="5365233"/>
        <a:ext cx="2108102" cy="1320270"/>
      </dsp:txXfrm>
    </dsp:sp>
    <dsp:sp modelId="{D3504AE8-4A31-43C4-8C55-B2D3A6BE6509}">
      <dsp:nvSpPr>
        <dsp:cNvPr id="0" name=""/>
        <dsp:cNvSpPr/>
      </dsp:nvSpPr>
      <dsp:spPr>
        <a:xfrm>
          <a:off x="3255455" y="735623"/>
          <a:ext cx="5848197" cy="5848197"/>
        </a:xfrm>
        <a:custGeom>
          <a:avLst/>
          <a:gdLst/>
          <a:ahLst/>
          <a:cxnLst/>
          <a:rect l="0" t="0" r="0" b="0"/>
          <a:pathLst>
            <a:path>
              <a:moveTo>
                <a:pt x="488789" y="4542624"/>
              </a:moveTo>
              <a:arcTo wR="2924098" hR="2924098" stAng="8783501" swAng="21968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E8C08E-E9C0-4786-99A3-1982A4C33121}">
      <dsp:nvSpPr>
        <dsp:cNvPr id="0" name=""/>
        <dsp:cNvSpPr/>
      </dsp:nvSpPr>
      <dsp:spPr>
        <a:xfrm>
          <a:off x="2273095" y="2024567"/>
          <a:ext cx="2250950" cy="1463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a-DK" sz="1300" kern="1200" dirty="0">
              <a:solidFill>
                <a:schemeClr val="bg1"/>
              </a:solidFill>
            </a:rPr>
            <a:t>Styregruppens funktion er at støtte projektlederen i at udføre sin opgave </a:t>
          </a:r>
          <a:r>
            <a:rPr lang="da-DK" sz="1300" kern="1200">
              <a:solidFill>
                <a:schemeClr val="bg1"/>
              </a:solidFill>
            </a:rPr>
            <a:t>bedst muligt</a:t>
          </a:r>
        </a:p>
        <a:p>
          <a:pPr marL="0" lvl="0" indent="0" algn="ctr" defTabSz="577850">
            <a:lnSpc>
              <a:spcPct val="90000"/>
            </a:lnSpc>
            <a:spcBef>
              <a:spcPct val="0"/>
            </a:spcBef>
            <a:spcAft>
              <a:spcPct val="35000"/>
            </a:spcAft>
            <a:buNone/>
          </a:pPr>
          <a:r>
            <a:rPr lang="da-DK" sz="1300" kern="1200">
              <a:solidFill>
                <a:schemeClr val="bg1"/>
              </a:solidFill>
            </a:rPr>
            <a:t>…ikke </a:t>
          </a:r>
          <a:r>
            <a:rPr lang="da-DK" sz="1300" kern="1200" dirty="0">
              <a:solidFill>
                <a:schemeClr val="bg1"/>
              </a:solidFill>
            </a:rPr>
            <a:t>at kontrollere projektlederen</a:t>
          </a:r>
          <a:endParaRPr lang="da-DK" sz="1300" kern="1200" dirty="0"/>
        </a:p>
      </dsp:txBody>
      <dsp:txXfrm>
        <a:off x="2344519" y="2095991"/>
        <a:ext cx="2108102" cy="1320270"/>
      </dsp:txXfrm>
    </dsp:sp>
    <dsp:sp modelId="{739CA220-A243-47E4-B65E-F99E889853D0}">
      <dsp:nvSpPr>
        <dsp:cNvPr id="0" name=""/>
        <dsp:cNvSpPr/>
      </dsp:nvSpPr>
      <dsp:spPr>
        <a:xfrm>
          <a:off x="3255455" y="735623"/>
          <a:ext cx="5848197" cy="5848197"/>
        </a:xfrm>
        <a:custGeom>
          <a:avLst/>
          <a:gdLst/>
          <a:ahLst/>
          <a:cxnLst/>
          <a:rect l="0" t="0" r="0" b="0"/>
          <a:pathLst>
            <a:path>
              <a:moveTo>
                <a:pt x="509351" y="1275053"/>
              </a:moveTo>
              <a:arcTo wR="2924098" hR="2924098" stAng="12859764" swAng="19622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967342"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967342"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967342" y="1"/>
            <a:ext cx="3035088" cy="45997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433414" y="689966"/>
            <a:ext cx="6130925" cy="34496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406" y="4369794"/>
            <a:ext cx="5603240" cy="4139803"/>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967342" y="8737989"/>
            <a:ext cx="3035088" cy="459979"/>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309168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Hentet fra styregruppehåndbogens afsnit om møder.</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16</a:t>
            </a:fld>
            <a:endParaRPr lang="en-GB" dirty="0"/>
          </a:p>
        </p:txBody>
      </p:sp>
    </p:spTree>
    <p:extLst>
      <p:ext uri="{BB962C8B-B14F-4D97-AF65-F5344CB8AC3E}">
        <p14:creationId xmlns:p14="http://schemas.microsoft.com/office/powerpoint/2010/main" val="77431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Skabelon for opsummering af status på styregruppemødet. Findes også som selvstændig skabelon.</a:t>
            </a:r>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C160C3-3AB6-49C1-8001-AFDAD271EB5B}" type="slidenum">
              <a:rPr kumimoji="0" lang="en-GB" sz="1200" b="0" i="0" u="none" strike="noStrike" kern="1200" cap="none" spc="0" normalizeH="0" baseline="0" noProof="0" smtClean="0">
                <a:ln>
                  <a:noFill/>
                </a:ln>
                <a:solidFill>
                  <a:srgbClr val="000000"/>
                </a:solidFill>
                <a:effectLst/>
                <a:uLnTx/>
                <a:uFillTx/>
                <a:latin typeface="AU Passat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spTree>
    <p:extLst>
      <p:ext uri="{BB962C8B-B14F-4D97-AF65-F5344CB8AC3E}">
        <p14:creationId xmlns:p14="http://schemas.microsoft.com/office/powerpoint/2010/main" val="384735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20</a:t>
            </a:fld>
            <a:endParaRPr lang="en-GB" dirty="0"/>
          </a:p>
        </p:txBody>
      </p:sp>
    </p:spTree>
    <p:extLst>
      <p:ext uri="{BB962C8B-B14F-4D97-AF65-F5344CB8AC3E}">
        <p14:creationId xmlns:p14="http://schemas.microsoft.com/office/powerpoint/2010/main" val="421209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0563"/>
            <a:ext cx="6130925" cy="3449637"/>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24</a:t>
            </a:fld>
            <a:endParaRPr lang="en-GB" dirty="0"/>
          </a:p>
        </p:txBody>
      </p:sp>
    </p:spTree>
    <p:extLst>
      <p:ext uri="{BB962C8B-B14F-4D97-AF65-F5344CB8AC3E}">
        <p14:creationId xmlns:p14="http://schemas.microsoft.com/office/powerpoint/2010/main" val="1410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25</a:t>
            </a:fld>
            <a:endParaRPr lang="en-GB" dirty="0"/>
          </a:p>
        </p:txBody>
      </p:sp>
    </p:spTree>
    <p:extLst>
      <p:ext uri="{BB962C8B-B14F-4D97-AF65-F5344CB8AC3E}">
        <p14:creationId xmlns:p14="http://schemas.microsoft.com/office/powerpoint/2010/main" val="31312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Fra styregruppehåndbogen:</a:t>
            </a:r>
          </a:p>
          <a:p>
            <a:pPr marL="342900" indent="-342900">
              <a:buAutoNum type="arabicPeriod"/>
            </a:pPr>
            <a:r>
              <a:rPr lang="da-DK" dirty="0"/>
              <a:t>Overordnet succes eller fiasko</a:t>
            </a:r>
          </a:p>
          <a:p>
            <a:pPr marL="342900" indent="-342900">
              <a:buAutoNum type="arabicPeriod"/>
            </a:pPr>
            <a:r>
              <a:rPr lang="da-DK" dirty="0"/>
              <a:t>Projektets målsætning og indhold</a:t>
            </a:r>
          </a:p>
          <a:p>
            <a:r>
              <a:rPr lang="da-DK" sz="1600" kern="1200" dirty="0">
                <a:solidFill>
                  <a:schemeClr val="tx1"/>
                </a:solidFill>
                <a:effectLst/>
                <a:latin typeface="AU Passata" pitchFamily="34" charset="0"/>
                <a:ea typeface="+mn-ea"/>
                <a:cs typeface="Arial" charset="0"/>
              </a:rPr>
              <a:t>Når styregruppen skal fastsætte projektets konkrete målsætning og indhold, skal den sikre at:</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 kriterier, som definerer succes, er tydelige.</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Der tænkes i MVP=Minimum </a:t>
            </a:r>
            <a:r>
              <a:rPr lang="da-DK" sz="1600" kern="1200" dirty="0" err="1">
                <a:solidFill>
                  <a:schemeClr val="tx1"/>
                </a:solidFill>
                <a:effectLst/>
                <a:latin typeface="AU Passata" pitchFamily="34" charset="0"/>
                <a:ea typeface="+mn-ea"/>
                <a:cs typeface="Arial" charset="0"/>
              </a:rPr>
              <a:t>Viable</a:t>
            </a:r>
            <a:r>
              <a:rPr lang="da-DK" sz="1600" kern="1200" dirty="0">
                <a:solidFill>
                  <a:schemeClr val="tx1"/>
                </a:solidFill>
                <a:effectLst/>
                <a:latin typeface="AU Passata" pitchFamily="34" charset="0"/>
                <a:ea typeface="+mn-ea"/>
                <a:cs typeface="Arial" charset="0"/>
              </a:rPr>
              <a:t> Produkt. Med det menes at der laves så lille en løsning som muligt til at starte med.</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Der tænkes forandringsledelse ind i projektet.</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 ønskede gevinster er veldefinerede.</a:t>
            </a:r>
          </a:p>
          <a:p>
            <a:pPr marL="285750" lvl="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Eventuelle risici håndteres.</a:t>
            </a:r>
            <a:endParaRPr lang="da-DK" dirty="0"/>
          </a:p>
          <a:p>
            <a:pPr marL="0" indent="0">
              <a:buNone/>
            </a:pPr>
            <a:r>
              <a:rPr lang="da-DK" dirty="0"/>
              <a:t>3.Indhold og anvendelighed af projektets hovedleverancer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Som styregruppe har I det overordnede strategiske ansvar for, at projektets hovedleverancer har den funktionalitet, og kan anvendes til det, som organisationen har brug for. </a:t>
            </a:r>
            <a:endParaRPr lang="da-DK" dirty="0"/>
          </a:p>
          <a:p>
            <a:pPr marL="0" indent="0">
              <a:buNone/>
            </a:pPr>
            <a:r>
              <a:rPr lang="da-DK" dirty="0"/>
              <a:t>4.Sætte retning for projektet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Som styregruppe skal I bl.a. kende til en række principper, der er formuleret i AU’s digitaliseringsstrateg og sikre at de er tænkt ind i projektets beslutninger og hovedleverancer:  </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dirty="0">
                <a:solidFill>
                  <a:schemeClr val="tx1"/>
                </a:solidFill>
                <a:effectLst/>
                <a:latin typeface="AU Passata" pitchFamily="34" charset="0"/>
                <a:ea typeface="+mn-ea"/>
                <a:cs typeface="Arial" charset="0"/>
              </a:rPr>
              <a:t>Forankring i brugerorganisationen</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dirty="0">
                <a:solidFill>
                  <a:schemeClr val="tx1"/>
                </a:solidFill>
                <a:effectLst/>
                <a:latin typeface="AU Passata" pitchFamily="34" charset="0"/>
                <a:ea typeface="+mn-ea"/>
                <a:cs typeface="Arial" charset="0"/>
              </a:rPr>
              <a:t>Brugerfokus</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dirty="0">
                <a:solidFill>
                  <a:schemeClr val="tx1"/>
                </a:solidFill>
                <a:effectLst/>
                <a:latin typeface="AU Passata" pitchFamily="34" charset="0"/>
                <a:ea typeface="+mn-ea"/>
                <a:cs typeface="Arial" charset="0"/>
              </a:rPr>
              <a:t>Fælles</a:t>
            </a:r>
            <a:r>
              <a:rPr lang="da-DK" kern="1200" baseline="0" dirty="0">
                <a:solidFill>
                  <a:schemeClr val="tx1"/>
                </a:solidFill>
                <a:effectLst/>
                <a:latin typeface="AU Passata" pitchFamily="34" charset="0"/>
                <a:ea typeface="+mn-ea"/>
                <a:cs typeface="Arial" charset="0"/>
              </a:rPr>
              <a:t> processer – på tværs i organisationen</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baseline="0" dirty="0">
                <a:solidFill>
                  <a:schemeClr val="tx1"/>
                </a:solidFill>
                <a:effectLst/>
                <a:latin typeface="AU Passata" pitchFamily="34" charset="0"/>
                <a:ea typeface="+mn-ea"/>
                <a:cs typeface="Arial" charset="0"/>
              </a:rPr>
              <a:t>Sikkerhed – skal være tænkt ind i IT-løsningerne</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baseline="0" dirty="0">
                <a:solidFill>
                  <a:schemeClr val="tx1"/>
                </a:solidFill>
                <a:effectLst/>
                <a:latin typeface="AU Passata" pitchFamily="34" charset="0"/>
                <a:ea typeface="+mn-ea"/>
                <a:cs typeface="Arial" charset="0"/>
              </a:rPr>
              <a:t>Sammenhæng – Integrationer og brugerrejser</a:t>
            </a:r>
          </a:p>
          <a:p>
            <a:pPr marL="895243"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kern="1200" baseline="0" dirty="0">
                <a:solidFill>
                  <a:schemeClr val="tx1"/>
                </a:solidFill>
                <a:effectLst/>
                <a:latin typeface="AU Passata" pitchFamily="34" charset="0"/>
                <a:ea typeface="+mn-ea"/>
                <a:cs typeface="Arial" charset="0"/>
              </a:rPr>
              <a:t>Styring – Gennemsigtighed i prioriteringer, overholdelse af projektmodel, overgangen til forvaltning</a:t>
            </a:r>
            <a:endParaRPr lang="da-DK" dirty="0"/>
          </a:p>
          <a:p>
            <a:pPr marL="0" indent="0">
              <a:buNone/>
            </a:pPr>
            <a:r>
              <a:rPr lang="da-DK" dirty="0"/>
              <a:t>5.Sikre tværorganisatorisk perspektiv</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Styregruppen repræsenterer samlet set alle interessenter i projektet, og hver især repræsenterer I en delmængde, I har et særligt ansvar for. </a:t>
            </a:r>
            <a:endParaRPr lang="da-DK" dirty="0"/>
          </a:p>
          <a:p>
            <a:pPr marL="0" indent="0">
              <a:buNone/>
            </a:pPr>
            <a:r>
              <a:rPr lang="da-DK" dirty="0"/>
              <a:t>6.Sikre en effektiv beslutningsproces</a:t>
            </a:r>
          </a:p>
          <a:p>
            <a:pPr rtl="0" fontAlgn="base"/>
            <a:r>
              <a:rPr lang="da-DK" sz="1600" b="0" i="0" kern="1200" dirty="0">
                <a:solidFill>
                  <a:schemeClr val="tx1"/>
                </a:solidFill>
                <a:effectLst/>
                <a:latin typeface="AU Passata" pitchFamily="34" charset="0"/>
                <a:ea typeface="+mn-ea"/>
                <a:cs typeface="Arial" charset="0"/>
              </a:rPr>
              <a:t>Overordnet er det styregruppens ansvar at: </a:t>
            </a:r>
          </a:p>
          <a:p>
            <a:pPr marL="285750" indent="-285750" rtl="0" fontAlgn="base">
              <a:buFont typeface="Arial" panose="020B0604020202020204" pitchFamily="34" charset="0"/>
              <a:buChar char="•"/>
            </a:pPr>
            <a:r>
              <a:rPr lang="da-DK" sz="1600" b="0" i="0" kern="1200" dirty="0">
                <a:solidFill>
                  <a:schemeClr val="tx1"/>
                </a:solidFill>
                <a:effectLst/>
                <a:latin typeface="AU Passata" pitchFamily="34" charset="0"/>
                <a:ea typeface="+mn-ea"/>
                <a:cs typeface="Arial" charset="0"/>
              </a:rPr>
              <a:t>Træffe beslutninger på baggrund af projektlederens oplæg. </a:t>
            </a:r>
          </a:p>
          <a:p>
            <a:pPr marL="285750" indent="-285750" rtl="0" fontAlgn="base">
              <a:buFont typeface="Arial" panose="020B0604020202020204" pitchFamily="34" charset="0"/>
              <a:buChar char="•"/>
            </a:pPr>
            <a:r>
              <a:rPr lang="da-DK" sz="1600" b="0" i="0" kern="1200" dirty="0">
                <a:solidFill>
                  <a:schemeClr val="tx1"/>
                </a:solidFill>
                <a:effectLst/>
                <a:latin typeface="AU Passata" pitchFamily="34" charset="0"/>
                <a:ea typeface="+mn-ea"/>
                <a:cs typeface="Arial" charset="0"/>
              </a:rPr>
              <a:t>Beslutninger træffes tidsnok til at understøtte projektplanen. </a:t>
            </a:r>
          </a:p>
          <a:p>
            <a:pPr marL="285750" indent="-285750" rtl="0" fontAlgn="base">
              <a:buFont typeface="Arial" panose="020B0604020202020204" pitchFamily="34" charset="0"/>
              <a:buChar char="•"/>
            </a:pPr>
            <a:r>
              <a:rPr lang="da-DK" sz="1600" b="0" i="0" kern="1200" dirty="0">
                <a:solidFill>
                  <a:schemeClr val="tx1"/>
                </a:solidFill>
                <a:effectLst/>
                <a:latin typeface="AU Passata" pitchFamily="34" charset="0"/>
                <a:ea typeface="+mn-ea"/>
                <a:cs typeface="Arial" charset="0"/>
              </a:rPr>
              <a:t>Sikre en effektiv beslutningsproces i projektet som understøtter, at projektet er en del af den samlede portefølje. </a:t>
            </a:r>
            <a:endParaRPr lang="da-DK" dirty="0"/>
          </a:p>
          <a:p>
            <a:pPr marL="0" indent="0">
              <a:buNone/>
            </a:pPr>
            <a:r>
              <a:rPr lang="da-DK" dirty="0"/>
              <a:t>7.Fjerne forhindringer for projektet</a:t>
            </a:r>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255106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Fra styregruppehåndbogen:</a:t>
            </a:r>
          </a:p>
          <a:p>
            <a:pPr marL="0" indent="0">
              <a:buNone/>
            </a:pPr>
            <a:r>
              <a:rPr lang="da-DK" dirty="0"/>
              <a:t>1. Opfyldelse af systemejers ansvar i forhold til GDPR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I projektperioden er styregruppen sammen om det ansvar, der både før og efter projektet er systemejers ansvar i forhold til informationssikkerhedshåndbogen. Styregruppen skal således godkende leverancer og træffe beslutninger som systemejer efterfølgende skal være ansvarlig for. Er der flere systemer involveret i projektet varetager styregruppen et ansvar i forhold til alle </a:t>
            </a:r>
            <a:r>
              <a:rPr lang="da-DK" sz="1600" kern="1200" dirty="0" err="1">
                <a:solidFill>
                  <a:schemeClr val="tx1"/>
                </a:solidFill>
                <a:effectLst/>
                <a:latin typeface="AU Passata" pitchFamily="34" charset="0"/>
                <a:ea typeface="+mn-ea"/>
                <a:cs typeface="Arial" charset="0"/>
              </a:rPr>
              <a:t>systemejerskaberne</a:t>
            </a:r>
            <a:r>
              <a:rPr lang="da-DK" sz="1600" kern="1200" dirty="0">
                <a:solidFill>
                  <a:schemeClr val="tx1"/>
                </a:solidFill>
                <a:effectLst/>
                <a:latin typeface="AU Passata" pitchFamily="34" charset="0"/>
                <a:ea typeface="+mn-ea"/>
                <a:cs typeface="Arial" charset="0"/>
              </a:rPr>
              <a: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Oftest vil det være projektejeren, som bringer dette kendskab med ind i styregruppen. – Nogle områder er derfor pr default uddelegeret til projektejer.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I forhold til dispensation fra kravene i informationssikkerhedshåndbogen. Vær opmærksom på, at hvis I som styregruppe beder CISU om en godkendelse, så pålægger I samtidig systemejeren ansvaret.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a-DK" sz="1600" kern="1200" dirty="0">
                <a:solidFill>
                  <a:schemeClr val="tx1"/>
                </a:solidFill>
                <a:effectLst/>
                <a:latin typeface="AU Passata" pitchFamily="34" charset="0"/>
                <a:ea typeface="+mn-ea"/>
                <a:cs typeface="Arial" charset="0"/>
              </a:rPr>
              <a:t>2. Overholdelse af udbudsreglerne og AU´s</a:t>
            </a:r>
            <a:r>
              <a:rPr lang="da-DK" sz="1600" kern="1200" baseline="0" dirty="0">
                <a:solidFill>
                  <a:schemeClr val="tx1"/>
                </a:solidFill>
                <a:effectLst/>
                <a:latin typeface="AU Passata" pitchFamily="34" charset="0"/>
                <a:ea typeface="+mn-ea"/>
                <a:cs typeface="Arial" charset="0"/>
              </a:rPr>
              <a:t> indkøbspolitik</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Vær især opmærksom på, at hvis de enkelte styregruppemedlemmer kommer for tæt på en leverandør, kan det udelukke dem fra at kunne byde på opgaven.</a:t>
            </a:r>
            <a:endParaRPr lang="da-DK" sz="1600" kern="1200" baseline="0" dirty="0">
              <a:solidFill>
                <a:schemeClr val="tx1"/>
              </a:solidFill>
              <a:effectLst/>
              <a:latin typeface="AU Passata" pitchFamily="34"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a-DK" sz="1600" kern="1200" baseline="0" dirty="0">
                <a:solidFill>
                  <a:schemeClr val="tx1"/>
                </a:solidFill>
                <a:effectLst/>
                <a:latin typeface="AU Passata" pitchFamily="34" charset="0"/>
                <a:ea typeface="+mn-ea"/>
                <a:cs typeface="Arial" charset="0"/>
              </a:rPr>
              <a:t>3. Overholdelse af relevant lovgivning</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Styregruppen har ansvaret for, at projektets leverancer lever op til relevant lovgivning, eksempelvis tilgængelighedsloven, forvaltningsloven, offentlighedsloven og arkivloven.</a:t>
            </a:r>
          </a:p>
          <a:p>
            <a:pPr marL="0" indent="0">
              <a:buFont typeface="Arial" panose="020B0604020202020204" pitchFamily="34" charset="0"/>
              <a:buNone/>
            </a:pPr>
            <a:r>
              <a:rPr lang="da-DK" sz="1600" kern="1200" baseline="0" dirty="0">
                <a:solidFill>
                  <a:schemeClr val="tx1"/>
                </a:solidFill>
                <a:effectLst/>
                <a:latin typeface="AU Passata" pitchFamily="34" charset="0"/>
                <a:ea typeface="+mn-ea"/>
                <a:cs typeface="Arial" charset="0"/>
              </a:rPr>
              <a:t>        </a:t>
            </a:r>
            <a:r>
              <a:rPr lang="da-DK" sz="1600" kern="1200" dirty="0">
                <a:solidFill>
                  <a:schemeClr val="tx1"/>
                </a:solidFill>
                <a:effectLst/>
                <a:latin typeface="AU Passata" pitchFamily="34" charset="0"/>
                <a:ea typeface="+mn-ea"/>
                <a:cs typeface="Arial" charset="0"/>
              </a:rPr>
              <a:t>For at hjælpe styregruppen med at leve op til dette juridiske ansvar, skal de enkelte projekter udarbejde en </a:t>
            </a:r>
            <a:r>
              <a:rPr lang="da-DK" sz="1600" kern="1200" dirty="0" err="1">
                <a:solidFill>
                  <a:schemeClr val="tx1"/>
                </a:solidFill>
                <a:effectLst/>
                <a:latin typeface="AU Passata" pitchFamily="34" charset="0"/>
                <a:ea typeface="+mn-ea"/>
                <a:cs typeface="Arial" charset="0"/>
              </a:rPr>
              <a:t>compliancerapport</a:t>
            </a:r>
            <a:r>
              <a:rPr lang="da-DK" sz="1600" kern="1200" dirty="0">
                <a:solidFill>
                  <a:schemeClr val="tx1"/>
                </a:solidFill>
                <a:effectLst/>
                <a:latin typeface="AU Passata" pitchFamily="34" charset="0"/>
                <a:ea typeface="+mn-ea"/>
                <a:cs typeface="Arial" charset="0"/>
              </a:rPr>
              <a:t>, der beskriver hvorledes projektet har forholdt sig til de enkelte områder.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dirty="0">
              <a:solidFill>
                <a:schemeClr val="tx1"/>
              </a:solidFill>
              <a:effectLst/>
              <a:latin typeface="AU Passata" pitchFamily="34" charset="0"/>
              <a:ea typeface="+mn-ea"/>
              <a:cs typeface="Arial" charset="0"/>
            </a:endParaRPr>
          </a:p>
          <a:p>
            <a:pPr marL="342900" indent="-342900">
              <a:buAutoNum type="arabicPeriod"/>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42771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Fra styregruppehåndbogen:</a:t>
            </a:r>
          </a:p>
          <a:p>
            <a:pPr marL="0" indent="0">
              <a:buNone/>
            </a:pPr>
            <a:r>
              <a:rPr lang="da-DK" dirty="0"/>
              <a:t>1. Sikre budget til investeringen</a:t>
            </a:r>
            <a:r>
              <a:rPr lang="da-DK" baseline="0" dirty="0"/>
              <a:t> og den efterfølgende forvaltning</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Et projekt bør ikke få lov til at skrive under på leverandøraftaler eller gå i gang med at gennemføre projektet (passere GATE2) uden at aftaler omkring finansiering er på plads.</a:t>
            </a:r>
          </a:p>
          <a:p>
            <a:r>
              <a:rPr lang="da-DK" sz="1600" kern="1200" dirty="0">
                <a:solidFill>
                  <a:schemeClr val="tx1"/>
                </a:solidFill>
                <a:effectLst/>
                <a:latin typeface="AU Passata" pitchFamily="34" charset="0"/>
                <a:ea typeface="+mn-ea"/>
                <a:cs typeface="Arial" charset="0"/>
              </a:rPr>
              <a:t>       Det betyder, at styregruppen skal forudse udfordringer med både omkostningsfinansiering og ressourcedeltagelse i projektets levetid, såvel som i den efterfølgende forvaltning og være garant for, at der enten sikres eller tilføres midler og ressourcer, der hvor, der</a:t>
            </a:r>
          </a:p>
          <a:p>
            <a:r>
              <a:rPr lang="da-DK" sz="1600" kern="1200" baseline="0" dirty="0">
                <a:solidFill>
                  <a:schemeClr val="tx1"/>
                </a:solidFill>
                <a:effectLst/>
                <a:latin typeface="AU Passata" pitchFamily="34" charset="0"/>
                <a:ea typeface="+mn-ea"/>
                <a:cs typeface="Arial" charset="0"/>
              </a:rPr>
              <a:t>       </a:t>
            </a:r>
            <a:r>
              <a:rPr lang="da-DK" sz="1600" kern="1200" dirty="0">
                <a:solidFill>
                  <a:schemeClr val="tx1"/>
                </a:solidFill>
                <a:effectLst/>
                <a:latin typeface="AU Passata" pitchFamily="34" charset="0"/>
                <a:ea typeface="+mn-ea"/>
                <a:cs typeface="Arial" charset="0"/>
              </a:rPr>
              <a:t>måtte blive behov for det. Dette ansvar gælder bredt set og ikke kun for de områder, der er repræsenteret direkte i styregruppen.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Ressourcerammen styres af projektlederen og eskaleres til styregruppen hvis der er udfordringer. Det er i denne sammenhæng vigtigt, at styregruppen skelner linjeledelse fra projektorganisering. Eskalationsvejene er anderledes og kan gå på tværs af ledelseshierarkier. Dette må ikke hindre projektets fremdrift, eller skabe uoverensstemmelser undervejs i projektet. </a:t>
            </a:r>
          </a:p>
          <a:p>
            <a:r>
              <a:rPr lang="da-DK" sz="1600" kern="1200" dirty="0">
                <a:solidFill>
                  <a:schemeClr val="tx1"/>
                </a:solidFill>
                <a:effectLst/>
                <a:latin typeface="AU Passata" pitchFamily="34" charset="0"/>
                <a:ea typeface="+mn-ea"/>
                <a:cs typeface="Arial" charset="0"/>
              </a:rPr>
              <a:t>2. Prioritere leverancer i forhold til budget og ressourcer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Ressourcerammen styres af projektlederen og eskaleres til styregruppen hvis der er udfordringer. Der kan i denne sammenhæng blive brug for, at styregruppen prioriterer leverancerne for at sikre projektet når i mål indenfor den allokerede ramme.</a:t>
            </a:r>
          </a:p>
          <a:p>
            <a:r>
              <a:rPr lang="da-DK" sz="1600" kern="1200" dirty="0">
                <a:solidFill>
                  <a:schemeClr val="tx1"/>
                </a:solidFill>
                <a:effectLst/>
                <a:latin typeface="AU Passata" pitchFamily="34" charset="0"/>
                <a:ea typeface="+mn-ea"/>
                <a:cs typeface="Arial" charset="0"/>
              </a:rPr>
              <a:t>3. Fortsat forretningsbegrundelse</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Det budget og de ressourcer der bruges i projektets levetid, samt i den efterfølgende forvaltning skal kunne stå mål med de gevinster, der kan beskrives for projektets leverancer. I denne sammenhæng er der ikke kun tale om målbare gevinster, der kan høstes direkte, men også de kvalitative gevinster.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Kan projektet ikke betale sig, skal styregruppen sikre at der enten ændres retning, eller at projektet lukkes. Begge beslutninger indstilles til PFU.</a:t>
            </a:r>
          </a:p>
          <a:p>
            <a:pPr marL="0" indent="0">
              <a:buFont typeface="Arial" panose="020B0604020202020204" pitchFamily="34" charset="0"/>
              <a:buNone/>
            </a:pPr>
            <a:r>
              <a:rPr lang="da-DK" sz="1600" kern="1200" dirty="0">
                <a:solidFill>
                  <a:schemeClr val="tx1"/>
                </a:solidFill>
                <a:effectLst/>
                <a:latin typeface="AU Passata" pitchFamily="34" charset="0"/>
                <a:ea typeface="+mn-ea"/>
                <a:cs typeface="Arial" charset="0"/>
              </a:rPr>
              <a:t>4. Muliggøre gevinstrealisering på hele AU</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Ikke kun i de områder I selv repræsenterer. </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Det er overordnet styregruppens ansvar at: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Beslutte projektets gevinster.</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Gevinster er tydelige og </a:t>
            </a:r>
            <a:r>
              <a:rPr lang="da-DK" sz="1600" kern="1200" dirty="0" err="1">
                <a:solidFill>
                  <a:schemeClr val="tx1"/>
                </a:solidFill>
                <a:effectLst/>
                <a:latin typeface="AU Passata" pitchFamily="34" charset="0"/>
                <a:ea typeface="+mn-ea"/>
                <a:cs typeface="Arial" charset="0"/>
              </a:rPr>
              <a:t>kommunikerbare</a:t>
            </a:r>
            <a:r>
              <a:rPr lang="da-DK" sz="1600" kern="1200" dirty="0">
                <a:solidFill>
                  <a:schemeClr val="tx1"/>
                </a:solidFill>
                <a:effectLst/>
                <a:latin typeface="AU Passata" pitchFamily="34" charset="0"/>
                <a:ea typeface="+mn-ea"/>
                <a:cs typeface="Arial" charset="0"/>
              </a:rPr>
              <a:t>, så de kan indgå i projektets kommunikationsplan og forandringsledelse.</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Projektet styres i forhold til gevinster. Hvis ikke beslutninger og leverancer bidrager til indfrielsen, skal de genovervejes. </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Der beskrives en plan for hvorledes gevinsterne skal høstes.</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Gevinstejerne identificeres og inddrages i beskrivelsen af de gevinster de forventes at realisere.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5. Indstille ændringer til slutdato, ressourcer eller </a:t>
            </a:r>
            <a:r>
              <a:rPr lang="da-DK" sz="1600" kern="1200" dirty="0" err="1">
                <a:solidFill>
                  <a:schemeClr val="tx1"/>
                </a:solidFill>
                <a:effectLst/>
                <a:latin typeface="AU Passata" pitchFamily="34" charset="0"/>
                <a:ea typeface="+mn-ea"/>
                <a:cs typeface="Arial" charset="0"/>
              </a:rPr>
              <a:t>scope</a:t>
            </a:r>
            <a:r>
              <a:rPr lang="da-DK" sz="1600" kern="1200" dirty="0">
                <a:solidFill>
                  <a:schemeClr val="tx1"/>
                </a:solidFill>
                <a:effectLst/>
                <a:latin typeface="AU Passata" pitchFamily="34" charset="0"/>
                <a:ea typeface="+mn-ea"/>
                <a:cs typeface="Arial" charset="0"/>
              </a:rPr>
              <a:t> til PFU</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Overordnet set er det styregruppens ansvar at: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Sikre beslutningskompetence og eskalationsveje i forbindelse med ændringshåndtering er tydeligt beskrevet.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Vurdere ændringsanmodninger i forhold til om de kan betale sig</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Godkende ændringer ud fra et helhedssyn.</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Respektere at ændringer som påvirker projektets slutdato, ressourcer eller </a:t>
            </a:r>
            <a:r>
              <a:rPr lang="da-DK" sz="1600" kern="1200" dirty="0" err="1">
                <a:solidFill>
                  <a:schemeClr val="tx1"/>
                </a:solidFill>
                <a:effectLst/>
                <a:latin typeface="AU Passata" pitchFamily="34" charset="0"/>
                <a:ea typeface="+mn-ea"/>
                <a:cs typeface="Arial" charset="0"/>
              </a:rPr>
              <a:t>scope</a:t>
            </a:r>
            <a:r>
              <a:rPr lang="da-DK" sz="1600" kern="1200" dirty="0">
                <a:solidFill>
                  <a:schemeClr val="tx1"/>
                </a:solidFill>
                <a:effectLst/>
                <a:latin typeface="AU Passata" pitchFamily="34" charset="0"/>
                <a:ea typeface="+mn-ea"/>
                <a:cs typeface="Arial" charset="0"/>
              </a:rPr>
              <a:t>, skal godkendes i </a:t>
            </a:r>
            <a:r>
              <a:rPr lang="da-DK" sz="1600" kern="1200" dirty="0" err="1">
                <a:solidFill>
                  <a:schemeClr val="tx1"/>
                </a:solidFill>
                <a:effectLst/>
                <a:latin typeface="AU Passata" pitchFamily="34" charset="0"/>
                <a:ea typeface="+mn-ea"/>
                <a:cs typeface="Arial" charset="0"/>
              </a:rPr>
              <a:t>PorteFøljeUdvalget</a:t>
            </a:r>
            <a:r>
              <a:rPr lang="da-DK" sz="1600" kern="1200" dirty="0">
                <a:solidFill>
                  <a:schemeClr val="tx1"/>
                </a:solidFill>
                <a:effectLst/>
                <a:latin typeface="AU Passata" pitchFamily="34" charset="0"/>
                <a:ea typeface="+mn-ea"/>
                <a:cs typeface="Arial" charset="0"/>
              </a:rPr>
              <a:t> og eventuelt også AL, inden de kan igangsættes.</a:t>
            </a: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7156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Fra styregruppehåndbogen:</a:t>
            </a:r>
          </a:p>
          <a:p>
            <a:r>
              <a:rPr lang="da-DK" dirty="0"/>
              <a:t>1 Sikre en tydelig ramme og forventningsafstemning på tværs i styregruppen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err="1">
                <a:solidFill>
                  <a:schemeClr val="tx1"/>
                </a:solidFill>
                <a:effectLst/>
                <a:latin typeface="AU Passata" pitchFamily="34" charset="0"/>
                <a:ea typeface="+mn-ea"/>
                <a:cs typeface="Arial" charset="0"/>
              </a:rPr>
              <a:t>PIDén</a:t>
            </a:r>
            <a:r>
              <a:rPr lang="da-DK" sz="1600" kern="1200" dirty="0">
                <a:solidFill>
                  <a:schemeClr val="tx1"/>
                </a:solidFill>
                <a:effectLst/>
                <a:latin typeface="AU Passata" pitchFamily="34" charset="0"/>
                <a:ea typeface="+mn-ea"/>
                <a:cs typeface="Arial" charset="0"/>
              </a:rPr>
              <a:t> sikre enighed og forventningsafstemning i styregruppen om projektets formål og rammer og få dette dokumenteret. Et grundigt forarbejde her, kan sikre et stærk styregruppesamarbejde, hjælpe projektet til færre uforudsete situationer, afbøde misforståelser og resultere i færre ændringsanmodninger undervejs i forløbet. Tager det lang tid eller mange møder at få </a:t>
            </a:r>
            <a:r>
              <a:rPr lang="da-DK" sz="1600" kern="1200" dirty="0" err="1">
                <a:solidFill>
                  <a:schemeClr val="tx1"/>
                </a:solidFill>
                <a:effectLst/>
                <a:latin typeface="AU Passata" pitchFamily="34" charset="0"/>
                <a:ea typeface="+mn-ea"/>
                <a:cs typeface="Arial" charset="0"/>
              </a:rPr>
              <a:t>PIDén</a:t>
            </a:r>
            <a:r>
              <a:rPr lang="da-DK" sz="1600" kern="1200" dirty="0">
                <a:solidFill>
                  <a:schemeClr val="tx1"/>
                </a:solidFill>
                <a:effectLst/>
                <a:latin typeface="AU Passata" pitchFamily="34" charset="0"/>
                <a:ea typeface="+mn-ea"/>
                <a:cs typeface="Arial" charset="0"/>
              </a:rPr>
              <a:t> færdiggjort, skyldes det formentlig at der er brug for forventningsafstemningen.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a-DK" dirty="0"/>
              <a:t>2 Sikre at projektorganisationen er afstemt i forhold til Projektets behov og mål</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sz="1600" kern="1200" dirty="0">
                <a:solidFill>
                  <a:schemeClr val="tx1"/>
                </a:solidFill>
                <a:effectLst/>
                <a:latin typeface="AU Passata" pitchFamily="34" charset="0"/>
                <a:ea typeface="+mn-ea"/>
                <a:cs typeface="Arial" charset="0"/>
              </a:rPr>
              <a:t>Da styregruppen ikke kan forventes at have viden om hele AU, er det vigtigt at projektorganiseringen i øvrigt tager højde for dette, f.eks. gennem etablering af en eller flere arbejdende referencegrupper, som behandler konkrete beslutningsoplæg inden de sendes i styregruppen.</a:t>
            </a:r>
          </a:p>
          <a:p>
            <a:r>
              <a:rPr lang="da-DK" dirty="0"/>
              <a:t>4 Være tilgængelig for projektet til at træffe beslutninger</a:t>
            </a:r>
          </a:p>
          <a:p>
            <a:pPr marL="285750" indent="-285750">
              <a:buFont typeface="Arial" panose="020B0604020202020204" pitchFamily="34" charset="0"/>
              <a:buChar char="•"/>
            </a:pPr>
            <a:r>
              <a:rPr lang="da-DK" dirty="0"/>
              <a:t>Gælder</a:t>
            </a:r>
            <a:r>
              <a:rPr lang="da-DK" baseline="0" dirty="0"/>
              <a:t> alle styregruppemedlemmer men især projektejer:</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Projektejer skal være operationel og tilgængelig for spørgsmål og afklaringer i dagligdagen fra både projektleder og arkitekt.</a:t>
            </a:r>
          </a:p>
          <a:p>
            <a:pPr marL="0" indent="0">
              <a:buFont typeface="Arial" panose="020B0604020202020204" pitchFamily="34" charset="0"/>
              <a:buNone/>
            </a:pPr>
            <a:r>
              <a:rPr lang="da-DK" sz="1600" kern="1200" baseline="0" dirty="0">
                <a:solidFill>
                  <a:schemeClr val="tx1"/>
                </a:solidFill>
                <a:effectLst/>
                <a:latin typeface="AU Passata" pitchFamily="34" charset="0"/>
                <a:ea typeface="+mn-ea"/>
                <a:cs typeface="Arial" charset="0"/>
              </a:rPr>
              <a:t>       </a:t>
            </a:r>
            <a:r>
              <a:rPr lang="da-DK" sz="1600" kern="1200" dirty="0">
                <a:solidFill>
                  <a:schemeClr val="tx1"/>
                </a:solidFill>
                <a:effectLst/>
                <a:latin typeface="AU Passata" pitchFamily="34" charset="0"/>
                <a:ea typeface="+mn-ea"/>
                <a:cs typeface="Arial" charset="0"/>
              </a:rPr>
              <a:t>Projektejer vil typisk have en beslutningskompetence i forhold til leverancerne og tidsplanen som gør at ikke alle afvigelser, udfordringer og problemstillinger behøver blive forelagt styregruppen. Denne beslutningskompetence skal fremgå af </a:t>
            </a:r>
            <a:r>
              <a:rPr lang="da-DK" sz="1600" kern="1200" dirty="0" err="1">
                <a:solidFill>
                  <a:schemeClr val="tx1"/>
                </a:solidFill>
                <a:effectLst/>
                <a:latin typeface="AU Passata" pitchFamily="34" charset="0"/>
                <a:ea typeface="+mn-ea"/>
                <a:cs typeface="Arial" charset="0"/>
              </a:rPr>
              <a:t>PIDén</a:t>
            </a:r>
            <a:r>
              <a:rPr lang="da-DK" sz="1600" kern="1200" dirty="0">
                <a:solidFill>
                  <a:schemeClr val="tx1"/>
                </a:solidFill>
                <a:effectLst/>
                <a:latin typeface="AU Passata" pitchFamily="34" charset="0"/>
                <a:ea typeface="+mn-ea"/>
                <a:cs typeface="Arial" charset="0"/>
              </a:rPr>
              <a:t>.</a:t>
            </a:r>
          </a:p>
          <a:p>
            <a:r>
              <a:rPr lang="da-DK" dirty="0"/>
              <a:t>5 Arbejde aktivt både</a:t>
            </a:r>
            <a:r>
              <a:rPr lang="da-DK" baseline="0" dirty="0"/>
              <a:t> med projektrisici og </a:t>
            </a:r>
            <a:r>
              <a:rPr lang="da-DK" baseline="0" dirty="0" err="1"/>
              <a:t>produktricisi</a:t>
            </a:r>
            <a:endParaRPr lang="da-DK" baseline="0" dirty="0"/>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Overordnet set er det styregruppens ansvar at:</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Deltage aktivt i udarbejdelsen af risikologgen for både projekt og leverancer.</a:t>
            </a:r>
          </a:p>
          <a:p>
            <a:pPr marL="895243" lvl="1"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At påtage sig ansvar for afbødende handlinger, som ligger udenfor projektlederens råderum.</a:t>
            </a:r>
          </a:p>
          <a:p>
            <a:endParaRPr lang="da-DK" baseline="0"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353531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Fra styregruppehåndbogen:</a:t>
            </a:r>
          </a:p>
          <a:p>
            <a:endParaRPr lang="da-DK" dirty="0"/>
          </a:p>
          <a:p>
            <a:r>
              <a:rPr lang="da-DK" dirty="0"/>
              <a:t>1</a:t>
            </a:r>
            <a:r>
              <a:rPr lang="da-DK" baseline="0" dirty="0"/>
              <a:t> Projektmodellen følges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err="1">
                <a:solidFill>
                  <a:schemeClr val="tx1"/>
                </a:solidFill>
                <a:effectLst/>
                <a:latin typeface="AU Passata" pitchFamily="34" charset="0"/>
                <a:ea typeface="+mn-ea"/>
                <a:cs typeface="Arial" charset="0"/>
              </a:rPr>
              <a:t>AUs</a:t>
            </a:r>
            <a:r>
              <a:rPr lang="da-DK" sz="1600" kern="1200" dirty="0">
                <a:solidFill>
                  <a:schemeClr val="tx1"/>
                </a:solidFill>
                <a:effectLst/>
                <a:latin typeface="AU Passata" pitchFamily="34" charset="0"/>
                <a:ea typeface="+mn-ea"/>
                <a:cs typeface="Arial" charset="0"/>
              </a:rPr>
              <a:t> IT-projektmodel støtter projektleder og styregruppen i tilrettelæggelsen af projektet og sikrer at der et link til porteføljestyringen. Projektmodelen er en fasemodel som bygger på minimumsleverancer. Det betyder at der ikke er særlig mange krav til leverancer, dokumenter og beslutninger som SKAL efterleves i projekterne. Ønsker projektet at afvige fra projektmodellen, skal det fremgå af PID og godkendes af PFU. </a:t>
            </a:r>
          </a:p>
          <a:p>
            <a:endParaRPr lang="da-DK" baseline="0" dirty="0"/>
          </a:p>
          <a:p>
            <a:r>
              <a:rPr lang="da-DK" baseline="0" dirty="0"/>
              <a:t>2. Minimumsleverancer leveres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Det er således styregruppens ansvar at projektmodellen følges. Det er projektlederens ansvar at levere på det og herudover at vurdere hvilke leverancer, gates og beslutninger, der i øvrigt er relevante i projektet ud over modellens minimumskrav.</a:t>
            </a:r>
          </a:p>
          <a:p>
            <a:endParaRPr lang="da-DK" baseline="0" dirty="0"/>
          </a:p>
          <a:p>
            <a:r>
              <a:rPr lang="da-DK" baseline="0" dirty="0"/>
              <a:t>3 Vurdering og godkendelse ved faseovergange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Formålet med faseovergange er, at projektet stopper op og vurderer om rammerne for projektet er de rigtige, og om projektet fortsat har en forretningsmæssig begrundelse.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600" kern="1200" dirty="0">
                <a:solidFill>
                  <a:schemeClr val="tx1"/>
                </a:solidFill>
                <a:effectLst/>
                <a:latin typeface="AU Passata" pitchFamily="34" charset="0"/>
                <a:ea typeface="+mn-ea"/>
                <a:cs typeface="Arial" charset="0"/>
              </a:rPr>
              <a:t>Kravene</a:t>
            </a:r>
            <a:r>
              <a:rPr lang="da-DK" sz="1600" kern="1200" baseline="0" dirty="0">
                <a:solidFill>
                  <a:schemeClr val="tx1"/>
                </a:solidFill>
                <a:effectLst/>
                <a:latin typeface="AU Passata" pitchFamily="34" charset="0"/>
                <a:ea typeface="+mn-ea"/>
                <a:cs typeface="Arial" charset="0"/>
              </a:rPr>
              <a:t> til de enkelte faser fremgår af næste slide.</a:t>
            </a:r>
            <a:endParaRPr lang="da-DK" sz="1600" kern="1200" dirty="0">
              <a:solidFill>
                <a:schemeClr val="tx1"/>
              </a:solidFill>
              <a:effectLst/>
              <a:latin typeface="AU Passata" pitchFamily="34" charset="0"/>
              <a:ea typeface="+mn-ea"/>
              <a:cs typeface="Arial" charset="0"/>
            </a:endParaRP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289399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pPr marL="0" indent="0">
              <a:lnSpc>
                <a:spcPct val="100000"/>
              </a:lnSpc>
              <a:buFont typeface="Arial" panose="020B0604020202020204" pitchFamily="34" charset="0"/>
              <a:buNone/>
            </a:pPr>
            <a:r>
              <a:rPr lang="da-DK" sz="1600" dirty="0">
                <a:cs typeface="Arial" charset="0"/>
              </a:rPr>
              <a:t>Gate1</a:t>
            </a:r>
          </a:p>
          <a:p>
            <a:pPr marL="285750" indent="-285750">
              <a:lnSpc>
                <a:spcPct val="100000"/>
              </a:lnSpc>
              <a:buFont typeface="Arial" panose="020B0604020202020204" pitchFamily="34" charset="0"/>
              <a:buChar char="•"/>
            </a:pPr>
            <a:r>
              <a:rPr lang="da-DK" sz="1600" dirty="0">
                <a:cs typeface="Arial" charset="0"/>
              </a:rPr>
              <a:t>Gate1 markerer faseovergang mellem Initiering og </a:t>
            </a:r>
            <a:r>
              <a:rPr lang="da-DK" sz="1600" dirty="0" err="1">
                <a:cs typeface="Arial" charset="0"/>
              </a:rPr>
              <a:t>Foranalyse</a:t>
            </a:r>
            <a:r>
              <a:rPr lang="da-DK" sz="1600" dirty="0">
                <a:cs typeface="Arial" charset="0"/>
              </a:rPr>
              <a:t> Her er fokus på at projektets rammer godkendes i forhold til det ønskede resultat, og at der gives grønt lys for at gå ind i næste fase.</a:t>
            </a:r>
          </a:p>
          <a:p>
            <a:pPr marL="285750" indent="-285750">
              <a:lnSpc>
                <a:spcPct val="100000"/>
              </a:lnSpc>
              <a:buFont typeface="Arial" panose="020B0604020202020204" pitchFamily="34" charset="0"/>
              <a:buChar char="•"/>
            </a:pPr>
            <a:r>
              <a:rPr lang="da-DK" sz="1600" dirty="0">
                <a:cs typeface="Arial" charset="0"/>
              </a:rPr>
              <a:t>Gate1 godkendes af Styregruppen, men nogle af de dokumenter der er en forudsætning for gategodkendelsen, skal godkendes af PFU, Projektchefen eller Chefarkitekten inden.</a:t>
            </a:r>
          </a:p>
          <a:p>
            <a:pPr>
              <a:lnSpc>
                <a:spcPct val="100000"/>
              </a:lnSpc>
            </a:pPr>
            <a:endParaRPr lang="da-DK" sz="1600" dirty="0"/>
          </a:p>
          <a:p>
            <a:pPr>
              <a:lnSpc>
                <a:spcPct val="100000"/>
              </a:lnSpc>
            </a:pPr>
            <a:r>
              <a:rPr lang="da-DK" sz="1600" dirty="0"/>
              <a:t>Gate2:</a:t>
            </a:r>
          </a:p>
          <a:p>
            <a:pPr marL="285750" indent="-285750">
              <a:lnSpc>
                <a:spcPct val="100000"/>
              </a:lnSpc>
              <a:buFont typeface="Arial" panose="020B0604020202020204" pitchFamily="34" charset="0"/>
              <a:buChar char="•"/>
            </a:pPr>
            <a:r>
              <a:rPr lang="da-DK" sz="1600" dirty="0">
                <a:cs typeface="Arial" charset="0"/>
              </a:rPr>
              <a:t>Revurdering af projektets indhold, målsætning og rammer for at der kan gives grønt lys for at gå ind i næste fase.</a:t>
            </a:r>
          </a:p>
          <a:p>
            <a:pPr marL="285750" indent="-285750">
              <a:lnSpc>
                <a:spcPct val="100000"/>
              </a:lnSpc>
              <a:buFont typeface="Arial" panose="020B0604020202020204" pitchFamily="34" charset="0"/>
              <a:buChar char="•"/>
            </a:pPr>
            <a:r>
              <a:rPr lang="da-DK" sz="1600" dirty="0">
                <a:cs typeface="Arial" charset="0"/>
              </a:rPr>
              <a:t>Rigtig mange projekter har en anskaffelse i løbet af </a:t>
            </a:r>
            <a:r>
              <a:rPr lang="da-DK" sz="1600" dirty="0" err="1">
                <a:cs typeface="Arial" charset="0"/>
              </a:rPr>
              <a:t>foranalysen</a:t>
            </a:r>
            <a:r>
              <a:rPr lang="da-DK" sz="1600" dirty="0">
                <a:cs typeface="Arial" charset="0"/>
              </a:rPr>
              <a:t>. Gate 2 markerer godkendelsen af at kontrakten med leverandøren kan underskrives.</a:t>
            </a:r>
          </a:p>
          <a:p>
            <a:pPr marL="285750" indent="-285750">
              <a:lnSpc>
                <a:spcPct val="100000"/>
              </a:lnSpc>
              <a:buFont typeface="Arial" panose="020B0604020202020204" pitchFamily="34" charset="0"/>
              <a:buChar char="•"/>
            </a:pPr>
            <a:r>
              <a:rPr lang="da-DK" sz="1600" dirty="0">
                <a:cs typeface="Arial" charset="0"/>
              </a:rPr>
              <a:t>Selve underskriften ligger først i næste fase. Dette for at sikre, at der er taget stilling til projektets fortsatte eksistens inden AU forpligter sig på et samarbejde rent kontraktsligt. </a:t>
            </a:r>
          </a:p>
          <a:p>
            <a:pPr marL="285750" indent="-285750">
              <a:lnSpc>
                <a:spcPct val="100000"/>
              </a:lnSpc>
              <a:buFont typeface="Arial" panose="020B0604020202020204" pitchFamily="34" charset="0"/>
              <a:buChar char="•"/>
            </a:pPr>
            <a:r>
              <a:rPr lang="da-DK" sz="1600" dirty="0">
                <a:cs typeface="Arial" charset="0"/>
              </a:rPr>
              <a:t>Giver </a:t>
            </a:r>
            <a:r>
              <a:rPr lang="da-DK" sz="1600" dirty="0" err="1">
                <a:cs typeface="Arial" charset="0"/>
              </a:rPr>
              <a:t>kontraktsgrundlaget</a:t>
            </a:r>
            <a:r>
              <a:rPr lang="da-DK" sz="1600" dirty="0">
                <a:cs typeface="Arial" charset="0"/>
              </a:rPr>
              <a:t> anledning til nye projektrammer, ny tidshorisont, ændret ressourcetræk, eller justeringer til </a:t>
            </a:r>
            <a:r>
              <a:rPr lang="da-DK" sz="1600" dirty="0" err="1">
                <a:cs typeface="Arial" charset="0"/>
              </a:rPr>
              <a:t>scope</a:t>
            </a:r>
            <a:r>
              <a:rPr lang="da-DK" sz="1600" dirty="0">
                <a:cs typeface="Arial" charset="0"/>
              </a:rPr>
              <a:t>, skal dette være godkendt af PFU i forhold til de porteføljemæssige konsekvenser, inden kontrakten underskrives.</a:t>
            </a:r>
          </a:p>
          <a:p>
            <a:pPr marL="285750" indent="-285750">
              <a:lnSpc>
                <a:spcPct val="100000"/>
              </a:lnSpc>
              <a:buFont typeface="Arial" panose="020B0604020202020204" pitchFamily="34" charset="0"/>
              <a:buChar char="•"/>
            </a:pPr>
            <a:r>
              <a:rPr lang="da-DK" sz="1600" dirty="0">
                <a:cs typeface="Arial" charset="0"/>
              </a:rPr>
              <a:t>Gate 2 godkendes af Styregruppen.</a:t>
            </a:r>
          </a:p>
          <a:p>
            <a:pPr marL="285750" indent="-285750">
              <a:lnSpc>
                <a:spcPct val="100000"/>
              </a:lnSpc>
              <a:buFont typeface="Arial" panose="020B0604020202020204" pitchFamily="34" charset="0"/>
              <a:buChar char="•"/>
            </a:pPr>
            <a:endParaRPr lang="da-DK" sz="1600" dirty="0">
              <a:cs typeface="Arial" charset="0"/>
            </a:endParaRPr>
          </a:p>
          <a:p>
            <a:pPr marL="0" indent="0">
              <a:lnSpc>
                <a:spcPct val="100000"/>
              </a:lnSpc>
              <a:buFont typeface="Arial" panose="020B0604020202020204" pitchFamily="34" charset="0"/>
              <a:buNone/>
            </a:pPr>
            <a:r>
              <a:rPr lang="da-DK" sz="1600" dirty="0">
                <a:cs typeface="Arial" charset="0"/>
              </a:rPr>
              <a:t>Gate3:</a:t>
            </a:r>
          </a:p>
          <a:p>
            <a:pPr marL="285750" indent="-285750">
              <a:lnSpc>
                <a:spcPct val="100000"/>
              </a:lnSpc>
              <a:buFont typeface="Arial" panose="020B0604020202020204" pitchFamily="34" charset="0"/>
              <a:buChar char="•"/>
            </a:pPr>
            <a:r>
              <a:rPr lang="da-DK" sz="1600" dirty="0">
                <a:cs typeface="Arial" charset="0"/>
              </a:rPr>
              <a:t>Gate 3 markerer første idriftsættelse. Den består i det væsentligste af en godkendelse af, at projektets leverancer og beslutninger, har etableret det nødvendige grundlag for 'Go Live'.</a:t>
            </a:r>
          </a:p>
          <a:p>
            <a:pPr marL="285750" indent="-285750">
              <a:lnSpc>
                <a:spcPct val="100000"/>
              </a:lnSpc>
              <a:buFont typeface="Arial" panose="020B0604020202020204" pitchFamily="34" charset="0"/>
              <a:buChar char="•"/>
            </a:pPr>
            <a:r>
              <a:rPr lang="da-DK" sz="1600" dirty="0">
                <a:cs typeface="Arial" charset="0"/>
              </a:rPr>
              <a:t>Der kan godt være flere idriftsættelser i løbet af projektet, men den første skal altid godkendes af styregruppen. Godkendelsen skal sikre at projektet får redegjort for og dokumenteret at organisationen er klar til implementeringen. </a:t>
            </a:r>
          </a:p>
          <a:p>
            <a:pPr marL="285750" indent="-285750">
              <a:lnSpc>
                <a:spcPct val="100000"/>
              </a:lnSpc>
              <a:buFont typeface="Arial" panose="020B0604020202020204" pitchFamily="34" charset="0"/>
              <a:buChar char="•"/>
            </a:pPr>
            <a:r>
              <a:rPr lang="da-DK" sz="1600" dirty="0">
                <a:cs typeface="Arial" charset="0"/>
              </a:rPr>
              <a:t>Systemforvaltningsaftalen er lagt ind som et krav til Gate 3 for at sikre at der er lavet aftaler om hvordan det som sættes i drift bliver forvaltet. Også i projektperioden. Samt at den kommende forvaltningsorganisation oplæres i løbet af projektet.</a:t>
            </a:r>
          </a:p>
          <a:p>
            <a:pPr marL="285750" indent="-285750">
              <a:lnSpc>
                <a:spcPct val="100000"/>
              </a:lnSpc>
              <a:buFont typeface="Arial" panose="020B0604020202020204" pitchFamily="34" charset="0"/>
              <a:buChar char="•"/>
            </a:pPr>
            <a:r>
              <a:rPr lang="da-DK" sz="1600" dirty="0">
                <a:cs typeface="Arial" charset="0"/>
              </a:rPr>
              <a:t>Gate 3 godkendes af Styregruppen.</a:t>
            </a:r>
          </a:p>
          <a:p>
            <a:pPr marL="0" indent="0">
              <a:lnSpc>
                <a:spcPct val="100000"/>
              </a:lnSpc>
              <a:buFont typeface="Arial" panose="020B0604020202020204" pitchFamily="34" charset="0"/>
              <a:buNone/>
            </a:pPr>
            <a:endParaRPr lang="da-DK" sz="1600" dirty="0">
              <a:cs typeface="Arial" charset="0"/>
            </a:endParaRPr>
          </a:p>
          <a:p>
            <a:pPr>
              <a:lnSpc>
                <a:spcPct val="100000"/>
              </a:lnSpc>
            </a:pPr>
            <a:r>
              <a:rPr lang="da-DK" sz="1600" dirty="0"/>
              <a:t>Afslutningsgate:</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Afslutningsgaten markerer den faktiske nedlukning af projektet, når denne er godkendt findes projektet ikke længere. Det vil sige at alle udeståender skal være lukket eller ansvarsoverdraget til enten forvaltningsorganisation eller et andet projekt.             </a:t>
            </a:r>
          </a:p>
          <a:p>
            <a:pPr marL="285750" indent="-285750">
              <a:buFont typeface="Arial" panose="020B0604020202020204" pitchFamily="34" charset="0"/>
              <a:buChar char="•"/>
            </a:pPr>
            <a:r>
              <a:rPr lang="da-DK" sz="1600" kern="1200" dirty="0">
                <a:solidFill>
                  <a:schemeClr val="tx1"/>
                </a:solidFill>
                <a:effectLst/>
                <a:latin typeface="AU Passata" pitchFamily="34" charset="0"/>
                <a:ea typeface="+mn-ea"/>
                <a:cs typeface="Arial" charset="0"/>
              </a:rPr>
              <a:t>Afslutning af projektet godkendes metodemæssigt af PFU inden styregruppen lukker projektet forretningsmæssigt.</a:t>
            </a:r>
          </a:p>
          <a:p>
            <a:pPr>
              <a:lnSpc>
                <a:spcPct val="100000"/>
              </a:lnSpc>
            </a:pPr>
            <a:endParaRPr lang="da-DK" sz="1600"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278901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Fra styregruppehåndbogen:</a:t>
            </a:r>
          </a:p>
          <a:p>
            <a:endParaRPr lang="da-DK" dirty="0"/>
          </a:p>
          <a:p>
            <a:r>
              <a:rPr lang="da-DK" dirty="0" err="1"/>
              <a:t>Styregruppeforperson</a:t>
            </a:r>
            <a:r>
              <a:rPr lang="da-DK" dirty="0"/>
              <a:t>:</a:t>
            </a:r>
          </a:p>
          <a:p>
            <a:r>
              <a:rPr lang="da-DK" sz="1600" kern="1200" dirty="0">
                <a:solidFill>
                  <a:schemeClr val="tx1"/>
                </a:solidFill>
                <a:effectLst/>
                <a:latin typeface="AU Passata" pitchFamily="34" charset="0"/>
                <a:ea typeface="+mn-ea"/>
                <a:cs typeface="Arial" charset="0"/>
              </a:rPr>
              <a:t>Overordnet set er det </a:t>
            </a:r>
            <a:r>
              <a:rPr lang="da-DK" sz="1600" kern="1200" dirty="0" err="1">
                <a:solidFill>
                  <a:schemeClr val="tx1"/>
                </a:solidFill>
                <a:effectLst/>
                <a:latin typeface="AU Passata" pitchFamily="34" charset="0"/>
                <a:ea typeface="+mn-ea"/>
                <a:cs typeface="Arial" charset="0"/>
              </a:rPr>
              <a:t>styregruppeforpersonens</a:t>
            </a:r>
            <a:r>
              <a:rPr lang="da-DK" sz="1600" kern="1200" dirty="0">
                <a:solidFill>
                  <a:schemeClr val="tx1"/>
                </a:solidFill>
                <a:effectLst/>
                <a:latin typeface="AU Passata" pitchFamily="34" charset="0"/>
                <a:ea typeface="+mn-ea"/>
                <a:cs typeface="Arial" charset="0"/>
              </a:rPr>
              <a:t> ansvar at:</a:t>
            </a:r>
          </a:p>
          <a:p>
            <a:pPr lvl="0"/>
            <a:r>
              <a:rPr lang="da-DK" sz="1600" kern="1200" dirty="0">
                <a:solidFill>
                  <a:schemeClr val="tx1"/>
                </a:solidFill>
                <a:effectLst/>
                <a:latin typeface="AU Passata" pitchFamily="34" charset="0"/>
                <a:ea typeface="+mn-ea"/>
                <a:cs typeface="Arial" charset="0"/>
              </a:rPr>
              <a:t>Der afholdes styregruppemøder, og at være mødeleder på dem.</a:t>
            </a:r>
          </a:p>
          <a:p>
            <a:pPr lvl="0"/>
            <a:r>
              <a:rPr lang="da-DK" sz="1600" kern="1200" dirty="0">
                <a:solidFill>
                  <a:schemeClr val="tx1"/>
                </a:solidFill>
                <a:effectLst/>
                <a:latin typeface="AU Passata" pitchFamily="34" charset="0"/>
                <a:ea typeface="+mn-ea"/>
                <a:cs typeface="Arial" charset="0"/>
              </a:rPr>
              <a:t>Styregruppemedlemmerne bidrager til styregruppearbejdet.</a:t>
            </a:r>
          </a:p>
          <a:p>
            <a:pPr lvl="0"/>
            <a:r>
              <a:rPr lang="da-DK" sz="1600" kern="1200" dirty="0">
                <a:solidFill>
                  <a:schemeClr val="tx1"/>
                </a:solidFill>
                <a:effectLst/>
                <a:latin typeface="AU Passata" pitchFamily="34" charset="0"/>
                <a:ea typeface="+mn-ea"/>
                <a:cs typeface="Arial" charset="0"/>
              </a:rPr>
              <a:t>Styregruppen har et tværorganisatorisk perspektiv og AU helhedssyn.</a:t>
            </a:r>
          </a:p>
          <a:p>
            <a:pPr lvl="0"/>
            <a:r>
              <a:rPr lang="da-DK" sz="1600" kern="1200" dirty="0">
                <a:solidFill>
                  <a:schemeClr val="tx1"/>
                </a:solidFill>
                <a:effectLst/>
                <a:latin typeface="AU Passata" pitchFamily="34" charset="0"/>
                <a:ea typeface="+mn-ea"/>
                <a:cs typeface="Arial" charset="0"/>
              </a:rPr>
              <a:t>Leverandørens repræsentation i styregruppen er aftalt.</a:t>
            </a:r>
          </a:p>
          <a:p>
            <a:pPr lvl="0"/>
            <a:r>
              <a:rPr lang="da-DK" sz="1600" kern="1200" dirty="0">
                <a:solidFill>
                  <a:schemeClr val="tx1"/>
                </a:solidFill>
                <a:effectLst/>
                <a:latin typeface="AU Passata" pitchFamily="34" charset="0"/>
                <a:ea typeface="+mn-ea"/>
                <a:cs typeface="Arial" charset="0"/>
              </a:rPr>
              <a:t>Styregruppen og </a:t>
            </a:r>
            <a:r>
              <a:rPr lang="da-DK" sz="1600" kern="1200" dirty="0" err="1">
                <a:solidFill>
                  <a:schemeClr val="tx1"/>
                </a:solidFill>
                <a:effectLst/>
                <a:latin typeface="AU Passata" pitchFamily="34" charset="0"/>
                <a:ea typeface="+mn-ea"/>
                <a:cs typeface="Arial" charset="0"/>
              </a:rPr>
              <a:t>forpersonen</a:t>
            </a:r>
            <a:r>
              <a:rPr lang="da-DK" sz="1600" kern="1200" dirty="0">
                <a:solidFill>
                  <a:schemeClr val="tx1"/>
                </a:solidFill>
                <a:effectLst/>
                <a:latin typeface="AU Passata" pitchFamily="34" charset="0"/>
                <a:ea typeface="+mn-ea"/>
                <a:cs typeface="Arial" charset="0"/>
              </a:rPr>
              <a:t> selv ikke trækker linjeledelse med ind i styregruppemøderne.</a:t>
            </a:r>
          </a:p>
          <a:p>
            <a:pPr lvl="0"/>
            <a:r>
              <a:rPr lang="da-DK" sz="1600" kern="1200" dirty="0">
                <a:solidFill>
                  <a:schemeClr val="tx1"/>
                </a:solidFill>
                <a:effectLst/>
                <a:latin typeface="AU Passata" pitchFamily="34" charset="0"/>
                <a:ea typeface="+mn-ea"/>
                <a:cs typeface="Arial" charset="0"/>
              </a:rPr>
              <a:t>Syregruppen støtter projektlederen i at udføre sin opgave bedst muligt.</a:t>
            </a:r>
          </a:p>
          <a:p>
            <a:pPr lvl="0"/>
            <a:r>
              <a:rPr lang="da-DK" sz="1600" kern="1200" dirty="0">
                <a:solidFill>
                  <a:schemeClr val="tx1"/>
                </a:solidFill>
                <a:effectLst/>
                <a:latin typeface="AU Passata" pitchFamily="34" charset="0"/>
                <a:ea typeface="+mn-ea"/>
                <a:cs typeface="Arial" charset="0"/>
              </a:rPr>
              <a:t>Sikre der træffes beslutninger, så projektets fremdrift understøttes.</a:t>
            </a:r>
          </a:p>
          <a:p>
            <a:pPr lvl="0"/>
            <a:r>
              <a:rPr lang="da-DK" sz="1600" kern="1200" dirty="0">
                <a:solidFill>
                  <a:schemeClr val="tx1"/>
                </a:solidFill>
                <a:effectLst/>
                <a:latin typeface="AU Passata" pitchFamily="34" charset="0"/>
                <a:ea typeface="+mn-ea"/>
                <a:cs typeface="Arial" charset="0"/>
              </a:rPr>
              <a:t>Vurdere hvilke styregruppebeslutninger, der skal forbehandles i, eller sendes videre til, behandling efterfølgende, i andre fora/udvalg.</a:t>
            </a:r>
          </a:p>
          <a:p>
            <a:pPr lvl="0"/>
            <a:r>
              <a:rPr lang="da-DK" sz="1600" kern="1200" dirty="0">
                <a:solidFill>
                  <a:schemeClr val="tx1"/>
                </a:solidFill>
                <a:effectLst/>
                <a:latin typeface="AU Passata" pitchFamily="34" charset="0"/>
                <a:ea typeface="+mn-ea"/>
                <a:cs typeface="Arial" charset="0"/>
              </a:rPr>
              <a:t>Vurdere hvilke beslutninger, der skal forelægges styregruppen og hvilke der kan træffes af projektejer eller </a:t>
            </a:r>
            <a:r>
              <a:rPr lang="da-DK" sz="1600" kern="1200" dirty="0" err="1">
                <a:solidFill>
                  <a:schemeClr val="tx1"/>
                </a:solidFill>
                <a:effectLst/>
                <a:latin typeface="AU Passata" pitchFamily="34" charset="0"/>
                <a:ea typeface="+mn-ea"/>
                <a:cs typeface="Arial" charset="0"/>
              </a:rPr>
              <a:t>forperson</a:t>
            </a:r>
            <a:r>
              <a:rPr lang="da-DK" sz="1600" kern="1200" dirty="0">
                <a:solidFill>
                  <a:schemeClr val="tx1"/>
                </a:solidFill>
                <a:effectLst/>
                <a:latin typeface="AU Passata" pitchFamily="34" charset="0"/>
                <a:ea typeface="+mn-ea"/>
                <a:cs typeface="Arial" charset="0"/>
              </a:rPr>
              <a:t> alene.</a:t>
            </a:r>
          </a:p>
          <a:p>
            <a:pPr lvl="0"/>
            <a:r>
              <a:rPr lang="da-DK" sz="1600" kern="1200" dirty="0">
                <a:solidFill>
                  <a:schemeClr val="tx1"/>
                </a:solidFill>
                <a:effectLst/>
                <a:latin typeface="AU Passata" pitchFamily="34" charset="0"/>
                <a:ea typeface="+mn-ea"/>
                <a:cs typeface="Arial" charset="0"/>
              </a:rPr>
              <a:t>Være til rådighed for projektlederen og fungere som sparringspartner.</a:t>
            </a:r>
          </a:p>
          <a:p>
            <a:pPr lvl="0"/>
            <a:r>
              <a:rPr lang="da-DK" sz="1600" kern="1200" dirty="0">
                <a:solidFill>
                  <a:schemeClr val="tx1"/>
                </a:solidFill>
                <a:effectLst/>
                <a:latin typeface="AU Passata" pitchFamily="34" charset="0"/>
                <a:ea typeface="+mn-ea"/>
                <a:cs typeface="Arial" charset="0"/>
              </a:rPr>
              <a:t>Træffe de endelige beslutninger i tilfælde af at styregruppen er uenig.</a:t>
            </a:r>
          </a:p>
          <a:p>
            <a:pPr lvl="0"/>
            <a:endParaRPr lang="da-DK" sz="1600" kern="1200" dirty="0">
              <a:solidFill>
                <a:schemeClr val="tx1"/>
              </a:solidFill>
              <a:effectLst/>
              <a:latin typeface="AU Passata" pitchFamily="34" charset="0"/>
              <a:ea typeface="+mn-ea"/>
              <a:cs typeface="Arial" charset="0"/>
            </a:endParaRPr>
          </a:p>
          <a:p>
            <a:r>
              <a:rPr lang="da-DK" sz="1600" kern="1200" dirty="0">
                <a:solidFill>
                  <a:schemeClr val="tx1"/>
                </a:solidFill>
                <a:effectLst/>
                <a:latin typeface="AU Passata" pitchFamily="34" charset="0"/>
                <a:ea typeface="+mn-ea"/>
                <a:cs typeface="Arial" charset="0"/>
              </a:rPr>
              <a:t>Projektejer:</a:t>
            </a:r>
          </a:p>
          <a:p>
            <a:r>
              <a:rPr lang="da-DK" sz="1600" kern="1200" dirty="0">
                <a:solidFill>
                  <a:schemeClr val="tx1"/>
                </a:solidFill>
                <a:effectLst/>
                <a:latin typeface="AU Passata" pitchFamily="34" charset="0"/>
                <a:ea typeface="+mn-ea"/>
                <a:cs typeface="Arial" charset="0"/>
              </a:rPr>
              <a:t>Overordnet set er det projektejers ansvar at:</a:t>
            </a:r>
          </a:p>
          <a:p>
            <a:pPr lvl="0"/>
            <a:r>
              <a:rPr lang="da-DK" sz="1600" kern="1200" dirty="0">
                <a:solidFill>
                  <a:schemeClr val="tx1"/>
                </a:solidFill>
                <a:effectLst/>
                <a:latin typeface="AU Passata" pitchFamily="34" charset="0"/>
                <a:ea typeface="+mn-ea"/>
                <a:cs typeface="Arial" charset="0"/>
              </a:rPr>
              <a:t>Være projektets systemejer og </a:t>
            </a:r>
            <a:r>
              <a:rPr lang="da-DK" sz="1600" kern="1200" dirty="0" err="1">
                <a:solidFill>
                  <a:schemeClr val="tx1"/>
                </a:solidFill>
                <a:effectLst/>
                <a:latin typeface="AU Passata" pitchFamily="34" charset="0"/>
                <a:ea typeface="+mn-ea"/>
                <a:cs typeface="Arial" charset="0"/>
              </a:rPr>
              <a:t>product</a:t>
            </a:r>
            <a:r>
              <a:rPr lang="da-DK" sz="1600" kern="1200" dirty="0">
                <a:solidFill>
                  <a:schemeClr val="tx1"/>
                </a:solidFill>
                <a:effectLst/>
                <a:latin typeface="AU Passata" pitchFamily="34" charset="0"/>
                <a:ea typeface="+mn-ea"/>
                <a:cs typeface="Arial" charset="0"/>
              </a:rPr>
              <a:t> </a:t>
            </a:r>
            <a:r>
              <a:rPr lang="da-DK" sz="1600" kern="1200" dirty="0" err="1">
                <a:solidFill>
                  <a:schemeClr val="tx1"/>
                </a:solidFill>
                <a:effectLst/>
                <a:latin typeface="AU Passata" pitchFamily="34" charset="0"/>
                <a:ea typeface="+mn-ea"/>
                <a:cs typeface="Arial" charset="0"/>
              </a:rPr>
              <a:t>owner</a:t>
            </a:r>
            <a:r>
              <a:rPr lang="da-DK" sz="1600" kern="1200" dirty="0">
                <a:solidFill>
                  <a:schemeClr val="tx1"/>
                </a:solidFill>
                <a:effectLst/>
                <a:latin typeface="AU Passata" pitchFamily="34" charset="0"/>
                <a:ea typeface="+mn-ea"/>
                <a:cs typeface="Arial" charset="0"/>
              </a:rPr>
              <a:t> medmindre andet er aftalt.</a:t>
            </a:r>
          </a:p>
          <a:p>
            <a:pPr lvl="0"/>
            <a:r>
              <a:rPr lang="da-DK" sz="1600" kern="1200" dirty="0">
                <a:solidFill>
                  <a:schemeClr val="tx1"/>
                </a:solidFill>
                <a:effectLst/>
                <a:latin typeface="AU Passata" pitchFamily="34" charset="0"/>
                <a:ea typeface="+mn-ea"/>
                <a:cs typeface="Arial" charset="0"/>
              </a:rPr>
              <a:t>Være projektets gevinstejer, medmindre andet er aftalt.</a:t>
            </a:r>
          </a:p>
          <a:p>
            <a:pPr lvl="0"/>
            <a:r>
              <a:rPr lang="da-DK" sz="1600" kern="1200" dirty="0">
                <a:solidFill>
                  <a:schemeClr val="tx1"/>
                </a:solidFill>
                <a:effectLst/>
                <a:latin typeface="AU Passata" pitchFamily="34" charset="0"/>
                <a:ea typeface="+mn-ea"/>
                <a:cs typeface="Arial" charset="0"/>
              </a:rPr>
              <a:t>Sikre der bliver taget stilling til de forretningsmæssige konsekvenser og muligheder af beslutninger, herunder gevinstpotentialet.</a:t>
            </a:r>
          </a:p>
          <a:p>
            <a:pPr lvl="0"/>
            <a:r>
              <a:rPr lang="da-DK" sz="1600" kern="1200" dirty="0">
                <a:solidFill>
                  <a:schemeClr val="tx1"/>
                </a:solidFill>
                <a:effectLst/>
                <a:latin typeface="AU Passata" pitchFamily="34" charset="0"/>
                <a:ea typeface="+mn-ea"/>
                <a:cs typeface="Arial" charset="0"/>
              </a:rPr>
              <a:t>Være bevidst om hvilke beslutninger der IKKE kan træffes uden at have været forelagt styregruppen.</a:t>
            </a:r>
          </a:p>
          <a:p>
            <a:pPr lvl="0"/>
            <a:r>
              <a:rPr lang="da-DK" sz="1600" kern="1200" dirty="0">
                <a:solidFill>
                  <a:schemeClr val="tx1"/>
                </a:solidFill>
                <a:effectLst/>
                <a:latin typeface="AU Passata" pitchFamily="34" charset="0"/>
                <a:ea typeface="+mn-ea"/>
                <a:cs typeface="Arial" charset="0"/>
              </a:rPr>
              <a:t>Sikre finansiering af projektet og den efterfølgende forvaltning.</a:t>
            </a:r>
          </a:p>
          <a:p>
            <a:pPr lvl="0"/>
            <a:endParaRPr lang="da-DK" sz="1600" kern="1200" dirty="0">
              <a:solidFill>
                <a:schemeClr val="tx1"/>
              </a:solidFill>
              <a:effectLst/>
              <a:latin typeface="AU Passata" pitchFamily="34" charset="0"/>
              <a:ea typeface="+mn-ea"/>
              <a:cs typeface="Arial" charset="0"/>
            </a:endParaRP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13</a:t>
            </a:fld>
            <a:endParaRPr lang="en-GB" dirty="0"/>
          </a:p>
        </p:txBody>
      </p:sp>
    </p:spTree>
    <p:extLst>
      <p:ext uri="{BB962C8B-B14F-4D97-AF65-F5344CB8AC3E}">
        <p14:creationId xmlns:p14="http://schemas.microsoft.com/office/powerpoint/2010/main" val="76843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33388" y="690563"/>
            <a:ext cx="6130925" cy="3449637"/>
          </a:xfrm>
        </p:spPr>
      </p:sp>
      <p:sp>
        <p:nvSpPr>
          <p:cNvPr id="3" name="Pladsholder til noter 2"/>
          <p:cNvSpPr>
            <a:spLocks noGrp="1"/>
          </p:cNvSpPr>
          <p:nvPr>
            <p:ph type="body" idx="1"/>
          </p:nvPr>
        </p:nvSpPr>
        <p:spPr/>
        <p:txBody>
          <a:bodyPr/>
          <a:lstStyle/>
          <a:p>
            <a:r>
              <a:rPr lang="da-DK" dirty="0"/>
              <a:t>Foreslået på kurset…</a:t>
            </a:r>
          </a:p>
          <a:p>
            <a:r>
              <a:rPr lang="da-DK" dirty="0"/>
              <a:t>God ide at holde formøde mellem styregruppeforman,</a:t>
            </a:r>
            <a:r>
              <a:rPr lang="da-DK" baseline="0" dirty="0"/>
              <a:t> projektejer og projektleder </a:t>
            </a:r>
            <a:r>
              <a:rPr lang="da-DK" u="sng" baseline="0" dirty="0"/>
              <a:t>før</a:t>
            </a:r>
            <a:r>
              <a:rPr lang="da-DK" baseline="0" dirty="0"/>
              <a:t> første styregruppemøde og aftale: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a-DK" baseline="0" dirty="0"/>
              <a:t>Ansvarsfordeling: hvem indkalder styregruppemøderne, hvem forbereder dem, hvem er mødeleder og hvem er referent</a:t>
            </a:r>
          </a:p>
          <a:p>
            <a:pPr marL="285750" indent="-285750">
              <a:buFont typeface="Arial" panose="020B0604020202020204" pitchFamily="34" charset="0"/>
              <a:buChar char="•"/>
            </a:pPr>
            <a:r>
              <a:rPr lang="da-DK" baseline="0" dirty="0"/>
              <a:t>Aftale om projektværktøjer – PID, projektplan, interessentanalyse, risikoanalyse, business case?</a:t>
            </a:r>
          </a:p>
          <a:p>
            <a:pPr marL="285750" indent="-285750">
              <a:buFont typeface="Arial" panose="020B0604020202020204" pitchFamily="34" charset="0"/>
              <a:buChar char="•"/>
            </a:pPr>
            <a:r>
              <a:rPr lang="da-DK" baseline="0" dirty="0"/>
              <a:t>Aftale om kommunikation fra projektleder til styregruppe mellem styregruppemøderne</a:t>
            </a:r>
          </a:p>
          <a:p>
            <a:pPr marL="285750" indent="-285750">
              <a:buFont typeface="Arial" panose="020B0604020202020204" pitchFamily="34" charset="0"/>
              <a:buChar char="•"/>
            </a:pPr>
            <a:r>
              <a:rPr lang="da-DK" baseline="0" dirty="0"/>
              <a:t>Gennemgang af startpakken og aftale om kommunikation heraf til hele styregruppen – </a:t>
            </a:r>
            <a:r>
              <a:rPr lang="da-DK" baseline="0" dirty="0" err="1"/>
              <a:t>forperson</a:t>
            </a:r>
            <a:r>
              <a:rPr lang="da-DK" baseline="0" dirty="0"/>
              <a:t> eller projektleder, format.</a:t>
            </a:r>
          </a:p>
          <a:p>
            <a:pPr marL="0" indent="0">
              <a:buFont typeface="Arial" panose="020B0604020202020204" pitchFamily="34" charset="0"/>
              <a:buNone/>
            </a:pPr>
            <a:endParaRPr lang="da-DK" sz="1600" dirty="0"/>
          </a:p>
          <a:p>
            <a:pPr marL="0" indent="0">
              <a:buFont typeface="Arial" panose="020B0604020202020204" pitchFamily="34" charset="0"/>
              <a:buNone/>
            </a:pPr>
            <a:r>
              <a:rPr lang="da-DK" sz="1600" dirty="0"/>
              <a:t>Frekvens for genbesøg af projektets formål mm (fx ved gate-godkendelser og ved behandling af ændringsanmodninger)</a:t>
            </a:r>
            <a:endParaRPr lang="da-DK" baseline="0" dirty="0"/>
          </a:p>
          <a:p>
            <a:pPr marL="285750" indent="-285750">
              <a:buFont typeface="Arial" panose="020B0604020202020204" pitchFamily="34" charset="0"/>
              <a:buChar char="•"/>
            </a:pPr>
            <a:endParaRPr lang="da-DK" baseline="0" dirty="0"/>
          </a:p>
          <a:p>
            <a:pPr marL="285750" indent="-285750">
              <a:buFont typeface="Arial" panose="020B0604020202020204" pitchFamily="34" charset="0"/>
              <a:buChar char="•"/>
            </a:pPr>
            <a:endParaRPr lang="da-DK" baseline="0" dirty="0"/>
          </a:p>
          <a:p>
            <a:pPr marL="285750" indent="-285750">
              <a:buFont typeface="Arial" panose="020B0604020202020204" pitchFamily="34" charset="0"/>
              <a:buChar char="•"/>
            </a:pPr>
            <a:endParaRPr lang="da-DK" baseline="0" dirty="0"/>
          </a:p>
          <a:p>
            <a:pPr marL="285750" indent="-285750">
              <a:buFontTx/>
              <a:buChar char="-"/>
            </a:pPr>
            <a:endParaRPr lang="da-DK" baseline="0" dirty="0"/>
          </a:p>
          <a:p>
            <a:pPr marL="0" indent="0">
              <a:buFontTx/>
              <a:buNone/>
            </a:pPr>
            <a:endParaRPr lang="da-DK" baseline="0" dirty="0"/>
          </a:p>
          <a:p>
            <a:pPr marL="285750" indent="-285750">
              <a:buFontTx/>
              <a:buChar char="-"/>
            </a:pPr>
            <a:endParaRPr lang="da-DK" baseline="0" dirty="0"/>
          </a:p>
          <a:p>
            <a:pPr marL="285750" indent="-285750">
              <a:buFontTx/>
              <a:buChar char="-"/>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15</a:t>
            </a:fld>
            <a:endParaRPr lang="en-GB" dirty="0"/>
          </a:p>
        </p:txBody>
      </p:sp>
    </p:spTree>
    <p:extLst>
      <p:ext uri="{BB962C8B-B14F-4D97-AF65-F5344CB8AC3E}">
        <p14:creationId xmlns:p14="http://schemas.microsoft.com/office/powerpoint/2010/main" val="76897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4347675" y="58631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17-10-2024</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Styregruppe KICK-OFF</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535185341"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17-10-2024</a:t>
            </a:fld>
            <a:r>
              <a:rPr lang="da-DK" dirty="0"/>
              <a:t>25-10-2021</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17-10-2024</a:t>
            </a:fld>
            <a:r>
              <a:rPr lang="da-DK" dirty="0"/>
              <a:t>25-10-2021</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17-10-2024</a:t>
            </a:fld>
            <a:r>
              <a:rPr lang="da-DK" dirty="0"/>
              <a:t>25-10-2021</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17-10-2024</a:t>
            </a:fld>
            <a:r>
              <a:rPr lang="da-DK" dirty="0"/>
              <a:t>25-10-2021</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17-10-2024</a:t>
            </a:fld>
            <a:r>
              <a:rPr lang="da-DK" dirty="0"/>
              <a:t>25-10-2021</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17-10-2024</a:t>
            </a:fld>
            <a:r>
              <a:rPr lang="da-DK" dirty="0"/>
              <a:t>25-10-2021</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17-10-2024</a:t>
            </a:fld>
            <a:r>
              <a:rPr lang="da-DK" dirty="0"/>
              <a:t>25-10-2021</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4351950" y="5877079"/>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17-10-2024</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Styregruppe KICK-OFF</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587646426"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17-10-2024</a:t>
            </a:fld>
            <a:r>
              <a:rPr lang="da-DK" dirty="0"/>
              <a:t>25-10-2021</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17-10-2024</a:t>
            </a:fld>
            <a:r>
              <a:rPr lang="da-DK" dirty="0"/>
              <a:t>25-10-2021</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 marts 2024</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It-projektleder</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846 - Bedre test - styregruppemøde</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Astrid Egerod Leth</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454414491"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91631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 marts 2024</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It-projektleder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846 - Bedre test - styregruppemøde</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Astrid Egerod Leth</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60142799"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17-10-2024</a:t>
            </a:fld>
            <a:r>
              <a:rPr lang="da-DK" dirty="0"/>
              <a:t>01-03-2024</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2127768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 marts 2024</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It-projektleder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846 - Bedre test - styregruppemøde</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Astrid Egerod Leth</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701988931"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90426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99957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75322740"/>
      </p:ext>
    </p:extLst>
  </p:cSld>
  <p:clrMapOvr>
    <a:masterClrMapping/>
  </p:clrMapOvr>
  <p:extLst>
    <p:ext uri="{DCECCB84-F9BA-43D5-87BE-67443E8EF086}">
      <p15:sldGuideLst xmlns:p15="http://schemas.microsoft.com/office/powerpoint/2012/main">
        <p15:guide id="1" orient="horz" pos="865">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17-10-2024</a:t>
            </a:fld>
            <a:r>
              <a:rPr lang="da-DK" dirty="0"/>
              <a:t>01-03-2024</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4080586"/>
      </p:ext>
    </p:extLst>
  </p:cSld>
  <p:clrMapOvr>
    <a:masterClrMapping/>
  </p:clrMapOvr>
  <p:extLst>
    <p:ext uri="{DCECCB84-F9BA-43D5-87BE-67443E8EF086}">
      <p15:sldGuideLst xmlns:p15="http://schemas.microsoft.com/office/powerpoint/2012/main">
        <p15:guide id="1" pos="3924">
          <p15:clr>
            <a:srgbClr val="A4A3A4"/>
          </p15:clr>
        </p15:guide>
        <p15:guide id="2" pos="3755">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17-10-2024</a:t>
            </a:fld>
            <a:r>
              <a:rPr lang="da-DK" dirty="0"/>
              <a:t>01-03-2024</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2537339411"/>
      </p:ext>
    </p:extLst>
  </p:cSld>
  <p:clrMapOvr>
    <a:masterClrMapping/>
  </p:clrMapOvr>
  <p:extLst>
    <p:ext uri="{DCECCB84-F9BA-43D5-87BE-67443E8EF086}">
      <p15:sldGuideLst xmlns:p15="http://schemas.microsoft.com/office/powerpoint/2012/main">
        <p15:guide id="1" pos="3930">
          <p15:clr>
            <a:srgbClr val="A4A3A4"/>
          </p15:clr>
        </p15:guide>
        <p15:guide id="2" pos="3755">
          <p15:clr>
            <a:srgbClr val="A4A3A4"/>
          </p15:clr>
        </p15:guide>
        <p15:guide id="3" orient="horz" pos="306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17-10-2024</a:t>
            </a:fld>
            <a:r>
              <a:rPr lang="da-DK" dirty="0"/>
              <a:t>01-03-2024</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284583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17-10-2024</a:t>
            </a:fld>
            <a:r>
              <a:rPr lang="da-DK" dirty="0"/>
              <a:t>01-03-2024</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866957884"/>
      </p:ext>
    </p:extLst>
  </p:cSld>
  <p:clrMapOvr>
    <a:masterClrMapping/>
  </p:clrMapOvr>
  <p:extLst>
    <p:ext uri="{DCECCB84-F9BA-43D5-87BE-67443E8EF086}">
      <p15:sldGuideLst xmlns:p15="http://schemas.microsoft.com/office/powerpoint/2012/main">
        <p15:guide id="1" pos="3924">
          <p15:clr>
            <a:srgbClr val="A4A3A4"/>
          </p15:clr>
        </p15:guide>
        <p15:guide id="2" pos="375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4347675" y="5866547"/>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17-10-2024</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Styregruppe KICK-OFF</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37722245"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17-10-2024</a:t>
            </a:fld>
            <a:r>
              <a:rPr lang="da-DK" dirty="0"/>
              <a:t>01-03-2024</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818719691"/>
      </p:ext>
    </p:extLst>
  </p:cSld>
  <p:clrMapOvr>
    <a:masterClrMapping/>
  </p:clrMapOvr>
  <p:extLst>
    <p:ext uri="{DCECCB84-F9BA-43D5-87BE-67443E8EF086}">
      <p15:sldGuideLst xmlns:p15="http://schemas.microsoft.com/office/powerpoint/2012/main">
        <p15:guide id="1" pos="3922">
          <p15:clr>
            <a:srgbClr val="A4A3A4"/>
          </p15:clr>
        </p15:guide>
        <p15:guide id="2" pos="3755">
          <p15:clr>
            <a:srgbClr val="A4A3A4"/>
          </p15:clr>
        </p15:guide>
        <p15:guide id="3" orient="horz" pos="2039">
          <p15:clr>
            <a:srgbClr val="A4A3A4"/>
          </p15:clr>
        </p15:guide>
        <p15:guide id="4" orient="horz" pos="1872">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17-10-2024</a:t>
            </a:fld>
            <a:r>
              <a:rPr lang="da-DK" dirty="0"/>
              <a:t>01-03-2024</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182990546"/>
      </p:ext>
    </p:extLst>
  </p:cSld>
  <p:clrMapOvr>
    <a:masterClrMapping/>
  </p:clrMapOvr>
  <p:extLst>
    <p:ext uri="{DCECCB84-F9BA-43D5-87BE-67443E8EF086}">
      <p15:sldGuideLst xmlns:p15="http://schemas.microsoft.com/office/powerpoint/2012/main">
        <p15:guide id="1" pos="3922">
          <p15:clr>
            <a:srgbClr val="A4A3A4"/>
          </p15:clr>
        </p15:guide>
        <p15:guide id="2" pos="3755">
          <p15:clr>
            <a:srgbClr val="A4A3A4"/>
          </p15:clr>
        </p15:guide>
        <p15:guide id="3" orient="horz" pos="2039">
          <p15:clr>
            <a:srgbClr val="A4A3A4"/>
          </p15:clr>
        </p15:guide>
        <p15:guide id="4" orient="horz" pos="1872">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17-10-2024</a:t>
            </a:fld>
            <a:r>
              <a:rPr lang="da-DK" dirty="0"/>
              <a:t>01-03-2024</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56766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17-10-2024</a:t>
            </a:fld>
            <a:r>
              <a:rPr lang="da-DK" dirty="0"/>
              <a:t>01-03-2024</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596366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17-10-2024</a:t>
            </a:fld>
            <a:r>
              <a:rPr lang="da-DK" dirty="0"/>
              <a:t>01-03-2024</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251308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17-10-2024</a:t>
            </a:fld>
            <a:r>
              <a:rPr lang="da-DK" dirty="0"/>
              <a:t>01-03-2024</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520291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911824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4" name="Footer Placeholder 3"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866902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17-10-2024</a:t>
            </a:fld>
            <a:r>
              <a:rPr lang="da-DK" dirty="0"/>
              <a:t>01-03-2024</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145017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17-10-2024</a:t>
            </a:fld>
            <a:r>
              <a:rPr lang="da-DK" dirty="0"/>
              <a:t>01-03-2024</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53258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17-10-2024</a:t>
            </a:fld>
            <a:r>
              <a:rPr lang="da-DK" dirty="0"/>
              <a:t>01-03-2024</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278509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17-10-2024</a:t>
            </a:fld>
            <a:r>
              <a:rPr lang="da-DK" dirty="0"/>
              <a:t>25-10-2021</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17-10-2024</a:t>
            </a:fld>
            <a:r>
              <a:rPr lang="da-DK" dirty="0"/>
              <a:t>25-10-2021</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17-10-2024</a:t>
            </a:fld>
            <a:r>
              <a:rPr lang="da-DK" dirty="0"/>
              <a:t>25-10-2021</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17-10-2024</a:t>
            </a:fld>
            <a:r>
              <a:rPr lang="da-DK" dirty="0"/>
              <a:t>25-10-2021</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17-10-2024</a:t>
            </a:fld>
            <a:r>
              <a:rPr lang="da-DK" dirty="0"/>
              <a:t>25-10-2021</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e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dirty="0"/>
          </a:p>
          <a:p>
            <a:pPr lvl="1"/>
            <a:r>
              <a:rPr lang="da-DK" noProof="0" dirty="0"/>
              <a:t>Second level</a:t>
            </a:r>
            <a:endParaRPr lang="da-DK" dirty="0"/>
          </a:p>
          <a:p>
            <a:pPr lvl="2"/>
            <a:r>
              <a:rPr lang="da-DK" noProof="0" dirty="0"/>
              <a:t>Third level</a:t>
            </a:r>
            <a:endParaRPr lang="da-DK" dirty="0"/>
          </a:p>
          <a:p>
            <a:pPr lvl="3"/>
            <a:r>
              <a:rPr lang="da-DK" noProof="0" dirty="0"/>
              <a:t>Fourth level</a:t>
            </a:r>
            <a:endParaRPr lang="da-DK" dirty="0"/>
          </a:p>
          <a:p>
            <a:pPr lvl="4"/>
            <a:r>
              <a:rPr lang="da-DK" noProof="0" dirty="0"/>
              <a:t>Fifth level</a:t>
            </a:r>
            <a:endParaRPr lang="da-DK" dirty="0"/>
          </a:p>
          <a:p>
            <a:pPr lvl="5"/>
            <a:r>
              <a:rPr lang="da-DK" noProof="0" dirty="0"/>
              <a:t>6 level</a:t>
            </a:r>
            <a:endParaRPr lang="da-DK" dirty="0"/>
          </a:p>
          <a:p>
            <a:pPr lvl="6"/>
            <a:r>
              <a:rPr lang="da-DK" noProof="0" dirty="0"/>
              <a:t>7 level</a:t>
            </a:r>
            <a:endParaRPr lang="da-DK" dirty="0"/>
          </a:p>
          <a:p>
            <a:pPr lvl="7"/>
            <a:r>
              <a:rPr lang="da-DK" noProof="0" dirty="0"/>
              <a:t>8 level</a:t>
            </a:r>
            <a:endParaRPr lang="da-DK" dirty="0"/>
          </a:p>
          <a:p>
            <a:pPr lvl="8"/>
            <a:r>
              <a:rPr lang="da-DK" noProof="0" dirty="0"/>
              <a:t>9 level</a:t>
            </a:r>
            <a:endParaRPr lang="da-DK" dirty="0"/>
          </a:p>
        </p:txBody>
      </p:sp>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Styregruppe Kick-OFF</a:t>
            </a:r>
          </a:p>
        </p:txBody>
      </p:sp>
      <p:sp>
        <p:nvSpPr>
          <p:cNvPr id="27" name="Date_DateCustomA"/>
          <p:cNvSpPr txBox="1">
            <a:spLocks noChangeArrowheads="1"/>
          </p:cNvSpPr>
          <p:nvPr userDrawn="1"/>
        </p:nvSpPr>
        <p:spPr bwMode="auto">
          <a:xfrm>
            <a:off x="4366220" y="5855466"/>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 17-10-2024</a:t>
            </a:r>
          </a:p>
        </p:txBody>
      </p:sp>
      <p:pic>
        <p:nvPicPr>
          <p:cNvPr id="10" name="Billede stre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17-10-2024</a:t>
            </a:fld>
            <a:r>
              <a:rPr lang="da-DK"/>
              <a:t>25-10-2021</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sp>
        <p:nvSpPr>
          <p:cNvPr id="25" name="OFF_logo2Computed"/>
          <p:cNvSpPr txBox="1">
            <a:spLocks noChangeArrowheads="1"/>
          </p:cNvSpPr>
          <p:nvPr userDrawn="1"/>
        </p:nvSpPr>
        <p:spPr bwMode="auto">
          <a:xfrm>
            <a:off x="971999" y="5989371"/>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1301909750"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846 - Bedre test - styregruppemøde</a:t>
            </a: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Astrid Egerod Leth</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1. marts 2024</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It-projektleder</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17-10-2024</a:t>
            </a:fld>
            <a:r>
              <a:rPr lang="da-DK"/>
              <a:t>01-03-2024</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extLst>
      <p:ext uri="{BB962C8B-B14F-4D97-AF65-F5344CB8AC3E}">
        <p14:creationId xmlns:p14="http://schemas.microsoft.com/office/powerpoint/2010/main" val="17179011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p15:clr>
            <a:srgbClr val="000000"/>
          </p15:clr>
        </p15:guide>
        <p15:guide id="5" orient="horz" pos="4131">
          <p15:clr>
            <a:srgbClr val="A4A3A4"/>
          </p15:clr>
        </p15:guide>
        <p15:guide id="6" pos="7479">
          <p15:clr>
            <a:srgbClr val="A4A3A4"/>
          </p15:clr>
        </p15:guide>
        <p15:guide id="7" orient="horz" pos="1234">
          <p15:clr>
            <a:srgbClr val="000000"/>
          </p15:clr>
        </p15:guide>
        <p15:guide id="8" pos="7059">
          <p15:clr>
            <a:srgbClr val="000000"/>
          </p15:clr>
        </p15:guide>
        <p15:guide id="9" pos="199">
          <p15:clr>
            <a:srgbClr val="A4A3A4"/>
          </p15:clr>
        </p15:guide>
        <p15:guide id="10" pos="621">
          <p15:clr>
            <a:srgbClr val="000000"/>
          </p15:clr>
        </p15:guide>
        <p15:guide id="11" orient="horz" pos="199">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hyperlink" Target="https://medarbejdere.au.dk/strategi/itgovernance/projek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70A12-309A-43A6-93C4-C2596403E84A}"/>
              </a:ext>
            </a:extLst>
          </p:cNvPr>
          <p:cNvSpPr>
            <a:spLocks noGrp="1"/>
          </p:cNvSpPr>
          <p:nvPr>
            <p:ph type="ctrTitle"/>
          </p:nvPr>
        </p:nvSpPr>
        <p:spPr>
          <a:xfrm>
            <a:off x="985838" y="2897841"/>
            <a:ext cx="10220325" cy="830997"/>
          </a:xfrm>
        </p:spPr>
        <p:txBody>
          <a:bodyPr/>
          <a:lstStyle/>
          <a:p>
            <a:r>
              <a:rPr lang="da-DK" dirty="0"/>
              <a:t>Styregruppe Kick-OFF</a:t>
            </a:r>
          </a:p>
        </p:txBody>
      </p:sp>
      <p:sp>
        <p:nvSpPr>
          <p:cNvPr id="3" name="Pladsholder til dato 2">
            <a:extLst>
              <a:ext uri="{FF2B5EF4-FFF2-40B4-BE49-F238E27FC236}">
                <a16:creationId xmlns:a16="http://schemas.microsoft.com/office/drawing/2014/main" id="{F446E1C9-3B97-460D-8B5B-E281A80D66F2}"/>
              </a:ext>
            </a:extLst>
          </p:cNvPr>
          <p:cNvSpPr>
            <a:spLocks noGrp="1"/>
          </p:cNvSpPr>
          <p:nvPr>
            <p:ph type="dt" sz="half" idx="10"/>
          </p:nvPr>
        </p:nvSpPr>
        <p:spPr/>
        <p:txBody>
          <a:bodyPr/>
          <a:lstStyle/>
          <a:p>
            <a:fld id="{E3A4FF1B-FB14-4ED7-A9F4-FE615E5631A8}" type="datetime1">
              <a:rPr lang="da-DK" smtClean="0"/>
              <a:t>17-10-2024</a:t>
            </a:fld>
            <a:r>
              <a:rPr lang="da-DK"/>
              <a:t>25-10-2021</a:t>
            </a:r>
            <a:endParaRPr lang="da-DK" dirty="0"/>
          </a:p>
        </p:txBody>
      </p:sp>
    </p:spTree>
    <p:extLst>
      <p:ext uri="{BB962C8B-B14F-4D97-AF65-F5344CB8AC3E}">
        <p14:creationId xmlns:p14="http://schemas.microsoft.com/office/powerpoint/2010/main" val="45446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5913" y="149115"/>
            <a:ext cx="11557000" cy="882425"/>
          </a:xfrm>
        </p:spPr>
        <p:txBody>
          <a:bodyPr/>
          <a:lstStyle/>
          <a:p>
            <a:r>
              <a:rPr lang="da-DK" dirty="0"/>
              <a:t>De 4 Gates i projektmodellen</a:t>
            </a:r>
          </a:p>
        </p:txBody>
      </p:sp>
      <p:sp>
        <p:nvSpPr>
          <p:cNvPr id="4" name="Pladsholder til dato 3"/>
          <p:cNvSpPr>
            <a:spLocks noGrp="1"/>
          </p:cNvSpPr>
          <p:nvPr>
            <p:ph type="dt" sz="half" idx="10"/>
          </p:nvPr>
        </p:nvSpPr>
        <p:spPr/>
        <p:txBody>
          <a:bodyPr/>
          <a:lstStyle/>
          <a:p>
            <a:fld id="{5AA483A2-8008-4A28-A38E-A8DC51C42B82}" type="datetime1">
              <a:rPr lang="da-DK" smtClean="0"/>
              <a:t>17-10-2024</a:t>
            </a:fld>
            <a:r>
              <a:rPr lang="da-DK"/>
              <a:t>25-10-2021</a:t>
            </a:r>
            <a:endParaRPr lang="da-DK" dirty="0"/>
          </a:p>
        </p:txBody>
      </p:sp>
      <p:pic>
        <p:nvPicPr>
          <p:cNvPr id="5" name="Pladsholder til indhold 4"/>
          <p:cNvPicPr>
            <a:picLocks noGrp="1" noChangeAspect="1"/>
          </p:cNvPicPr>
          <p:nvPr>
            <p:ph idx="1"/>
          </p:nvPr>
        </p:nvPicPr>
        <p:blipFill>
          <a:blip r:embed="rId3"/>
          <a:stretch>
            <a:fillRect/>
          </a:stretch>
        </p:blipFill>
        <p:spPr>
          <a:xfrm>
            <a:off x="6570005" y="945241"/>
            <a:ext cx="4997015" cy="2725963"/>
          </a:xfrm>
          <a:prstGeom prst="rect">
            <a:avLst/>
          </a:prstGeom>
        </p:spPr>
      </p:pic>
      <p:sp>
        <p:nvSpPr>
          <p:cNvPr id="6" name="Tekstfelt 5"/>
          <p:cNvSpPr txBox="1"/>
          <p:nvPr/>
        </p:nvSpPr>
        <p:spPr>
          <a:xfrm>
            <a:off x="326181" y="1768219"/>
            <a:ext cx="5832648" cy="461665"/>
          </a:xfrm>
          <a:prstGeom prst="rect">
            <a:avLst/>
          </a:prstGeom>
          <a:noFill/>
        </p:spPr>
        <p:txBody>
          <a:bodyPr wrap="square" lIns="0" tIns="0" rIns="0" bIns="0" rtlCol="0">
            <a:spAutoFit/>
          </a:bodyPr>
          <a:lstStyle/>
          <a:p>
            <a:pPr>
              <a:lnSpc>
                <a:spcPct val="100000"/>
              </a:lnSpc>
            </a:pPr>
            <a:r>
              <a:rPr lang="da-DK" sz="1000" dirty="0"/>
              <a:t>Minimumsleverancer til Gate1:</a:t>
            </a:r>
          </a:p>
          <a:p>
            <a:pPr>
              <a:lnSpc>
                <a:spcPct val="100000"/>
              </a:lnSpc>
            </a:pPr>
            <a:endParaRPr lang="da-DK" sz="1000" dirty="0"/>
          </a:p>
          <a:p>
            <a:pPr>
              <a:lnSpc>
                <a:spcPct val="100000"/>
              </a:lnSpc>
            </a:pPr>
            <a:endParaRPr lang="da-DK" sz="1000" dirty="0">
              <a:latin typeface="+mn-lt"/>
            </a:endParaRPr>
          </a:p>
        </p:txBody>
      </p:sp>
      <p:pic>
        <p:nvPicPr>
          <p:cNvPr id="7" name="Billede 6"/>
          <p:cNvPicPr/>
          <p:nvPr/>
        </p:nvPicPr>
        <p:blipFill>
          <a:blip r:embed="rId4">
            <a:extLst>
              <a:ext uri="{28A0092B-C50C-407E-A947-70E740481C1C}">
                <a14:useLocalDpi xmlns:a14="http://schemas.microsoft.com/office/drawing/2010/main" val="0"/>
              </a:ext>
            </a:extLst>
          </a:blip>
          <a:srcRect/>
          <a:stretch>
            <a:fillRect/>
          </a:stretch>
        </p:blipFill>
        <p:spPr bwMode="auto">
          <a:xfrm>
            <a:off x="477788" y="1988840"/>
            <a:ext cx="3816424" cy="1080120"/>
          </a:xfrm>
          <a:prstGeom prst="rect">
            <a:avLst/>
          </a:prstGeom>
          <a:noFill/>
          <a:ln>
            <a:noFill/>
          </a:ln>
        </p:spPr>
      </p:pic>
      <p:pic>
        <p:nvPicPr>
          <p:cNvPr id="8" name="Billed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788" y="3429000"/>
            <a:ext cx="3816424" cy="1152128"/>
          </a:xfrm>
          <a:prstGeom prst="rect">
            <a:avLst/>
          </a:prstGeom>
          <a:noFill/>
          <a:ln>
            <a:noFill/>
          </a:ln>
        </p:spPr>
      </p:pic>
      <p:sp>
        <p:nvSpPr>
          <p:cNvPr id="9" name="Tekstfelt 8"/>
          <p:cNvSpPr txBox="1"/>
          <p:nvPr/>
        </p:nvSpPr>
        <p:spPr>
          <a:xfrm>
            <a:off x="315913" y="3162163"/>
            <a:ext cx="5832648" cy="461665"/>
          </a:xfrm>
          <a:prstGeom prst="rect">
            <a:avLst/>
          </a:prstGeom>
          <a:noFill/>
        </p:spPr>
        <p:txBody>
          <a:bodyPr wrap="square" lIns="0" tIns="0" rIns="0" bIns="0" rtlCol="0">
            <a:spAutoFit/>
          </a:bodyPr>
          <a:lstStyle/>
          <a:p>
            <a:pPr>
              <a:lnSpc>
                <a:spcPct val="100000"/>
              </a:lnSpc>
            </a:pPr>
            <a:r>
              <a:rPr lang="da-DK" sz="1000" dirty="0"/>
              <a:t>Minimumsleverancer til Gate2:</a:t>
            </a:r>
          </a:p>
          <a:p>
            <a:pPr>
              <a:lnSpc>
                <a:spcPct val="100000"/>
              </a:lnSpc>
            </a:pPr>
            <a:endParaRPr lang="da-DK" sz="1000" dirty="0"/>
          </a:p>
          <a:p>
            <a:pPr>
              <a:lnSpc>
                <a:spcPct val="100000"/>
              </a:lnSpc>
            </a:pPr>
            <a:endParaRPr lang="da-DK" sz="1000" dirty="0">
              <a:latin typeface="+mn-lt"/>
            </a:endParaRPr>
          </a:p>
        </p:txBody>
      </p:sp>
      <p:pic>
        <p:nvPicPr>
          <p:cNvPr id="10" name="Billede 9"/>
          <p:cNvPicPr/>
          <p:nvPr/>
        </p:nvPicPr>
        <p:blipFill>
          <a:blip r:embed="rId6">
            <a:extLst>
              <a:ext uri="{28A0092B-C50C-407E-A947-70E740481C1C}">
                <a14:useLocalDpi xmlns:a14="http://schemas.microsoft.com/office/drawing/2010/main" val="0"/>
              </a:ext>
            </a:extLst>
          </a:blip>
          <a:srcRect/>
          <a:stretch>
            <a:fillRect/>
          </a:stretch>
        </p:blipFill>
        <p:spPr bwMode="auto">
          <a:xfrm>
            <a:off x="461716" y="4976408"/>
            <a:ext cx="3832496" cy="1155210"/>
          </a:xfrm>
          <a:prstGeom prst="rect">
            <a:avLst/>
          </a:prstGeom>
          <a:noFill/>
          <a:ln>
            <a:noFill/>
          </a:ln>
        </p:spPr>
      </p:pic>
      <p:sp>
        <p:nvSpPr>
          <p:cNvPr id="11" name="Tekstfelt 10"/>
          <p:cNvSpPr txBox="1"/>
          <p:nvPr/>
        </p:nvSpPr>
        <p:spPr>
          <a:xfrm>
            <a:off x="322705" y="4728758"/>
            <a:ext cx="5832648" cy="461665"/>
          </a:xfrm>
          <a:prstGeom prst="rect">
            <a:avLst/>
          </a:prstGeom>
          <a:noFill/>
        </p:spPr>
        <p:txBody>
          <a:bodyPr wrap="square" lIns="0" tIns="0" rIns="0" bIns="0" rtlCol="0">
            <a:spAutoFit/>
          </a:bodyPr>
          <a:lstStyle/>
          <a:p>
            <a:pPr>
              <a:lnSpc>
                <a:spcPct val="100000"/>
              </a:lnSpc>
            </a:pPr>
            <a:r>
              <a:rPr lang="da-DK" sz="1000" dirty="0"/>
              <a:t>Minimumsleverancer til Gate3:</a:t>
            </a:r>
          </a:p>
          <a:p>
            <a:pPr>
              <a:lnSpc>
                <a:spcPct val="100000"/>
              </a:lnSpc>
            </a:pPr>
            <a:endParaRPr lang="da-DK" sz="1000" dirty="0"/>
          </a:p>
          <a:p>
            <a:pPr>
              <a:lnSpc>
                <a:spcPct val="100000"/>
              </a:lnSpc>
            </a:pPr>
            <a:endParaRPr lang="da-DK" sz="1000" dirty="0">
              <a:latin typeface="+mn-lt"/>
            </a:endParaRPr>
          </a:p>
        </p:txBody>
      </p:sp>
      <p:pic>
        <p:nvPicPr>
          <p:cNvPr id="12" name="Billede 11"/>
          <p:cNvPicPr/>
          <p:nvPr/>
        </p:nvPicPr>
        <p:blipFill>
          <a:blip r:embed="rId7">
            <a:extLst>
              <a:ext uri="{28A0092B-C50C-407E-A947-70E740481C1C}">
                <a14:useLocalDpi xmlns:a14="http://schemas.microsoft.com/office/drawing/2010/main" val="0"/>
              </a:ext>
            </a:extLst>
          </a:blip>
          <a:srcRect/>
          <a:stretch>
            <a:fillRect/>
          </a:stretch>
        </p:blipFill>
        <p:spPr bwMode="auto">
          <a:xfrm>
            <a:off x="6340256" y="3982793"/>
            <a:ext cx="3960440" cy="2038495"/>
          </a:xfrm>
          <a:prstGeom prst="rect">
            <a:avLst/>
          </a:prstGeom>
          <a:noFill/>
          <a:ln>
            <a:noFill/>
          </a:ln>
        </p:spPr>
      </p:pic>
      <p:sp>
        <p:nvSpPr>
          <p:cNvPr id="13" name="Tekstfelt 12"/>
          <p:cNvSpPr txBox="1"/>
          <p:nvPr/>
        </p:nvSpPr>
        <p:spPr>
          <a:xfrm>
            <a:off x="6310436" y="3751960"/>
            <a:ext cx="3384376" cy="461665"/>
          </a:xfrm>
          <a:prstGeom prst="rect">
            <a:avLst/>
          </a:prstGeom>
          <a:noFill/>
        </p:spPr>
        <p:txBody>
          <a:bodyPr wrap="square" lIns="0" tIns="0" rIns="0" bIns="0" rtlCol="0">
            <a:spAutoFit/>
          </a:bodyPr>
          <a:lstStyle/>
          <a:p>
            <a:pPr>
              <a:lnSpc>
                <a:spcPct val="100000"/>
              </a:lnSpc>
            </a:pPr>
            <a:r>
              <a:rPr lang="da-DK" sz="1000" dirty="0"/>
              <a:t>Minimumsleverancer til afslutningsgaten:</a:t>
            </a:r>
          </a:p>
          <a:p>
            <a:pPr>
              <a:lnSpc>
                <a:spcPct val="100000"/>
              </a:lnSpc>
            </a:pPr>
            <a:endParaRPr lang="da-DK" sz="1000" dirty="0"/>
          </a:p>
          <a:p>
            <a:pPr>
              <a:lnSpc>
                <a:spcPct val="100000"/>
              </a:lnSpc>
            </a:pPr>
            <a:endParaRPr lang="da-DK" sz="1000" dirty="0">
              <a:latin typeface="+mn-lt"/>
            </a:endParaRPr>
          </a:p>
        </p:txBody>
      </p:sp>
    </p:spTree>
    <p:extLst>
      <p:ext uri="{BB962C8B-B14F-4D97-AF65-F5344CB8AC3E}">
        <p14:creationId xmlns:p14="http://schemas.microsoft.com/office/powerpoint/2010/main" val="428270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4D58-26A0-FF0B-80A1-602AE50DAF9D}"/>
              </a:ext>
            </a:extLst>
          </p:cNvPr>
          <p:cNvSpPr>
            <a:spLocks noGrp="1"/>
          </p:cNvSpPr>
          <p:nvPr>
            <p:ph type="title"/>
          </p:nvPr>
        </p:nvSpPr>
        <p:spPr/>
        <p:txBody>
          <a:bodyPr/>
          <a:lstStyle/>
          <a:p>
            <a:r>
              <a:rPr lang="da-DK" sz="4000" dirty="0"/>
              <a:t>Opsummering af styregruppens opgaver</a:t>
            </a:r>
          </a:p>
        </p:txBody>
      </p:sp>
      <p:sp>
        <p:nvSpPr>
          <p:cNvPr id="4" name="Date Placeholder 3">
            <a:extLst>
              <a:ext uri="{FF2B5EF4-FFF2-40B4-BE49-F238E27FC236}">
                <a16:creationId xmlns:a16="http://schemas.microsoft.com/office/drawing/2014/main" id="{FA1B7263-345D-ACFE-EFAC-29D0E5D6DC8A}"/>
              </a:ext>
            </a:extLst>
          </p:cNvPr>
          <p:cNvSpPr>
            <a:spLocks noGrp="1"/>
          </p:cNvSpPr>
          <p:nvPr>
            <p:ph type="dt" sz="half" idx="10"/>
          </p:nvPr>
        </p:nvSpPr>
        <p:spPr/>
        <p:txBody>
          <a:bodyPr/>
          <a:lstStyle/>
          <a:p>
            <a:fld id="{F883D7D6-D1D6-4E1C-98A3-8D573633CF3F}" type="datetime1">
              <a:rPr lang="da-DK" smtClean="0"/>
              <a:t>17-10-2024</a:t>
            </a:fld>
            <a:r>
              <a:rPr lang="da-DK"/>
              <a:t>25-10-2021</a:t>
            </a:r>
            <a:endParaRPr lang="da-DK" dirty="0"/>
          </a:p>
        </p:txBody>
      </p:sp>
      <p:grpSp>
        <p:nvGrpSpPr>
          <p:cNvPr id="44" name="Group 43">
            <a:extLst>
              <a:ext uri="{FF2B5EF4-FFF2-40B4-BE49-F238E27FC236}">
                <a16:creationId xmlns:a16="http://schemas.microsoft.com/office/drawing/2014/main" id="{0B8D62A3-8DED-F3C1-5B12-57BD13F58DC2}"/>
              </a:ext>
            </a:extLst>
          </p:cNvPr>
          <p:cNvGrpSpPr/>
          <p:nvPr/>
        </p:nvGrpSpPr>
        <p:grpSpPr>
          <a:xfrm>
            <a:off x="4366220" y="3296728"/>
            <a:ext cx="1728192" cy="1667429"/>
            <a:chOff x="2710036" y="3424655"/>
            <a:chExt cx="1728192" cy="1667429"/>
          </a:xfrm>
        </p:grpSpPr>
        <p:grpSp>
          <p:nvGrpSpPr>
            <p:cNvPr id="5" name="Group 4">
              <a:extLst>
                <a:ext uri="{FF2B5EF4-FFF2-40B4-BE49-F238E27FC236}">
                  <a16:creationId xmlns:a16="http://schemas.microsoft.com/office/drawing/2014/main" id="{C0D4AC83-681C-2678-77B9-2BB81C100BB8}"/>
                </a:ext>
              </a:extLst>
            </p:cNvPr>
            <p:cNvGrpSpPr/>
            <p:nvPr/>
          </p:nvGrpSpPr>
          <p:grpSpPr>
            <a:xfrm>
              <a:off x="2710036" y="3424655"/>
              <a:ext cx="1728192" cy="580408"/>
              <a:chOff x="3244" y="2536969"/>
              <a:chExt cx="1728192" cy="580408"/>
            </a:xfrm>
          </p:grpSpPr>
          <p:sp>
            <p:nvSpPr>
              <p:cNvPr id="9" name="Rectangle 8">
                <a:extLst>
                  <a:ext uri="{FF2B5EF4-FFF2-40B4-BE49-F238E27FC236}">
                    <a16:creationId xmlns:a16="http://schemas.microsoft.com/office/drawing/2014/main" id="{5C55A05C-053A-A56A-1B71-330C89493C7F}"/>
                  </a:ext>
                </a:extLst>
              </p:cNvPr>
              <p:cNvSpPr/>
              <p:nvPr/>
            </p:nvSpPr>
            <p:spPr>
              <a:xfrm>
                <a:off x="3244"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0" name="TextBox 9">
                <a:extLst>
                  <a:ext uri="{FF2B5EF4-FFF2-40B4-BE49-F238E27FC236}">
                    <a16:creationId xmlns:a16="http://schemas.microsoft.com/office/drawing/2014/main" id="{47A71BA5-96B9-51FD-12FC-E096206D17FD}"/>
                  </a:ext>
                </a:extLst>
              </p:cNvPr>
              <p:cNvSpPr txBox="1"/>
              <p:nvPr/>
            </p:nvSpPr>
            <p:spPr>
              <a:xfrm>
                <a:off x="7480"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a-DK" sz="1200" kern="1200" dirty="0"/>
                  <a:t>Godkende leverancer</a:t>
                </a:r>
              </a:p>
            </p:txBody>
          </p:sp>
        </p:grpSp>
        <p:grpSp>
          <p:nvGrpSpPr>
            <p:cNvPr id="6" name="Group 5">
              <a:extLst>
                <a:ext uri="{FF2B5EF4-FFF2-40B4-BE49-F238E27FC236}">
                  <a16:creationId xmlns:a16="http://schemas.microsoft.com/office/drawing/2014/main" id="{56720278-CDF7-A77C-D450-15C30CCC1026}"/>
                </a:ext>
              </a:extLst>
            </p:cNvPr>
            <p:cNvGrpSpPr/>
            <p:nvPr/>
          </p:nvGrpSpPr>
          <p:grpSpPr>
            <a:xfrm>
              <a:off x="2710036" y="4005064"/>
              <a:ext cx="1723956" cy="1087020"/>
              <a:chOff x="3244" y="3117378"/>
              <a:chExt cx="1723956" cy="1087020"/>
            </a:xfrm>
          </p:grpSpPr>
          <p:sp>
            <p:nvSpPr>
              <p:cNvPr id="7" name="Rectangle 6">
                <a:extLst>
                  <a:ext uri="{FF2B5EF4-FFF2-40B4-BE49-F238E27FC236}">
                    <a16:creationId xmlns:a16="http://schemas.microsoft.com/office/drawing/2014/main" id="{783CA2E7-5848-AC02-1655-4D92A0F447E8}"/>
                  </a:ext>
                </a:extLst>
              </p:cNvPr>
              <p:cNvSpPr/>
              <p:nvPr/>
            </p:nvSpPr>
            <p:spPr>
              <a:xfrm>
                <a:off x="3244"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8" name="TextBox 7">
                <a:extLst>
                  <a:ext uri="{FF2B5EF4-FFF2-40B4-BE49-F238E27FC236}">
                    <a16:creationId xmlns:a16="http://schemas.microsoft.com/office/drawing/2014/main" id="{BAD36EB6-0F0E-F979-7985-35132794F818}"/>
                  </a:ext>
                </a:extLst>
              </p:cNvPr>
              <p:cNvSpPr txBox="1"/>
              <p:nvPr/>
            </p:nvSpPr>
            <p:spPr>
              <a:xfrm>
                <a:off x="3244"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PID</a:t>
                </a:r>
              </a:p>
              <a:p>
                <a:pPr marL="114300" lvl="1" indent="-114300" algn="l" defTabSz="533400">
                  <a:lnSpc>
                    <a:spcPct val="90000"/>
                  </a:lnSpc>
                  <a:spcBef>
                    <a:spcPct val="0"/>
                  </a:spcBef>
                  <a:spcAft>
                    <a:spcPct val="15000"/>
                  </a:spcAft>
                  <a:buFont typeface="Arial" panose="020B0604020202020204" pitchFamily="34" charset="0"/>
                  <a:buChar char="•"/>
                </a:pPr>
                <a:r>
                  <a:rPr lang="da-DK" sz="1200" kern="1200" baseline="0" dirty="0" err="1"/>
                  <a:t>Compliancerapport</a:t>
                </a:r>
                <a:endParaRPr lang="da-DK"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Gevinstkort</a:t>
                </a:r>
              </a:p>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Gates</a:t>
                </a:r>
              </a:p>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mm</a:t>
                </a:r>
              </a:p>
            </p:txBody>
          </p:sp>
        </p:grpSp>
      </p:grpSp>
      <p:pic>
        <p:nvPicPr>
          <p:cNvPr id="11" name="Billede 7" descr="Forretningsmøde bag en glasvæg">
            <a:extLst>
              <a:ext uri="{FF2B5EF4-FFF2-40B4-BE49-F238E27FC236}">
                <a16:creationId xmlns:a16="http://schemas.microsoft.com/office/drawing/2014/main" id="{26791DDE-881B-96E9-5BC1-16E196EEB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6260" y="1451949"/>
            <a:ext cx="2545634" cy="1696675"/>
          </a:xfrm>
          <a:prstGeom prst="rect">
            <a:avLst/>
          </a:prstGeom>
        </p:spPr>
      </p:pic>
      <p:pic>
        <p:nvPicPr>
          <p:cNvPr id="12" name="Billede 12" descr="Hånd, der holder en hvid puslespilsbrik på en blå baggrund">
            <a:extLst>
              <a:ext uri="{FF2B5EF4-FFF2-40B4-BE49-F238E27FC236}">
                <a16:creationId xmlns:a16="http://schemas.microsoft.com/office/drawing/2014/main" id="{05FA8C1C-C0F2-D881-E781-CF5A281AE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75" y="1451948"/>
            <a:ext cx="2544790" cy="1696675"/>
          </a:xfrm>
          <a:prstGeom prst="rect">
            <a:avLst/>
          </a:prstGeom>
        </p:spPr>
      </p:pic>
      <p:pic>
        <p:nvPicPr>
          <p:cNvPr id="13" name="Pladsholder til indhold 5" descr="Personer på møde bordet">
            <a:extLst>
              <a:ext uri="{FF2B5EF4-FFF2-40B4-BE49-F238E27FC236}">
                <a16:creationId xmlns:a16="http://schemas.microsoft.com/office/drawing/2014/main" id="{B46D0787-6D9A-FD24-F02E-F94BA303A73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98752" y="1451950"/>
            <a:ext cx="2723228" cy="1696676"/>
          </a:xfrm>
        </p:spPr>
      </p:pic>
      <p:grpSp>
        <p:nvGrpSpPr>
          <p:cNvPr id="45" name="Group 44">
            <a:extLst>
              <a:ext uri="{FF2B5EF4-FFF2-40B4-BE49-F238E27FC236}">
                <a16:creationId xmlns:a16="http://schemas.microsoft.com/office/drawing/2014/main" id="{460A85F6-76FA-9E58-8C7B-7521E7879C38}"/>
              </a:ext>
            </a:extLst>
          </p:cNvPr>
          <p:cNvGrpSpPr/>
          <p:nvPr/>
        </p:nvGrpSpPr>
        <p:grpSpPr>
          <a:xfrm>
            <a:off x="2422004" y="3287616"/>
            <a:ext cx="1723956" cy="1683259"/>
            <a:chOff x="1301813" y="2595285"/>
            <a:chExt cx="1723956" cy="1667429"/>
          </a:xfrm>
        </p:grpSpPr>
        <p:grpSp>
          <p:nvGrpSpPr>
            <p:cNvPr id="14" name="Group 13">
              <a:extLst>
                <a:ext uri="{FF2B5EF4-FFF2-40B4-BE49-F238E27FC236}">
                  <a16:creationId xmlns:a16="http://schemas.microsoft.com/office/drawing/2014/main" id="{2D1D4377-0799-CE14-CA01-7CB0C43354D0}"/>
                </a:ext>
              </a:extLst>
            </p:cNvPr>
            <p:cNvGrpSpPr/>
            <p:nvPr/>
          </p:nvGrpSpPr>
          <p:grpSpPr>
            <a:xfrm>
              <a:off x="1301813" y="2595285"/>
              <a:ext cx="1723956" cy="580408"/>
              <a:chOff x="1968555" y="2536969"/>
              <a:chExt cx="1723956" cy="580408"/>
            </a:xfrm>
          </p:grpSpPr>
          <p:sp>
            <p:nvSpPr>
              <p:cNvPr id="42" name="Rectangle 41">
                <a:extLst>
                  <a:ext uri="{FF2B5EF4-FFF2-40B4-BE49-F238E27FC236}">
                    <a16:creationId xmlns:a16="http://schemas.microsoft.com/office/drawing/2014/main" id="{DB851334-039E-8BFE-4AA1-07973D25ED9C}"/>
                  </a:ext>
                </a:extLst>
              </p:cNvPr>
              <p:cNvSpPr/>
              <p:nvPr/>
            </p:nvSpPr>
            <p:spPr>
              <a:xfrm>
                <a:off x="1968555"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43" name="TextBox 42">
                <a:extLst>
                  <a:ext uri="{FF2B5EF4-FFF2-40B4-BE49-F238E27FC236}">
                    <a16:creationId xmlns:a16="http://schemas.microsoft.com/office/drawing/2014/main" id="{C4A63B6F-7596-D362-949D-96606F2BCD28}"/>
                  </a:ext>
                </a:extLst>
              </p:cNvPr>
              <p:cNvSpPr txBox="1"/>
              <p:nvPr/>
            </p:nvSpPr>
            <p:spPr>
              <a:xfrm>
                <a:off x="1968555"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a-DK" sz="1200" kern="1200"/>
                  <a:t>Sikre </a:t>
                </a:r>
                <a:r>
                  <a:rPr lang="da-DK" sz="1200" kern="1200" dirty="0"/>
                  <a:t>finansiering</a:t>
                </a:r>
                <a:endParaRPr lang="da-DK" sz="1200" kern="1200"/>
              </a:p>
            </p:txBody>
          </p:sp>
        </p:grpSp>
        <p:grpSp>
          <p:nvGrpSpPr>
            <p:cNvPr id="15" name="Group 14">
              <a:extLst>
                <a:ext uri="{FF2B5EF4-FFF2-40B4-BE49-F238E27FC236}">
                  <a16:creationId xmlns:a16="http://schemas.microsoft.com/office/drawing/2014/main" id="{7000F297-61FB-9DEF-58E8-CD9858DBB3E4}"/>
                </a:ext>
              </a:extLst>
            </p:cNvPr>
            <p:cNvGrpSpPr/>
            <p:nvPr/>
          </p:nvGrpSpPr>
          <p:grpSpPr>
            <a:xfrm>
              <a:off x="1301813" y="3175694"/>
              <a:ext cx="1723956" cy="1087020"/>
              <a:chOff x="1968555" y="3117378"/>
              <a:chExt cx="1723956" cy="1087020"/>
            </a:xfrm>
          </p:grpSpPr>
          <p:sp>
            <p:nvSpPr>
              <p:cNvPr id="40" name="Rectangle 39">
                <a:extLst>
                  <a:ext uri="{FF2B5EF4-FFF2-40B4-BE49-F238E27FC236}">
                    <a16:creationId xmlns:a16="http://schemas.microsoft.com/office/drawing/2014/main" id="{6D3DEC8B-44CB-088A-BB8D-566544750E21}"/>
                  </a:ext>
                </a:extLst>
              </p:cNvPr>
              <p:cNvSpPr/>
              <p:nvPr/>
            </p:nvSpPr>
            <p:spPr>
              <a:xfrm>
                <a:off x="1968555"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41" name="TextBox 40">
                <a:extLst>
                  <a:ext uri="{FF2B5EF4-FFF2-40B4-BE49-F238E27FC236}">
                    <a16:creationId xmlns:a16="http://schemas.microsoft.com/office/drawing/2014/main" id="{06F2807F-25E5-D745-C3D9-B00A5D96AE82}"/>
                  </a:ext>
                </a:extLst>
              </p:cNvPr>
              <p:cNvSpPr txBox="1"/>
              <p:nvPr/>
            </p:nvSpPr>
            <p:spPr>
              <a:xfrm>
                <a:off x="1968555"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Af projekt </a:t>
                </a:r>
                <a:r>
                  <a:rPr lang="da-DK" sz="1200" u="sng" kern="1200" dirty="0"/>
                  <a:t>og</a:t>
                </a:r>
                <a:r>
                  <a:rPr lang="da-DK" sz="1200" kern="1200" dirty="0"/>
                  <a:t> forvaltning</a:t>
                </a:r>
              </a:p>
            </p:txBody>
          </p:sp>
        </p:grpSp>
      </p:grpSp>
      <p:grpSp>
        <p:nvGrpSpPr>
          <p:cNvPr id="46" name="Group 45">
            <a:extLst>
              <a:ext uri="{FF2B5EF4-FFF2-40B4-BE49-F238E27FC236}">
                <a16:creationId xmlns:a16="http://schemas.microsoft.com/office/drawing/2014/main" id="{3A579C9B-C59C-BF52-5350-9C73DFF74476}"/>
              </a:ext>
            </a:extLst>
          </p:cNvPr>
          <p:cNvGrpSpPr/>
          <p:nvPr/>
        </p:nvGrpSpPr>
        <p:grpSpPr>
          <a:xfrm>
            <a:off x="482024" y="3286374"/>
            <a:ext cx="1723956" cy="1667428"/>
            <a:chOff x="1301813" y="4377340"/>
            <a:chExt cx="1723956" cy="1667428"/>
          </a:xfrm>
        </p:grpSpPr>
        <p:grpSp>
          <p:nvGrpSpPr>
            <p:cNvPr id="16" name="Group 15">
              <a:extLst>
                <a:ext uri="{FF2B5EF4-FFF2-40B4-BE49-F238E27FC236}">
                  <a16:creationId xmlns:a16="http://schemas.microsoft.com/office/drawing/2014/main" id="{097236C5-F89C-7573-4B0D-F02F678351B6}"/>
                </a:ext>
              </a:extLst>
            </p:cNvPr>
            <p:cNvGrpSpPr/>
            <p:nvPr/>
          </p:nvGrpSpPr>
          <p:grpSpPr>
            <a:xfrm>
              <a:off x="1301813" y="4377340"/>
              <a:ext cx="1723956" cy="580408"/>
              <a:chOff x="3933866" y="2536969"/>
              <a:chExt cx="1723956" cy="580408"/>
            </a:xfrm>
          </p:grpSpPr>
          <p:sp>
            <p:nvSpPr>
              <p:cNvPr id="38" name="Rectangle 37">
                <a:extLst>
                  <a:ext uri="{FF2B5EF4-FFF2-40B4-BE49-F238E27FC236}">
                    <a16:creationId xmlns:a16="http://schemas.microsoft.com/office/drawing/2014/main" id="{97D0C819-70B5-430E-5FEE-299B6177673B}"/>
                  </a:ext>
                </a:extLst>
              </p:cNvPr>
              <p:cNvSpPr/>
              <p:nvPr/>
            </p:nvSpPr>
            <p:spPr>
              <a:xfrm>
                <a:off x="3933866"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9" name="TextBox 38">
                <a:extLst>
                  <a:ext uri="{FF2B5EF4-FFF2-40B4-BE49-F238E27FC236}">
                    <a16:creationId xmlns:a16="http://schemas.microsoft.com/office/drawing/2014/main" id="{36AB7CEB-35B2-2E32-7B5E-30D4FAFDC1D3}"/>
                  </a:ext>
                </a:extLst>
              </p:cNvPr>
              <p:cNvSpPr txBox="1"/>
              <p:nvPr/>
            </p:nvSpPr>
            <p:spPr>
              <a:xfrm>
                <a:off x="3933866"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a-DK" sz="1200" kern="1200" dirty="0"/>
                  <a:t>Prioritere leverancer</a:t>
                </a:r>
              </a:p>
            </p:txBody>
          </p:sp>
        </p:grpSp>
        <p:grpSp>
          <p:nvGrpSpPr>
            <p:cNvPr id="17" name="Group 16">
              <a:extLst>
                <a:ext uri="{FF2B5EF4-FFF2-40B4-BE49-F238E27FC236}">
                  <a16:creationId xmlns:a16="http://schemas.microsoft.com/office/drawing/2014/main" id="{42ABDA43-7BAA-3FD1-DAF7-1C8A4B448A6E}"/>
                </a:ext>
              </a:extLst>
            </p:cNvPr>
            <p:cNvGrpSpPr/>
            <p:nvPr/>
          </p:nvGrpSpPr>
          <p:grpSpPr>
            <a:xfrm>
              <a:off x="1301813" y="4957748"/>
              <a:ext cx="1723956" cy="1087020"/>
              <a:chOff x="3933866" y="3117378"/>
              <a:chExt cx="1723956" cy="1087020"/>
            </a:xfrm>
          </p:grpSpPr>
          <p:sp>
            <p:nvSpPr>
              <p:cNvPr id="36" name="Rectangle 35">
                <a:extLst>
                  <a:ext uri="{FF2B5EF4-FFF2-40B4-BE49-F238E27FC236}">
                    <a16:creationId xmlns:a16="http://schemas.microsoft.com/office/drawing/2014/main" id="{3F9F9D2D-30D5-EF2B-BF8B-7577324F4576}"/>
                  </a:ext>
                </a:extLst>
              </p:cNvPr>
              <p:cNvSpPr/>
              <p:nvPr/>
            </p:nvSpPr>
            <p:spPr>
              <a:xfrm>
                <a:off x="3933866"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37" name="TextBox 36">
                <a:extLst>
                  <a:ext uri="{FF2B5EF4-FFF2-40B4-BE49-F238E27FC236}">
                    <a16:creationId xmlns:a16="http://schemas.microsoft.com/office/drawing/2014/main" id="{4B484FD8-8BDA-22B1-D0DE-8ABBD863016F}"/>
                  </a:ext>
                </a:extLst>
              </p:cNvPr>
              <p:cNvSpPr txBox="1"/>
              <p:nvPr/>
            </p:nvSpPr>
            <p:spPr>
              <a:xfrm>
                <a:off x="3933866"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da-DK" sz="1200" kern="1200" dirty="0"/>
                  <a:t>Budget</a:t>
                </a:r>
              </a:p>
              <a:p>
                <a:pPr marL="114300" lvl="1" indent="-114300" algn="l" defTabSz="533400">
                  <a:lnSpc>
                    <a:spcPct val="90000"/>
                  </a:lnSpc>
                  <a:spcBef>
                    <a:spcPct val="0"/>
                  </a:spcBef>
                  <a:spcAft>
                    <a:spcPct val="15000"/>
                  </a:spcAft>
                  <a:buChar char="•"/>
                </a:pPr>
                <a:r>
                  <a:rPr lang="da-DK" sz="1200" kern="1200" dirty="0"/>
                  <a:t>Ressourcer</a:t>
                </a:r>
              </a:p>
              <a:p>
                <a:pPr marL="114300" lvl="1" indent="-114300" algn="l" defTabSz="533400">
                  <a:lnSpc>
                    <a:spcPct val="90000"/>
                  </a:lnSpc>
                  <a:spcBef>
                    <a:spcPct val="0"/>
                  </a:spcBef>
                  <a:spcAft>
                    <a:spcPct val="15000"/>
                  </a:spcAft>
                  <a:buChar char="•"/>
                </a:pPr>
                <a:r>
                  <a:rPr lang="da-DK" sz="1200" kern="1200" dirty="0"/>
                  <a:t>Værdiskabelse</a:t>
                </a:r>
              </a:p>
            </p:txBody>
          </p:sp>
        </p:grpSp>
      </p:grpSp>
      <p:grpSp>
        <p:nvGrpSpPr>
          <p:cNvPr id="47" name="Group 46">
            <a:extLst>
              <a:ext uri="{FF2B5EF4-FFF2-40B4-BE49-F238E27FC236}">
                <a16:creationId xmlns:a16="http://schemas.microsoft.com/office/drawing/2014/main" id="{235F761E-569A-8CE5-F88F-5098835CE228}"/>
              </a:ext>
            </a:extLst>
          </p:cNvPr>
          <p:cNvGrpSpPr/>
          <p:nvPr/>
        </p:nvGrpSpPr>
        <p:grpSpPr>
          <a:xfrm>
            <a:off x="8254652" y="3299156"/>
            <a:ext cx="1723956" cy="1680829"/>
            <a:chOff x="5231935" y="2595285"/>
            <a:chExt cx="1724456" cy="1692370"/>
          </a:xfrm>
        </p:grpSpPr>
        <p:grpSp>
          <p:nvGrpSpPr>
            <p:cNvPr id="18" name="Group 17">
              <a:extLst>
                <a:ext uri="{FF2B5EF4-FFF2-40B4-BE49-F238E27FC236}">
                  <a16:creationId xmlns:a16="http://schemas.microsoft.com/office/drawing/2014/main" id="{94D85947-EFB3-7270-6505-92098BFA1C5B}"/>
                </a:ext>
              </a:extLst>
            </p:cNvPr>
            <p:cNvGrpSpPr/>
            <p:nvPr/>
          </p:nvGrpSpPr>
          <p:grpSpPr>
            <a:xfrm>
              <a:off x="5232435" y="2595285"/>
              <a:ext cx="1723956" cy="580408"/>
              <a:chOff x="5899177" y="2536969"/>
              <a:chExt cx="1723956" cy="580408"/>
            </a:xfrm>
          </p:grpSpPr>
          <p:sp>
            <p:nvSpPr>
              <p:cNvPr id="34" name="Rectangle 33">
                <a:extLst>
                  <a:ext uri="{FF2B5EF4-FFF2-40B4-BE49-F238E27FC236}">
                    <a16:creationId xmlns:a16="http://schemas.microsoft.com/office/drawing/2014/main" id="{29CA2C0F-2789-C561-6D3C-906B8EB32D57}"/>
                  </a:ext>
                </a:extLst>
              </p:cNvPr>
              <p:cNvSpPr/>
              <p:nvPr/>
            </p:nvSpPr>
            <p:spPr>
              <a:xfrm>
                <a:off x="5899177"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5" name="TextBox 34">
                <a:extLst>
                  <a:ext uri="{FF2B5EF4-FFF2-40B4-BE49-F238E27FC236}">
                    <a16:creationId xmlns:a16="http://schemas.microsoft.com/office/drawing/2014/main" id="{DED4EB52-DCC6-F41A-1EB8-3B9B267981E7}"/>
                  </a:ext>
                </a:extLst>
              </p:cNvPr>
              <p:cNvSpPr txBox="1"/>
              <p:nvPr/>
            </p:nvSpPr>
            <p:spPr>
              <a:xfrm>
                <a:off x="5899177"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da-DK" sz="1200" kern="1200" dirty="0"/>
                  <a:t>Være bindeled til organisationen</a:t>
                </a:r>
              </a:p>
            </p:txBody>
          </p:sp>
        </p:grpSp>
        <p:grpSp>
          <p:nvGrpSpPr>
            <p:cNvPr id="19" name="Group 18">
              <a:extLst>
                <a:ext uri="{FF2B5EF4-FFF2-40B4-BE49-F238E27FC236}">
                  <a16:creationId xmlns:a16="http://schemas.microsoft.com/office/drawing/2014/main" id="{A7AB0325-8FC2-0F63-02D1-87F8B21391DF}"/>
                </a:ext>
              </a:extLst>
            </p:cNvPr>
            <p:cNvGrpSpPr/>
            <p:nvPr/>
          </p:nvGrpSpPr>
          <p:grpSpPr>
            <a:xfrm>
              <a:off x="5231935" y="3200635"/>
              <a:ext cx="1723956" cy="1087020"/>
              <a:chOff x="5899177" y="3117378"/>
              <a:chExt cx="1723956" cy="1087020"/>
            </a:xfrm>
          </p:grpSpPr>
          <p:sp>
            <p:nvSpPr>
              <p:cNvPr id="32" name="Rectangle 31">
                <a:extLst>
                  <a:ext uri="{FF2B5EF4-FFF2-40B4-BE49-F238E27FC236}">
                    <a16:creationId xmlns:a16="http://schemas.microsoft.com/office/drawing/2014/main" id="{86433602-73B5-4437-9E47-254C28FCFBB2}"/>
                  </a:ext>
                </a:extLst>
              </p:cNvPr>
              <p:cNvSpPr/>
              <p:nvPr/>
            </p:nvSpPr>
            <p:spPr>
              <a:xfrm>
                <a:off x="5899177"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33" name="TextBox 32">
                <a:extLst>
                  <a:ext uri="{FF2B5EF4-FFF2-40B4-BE49-F238E27FC236}">
                    <a16:creationId xmlns:a16="http://schemas.microsoft.com/office/drawing/2014/main" id="{2524CDA4-22D6-0A51-E5A5-0634D7549B94}"/>
                  </a:ext>
                </a:extLst>
              </p:cNvPr>
              <p:cNvSpPr txBox="1"/>
              <p:nvPr/>
            </p:nvSpPr>
            <p:spPr>
              <a:xfrm>
                <a:off x="5899177"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Tværorganisatorisk perspektiv</a:t>
                </a:r>
              </a:p>
              <a:p>
                <a:pPr marL="114300" lvl="1" indent="-114300" algn="l" defTabSz="533400">
                  <a:lnSpc>
                    <a:spcPct val="90000"/>
                  </a:lnSpc>
                  <a:spcBef>
                    <a:spcPct val="0"/>
                  </a:spcBef>
                  <a:spcAft>
                    <a:spcPct val="15000"/>
                  </a:spcAft>
                  <a:buFont typeface="Arial" panose="020B0604020202020204" pitchFamily="34" charset="0"/>
                  <a:buChar char="•"/>
                </a:pPr>
                <a:r>
                  <a:rPr lang="da-DK" sz="1200" dirty="0"/>
                  <a:t>Være ambassadører</a:t>
                </a:r>
                <a:endParaRPr lang="da-DK" sz="1200" kern="1200" dirty="0"/>
              </a:p>
            </p:txBody>
          </p:sp>
        </p:grpSp>
      </p:grpSp>
      <p:grpSp>
        <p:nvGrpSpPr>
          <p:cNvPr id="48" name="Group 47">
            <a:extLst>
              <a:ext uri="{FF2B5EF4-FFF2-40B4-BE49-F238E27FC236}">
                <a16:creationId xmlns:a16="http://schemas.microsoft.com/office/drawing/2014/main" id="{BA5702B3-1ED8-05F3-EF31-9EA2699FB5BB}"/>
              </a:ext>
            </a:extLst>
          </p:cNvPr>
          <p:cNvGrpSpPr/>
          <p:nvPr/>
        </p:nvGrpSpPr>
        <p:grpSpPr>
          <a:xfrm>
            <a:off x="6310436" y="3296728"/>
            <a:ext cx="1723956" cy="1667429"/>
            <a:chOff x="7197746" y="2595285"/>
            <a:chExt cx="1723956" cy="1667429"/>
          </a:xfrm>
        </p:grpSpPr>
        <p:grpSp>
          <p:nvGrpSpPr>
            <p:cNvPr id="20" name="Group 19">
              <a:extLst>
                <a:ext uri="{FF2B5EF4-FFF2-40B4-BE49-F238E27FC236}">
                  <a16:creationId xmlns:a16="http://schemas.microsoft.com/office/drawing/2014/main" id="{00B4659F-703C-F343-9F3E-318D186C4EF7}"/>
                </a:ext>
              </a:extLst>
            </p:cNvPr>
            <p:cNvGrpSpPr/>
            <p:nvPr/>
          </p:nvGrpSpPr>
          <p:grpSpPr>
            <a:xfrm>
              <a:off x="7197746" y="2595285"/>
              <a:ext cx="1723956" cy="580408"/>
              <a:chOff x="7864488" y="2536969"/>
              <a:chExt cx="1723956" cy="580408"/>
            </a:xfrm>
          </p:grpSpPr>
          <p:sp>
            <p:nvSpPr>
              <p:cNvPr id="30" name="Rectangle 29">
                <a:extLst>
                  <a:ext uri="{FF2B5EF4-FFF2-40B4-BE49-F238E27FC236}">
                    <a16:creationId xmlns:a16="http://schemas.microsoft.com/office/drawing/2014/main" id="{3B7F17C4-B005-3065-BD1C-AA32554F5D1C}"/>
                  </a:ext>
                </a:extLst>
              </p:cNvPr>
              <p:cNvSpPr/>
              <p:nvPr/>
            </p:nvSpPr>
            <p:spPr>
              <a:xfrm>
                <a:off x="7864488"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1" name="TextBox 30">
                <a:extLst>
                  <a:ext uri="{FF2B5EF4-FFF2-40B4-BE49-F238E27FC236}">
                    <a16:creationId xmlns:a16="http://schemas.microsoft.com/office/drawing/2014/main" id="{4562A7CB-8F7A-D6EB-0CB5-B03AD6825DD4}"/>
                  </a:ext>
                </a:extLst>
              </p:cNvPr>
              <p:cNvSpPr txBox="1"/>
              <p:nvPr/>
            </p:nvSpPr>
            <p:spPr>
              <a:xfrm>
                <a:off x="7864488"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da-DK" sz="1200" kern="1200" dirty="0"/>
                  <a:t>Træffe beslutninger</a:t>
                </a:r>
              </a:p>
            </p:txBody>
          </p:sp>
        </p:grpSp>
        <p:grpSp>
          <p:nvGrpSpPr>
            <p:cNvPr id="21" name="Group 20">
              <a:extLst>
                <a:ext uri="{FF2B5EF4-FFF2-40B4-BE49-F238E27FC236}">
                  <a16:creationId xmlns:a16="http://schemas.microsoft.com/office/drawing/2014/main" id="{9265556C-A7B2-5D1C-1E91-E220B87525F0}"/>
                </a:ext>
              </a:extLst>
            </p:cNvPr>
            <p:cNvGrpSpPr/>
            <p:nvPr/>
          </p:nvGrpSpPr>
          <p:grpSpPr>
            <a:xfrm>
              <a:off x="7197746" y="3175694"/>
              <a:ext cx="1723956" cy="1087020"/>
              <a:chOff x="7864488" y="3117378"/>
              <a:chExt cx="1723956" cy="1087020"/>
            </a:xfrm>
          </p:grpSpPr>
          <p:sp>
            <p:nvSpPr>
              <p:cNvPr id="28" name="Rectangle 27">
                <a:extLst>
                  <a:ext uri="{FF2B5EF4-FFF2-40B4-BE49-F238E27FC236}">
                    <a16:creationId xmlns:a16="http://schemas.microsoft.com/office/drawing/2014/main" id="{B319867C-E8E9-2D0D-646E-DDCC42E3C368}"/>
                  </a:ext>
                </a:extLst>
              </p:cNvPr>
              <p:cNvSpPr/>
              <p:nvPr/>
            </p:nvSpPr>
            <p:spPr>
              <a:xfrm>
                <a:off x="7864488"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9" name="TextBox 28">
                <a:extLst>
                  <a:ext uri="{FF2B5EF4-FFF2-40B4-BE49-F238E27FC236}">
                    <a16:creationId xmlns:a16="http://schemas.microsoft.com/office/drawing/2014/main" id="{06ECEE6E-E489-469B-121C-11215C342F3D}"/>
                  </a:ext>
                </a:extLst>
              </p:cNvPr>
              <p:cNvSpPr txBox="1"/>
              <p:nvPr/>
            </p:nvSpPr>
            <p:spPr>
              <a:xfrm>
                <a:off x="7864488"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Ud fra oplæg eller indstilling fra projektleder</a:t>
                </a:r>
              </a:p>
            </p:txBody>
          </p:sp>
        </p:grpSp>
      </p:grpSp>
      <p:grpSp>
        <p:nvGrpSpPr>
          <p:cNvPr id="49" name="Group 48">
            <a:extLst>
              <a:ext uri="{FF2B5EF4-FFF2-40B4-BE49-F238E27FC236}">
                <a16:creationId xmlns:a16="http://schemas.microsoft.com/office/drawing/2014/main" id="{DE3FEBB2-DF1A-B23D-2537-00BBDC467E57}"/>
              </a:ext>
            </a:extLst>
          </p:cNvPr>
          <p:cNvGrpSpPr/>
          <p:nvPr/>
        </p:nvGrpSpPr>
        <p:grpSpPr>
          <a:xfrm>
            <a:off x="10161686" y="3299157"/>
            <a:ext cx="1723956" cy="1680830"/>
            <a:chOff x="9163057" y="2595285"/>
            <a:chExt cx="1723956" cy="1667429"/>
          </a:xfrm>
        </p:grpSpPr>
        <p:grpSp>
          <p:nvGrpSpPr>
            <p:cNvPr id="22" name="Group 21">
              <a:extLst>
                <a:ext uri="{FF2B5EF4-FFF2-40B4-BE49-F238E27FC236}">
                  <a16:creationId xmlns:a16="http://schemas.microsoft.com/office/drawing/2014/main" id="{3ADA2961-C16F-50F7-AC60-F71285BC9839}"/>
                </a:ext>
              </a:extLst>
            </p:cNvPr>
            <p:cNvGrpSpPr/>
            <p:nvPr/>
          </p:nvGrpSpPr>
          <p:grpSpPr>
            <a:xfrm>
              <a:off x="9163057" y="2595285"/>
              <a:ext cx="1723956" cy="580408"/>
              <a:chOff x="9829799" y="2536969"/>
              <a:chExt cx="1723956" cy="580408"/>
            </a:xfrm>
          </p:grpSpPr>
          <p:sp>
            <p:nvSpPr>
              <p:cNvPr id="26" name="Rectangle 25">
                <a:extLst>
                  <a:ext uri="{FF2B5EF4-FFF2-40B4-BE49-F238E27FC236}">
                    <a16:creationId xmlns:a16="http://schemas.microsoft.com/office/drawing/2014/main" id="{8C32591C-1AFF-2E4C-1B27-946B7F7A030D}"/>
                  </a:ext>
                </a:extLst>
              </p:cNvPr>
              <p:cNvSpPr/>
              <p:nvPr/>
            </p:nvSpPr>
            <p:spPr>
              <a:xfrm>
                <a:off x="9829799" y="2536969"/>
                <a:ext cx="1723956" cy="58040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7" name="TextBox 26">
                <a:extLst>
                  <a:ext uri="{FF2B5EF4-FFF2-40B4-BE49-F238E27FC236}">
                    <a16:creationId xmlns:a16="http://schemas.microsoft.com/office/drawing/2014/main" id="{BBD4BEDB-28B1-98B3-8614-445600A8FCC7}"/>
                  </a:ext>
                </a:extLst>
              </p:cNvPr>
              <p:cNvSpPr txBox="1"/>
              <p:nvPr/>
            </p:nvSpPr>
            <p:spPr>
              <a:xfrm>
                <a:off x="9829799" y="2536969"/>
                <a:ext cx="1723956" cy="580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da-DK" sz="1200" kern="1200" dirty="0"/>
                  <a:t>Sikre at ledelsesbeslutninger effektueres i projektet</a:t>
                </a:r>
              </a:p>
            </p:txBody>
          </p:sp>
        </p:grpSp>
        <p:grpSp>
          <p:nvGrpSpPr>
            <p:cNvPr id="23" name="Group 22">
              <a:extLst>
                <a:ext uri="{FF2B5EF4-FFF2-40B4-BE49-F238E27FC236}">
                  <a16:creationId xmlns:a16="http://schemas.microsoft.com/office/drawing/2014/main" id="{00001168-DA38-43F0-0691-DD48B5F92640}"/>
                </a:ext>
              </a:extLst>
            </p:cNvPr>
            <p:cNvGrpSpPr/>
            <p:nvPr/>
          </p:nvGrpSpPr>
          <p:grpSpPr>
            <a:xfrm>
              <a:off x="9163057" y="3175694"/>
              <a:ext cx="1723956" cy="1087020"/>
              <a:chOff x="9829799" y="3117378"/>
              <a:chExt cx="1723956" cy="1087020"/>
            </a:xfrm>
          </p:grpSpPr>
          <p:sp>
            <p:nvSpPr>
              <p:cNvPr id="24" name="Rectangle 23">
                <a:extLst>
                  <a:ext uri="{FF2B5EF4-FFF2-40B4-BE49-F238E27FC236}">
                    <a16:creationId xmlns:a16="http://schemas.microsoft.com/office/drawing/2014/main" id="{EFC0B305-DDB6-CC8A-569B-C99F4E0501F3}"/>
                  </a:ext>
                </a:extLst>
              </p:cNvPr>
              <p:cNvSpPr/>
              <p:nvPr/>
            </p:nvSpPr>
            <p:spPr>
              <a:xfrm>
                <a:off x="9829799" y="3117378"/>
                <a:ext cx="1723956" cy="10870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5" name="TextBox 24">
                <a:extLst>
                  <a:ext uri="{FF2B5EF4-FFF2-40B4-BE49-F238E27FC236}">
                    <a16:creationId xmlns:a16="http://schemas.microsoft.com/office/drawing/2014/main" id="{69FDE970-B3D5-B200-EC1B-C2EBA5F43FCA}"/>
                  </a:ext>
                </a:extLst>
              </p:cNvPr>
              <p:cNvSpPr txBox="1"/>
              <p:nvPr/>
            </p:nvSpPr>
            <p:spPr>
              <a:xfrm>
                <a:off x="9829799" y="3117378"/>
                <a:ext cx="1723956" cy="1087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a-DK" sz="1200" kern="1200" dirty="0"/>
                  <a:t>Fra PFU, </a:t>
                </a:r>
                <a:r>
                  <a:rPr lang="da-DK" sz="1200" dirty="0"/>
                  <a:t>AL</a:t>
                </a:r>
                <a:r>
                  <a:rPr lang="da-DK" sz="1200" kern="1200" dirty="0"/>
                  <a:t>, UNILED</a:t>
                </a:r>
              </a:p>
              <a:p>
                <a:pPr marL="114300" lvl="1" indent="-114300" algn="l" defTabSz="533400">
                  <a:lnSpc>
                    <a:spcPct val="90000"/>
                  </a:lnSpc>
                  <a:spcBef>
                    <a:spcPct val="0"/>
                  </a:spcBef>
                  <a:spcAft>
                    <a:spcPct val="15000"/>
                  </a:spcAft>
                  <a:buFont typeface="Arial" panose="020B0604020202020204" pitchFamily="34" charset="0"/>
                  <a:buChar char="•"/>
                </a:pPr>
                <a:r>
                  <a:rPr lang="da-DK" sz="1200" dirty="0"/>
                  <a:t>Fra uddannelses eller forskningsudvalg</a:t>
                </a:r>
                <a:endParaRPr lang="da-DK" sz="1200" kern="1200" dirty="0"/>
              </a:p>
            </p:txBody>
          </p:sp>
        </p:grpSp>
      </p:grpSp>
    </p:spTree>
    <p:extLst>
      <p:ext uri="{BB962C8B-B14F-4D97-AF65-F5344CB8AC3E}">
        <p14:creationId xmlns:p14="http://schemas.microsoft.com/office/powerpoint/2010/main" val="262926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29621D2-290D-F159-2007-37A33D93F949}"/>
              </a:ext>
            </a:extLst>
          </p:cNvPr>
          <p:cNvSpPr>
            <a:spLocks noGrp="1"/>
          </p:cNvSpPr>
          <p:nvPr>
            <p:ph type="dt" sz="half" idx="10"/>
          </p:nvPr>
        </p:nvSpPr>
        <p:spPr/>
        <p:txBody>
          <a:bodyPr/>
          <a:lstStyle/>
          <a:p>
            <a:fld id="{171D930E-1ABF-4995-A9E9-CF0A39AA93CA}" type="datetime1">
              <a:rPr lang="da-DK" smtClean="0"/>
              <a:t>17-10-2024</a:t>
            </a:fld>
            <a:r>
              <a:rPr lang="da-DK"/>
              <a:t>25-10-2021</a:t>
            </a:r>
            <a:endParaRPr lang="da-DK" dirty="0"/>
          </a:p>
        </p:txBody>
      </p:sp>
      <p:graphicFrame>
        <p:nvGraphicFramePr>
          <p:cNvPr id="3" name="Pladsholder til indhold 4">
            <a:extLst>
              <a:ext uri="{FF2B5EF4-FFF2-40B4-BE49-F238E27FC236}">
                <a16:creationId xmlns:a16="http://schemas.microsoft.com/office/drawing/2014/main" id="{79AF99A2-A011-E34B-BE98-B4DC8DA6D6D8}"/>
              </a:ext>
            </a:extLst>
          </p:cNvPr>
          <p:cNvGraphicFramePr>
            <a:graphicFrameLocks/>
          </p:cNvGraphicFramePr>
          <p:nvPr>
            <p:extLst>
              <p:ext uri="{D42A27DB-BD31-4B8C-83A1-F6EECF244321}">
                <p14:modId xmlns:p14="http://schemas.microsoft.com/office/powerpoint/2010/main" val="4289851174"/>
              </p:ext>
            </p:extLst>
          </p:nvPr>
        </p:nvGraphicFramePr>
        <p:xfrm>
          <a:off x="0" y="0"/>
          <a:ext cx="123591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felt 3">
            <a:extLst>
              <a:ext uri="{FF2B5EF4-FFF2-40B4-BE49-F238E27FC236}">
                <a16:creationId xmlns:a16="http://schemas.microsoft.com/office/drawing/2014/main" id="{E8914B46-DEDA-BB52-1CB0-4582A4AB7F96}"/>
              </a:ext>
            </a:extLst>
          </p:cNvPr>
          <p:cNvSpPr txBox="1"/>
          <p:nvPr/>
        </p:nvSpPr>
        <p:spPr>
          <a:xfrm>
            <a:off x="5518348" y="3034276"/>
            <a:ext cx="1440160" cy="789447"/>
          </a:xfrm>
          <a:prstGeom prst="rect">
            <a:avLst/>
          </a:prstGeom>
          <a:noFill/>
        </p:spPr>
        <p:txBody>
          <a:bodyPr wrap="square" lIns="0" tIns="0" rIns="0" bIns="0" rtlCol="0">
            <a:spAutoFit/>
          </a:bodyPr>
          <a:lstStyle/>
          <a:p>
            <a:pPr algn="ctr">
              <a:lnSpc>
                <a:spcPct val="95000"/>
              </a:lnSpc>
            </a:pPr>
            <a:r>
              <a:rPr lang="da-DK" sz="1800" b="1" dirty="0">
                <a:latin typeface="+mn-lt"/>
              </a:rPr>
              <a:t>Samarbejde </a:t>
            </a:r>
            <a:br>
              <a:rPr lang="da-DK" sz="1800" b="1" dirty="0">
                <a:latin typeface="+mn-lt"/>
              </a:rPr>
            </a:br>
            <a:r>
              <a:rPr lang="da-DK" sz="1800" b="1" dirty="0">
                <a:latin typeface="+mn-lt"/>
              </a:rPr>
              <a:t>i styregruppen</a:t>
            </a:r>
          </a:p>
        </p:txBody>
      </p:sp>
    </p:spTree>
    <p:extLst>
      <p:ext uri="{BB962C8B-B14F-4D97-AF65-F5344CB8AC3E}">
        <p14:creationId xmlns:p14="http://schemas.microsoft.com/office/powerpoint/2010/main" val="19804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30AB4-4A83-41BA-B9B4-12DBD47B4A87}"/>
              </a:ext>
            </a:extLst>
          </p:cNvPr>
          <p:cNvSpPr>
            <a:spLocks noGrp="1"/>
          </p:cNvSpPr>
          <p:nvPr>
            <p:ph type="title"/>
          </p:nvPr>
        </p:nvSpPr>
        <p:spPr/>
        <p:txBody>
          <a:bodyPr/>
          <a:lstStyle/>
          <a:p>
            <a:r>
              <a:rPr lang="da-DK" sz="4400" dirty="0"/>
              <a:t>Roller i styregruppen </a:t>
            </a:r>
            <a:r>
              <a:rPr lang="da-DK" sz="1100" dirty="0"/>
              <a:t>Kan beskrives mere detaljeret for det enkelte projekt </a:t>
            </a:r>
          </a:p>
        </p:txBody>
      </p:sp>
      <p:grpSp>
        <p:nvGrpSpPr>
          <p:cNvPr id="36" name="Group 35">
            <a:extLst>
              <a:ext uri="{FF2B5EF4-FFF2-40B4-BE49-F238E27FC236}">
                <a16:creationId xmlns:a16="http://schemas.microsoft.com/office/drawing/2014/main" id="{3B7BC569-E14B-2DBE-0F87-C0C020027002}"/>
              </a:ext>
            </a:extLst>
          </p:cNvPr>
          <p:cNvGrpSpPr/>
          <p:nvPr/>
        </p:nvGrpSpPr>
        <p:grpSpPr>
          <a:xfrm>
            <a:off x="206384" y="1366230"/>
            <a:ext cx="2071605" cy="3157189"/>
            <a:chOff x="222342" y="1962098"/>
            <a:chExt cx="1812844" cy="3229850"/>
          </a:xfrm>
        </p:grpSpPr>
        <p:sp>
          <p:nvSpPr>
            <p:cNvPr id="34" name="Rectangle 33">
              <a:extLst>
                <a:ext uri="{FF2B5EF4-FFF2-40B4-BE49-F238E27FC236}">
                  <a16:creationId xmlns:a16="http://schemas.microsoft.com/office/drawing/2014/main" id="{574B6F1E-FB8B-66DA-CF58-A2DED3D9BBBA}"/>
                </a:ext>
              </a:extLst>
            </p:cNvPr>
            <p:cNvSpPr/>
            <p:nvPr/>
          </p:nvSpPr>
          <p:spPr>
            <a:xfrm>
              <a:off x="222343" y="1962098"/>
              <a:ext cx="1812843" cy="3248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ct val="100000"/>
                </a:lnSpc>
              </a:pPr>
              <a:r>
                <a:rPr lang="da-DK" sz="1400" b="1" dirty="0" err="1"/>
                <a:t>Styregruppeforperson</a:t>
              </a:r>
              <a:endParaRPr lang="da-DK" sz="1400" b="1" dirty="0"/>
            </a:p>
          </p:txBody>
        </p:sp>
        <p:sp>
          <p:nvSpPr>
            <p:cNvPr id="32" name="Rectangle 31">
              <a:extLst>
                <a:ext uri="{FF2B5EF4-FFF2-40B4-BE49-F238E27FC236}">
                  <a16:creationId xmlns:a16="http://schemas.microsoft.com/office/drawing/2014/main" id="{2533651C-3787-46E9-BC0A-7EB3D2B7C2C1}"/>
                </a:ext>
              </a:extLst>
            </p:cNvPr>
            <p:cNvSpPr/>
            <p:nvPr/>
          </p:nvSpPr>
          <p:spPr>
            <a:xfrm>
              <a:off x="222342" y="2318976"/>
              <a:ext cx="1812844" cy="287297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4300" lvl="1" indent="-114300" algn="l" defTabSz="577850">
                <a:lnSpc>
                  <a:spcPct val="90000"/>
                </a:lnSpc>
                <a:spcBef>
                  <a:spcPct val="0"/>
                </a:spcBef>
                <a:spcAft>
                  <a:spcPct val="15000"/>
                </a:spcAft>
                <a:buFont typeface="Arial" panose="020B0604020202020204" pitchFamily="34" charset="0"/>
                <a:buChar char="•"/>
              </a:pPr>
              <a:r>
                <a:rPr lang="da-DK" sz="1200" kern="1200" dirty="0"/>
                <a:t>Ansvarlig for projektets succes</a:t>
              </a:r>
            </a:p>
            <a:p>
              <a:pPr marL="114300" lvl="1" indent="-114300" algn="l" defTabSz="577850">
                <a:lnSpc>
                  <a:spcPct val="90000"/>
                </a:lnSpc>
                <a:spcBef>
                  <a:spcPct val="0"/>
                </a:spcBef>
                <a:spcAft>
                  <a:spcPct val="15000"/>
                </a:spcAft>
                <a:buFont typeface="Arial" panose="020B0604020202020204" pitchFamily="34" charset="0"/>
                <a:buChar char="•"/>
              </a:pPr>
              <a:r>
                <a:rPr lang="da-DK" sz="1200" dirty="0"/>
                <a:t>Tage </a:t>
              </a:r>
              <a:r>
                <a:rPr lang="da-DK" sz="1200" kern="1200" dirty="0"/>
                <a:t>ejerskab for styregruppen og møderne</a:t>
              </a:r>
            </a:p>
            <a:p>
              <a:pPr marL="114300" lvl="1" indent="-114300" algn="l" defTabSz="577850">
                <a:lnSpc>
                  <a:spcPct val="90000"/>
                </a:lnSpc>
                <a:spcBef>
                  <a:spcPct val="0"/>
                </a:spcBef>
                <a:spcAft>
                  <a:spcPct val="15000"/>
                </a:spcAft>
                <a:buFont typeface="Arial" panose="020B0604020202020204" pitchFamily="34" charset="0"/>
                <a:buChar char="•"/>
              </a:pPr>
              <a:r>
                <a:rPr lang="da-DK" sz="1200" kern="1200" dirty="0"/>
                <a:t>Sikre forretningsfokus</a:t>
              </a:r>
            </a:p>
            <a:p>
              <a:pPr marL="114300" lvl="1" indent="-114300" algn="l" defTabSz="577850">
                <a:lnSpc>
                  <a:spcPct val="90000"/>
                </a:lnSpc>
                <a:spcBef>
                  <a:spcPct val="0"/>
                </a:spcBef>
                <a:spcAft>
                  <a:spcPct val="15000"/>
                </a:spcAft>
                <a:buFont typeface="Arial" panose="020B0604020202020204" pitchFamily="34" charset="0"/>
                <a:buChar char="•"/>
              </a:pPr>
              <a:r>
                <a:rPr lang="da-DK" sz="1200" dirty="0"/>
                <a:t>Sikre tværorganisatorisk perspektiv</a:t>
              </a:r>
              <a:endParaRPr lang="da-DK" sz="1200" kern="1200" dirty="0"/>
            </a:p>
            <a:p>
              <a:pPr marL="114300" lvl="1" indent="-114300" algn="l" defTabSz="577850">
                <a:lnSpc>
                  <a:spcPct val="90000"/>
                </a:lnSpc>
                <a:spcBef>
                  <a:spcPct val="0"/>
                </a:spcBef>
                <a:spcAft>
                  <a:spcPct val="15000"/>
                </a:spcAft>
                <a:buFont typeface="Arial" panose="020B0604020202020204" pitchFamily="34" charset="0"/>
                <a:buChar char="•"/>
              </a:pPr>
              <a:r>
                <a:rPr lang="da-DK" sz="1200" dirty="0"/>
                <a:t>Sikre beslutninger</a:t>
              </a:r>
              <a:endParaRPr lang="da-DK" sz="1200" kern="1200" dirty="0"/>
            </a:p>
            <a:p>
              <a:endParaRPr lang="da-DK" sz="1400" dirty="0"/>
            </a:p>
          </p:txBody>
        </p:sp>
      </p:grpSp>
      <p:grpSp>
        <p:nvGrpSpPr>
          <p:cNvPr id="37" name="Group 36">
            <a:extLst>
              <a:ext uri="{FF2B5EF4-FFF2-40B4-BE49-F238E27FC236}">
                <a16:creationId xmlns:a16="http://schemas.microsoft.com/office/drawing/2014/main" id="{55DCAE5D-13CE-3C95-0B90-677311D7AA1B}"/>
              </a:ext>
            </a:extLst>
          </p:cNvPr>
          <p:cNvGrpSpPr/>
          <p:nvPr/>
        </p:nvGrpSpPr>
        <p:grpSpPr>
          <a:xfrm>
            <a:off x="4942284" y="1366230"/>
            <a:ext cx="2112255" cy="3157831"/>
            <a:chOff x="2630313" y="1850085"/>
            <a:chExt cx="2112255" cy="3157831"/>
          </a:xfrm>
        </p:grpSpPr>
        <p:grpSp>
          <p:nvGrpSpPr>
            <p:cNvPr id="8" name="Group 7">
              <a:extLst>
                <a:ext uri="{FF2B5EF4-FFF2-40B4-BE49-F238E27FC236}">
                  <a16:creationId xmlns:a16="http://schemas.microsoft.com/office/drawing/2014/main" id="{188B6288-07B5-E3DB-73E7-582902C5D65D}"/>
                </a:ext>
              </a:extLst>
            </p:cNvPr>
            <p:cNvGrpSpPr/>
            <p:nvPr/>
          </p:nvGrpSpPr>
          <p:grpSpPr>
            <a:xfrm>
              <a:off x="2630313" y="1850085"/>
              <a:ext cx="2112255" cy="374400"/>
              <a:chOff x="2413481" y="2518169"/>
              <a:chExt cx="2112255" cy="374400"/>
            </a:xfrm>
          </p:grpSpPr>
          <p:sp>
            <p:nvSpPr>
              <p:cNvPr id="30" name="Rectangle 29">
                <a:extLst>
                  <a:ext uri="{FF2B5EF4-FFF2-40B4-BE49-F238E27FC236}">
                    <a16:creationId xmlns:a16="http://schemas.microsoft.com/office/drawing/2014/main" id="{69CF0604-9107-6429-F824-69677E837466}"/>
                  </a:ext>
                </a:extLst>
              </p:cNvPr>
              <p:cNvSpPr/>
              <p:nvPr/>
            </p:nvSpPr>
            <p:spPr>
              <a:xfrm>
                <a:off x="2413481"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1" name="TextBox 30">
                <a:extLst>
                  <a:ext uri="{FF2B5EF4-FFF2-40B4-BE49-F238E27FC236}">
                    <a16:creationId xmlns:a16="http://schemas.microsoft.com/office/drawing/2014/main" id="{5354DE55-667F-FD2A-CC8E-1E0620641CED}"/>
                  </a:ext>
                </a:extLst>
              </p:cNvPr>
              <p:cNvSpPr txBox="1"/>
              <p:nvPr/>
            </p:nvSpPr>
            <p:spPr>
              <a:xfrm>
                <a:off x="2413481" y="2518169"/>
                <a:ext cx="2112255"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solidFill>
                      <a:schemeClr val="bg1"/>
                    </a:solidFill>
                  </a:rPr>
                  <a:t>Seniorbruger</a:t>
                </a:r>
                <a:endParaRPr lang="da-DK" sz="1400" kern="1200" dirty="0">
                  <a:solidFill>
                    <a:schemeClr val="bg1"/>
                  </a:solidFill>
                </a:endParaRPr>
              </a:p>
            </p:txBody>
          </p:sp>
        </p:grpSp>
        <p:grpSp>
          <p:nvGrpSpPr>
            <p:cNvPr id="9" name="Group 8">
              <a:extLst>
                <a:ext uri="{FF2B5EF4-FFF2-40B4-BE49-F238E27FC236}">
                  <a16:creationId xmlns:a16="http://schemas.microsoft.com/office/drawing/2014/main" id="{7B418F63-1194-2A16-7F95-6A285EB28796}"/>
                </a:ext>
              </a:extLst>
            </p:cNvPr>
            <p:cNvGrpSpPr/>
            <p:nvPr/>
          </p:nvGrpSpPr>
          <p:grpSpPr>
            <a:xfrm>
              <a:off x="2630313" y="2224486"/>
              <a:ext cx="2112255" cy="2783430"/>
              <a:chOff x="2413481" y="2892570"/>
              <a:chExt cx="2112255" cy="2783430"/>
            </a:xfrm>
          </p:grpSpPr>
          <p:sp>
            <p:nvSpPr>
              <p:cNvPr id="28" name="Rectangle 27">
                <a:extLst>
                  <a:ext uri="{FF2B5EF4-FFF2-40B4-BE49-F238E27FC236}">
                    <a16:creationId xmlns:a16="http://schemas.microsoft.com/office/drawing/2014/main" id="{6E3008E0-C0DD-B47D-AF44-34C28EDF0C01}"/>
                  </a:ext>
                </a:extLst>
              </p:cNvPr>
              <p:cNvSpPr/>
              <p:nvPr/>
            </p:nvSpPr>
            <p:spPr>
              <a:xfrm>
                <a:off x="2413481" y="2892570"/>
                <a:ext cx="2112255" cy="2783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9" name="TextBox 28">
                <a:extLst>
                  <a:ext uri="{FF2B5EF4-FFF2-40B4-BE49-F238E27FC236}">
                    <a16:creationId xmlns:a16="http://schemas.microsoft.com/office/drawing/2014/main" id="{750F951C-927B-CBB3-A457-1AE56C145051}"/>
                  </a:ext>
                </a:extLst>
              </p:cNvPr>
              <p:cNvSpPr txBox="1"/>
              <p:nvPr/>
            </p:nvSpPr>
            <p:spPr>
              <a:xfrm>
                <a:off x="2413481" y="2892570"/>
                <a:ext cx="2112255" cy="27834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t>Varetage leverandørens behov, ønsker og krav</a:t>
                </a:r>
              </a:p>
              <a:p>
                <a:pPr marL="114300" lvl="1" indent="-114300" algn="l" defTabSz="577850">
                  <a:lnSpc>
                    <a:spcPct val="90000"/>
                  </a:lnSpc>
                  <a:spcBef>
                    <a:spcPct val="0"/>
                  </a:spcBef>
                  <a:spcAft>
                    <a:spcPct val="15000"/>
                  </a:spcAft>
                  <a:buChar char="•"/>
                </a:pPr>
                <a:r>
                  <a:rPr lang="da-DK" sz="1200" kern="1200" dirty="0"/>
                  <a:t>Ansvarlig for at leverancerne er rettidige og af aftalt kvalitet</a:t>
                </a:r>
              </a:p>
            </p:txBody>
          </p:sp>
        </p:grpSp>
      </p:grpSp>
      <p:grpSp>
        <p:nvGrpSpPr>
          <p:cNvPr id="38" name="Group 37">
            <a:extLst>
              <a:ext uri="{FF2B5EF4-FFF2-40B4-BE49-F238E27FC236}">
                <a16:creationId xmlns:a16="http://schemas.microsoft.com/office/drawing/2014/main" id="{08D76558-29A3-367E-E6FB-0E6C4B4B3F00}"/>
              </a:ext>
            </a:extLst>
          </p:cNvPr>
          <p:cNvGrpSpPr/>
          <p:nvPr/>
        </p:nvGrpSpPr>
        <p:grpSpPr>
          <a:xfrm>
            <a:off x="7318548" y="1385829"/>
            <a:ext cx="2112255" cy="3157831"/>
            <a:chOff x="5038285" y="1850085"/>
            <a:chExt cx="2112255" cy="3157831"/>
          </a:xfrm>
        </p:grpSpPr>
        <p:grpSp>
          <p:nvGrpSpPr>
            <p:cNvPr id="10" name="Group 9">
              <a:extLst>
                <a:ext uri="{FF2B5EF4-FFF2-40B4-BE49-F238E27FC236}">
                  <a16:creationId xmlns:a16="http://schemas.microsoft.com/office/drawing/2014/main" id="{1CB15689-BA54-414B-89E2-F87E970A7323}"/>
                </a:ext>
              </a:extLst>
            </p:cNvPr>
            <p:cNvGrpSpPr/>
            <p:nvPr/>
          </p:nvGrpSpPr>
          <p:grpSpPr>
            <a:xfrm>
              <a:off x="5038285" y="1850085"/>
              <a:ext cx="2112255" cy="374400"/>
              <a:chOff x="4821453" y="2518169"/>
              <a:chExt cx="2112255" cy="374400"/>
            </a:xfrm>
          </p:grpSpPr>
          <p:sp>
            <p:nvSpPr>
              <p:cNvPr id="26" name="Rectangle 25">
                <a:extLst>
                  <a:ext uri="{FF2B5EF4-FFF2-40B4-BE49-F238E27FC236}">
                    <a16:creationId xmlns:a16="http://schemas.microsoft.com/office/drawing/2014/main" id="{60DAABBC-A2BC-CA6E-80BD-311A37D37C99}"/>
                  </a:ext>
                </a:extLst>
              </p:cNvPr>
              <p:cNvSpPr/>
              <p:nvPr/>
            </p:nvSpPr>
            <p:spPr>
              <a:xfrm>
                <a:off x="4821453"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7" name="TextBox 26">
                <a:extLst>
                  <a:ext uri="{FF2B5EF4-FFF2-40B4-BE49-F238E27FC236}">
                    <a16:creationId xmlns:a16="http://schemas.microsoft.com/office/drawing/2014/main" id="{32DC1B0A-F89A-C937-119C-CDE422075875}"/>
                  </a:ext>
                </a:extLst>
              </p:cNvPr>
              <p:cNvSpPr txBox="1"/>
              <p:nvPr/>
            </p:nvSpPr>
            <p:spPr>
              <a:xfrm>
                <a:off x="4821453" y="2518169"/>
                <a:ext cx="2112255"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solidFill>
                      <a:schemeClr val="bg1"/>
                    </a:solidFill>
                  </a:rPr>
                  <a:t>Seniorbruger</a:t>
                </a:r>
                <a:endParaRPr lang="da-DK" sz="1400" kern="1200" dirty="0">
                  <a:solidFill>
                    <a:schemeClr val="bg1"/>
                  </a:solidFill>
                </a:endParaRPr>
              </a:p>
            </p:txBody>
          </p:sp>
        </p:grpSp>
        <p:grpSp>
          <p:nvGrpSpPr>
            <p:cNvPr id="11" name="Group 10">
              <a:extLst>
                <a:ext uri="{FF2B5EF4-FFF2-40B4-BE49-F238E27FC236}">
                  <a16:creationId xmlns:a16="http://schemas.microsoft.com/office/drawing/2014/main" id="{0BB94A8C-EE37-92A9-BF63-1EFDFBDA7A76}"/>
                </a:ext>
              </a:extLst>
            </p:cNvPr>
            <p:cNvGrpSpPr/>
            <p:nvPr/>
          </p:nvGrpSpPr>
          <p:grpSpPr>
            <a:xfrm>
              <a:off x="5038285" y="2224486"/>
              <a:ext cx="2112255" cy="2783430"/>
              <a:chOff x="4821453" y="2892570"/>
              <a:chExt cx="2112255" cy="2783430"/>
            </a:xfrm>
          </p:grpSpPr>
          <p:sp>
            <p:nvSpPr>
              <p:cNvPr id="24" name="Rectangle 23">
                <a:extLst>
                  <a:ext uri="{FF2B5EF4-FFF2-40B4-BE49-F238E27FC236}">
                    <a16:creationId xmlns:a16="http://schemas.microsoft.com/office/drawing/2014/main" id="{81D70F47-192D-0255-44B1-D1A01EA15F29}"/>
                  </a:ext>
                </a:extLst>
              </p:cNvPr>
              <p:cNvSpPr/>
              <p:nvPr/>
            </p:nvSpPr>
            <p:spPr>
              <a:xfrm>
                <a:off x="4821453" y="2892570"/>
                <a:ext cx="2112255" cy="2783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5" name="TextBox 24">
                <a:extLst>
                  <a:ext uri="{FF2B5EF4-FFF2-40B4-BE49-F238E27FC236}">
                    <a16:creationId xmlns:a16="http://schemas.microsoft.com/office/drawing/2014/main" id="{740711DA-6966-2119-E897-7C422935C06B}"/>
                  </a:ext>
                </a:extLst>
              </p:cNvPr>
              <p:cNvSpPr txBox="1"/>
              <p:nvPr/>
            </p:nvSpPr>
            <p:spPr>
              <a:xfrm>
                <a:off x="4821453" y="2892570"/>
                <a:ext cx="2112255" cy="27834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t>Varetage brugernes behov, ønsker og krav</a:t>
                </a:r>
              </a:p>
              <a:p>
                <a:pPr marL="114300" lvl="1" indent="-114300" algn="l" defTabSz="577850">
                  <a:lnSpc>
                    <a:spcPct val="90000"/>
                  </a:lnSpc>
                  <a:spcBef>
                    <a:spcPct val="0"/>
                  </a:spcBef>
                  <a:spcAft>
                    <a:spcPct val="15000"/>
                  </a:spcAft>
                  <a:buChar char="•"/>
                </a:pPr>
                <a:r>
                  <a:rPr lang="da-DK" sz="1200" kern="1200" dirty="0"/>
                  <a:t>Bidrage med konsekvenser af styregruppens beslutninger</a:t>
                </a:r>
              </a:p>
            </p:txBody>
          </p:sp>
        </p:grpSp>
      </p:grpSp>
      <p:grpSp>
        <p:nvGrpSpPr>
          <p:cNvPr id="39" name="Group 38">
            <a:extLst>
              <a:ext uri="{FF2B5EF4-FFF2-40B4-BE49-F238E27FC236}">
                <a16:creationId xmlns:a16="http://schemas.microsoft.com/office/drawing/2014/main" id="{FB5535D6-DAA2-78F0-FE19-872B92146B84}"/>
              </a:ext>
            </a:extLst>
          </p:cNvPr>
          <p:cNvGrpSpPr/>
          <p:nvPr/>
        </p:nvGrpSpPr>
        <p:grpSpPr>
          <a:xfrm>
            <a:off x="9694812" y="1385829"/>
            <a:ext cx="2112255" cy="3157831"/>
            <a:chOff x="7446256" y="1850085"/>
            <a:chExt cx="2112255" cy="3157831"/>
          </a:xfrm>
        </p:grpSpPr>
        <p:grpSp>
          <p:nvGrpSpPr>
            <p:cNvPr id="12" name="Group 11">
              <a:extLst>
                <a:ext uri="{FF2B5EF4-FFF2-40B4-BE49-F238E27FC236}">
                  <a16:creationId xmlns:a16="http://schemas.microsoft.com/office/drawing/2014/main" id="{0209EB85-06D4-68B5-6015-565119B8316C}"/>
                </a:ext>
              </a:extLst>
            </p:cNvPr>
            <p:cNvGrpSpPr/>
            <p:nvPr/>
          </p:nvGrpSpPr>
          <p:grpSpPr>
            <a:xfrm>
              <a:off x="7446256" y="1850085"/>
              <a:ext cx="2112255" cy="374400"/>
              <a:chOff x="7229424" y="2518169"/>
              <a:chExt cx="2112255" cy="374400"/>
            </a:xfrm>
          </p:grpSpPr>
          <p:sp>
            <p:nvSpPr>
              <p:cNvPr id="22" name="Rectangle 21">
                <a:extLst>
                  <a:ext uri="{FF2B5EF4-FFF2-40B4-BE49-F238E27FC236}">
                    <a16:creationId xmlns:a16="http://schemas.microsoft.com/office/drawing/2014/main" id="{E64AB56F-67A5-4240-0623-A04163F52188}"/>
                  </a:ext>
                </a:extLst>
              </p:cNvPr>
              <p:cNvSpPr/>
              <p:nvPr/>
            </p:nvSpPr>
            <p:spPr>
              <a:xfrm>
                <a:off x="7229424"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3" name="TextBox 22">
                <a:extLst>
                  <a:ext uri="{FF2B5EF4-FFF2-40B4-BE49-F238E27FC236}">
                    <a16:creationId xmlns:a16="http://schemas.microsoft.com/office/drawing/2014/main" id="{753C9949-C812-1CC3-2CA4-4A3E3DB9B7E0}"/>
                  </a:ext>
                </a:extLst>
              </p:cNvPr>
              <p:cNvSpPr txBox="1"/>
              <p:nvPr/>
            </p:nvSpPr>
            <p:spPr>
              <a:xfrm>
                <a:off x="7229424" y="2518169"/>
                <a:ext cx="2112255" cy="37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t>Gevinstejer</a:t>
                </a:r>
              </a:p>
            </p:txBody>
          </p:sp>
        </p:grpSp>
        <p:grpSp>
          <p:nvGrpSpPr>
            <p:cNvPr id="13" name="Group 12">
              <a:extLst>
                <a:ext uri="{FF2B5EF4-FFF2-40B4-BE49-F238E27FC236}">
                  <a16:creationId xmlns:a16="http://schemas.microsoft.com/office/drawing/2014/main" id="{E274BB80-9426-E3E6-8973-08A37549D09C}"/>
                </a:ext>
              </a:extLst>
            </p:cNvPr>
            <p:cNvGrpSpPr/>
            <p:nvPr/>
          </p:nvGrpSpPr>
          <p:grpSpPr>
            <a:xfrm>
              <a:off x="7446256" y="2224486"/>
              <a:ext cx="2112255" cy="2783430"/>
              <a:chOff x="7229424" y="2892570"/>
              <a:chExt cx="2112255" cy="2783430"/>
            </a:xfrm>
          </p:grpSpPr>
          <p:sp>
            <p:nvSpPr>
              <p:cNvPr id="20" name="Rectangle 19">
                <a:extLst>
                  <a:ext uri="{FF2B5EF4-FFF2-40B4-BE49-F238E27FC236}">
                    <a16:creationId xmlns:a16="http://schemas.microsoft.com/office/drawing/2014/main" id="{F41A0595-33E9-F247-13DF-674956C6DFE8}"/>
                  </a:ext>
                </a:extLst>
              </p:cNvPr>
              <p:cNvSpPr/>
              <p:nvPr/>
            </p:nvSpPr>
            <p:spPr>
              <a:xfrm>
                <a:off x="7229424" y="2892570"/>
                <a:ext cx="2112255" cy="278343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1" name="TextBox 20">
                <a:extLst>
                  <a:ext uri="{FF2B5EF4-FFF2-40B4-BE49-F238E27FC236}">
                    <a16:creationId xmlns:a16="http://schemas.microsoft.com/office/drawing/2014/main" id="{5C1D70DD-5BC3-027B-D8B4-ED7A25CA73A4}"/>
                  </a:ext>
                </a:extLst>
              </p:cNvPr>
              <p:cNvSpPr txBox="1"/>
              <p:nvPr/>
            </p:nvSpPr>
            <p:spPr>
              <a:xfrm>
                <a:off x="7229424" y="2892570"/>
                <a:ext cx="2112255" cy="27834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solidFill>
                      <a:srgbClr val="000000"/>
                    </a:solidFill>
                  </a:rPr>
                  <a:t>Sikre sammenhæng mellem </a:t>
                </a:r>
                <a:r>
                  <a:rPr lang="da-DK" sz="1200" dirty="0">
                    <a:solidFill>
                      <a:srgbClr val="000000"/>
                    </a:solidFill>
                  </a:rPr>
                  <a:t>gevinsterne </a:t>
                </a:r>
                <a:r>
                  <a:rPr lang="da-DK" sz="1200">
                    <a:solidFill>
                      <a:srgbClr val="000000"/>
                    </a:solidFill>
                  </a:rPr>
                  <a:t>og projektets</a:t>
                </a:r>
                <a:r>
                  <a:rPr lang="da-DK" sz="1200" kern="1200">
                    <a:solidFill>
                      <a:srgbClr val="000000"/>
                    </a:solidFill>
                  </a:rPr>
                  <a:t> </a:t>
                </a:r>
                <a:r>
                  <a:rPr lang="da-DK" sz="1200" kern="1200" dirty="0">
                    <a:solidFill>
                      <a:srgbClr val="000000"/>
                    </a:solidFill>
                  </a:rPr>
                  <a:t>leverancer og de </a:t>
                </a:r>
                <a:r>
                  <a:rPr lang="da-DK" sz="1200" dirty="0">
                    <a:solidFill>
                      <a:srgbClr val="000000"/>
                    </a:solidFill>
                  </a:rPr>
                  <a:t>besluttede mål</a:t>
                </a:r>
                <a:endParaRPr lang="da-DK" sz="1200" b="1" kern="1200" dirty="0"/>
              </a:p>
              <a:p>
                <a:pPr marL="114300" lvl="1" indent="-114300" algn="l" defTabSz="577850">
                  <a:lnSpc>
                    <a:spcPct val="90000"/>
                  </a:lnSpc>
                  <a:spcBef>
                    <a:spcPct val="0"/>
                  </a:spcBef>
                  <a:spcAft>
                    <a:spcPct val="15000"/>
                  </a:spcAft>
                  <a:buChar char="•"/>
                </a:pPr>
                <a:r>
                  <a:rPr lang="da-DK" sz="1200" kern="1200" dirty="0"/>
                  <a:t>Sikre løbende fokus på gevinstrealisering i projektet</a:t>
                </a:r>
              </a:p>
              <a:p>
                <a:pPr marL="114300" lvl="1" indent="-114300" algn="l" defTabSz="577850">
                  <a:lnSpc>
                    <a:spcPct val="90000"/>
                  </a:lnSpc>
                  <a:spcBef>
                    <a:spcPct val="0"/>
                  </a:spcBef>
                  <a:spcAft>
                    <a:spcPct val="15000"/>
                  </a:spcAft>
                  <a:buChar char="•"/>
                </a:pPr>
                <a:r>
                  <a:rPr lang="da-DK" sz="1200" dirty="0"/>
                  <a:t>Sikre fokus på forandringsledelse i forbindelse med gevinstrealisering</a:t>
                </a:r>
                <a:r>
                  <a:rPr lang="da-DK" sz="1200" kern="1200" dirty="0"/>
                  <a:t> </a:t>
                </a:r>
              </a:p>
            </p:txBody>
          </p:sp>
        </p:grpSp>
      </p:grpSp>
      <p:grpSp>
        <p:nvGrpSpPr>
          <p:cNvPr id="40" name="Group 39">
            <a:extLst>
              <a:ext uri="{FF2B5EF4-FFF2-40B4-BE49-F238E27FC236}">
                <a16:creationId xmlns:a16="http://schemas.microsoft.com/office/drawing/2014/main" id="{EC68505B-1FAF-33D9-A149-9FEB87FCCBA4}"/>
              </a:ext>
            </a:extLst>
          </p:cNvPr>
          <p:cNvGrpSpPr/>
          <p:nvPr/>
        </p:nvGrpSpPr>
        <p:grpSpPr>
          <a:xfrm>
            <a:off x="3142084" y="5013176"/>
            <a:ext cx="4752528" cy="1224136"/>
            <a:chOff x="9854228" y="1850085"/>
            <a:chExt cx="2112255" cy="2721824"/>
          </a:xfrm>
        </p:grpSpPr>
        <p:grpSp>
          <p:nvGrpSpPr>
            <p:cNvPr id="14" name="Group 13">
              <a:extLst>
                <a:ext uri="{FF2B5EF4-FFF2-40B4-BE49-F238E27FC236}">
                  <a16:creationId xmlns:a16="http://schemas.microsoft.com/office/drawing/2014/main" id="{42D3DBEB-992D-9237-1AF2-9326EEBDBA9D}"/>
                </a:ext>
              </a:extLst>
            </p:cNvPr>
            <p:cNvGrpSpPr/>
            <p:nvPr/>
          </p:nvGrpSpPr>
          <p:grpSpPr>
            <a:xfrm>
              <a:off x="9854228" y="1850085"/>
              <a:ext cx="2112255" cy="374401"/>
              <a:chOff x="9637396" y="2518169"/>
              <a:chExt cx="2112255" cy="374401"/>
            </a:xfrm>
          </p:grpSpPr>
          <p:sp>
            <p:nvSpPr>
              <p:cNvPr id="18" name="Rectangle 17">
                <a:extLst>
                  <a:ext uri="{FF2B5EF4-FFF2-40B4-BE49-F238E27FC236}">
                    <a16:creationId xmlns:a16="http://schemas.microsoft.com/office/drawing/2014/main" id="{4D4B295F-F233-676B-2E9B-C27D279EBB92}"/>
                  </a:ext>
                </a:extLst>
              </p:cNvPr>
              <p:cNvSpPr/>
              <p:nvPr/>
            </p:nvSpPr>
            <p:spPr>
              <a:xfrm>
                <a:off x="9637396" y="2518169"/>
                <a:ext cx="2112255" cy="374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9" name="TextBox 18">
                <a:extLst>
                  <a:ext uri="{FF2B5EF4-FFF2-40B4-BE49-F238E27FC236}">
                    <a16:creationId xmlns:a16="http://schemas.microsoft.com/office/drawing/2014/main" id="{8C722A44-E908-6DE3-0C83-EA509FCE8F38}"/>
                  </a:ext>
                </a:extLst>
              </p:cNvPr>
              <p:cNvSpPr txBox="1"/>
              <p:nvPr/>
            </p:nvSpPr>
            <p:spPr>
              <a:xfrm>
                <a:off x="9637396" y="2518169"/>
                <a:ext cx="2112255" cy="374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a-DK" sz="1400" b="1" kern="1200" dirty="0"/>
                  <a:t>Projektleder</a:t>
                </a:r>
              </a:p>
            </p:txBody>
          </p:sp>
        </p:grpSp>
        <p:grpSp>
          <p:nvGrpSpPr>
            <p:cNvPr id="15" name="Group 14">
              <a:extLst>
                <a:ext uri="{FF2B5EF4-FFF2-40B4-BE49-F238E27FC236}">
                  <a16:creationId xmlns:a16="http://schemas.microsoft.com/office/drawing/2014/main" id="{2945AD50-A2A9-49E6-342F-12600EC778AF}"/>
                </a:ext>
              </a:extLst>
            </p:cNvPr>
            <p:cNvGrpSpPr/>
            <p:nvPr/>
          </p:nvGrpSpPr>
          <p:grpSpPr>
            <a:xfrm>
              <a:off x="9854228" y="2224486"/>
              <a:ext cx="2112255" cy="2347423"/>
              <a:chOff x="9637396" y="2892570"/>
              <a:chExt cx="2112255" cy="2347423"/>
            </a:xfrm>
          </p:grpSpPr>
          <p:sp>
            <p:nvSpPr>
              <p:cNvPr id="16" name="Rectangle 15">
                <a:extLst>
                  <a:ext uri="{FF2B5EF4-FFF2-40B4-BE49-F238E27FC236}">
                    <a16:creationId xmlns:a16="http://schemas.microsoft.com/office/drawing/2014/main" id="{81806A23-D3D6-D3E3-1941-AF215089FA2D}"/>
                  </a:ext>
                </a:extLst>
              </p:cNvPr>
              <p:cNvSpPr/>
              <p:nvPr/>
            </p:nvSpPr>
            <p:spPr>
              <a:xfrm>
                <a:off x="9637396" y="2892570"/>
                <a:ext cx="2112255" cy="234742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7" name="TextBox 16">
                <a:extLst>
                  <a:ext uri="{FF2B5EF4-FFF2-40B4-BE49-F238E27FC236}">
                    <a16:creationId xmlns:a16="http://schemas.microsoft.com/office/drawing/2014/main" id="{6D62FFDC-9D36-2565-A6FC-4BE3E9B2DEC9}"/>
                  </a:ext>
                </a:extLst>
              </p:cNvPr>
              <p:cNvSpPr txBox="1"/>
              <p:nvPr/>
            </p:nvSpPr>
            <p:spPr>
              <a:xfrm>
                <a:off x="9637396" y="2892570"/>
                <a:ext cx="2112255" cy="2347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a-DK" sz="1200" kern="1200" dirty="0"/>
                  <a:t>Ansvarlig for projektprocessen</a:t>
                </a:r>
              </a:p>
              <a:p>
                <a:pPr marL="114300" lvl="1" indent="-114300" algn="l" defTabSz="577850">
                  <a:lnSpc>
                    <a:spcPct val="90000"/>
                  </a:lnSpc>
                  <a:spcBef>
                    <a:spcPct val="0"/>
                  </a:spcBef>
                  <a:spcAft>
                    <a:spcPct val="15000"/>
                  </a:spcAft>
                  <a:buChar char="•"/>
                </a:pPr>
                <a:r>
                  <a:rPr lang="da-DK" sz="1200" kern="1200" dirty="0"/>
                  <a:t>Præsentere projektet </a:t>
                </a:r>
                <a:r>
                  <a:rPr lang="da-DK" sz="1200" dirty="0"/>
                  <a:t>overfor</a:t>
                </a:r>
                <a:r>
                  <a:rPr lang="da-DK" sz="1200" kern="1200" dirty="0"/>
                  <a:t> styregruppen</a:t>
                </a:r>
              </a:p>
              <a:p>
                <a:pPr marL="114300" lvl="1" indent="-114300" algn="l" defTabSz="577850">
                  <a:lnSpc>
                    <a:spcPct val="90000"/>
                  </a:lnSpc>
                  <a:spcBef>
                    <a:spcPct val="0"/>
                  </a:spcBef>
                  <a:spcAft>
                    <a:spcPct val="15000"/>
                  </a:spcAft>
                  <a:buChar char="•"/>
                </a:pPr>
                <a:r>
                  <a:rPr lang="da-DK" sz="1200" kern="1200" dirty="0"/>
                  <a:t>Sikre dagsorden og </a:t>
                </a:r>
                <a:r>
                  <a:rPr lang="da-DK" sz="1200" dirty="0"/>
                  <a:t>referater</a:t>
                </a:r>
                <a:r>
                  <a:rPr lang="da-DK" sz="1200" kern="1200" dirty="0"/>
                  <a:t> af styregruppemøder</a:t>
                </a:r>
              </a:p>
              <a:p>
                <a:pPr marL="114300" lvl="1" indent="-114300" algn="l" defTabSz="577850">
                  <a:lnSpc>
                    <a:spcPct val="90000"/>
                  </a:lnSpc>
                  <a:spcBef>
                    <a:spcPct val="0"/>
                  </a:spcBef>
                  <a:spcAft>
                    <a:spcPct val="15000"/>
                  </a:spcAft>
                  <a:buChar char="•"/>
                </a:pPr>
                <a:r>
                  <a:rPr lang="da-DK" sz="1200" kern="1200" dirty="0"/>
                  <a:t>Forberede beslutningsoplæg</a:t>
                </a:r>
              </a:p>
              <a:p>
                <a:pPr marL="114300" lvl="1" indent="-114300" algn="l" defTabSz="577850">
                  <a:lnSpc>
                    <a:spcPct val="90000"/>
                  </a:lnSpc>
                  <a:spcBef>
                    <a:spcPct val="0"/>
                  </a:spcBef>
                  <a:spcAft>
                    <a:spcPct val="15000"/>
                  </a:spcAft>
                  <a:buChar char="•"/>
                </a:pPr>
                <a:r>
                  <a:rPr lang="da-DK" sz="1200" dirty="0"/>
                  <a:t>Ingen beslutnings-kompetence i styregruppen</a:t>
                </a:r>
                <a:endParaRPr lang="da-DK" sz="1200" kern="1200" dirty="0"/>
              </a:p>
            </p:txBody>
          </p:sp>
        </p:grpSp>
      </p:grpSp>
      <p:sp>
        <p:nvSpPr>
          <p:cNvPr id="41" name="Rectangle 33">
            <a:extLst>
              <a:ext uri="{FF2B5EF4-FFF2-40B4-BE49-F238E27FC236}">
                <a16:creationId xmlns:a16="http://schemas.microsoft.com/office/drawing/2014/main" id="{574B6F1E-FB8B-66DA-CF58-A2DED3D9BBBA}"/>
              </a:ext>
            </a:extLst>
          </p:cNvPr>
          <p:cNvSpPr/>
          <p:nvPr/>
        </p:nvSpPr>
        <p:spPr>
          <a:xfrm>
            <a:off x="2558523" y="1366229"/>
            <a:ext cx="2095729" cy="3345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nSpc>
                <a:spcPct val="100000"/>
              </a:lnSpc>
            </a:pPr>
            <a:r>
              <a:rPr lang="da-DK" sz="1400" b="1" dirty="0"/>
              <a:t>Projektejer</a:t>
            </a:r>
          </a:p>
        </p:txBody>
      </p:sp>
      <p:sp>
        <p:nvSpPr>
          <p:cNvPr id="44" name="Rectangle 31">
            <a:extLst>
              <a:ext uri="{FF2B5EF4-FFF2-40B4-BE49-F238E27FC236}">
                <a16:creationId xmlns:a16="http://schemas.microsoft.com/office/drawing/2014/main" id="{2533651C-3787-46E9-BC0A-7EB3D2B7C2C1}"/>
              </a:ext>
            </a:extLst>
          </p:cNvPr>
          <p:cNvSpPr/>
          <p:nvPr/>
        </p:nvSpPr>
        <p:spPr>
          <a:xfrm>
            <a:off x="2558523" y="1725451"/>
            <a:ext cx="2095729" cy="279796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4300" lvl="1" indent="-114300" defTabSz="577850">
              <a:lnSpc>
                <a:spcPct val="90000"/>
              </a:lnSpc>
              <a:spcAft>
                <a:spcPct val="15000"/>
              </a:spcAft>
              <a:buFont typeface="AU Passata" pitchFamily="34" charset="0"/>
              <a:buChar char="•"/>
            </a:pPr>
            <a:r>
              <a:rPr lang="da-DK" sz="1200" dirty="0"/>
              <a:t>Ansvarlig for at projektets leverancer giver værdi</a:t>
            </a:r>
          </a:p>
          <a:p>
            <a:pPr marL="114300" lvl="1" indent="-114300" algn="l" defTabSz="577850">
              <a:lnSpc>
                <a:spcPct val="90000"/>
              </a:lnSpc>
              <a:spcBef>
                <a:spcPct val="0"/>
              </a:spcBef>
              <a:spcAft>
                <a:spcPct val="15000"/>
              </a:spcAft>
              <a:buChar char="•"/>
            </a:pPr>
            <a:r>
              <a:rPr lang="da-DK" sz="1200" kern="1200" dirty="0"/>
              <a:t>Sikre finansiering af projektet og forvaltning</a:t>
            </a:r>
          </a:p>
        </p:txBody>
      </p:sp>
    </p:spTree>
    <p:extLst>
      <p:ext uri="{BB962C8B-B14F-4D97-AF65-F5344CB8AC3E}">
        <p14:creationId xmlns:p14="http://schemas.microsoft.com/office/powerpoint/2010/main" val="427806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A00B2-7FB9-4DC1-BC5C-9ED5F29F018F}"/>
              </a:ext>
            </a:extLst>
          </p:cNvPr>
          <p:cNvSpPr>
            <a:spLocks noGrp="1"/>
          </p:cNvSpPr>
          <p:nvPr>
            <p:ph type="ctrTitle"/>
          </p:nvPr>
        </p:nvSpPr>
        <p:spPr>
          <a:xfrm>
            <a:off x="985838" y="3036339"/>
            <a:ext cx="10220325" cy="553998"/>
          </a:xfrm>
        </p:spPr>
        <p:txBody>
          <a:bodyPr/>
          <a:lstStyle/>
          <a:p>
            <a:r>
              <a:rPr lang="da-DK" sz="4000" dirty="0"/>
              <a:t>Mødestruktur</a:t>
            </a:r>
          </a:p>
        </p:txBody>
      </p:sp>
    </p:spTree>
    <p:extLst>
      <p:ext uri="{BB962C8B-B14F-4D97-AF65-F5344CB8AC3E}">
        <p14:creationId xmlns:p14="http://schemas.microsoft.com/office/powerpoint/2010/main" val="346895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Dagsorden for 1. styregruppemøde</a:t>
            </a:r>
            <a:br>
              <a:rPr lang="da-DK" sz="3600" dirty="0"/>
            </a:br>
            <a:r>
              <a:rPr lang="da-DK" sz="3600" dirty="0"/>
              <a:t>- </a:t>
            </a:r>
            <a:r>
              <a:rPr lang="da-DK" sz="2800" dirty="0"/>
              <a:t>forslag til inspiration</a:t>
            </a:r>
          </a:p>
        </p:txBody>
      </p:sp>
      <p:sp>
        <p:nvSpPr>
          <p:cNvPr id="4" name="Pladsholder til indhold 3"/>
          <p:cNvSpPr>
            <a:spLocks noGrp="1"/>
          </p:cNvSpPr>
          <p:nvPr>
            <p:ph idx="1"/>
          </p:nvPr>
        </p:nvSpPr>
        <p:spPr/>
        <p:txBody>
          <a:bodyPr/>
          <a:lstStyle/>
          <a:p>
            <a:pPr marL="457200" indent="-457200">
              <a:buFont typeface="+mj-lt"/>
              <a:buAutoNum type="arabicPeriod"/>
            </a:pPr>
            <a:r>
              <a:rPr lang="da-DK" sz="1800" dirty="0"/>
              <a:t>Velkomst ved </a:t>
            </a:r>
            <a:r>
              <a:rPr lang="da-DK" sz="1800" dirty="0" err="1"/>
              <a:t>forpersonen</a:t>
            </a:r>
            <a:endParaRPr lang="da-DK" sz="1800" dirty="0"/>
          </a:p>
          <a:p>
            <a:pPr marL="457200" indent="-457200">
              <a:buFont typeface="+mj-lt"/>
              <a:buAutoNum type="arabicPeriod"/>
            </a:pPr>
            <a:r>
              <a:rPr lang="da-DK" sz="1800" dirty="0"/>
              <a:t>Kort præsentation af projektets formål, udbytte og proces </a:t>
            </a:r>
          </a:p>
          <a:p>
            <a:pPr marL="457200" indent="-457200">
              <a:buFont typeface="+mj-lt"/>
              <a:buAutoNum type="arabicPeriod"/>
            </a:pPr>
            <a:r>
              <a:rPr lang="da-DK" sz="1800" dirty="0"/>
              <a:t>Gensidig præsentation, herunder ”aktier” i projektet</a:t>
            </a:r>
          </a:p>
          <a:p>
            <a:pPr marL="457200" indent="-457200">
              <a:buFont typeface="+mj-lt"/>
              <a:buAutoNum type="arabicPeriod"/>
            </a:pPr>
            <a:r>
              <a:rPr lang="da-DK" sz="1800" dirty="0"/>
              <a:t>Rollefordeling i styregruppen</a:t>
            </a:r>
          </a:p>
          <a:p>
            <a:pPr marL="457200" indent="-457200">
              <a:buFont typeface="+mj-lt"/>
              <a:buAutoNum type="arabicPeriod"/>
            </a:pPr>
            <a:r>
              <a:rPr lang="da-DK" sz="1800" dirty="0"/>
              <a:t>Kort gennemgang af arbejdet i styregruppen. </a:t>
            </a:r>
          </a:p>
          <a:p>
            <a:pPr marL="457200" indent="-457200">
              <a:buFont typeface="+mj-lt"/>
              <a:buAutoNum type="arabicPeriod"/>
            </a:pPr>
            <a:r>
              <a:rPr lang="da-DK" sz="1800" dirty="0"/>
              <a:t>Introduktion til projektets nøgledokumenter </a:t>
            </a:r>
          </a:p>
          <a:p>
            <a:pPr marL="457200" indent="-457200">
              <a:buFont typeface="+mj-lt"/>
              <a:buAutoNum type="arabicPeriod"/>
            </a:pPr>
            <a:r>
              <a:rPr lang="da-DK" sz="1800" dirty="0"/>
              <a:t>Det praktiske omkring mødefrekvens, forberedelse, tidsforbrug, kommunikation, referat, mødestyring, </a:t>
            </a:r>
          </a:p>
          <a:p>
            <a:pPr marL="457200" indent="-457200">
              <a:buFont typeface="+mj-lt"/>
              <a:buAutoNum type="arabicPeriod"/>
            </a:pPr>
            <a:r>
              <a:rPr lang="da-DK" sz="1800" dirty="0"/>
              <a:t>Næste møde</a:t>
            </a:r>
          </a:p>
          <a:p>
            <a:pPr marL="457200" indent="-457200">
              <a:buFont typeface="+mj-lt"/>
              <a:buAutoNum type="arabicPeriod"/>
            </a:pPr>
            <a:r>
              <a:rPr lang="da-DK" sz="1800" dirty="0"/>
              <a:t>Evt.</a:t>
            </a:r>
          </a:p>
          <a:p>
            <a:endParaRPr lang="da-DK" dirty="0"/>
          </a:p>
          <a:p>
            <a:endParaRPr lang="da-DK" dirty="0"/>
          </a:p>
          <a:p>
            <a:endParaRPr lang="da-DK" dirty="0"/>
          </a:p>
        </p:txBody>
      </p:sp>
      <p:sp>
        <p:nvSpPr>
          <p:cNvPr id="3" name="Pladsholder til dato 2"/>
          <p:cNvSpPr>
            <a:spLocks noGrp="1"/>
          </p:cNvSpPr>
          <p:nvPr>
            <p:ph type="dt" sz="half" idx="10"/>
          </p:nvPr>
        </p:nvSpPr>
        <p:spPr/>
        <p:txBody>
          <a:bodyPr/>
          <a:lstStyle/>
          <a:p>
            <a:fld id="{19A63755-FEF2-4281-9FA4-89BCF29DD93D}" type="datetime1">
              <a:rPr lang="da-DK" smtClean="0"/>
              <a:t>17-10-2024</a:t>
            </a:fld>
            <a:r>
              <a:rPr lang="da-DK"/>
              <a:t>15-01-2018</a:t>
            </a:r>
            <a:endParaRPr lang="da-DK" dirty="0"/>
          </a:p>
        </p:txBody>
      </p:sp>
    </p:spTree>
    <p:extLst>
      <p:ext uri="{BB962C8B-B14F-4D97-AF65-F5344CB8AC3E}">
        <p14:creationId xmlns:p14="http://schemas.microsoft.com/office/powerpoint/2010/main" val="121301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26BBE-F29E-4ACA-A95C-FD9F58CA8EBA}"/>
              </a:ext>
            </a:extLst>
          </p:cNvPr>
          <p:cNvSpPr>
            <a:spLocks noGrp="1"/>
          </p:cNvSpPr>
          <p:nvPr>
            <p:ph type="title"/>
          </p:nvPr>
        </p:nvSpPr>
        <p:spPr>
          <a:xfrm>
            <a:off x="315913" y="149115"/>
            <a:ext cx="11557000" cy="615589"/>
          </a:xfrm>
        </p:spPr>
        <p:txBody>
          <a:bodyPr/>
          <a:lstStyle/>
          <a:p>
            <a:r>
              <a:rPr lang="da-DK" dirty="0"/>
              <a:t>Møder i styregruppen</a:t>
            </a:r>
          </a:p>
        </p:txBody>
      </p:sp>
      <p:graphicFrame>
        <p:nvGraphicFramePr>
          <p:cNvPr id="3" name="Tabel 3">
            <a:extLst>
              <a:ext uri="{FF2B5EF4-FFF2-40B4-BE49-F238E27FC236}">
                <a16:creationId xmlns:a16="http://schemas.microsoft.com/office/drawing/2014/main" id="{703DAC4D-2953-4C6B-83F1-3DE048CDAAA4}"/>
              </a:ext>
            </a:extLst>
          </p:cNvPr>
          <p:cNvGraphicFramePr>
            <a:graphicFrameLocks noGrp="1"/>
          </p:cNvGraphicFramePr>
          <p:nvPr>
            <p:extLst>
              <p:ext uri="{D42A27DB-BD31-4B8C-83A1-F6EECF244321}">
                <p14:modId xmlns:p14="http://schemas.microsoft.com/office/powerpoint/2010/main" val="4240187242"/>
              </p:ext>
            </p:extLst>
          </p:nvPr>
        </p:nvGraphicFramePr>
        <p:xfrm>
          <a:off x="1701924" y="835848"/>
          <a:ext cx="9880720" cy="589361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209530659"/>
                    </a:ext>
                  </a:extLst>
                </a:gridCol>
                <a:gridCol w="7936504">
                  <a:extLst>
                    <a:ext uri="{9D8B030D-6E8A-4147-A177-3AD203B41FA5}">
                      <a16:colId xmlns:a16="http://schemas.microsoft.com/office/drawing/2014/main" val="921761145"/>
                    </a:ext>
                  </a:extLst>
                </a:gridCol>
              </a:tblGrid>
              <a:tr h="295697">
                <a:tc>
                  <a:txBody>
                    <a:bodyPr/>
                    <a:lstStyle/>
                    <a:p>
                      <a:r>
                        <a:rPr lang="da-DK" sz="1200" dirty="0"/>
                        <a:t>Område</a:t>
                      </a:r>
                    </a:p>
                  </a:txBody>
                  <a:tcPr/>
                </a:tc>
                <a:tc>
                  <a:txBody>
                    <a:bodyPr/>
                    <a:lstStyle/>
                    <a:p>
                      <a:r>
                        <a:rPr lang="da-DK" sz="1200" dirty="0"/>
                        <a:t>Indhold </a:t>
                      </a:r>
                    </a:p>
                  </a:txBody>
                  <a:tcPr/>
                </a:tc>
                <a:extLst>
                  <a:ext uri="{0D108BD9-81ED-4DB2-BD59-A6C34878D82A}">
                    <a16:rowId xmlns:a16="http://schemas.microsoft.com/office/drawing/2014/main" val="2660793063"/>
                  </a:ext>
                </a:extLst>
              </a:tr>
              <a:tr h="847272">
                <a:tc>
                  <a:txBody>
                    <a:bodyPr/>
                    <a:lstStyle/>
                    <a:p>
                      <a:r>
                        <a:rPr lang="da-DK" sz="1200" dirty="0"/>
                        <a:t>Mødefrekvens/-plan og varighed</a:t>
                      </a:r>
                    </a:p>
                  </a:txBody>
                  <a:tcPr/>
                </a:tc>
                <a:tc>
                  <a:txBody>
                    <a:bodyPr/>
                    <a:lstStyle/>
                    <a:p>
                      <a:r>
                        <a:rPr lang="da-DK" sz="1200" dirty="0"/>
                        <a:t>Ordinært styregruppemøde bør holdes med 4-6 ugers mellemrum eller i relation til vigtige milepæle.</a:t>
                      </a:r>
                    </a:p>
                    <a:p>
                      <a:pPr marL="171450" indent="-171450" algn="l" defTabSz="914400" rtl="0" eaLnBrk="1" latinLnBrk="0" hangingPunct="1">
                        <a:buFont typeface="Arial" panose="020B0604020202020204" pitchFamily="34" charset="0"/>
                        <a:buChar char="•"/>
                      </a:pPr>
                      <a:r>
                        <a:rPr lang="da-DK" sz="1200" kern="1200" dirty="0">
                          <a:solidFill>
                            <a:schemeClr val="dk1"/>
                          </a:solidFill>
                          <a:latin typeface="+mn-lt"/>
                          <a:ea typeface="+mn-ea"/>
                          <a:cs typeface="+mn-cs"/>
                        </a:rPr>
                        <a:t>Hvor tit skal I skal mødes.</a:t>
                      </a:r>
                    </a:p>
                    <a:p>
                      <a:pPr marL="171450" indent="-171450">
                        <a:buFont typeface="Arial" panose="020B0604020202020204" pitchFamily="34" charset="0"/>
                        <a:buChar char="•"/>
                      </a:pPr>
                      <a:r>
                        <a:rPr lang="da-DK" sz="1200" dirty="0"/>
                        <a:t>Er der en bestemt ugedag?</a:t>
                      </a:r>
                    </a:p>
                    <a:p>
                      <a:pPr marL="171450" indent="-171450">
                        <a:buFont typeface="Arial" panose="020B0604020202020204" pitchFamily="34" charset="0"/>
                        <a:buChar char="•"/>
                      </a:pPr>
                      <a:r>
                        <a:rPr lang="da-DK" sz="1200" dirty="0"/>
                        <a:t>Hvor længe skal mødet typisk vare?</a:t>
                      </a:r>
                    </a:p>
                  </a:txBody>
                  <a:tcPr/>
                </a:tc>
                <a:extLst>
                  <a:ext uri="{0D108BD9-81ED-4DB2-BD59-A6C34878D82A}">
                    <a16:rowId xmlns:a16="http://schemas.microsoft.com/office/drawing/2014/main" val="1560835025"/>
                  </a:ext>
                </a:extLst>
              </a:tr>
              <a:tr h="847272">
                <a:tc>
                  <a:txBody>
                    <a:bodyPr/>
                    <a:lstStyle/>
                    <a:p>
                      <a:r>
                        <a:rPr lang="da-DK" sz="1200" dirty="0"/>
                        <a:t>Indkaldelse til styregruppemøder</a:t>
                      </a:r>
                    </a:p>
                  </a:txBody>
                  <a:tcPr/>
                </a:tc>
                <a:tc>
                  <a:txBody>
                    <a:bodyPr/>
                    <a:lstStyle/>
                    <a:p>
                      <a:r>
                        <a:rPr lang="da-DK" sz="1200" dirty="0"/>
                        <a:t>Projektleder indkalder til styregruppemøder</a:t>
                      </a:r>
                    </a:p>
                    <a:p>
                      <a:pPr marL="171450" indent="-171450">
                        <a:buFont typeface="Arial" panose="020B0604020202020204" pitchFamily="34" charset="0"/>
                        <a:buChar char="•"/>
                      </a:pPr>
                      <a:r>
                        <a:rPr lang="da-DK" sz="1200" dirty="0"/>
                        <a:t>Materialer og dagsorden udsendes én uge inden mødet (medmindre andet er aftalt)</a:t>
                      </a:r>
                    </a:p>
                    <a:p>
                      <a:pPr marL="171450" indent="-171450">
                        <a:buFont typeface="Arial" panose="020B0604020202020204" pitchFamily="34" charset="0"/>
                        <a:buChar char="•"/>
                      </a:pPr>
                      <a:r>
                        <a:rPr lang="da-DK" sz="1200" dirty="0"/>
                        <a:t>Skabelonen</a:t>
                      </a:r>
                      <a:r>
                        <a:rPr lang="da-DK" sz="1200" baseline="0" dirty="0"/>
                        <a:t> for ”dagsorden” benyttes. Det skal være tydeligt om det er godkendelsespunkter, drøftelsespunkter, eller orienteringspunkter og der skal være links til eller tydelig navngivning af materialet som benyttes under de enkelte punkter.</a:t>
                      </a:r>
                      <a:endParaRPr lang="da-DK" sz="1200" dirty="0"/>
                    </a:p>
                  </a:txBody>
                  <a:tcPr/>
                </a:tc>
                <a:extLst>
                  <a:ext uri="{0D108BD9-81ED-4DB2-BD59-A6C34878D82A}">
                    <a16:rowId xmlns:a16="http://schemas.microsoft.com/office/drawing/2014/main" val="942392614"/>
                  </a:ext>
                </a:extLst>
              </a:tr>
              <a:tr h="1035555">
                <a:tc>
                  <a:txBody>
                    <a:bodyPr/>
                    <a:lstStyle/>
                    <a:p>
                      <a:r>
                        <a:rPr lang="da-DK" sz="1200" dirty="0"/>
                        <a:t>Dokumentation af styregruppemøder</a:t>
                      </a:r>
                    </a:p>
                  </a:txBody>
                  <a:tcPr/>
                </a:tc>
                <a:tc>
                  <a:txBody>
                    <a:bodyPr/>
                    <a:lstStyle/>
                    <a:p>
                      <a:pPr marL="0" indent="0">
                        <a:buFont typeface="Arial" panose="020B0604020202020204" pitchFamily="34" charset="0"/>
                        <a:buNone/>
                      </a:pPr>
                      <a:r>
                        <a:rPr lang="da-DK" sz="1200" dirty="0"/>
                        <a:t>Projektleder er referent</a:t>
                      </a:r>
                    </a:p>
                    <a:p>
                      <a:pPr marL="171450" indent="-171450">
                        <a:buFont typeface="Arial" panose="020B0604020202020204" pitchFamily="34" charset="0"/>
                        <a:buChar char="•"/>
                      </a:pPr>
                      <a:r>
                        <a:rPr lang="da-DK" sz="1200" dirty="0"/>
                        <a:t>Skabelonen ”Referat” benyttes.</a:t>
                      </a:r>
                    </a:p>
                    <a:p>
                      <a:pPr marL="171450" indent="-171450">
                        <a:buFont typeface="Arial" panose="020B0604020202020204" pitchFamily="34" charset="0"/>
                        <a:buChar char="•"/>
                      </a:pPr>
                      <a:r>
                        <a:rPr lang="da-DK" sz="1200" dirty="0"/>
                        <a:t>Referat udsendes senest en uge efter møder. Inden udsendelse fremsendes referat til kommentering hos </a:t>
                      </a:r>
                      <a:r>
                        <a:rPr lang="da-DK" sz="1200" dirty="0" err="1"/>
                        <a:t>styregruppeforpersonen</a:t>
                      </a:r>
                      <a:r>
                        <a:rPr lang="da-DK" sz="1200" dirty="0"/>
                        <a:t>. </a:t>
                      </a:r>
                    </a:p>
                    <a:p>
                      <a:pPr marL="171450" indent="-171450">
                        <a:buFont typeface="Arial" panose="020B0604020202020204" pitchFamily="34" charset="0"/>
                        <a:buChar char="•"/>
                      </a:pPr>
                      <a:r>
                        <a:rPr lang="da-DK" sz="1200" dirty="0"/>
                        <a:t>Referat godkendes på det efterfølgende styregruppemøde.</a:t>
                      </a:r>
                    </a:p>
                  </a:txBody>
                  <a:tcPr/>
                </a:tc>
                <a:extLst>
                  <a:ext uri="{0D108BD9-81ED-4DB2-BD59-A6C34878D82A}">
                    <a16:rowId xmlns:a16="http://schemas.microsoft.com/office/drawing/2014/main" val="3182624304"/>
                  </a:ext>
                </a:extLst>
              </a:tr>
              <a:tr h="658990">
                <a:tc>
                  <a:txBody>
                    <a:bodyPr/>
                    <a:lstStyle/>
                    <a:p>
                      <a:r>
                        <a:rPr lang="da-DK" sz="1200" dirty="0"/>
                        <a:t>Afbud, stedfortrædere mv. </a:t>
                      </a:r>
                    </a:p>
                  </a:txBody>
                  <a:tcPr/>
                </a:tc>
                <a:tc>
                  <a:txBody>
                    <a:bodyPr/>
                    <a:lstStyle/>
                    <a:p>
                      <a:r>
                        <a:rPr lang="da-DK" sz="1200" dirty="0"/>
                        <a:t>Styregruppen er beslutningsdygtig, hvis </a:t>
                      </a:r>
                      <a:r>
                        <a:rPr lang="da-DK" sz="1200" dirty="0" err="1"/>
                        <a:t>forpersonen</a:t>
                      </a:r>
                      <a:r>
                        <a:rPr lang="da-DK" sz="1200" dirty="0"/>
                        <a:t> og mindst x af de øvrige medlemmer enten er til stede eller er repræsenteret via stedfortræder. </a:t>
                      </a:r>
                    </a:p>
                    <a:p>
                      <a:pPr marL="171450" indent="-171450">
                        <a:buFont typeface="Arial" panose="020B0604020202020204" pitchFamily="34" charset="0"/>
                        <a:buChar char="•"/>
                      </a:pPr>
                      <a:r>
                        <a:rPr lang="da-DK" sz="1200" dirty="0"/>
                        <a:t>Anvendelse af stedfortræder skal godkendes af </a:t>
                      </a:r>
                      <a:r>
                        <a:rPr lang="da-DK" sz="1200" dirty="0" err="1"/>
                        <a:t>forpersonen</a:t>
                      </a:r>
                      <a:r>
                        <a:rPr lang="da-DK" sz="1200" dirty="0"/>
                        <a:t> for styregruppen inden mødeafholdelse.</a:t>
                      </a:r>
                    </a:p>
                  </a:txBody>
                  <a:tcPr/>
                </a:tc>
                <a:extLst>
                  <a:ext uri="{0D108BD9-81ED-4DB2-BD59-A6C34878D82A}">
                    <a16:rowId xmlns:a16="http://schemas.microsoft.com/office/drawing/2014/main" val="848951261"/>
                  </a:ext>
                </a:extLst>
              </a:tr>
              <a:tr h="282424">
                <a:tc>
                  <a:txBody>
                    <a:bodyPr/>
                    <a:lstStyle/>
                    <a:p>
                      <a:r>
                        <a:rPr lang="da-DK" sz="1200" dirty="0"/>
                        <a:t>Beslutningspunkter</a:t>
                      </a:r>
                    </a:p>
                  </a:txBody>
                  <a:tcPr/>
                </a:tc>
                <a:tc>
                  <a:txBody>
                    <a:bodyPr/>
                    <a:lstStyle/>
                    <a:p>
                      <a:r>
                        <a:rPr lang="da-DK" sz="1200" dirty="0"/>
                        <a:t>Udarbejdes</a:t>
                      </a:r>
                      <a:r>
                        <a:rPr lang="da-DK" sz="1200" baseline="0" dirty="0"/>
                        <a:t> i skabelonen ”Sagsfremstilling”.</a:t>
                      </a:r>
                      <a:endParaRPr lang="da-DK" sz="1200" dirty="0"/>
                    </a:p>
                  </a:txBody>
                  <a:tcPr/>
                </a:tc>
                <a:extLst>
                  <a:ext uri="{0D108BD9-81ED-4DB2-BD59-A6C34878D82A}">
                    <a16:rowId xmlns:a16="http://schemas.microsoft.com/office/drawing/2014/main" val="354916172"/>
                  </a:ext>
                </a:extLst>
              </a:tr>
              <a:tr h="1506262">
                <a:tc>
                  <a:txBody>
                    <a:bodyPr/>
                    <a:lstStyle/>
                    <a:p>
                      <a:r>
                        <a:rPr lang="da-DK" sz="1200" dirty="0"/>
                        <a:t>Standard agenda</a:t>
                      </a:r>
                    </a:p>
                  </a:txBody>
                  <a:tcPr/>
                </a:tc>
                <a:tc>
                  <a:txBody>
                    <a:bodyPr/>
                    <a:lstStyle/>
                    <a:p>
                      <a:pPr marL="342900" indent="-342900" algn="l" rtl="0" fontAlgn="base">
                        <a:buFont typeface="+mj-lt"/>
                        <a:buAutoNum type="arabicPeriod"/>
                      </a:pPr>
                      <a:r>
                        <a:rPr lang="da-DK" sz="1000" b="0" i="0" dirty="0">
                          <a:solidFill>
                            <a:srgbClr val="000000"/>
                          </a:solidFill>
                          <a:effectLst/>
                          <a:latin typeface="AU Passata" panose="020B0503030502030804" pitchFamily="34" charset="0"/>
                        </a:rPr>
                        <a:t>Godkendelse af dagsorden </a:t>
                      </a:r>
                      <a:r>
                        <a:rPr lang="en-US" sz="1000" b="0" i="0" dirty="0">
                          <a:solidFill>
                            <a:srgbClr val="000000"/>
                          </a:solidFill>
                          <a:effectLst/>
                          <a:latin typeface="AU Passata" panose="020B0503030502030804" pitchFamily="34" charset="0"/>
                        </a:rPr>
                        <a:t>​</a:t>
                      </a:r>
                      <a:r>
                        <a:rPr lang="en-US" sz="1000" dirty="0">
                          <a:solidFill>
                            <a:srgbClr val="000000"/>
                          </a:solidFill>
                          <a:latin typeface="AU Passata" panose="020B0503030502030804" pitchFamily="34" charset="0"/>
                        </a:rPr>
                        <a:t>(v/</a:t>
                      </a:r>
                      <a:r>
                        <a:rPr lang="en-US" sz="1000" dirty="0" err="1">
                          <a:solidFill>
                            <a:srgbClr val="000000"/>
                          </a:solidFill>
                          <a:latin typeface="AU Passata" panose="020B0503030502030804" pitchFamily="34" charset="0"/>
                        </a:rPr>
                        <a:t>styregruppeforperson</a:t>
                      </a:r>
                      <a:r>
                        <a:rPr lang="en-US" sz="1000" dirty="0">
                          <a:solidFill>
                            <a:srgbClr val="000000"/>
                          </a:solidFill>
                          <a:latin typeface="AU Passata" panose="020B0503030502030804" pitchFamily="34" charset="0"/>
                        </a:rPr>
                        <a:t>)</a:t>
                      </a:r>
                      <a:endParaRPr lang="en-US" sz="1000"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sz="1000" b="0" i="0" dirty="0">
                          <a:solidFill>
                            <a:srgbClr val="000000"/>
                          </a:solidFill>
                          <a:effectLst/>
                          <a:latin typeface="AU Passata" panose="020B0503030502030804" pitchFamily="34" charset="0"/>
                        </a:rPr>
                        <a:t>Godkendelse af referat fra sidste møde inkl. aktionspunkter</a:t>
                      </a:r>
                      <a:r>
                        <a:rPr lang="en-US" sz="1000" b="0" i="0" dirty="0">
                          <a:solidFill>
                            <a:srgbClr val="000000"/>
                          </a:solidFill>
                          <a:effectLst/>
                          <a:latin typeface="AU Passata" panose="020B0503030502030804" pitchFamily="34" charset="0"/>
                        </a:rPr>
                        <a:t>​ (v/</a:t>
                      </a:r>
                      <a:r>
                        <a:rPr lang="en-US" sz="1000" b="0" i="0" dirty="0" err="1">
                          <a:solidFill>
                            <a:srgbClr val="000000"/>
                          </a:solidFill>
                          <a:effectLst/>
                          <a:latin typeface="AU Passata" panose="020B0503030502030804" pitchFamily="34" charset="0"/>
                        </a:rPr>
                        <a:t>styregruppeforperson</a:t>
                      </a:r>
                      <a:r>
                        <a:rPr lang="en-US" sz="1000" b="0" i="0" dirty="0">
                          <a:solidFill>
                            <a:srgbClr val="000000"/>
                          </a:solidFill>
                          <a:effectLst/>
                          <a:latin typeface="AU Passata" panose="020B0503030502030804" pitchFamily="34" charset="0"/>
                        </a:rPr>
                        <a:t>)</a:t>
                      </a:r>
                      <a:endParaRPr lang="en-US" sz="1000"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sz="1000" b="0" i="0" dirty="0">
                          <a:solidFill>
                            <a:srgbClr val="000000"/>
                          </a:solidFill>
                          <a:effectLst/>
                          <a:latin typeface="AU Passata" panose="020B0503030502030804" pitchFamily="34" charset="0"/>
                        </a:rPr>
                        <a:t>Status og fremdrift (v/projektleder) </a:t>
                      </a:r>
                    </a:p>
                    <a:p>
                      <a:pPr marL="774900" lvl="1" indent="-342900">
                        <a:buFont typeface="+mj-lt"/>
                        <a:buAutoNum type="arabicPeriod"/>
                      </a:pPr>
                      <a:r>
                        <a:rPr lang="da-DK" sz="1000" dirty="0">
                          <a:solidFill>
                            <a:srgbClr val="000000"/>
                          </a:solidFill>
                          <a:latin typeface="AU Passata" panose="020B0503030502030804" pitchFamily="34" charset="0"/>
                        </a:rPr>
                        <a:t>På leverancerne i forhold til ressourceallokering og tidsplan</a:t>
                      </a:r>
                    </a:p>
                    <a:p>
                      <a:pPr marL="774900" lvl="1" indent="-342900">
                        <a:buFont typeface="+mj-lt"/>
                        <a:buAutoNum type="arabicPeriod"/>
                      </a:pPr>
                      <a:r>
                        <a:rPr lang="da-DK" sz="1000" dirty="0">
                          <a:solidFill>
                            <a:srgbClr val="000000"/>
                          </a:solidFill>
                          <a:latin typeface="AU Passata" panose="020B0503030502030804" pitchFamily="34" charset="0"/>
                        </a:rPr>
                        <a:t>På gevinstrealisering</a:t>
                      </a:r>
                    </a:p>
                    <a:p>
                      <a:pPr marL="774900" lvl="1" indent="-342900">
                        <a:buFont typeface="+mj-lt"/>
                        <a:buAutoNum type="arabicPeriod"/>
                      </a:pPr>
                      <a:r>
                        <a:rPr lang="da-DK" sz="1000" dirty="0">
                          <a:solidFill>
                            <a:srgbClr val="000000"/>
                          </a:solidFill>
                          <a:latin typeface="AU Passata" panose="020B0503030502030804" pitchFamily="34" charset="0"/>
                        </a:rPr>
                        <a:t>På økonomien</a:t>
                      </a:r>
                      <a:r>
                        <a:rPr lang="en-US" sz="1000" b="0" i="0" dirty="0">
                          <a:solidFill>
                            <a:srgbClr val="000000"/>
                          </a:solidFill>
                          <a:effectLst/>
                          <a:latin typeface="AU Passata" panose="020B0503030502030804" pitchFamily="34" charset="0"/>
                        </a:rPr>
                        <a:t>​</a:t>
                      </a:r>
                      <a:endParaRPr lang="en-US" sz="1000" dirty="0">
                        <a:solidFill>
                          <a:srgbClr val="000000"/>
                        </a:solidFill>
                        <a:latin typeface="Segoe UI" panose="020B0502040204020203" pitchFamily="34" charset="0"/>
                      </a:endParaRPr>
                    </a:p>
                    <a:p>
                      <a:pPr marL="774900" lvl="1" indent="-342900">
                        <a:buFont typeface="+mj-lt"/>
                        <a:buAutoNum type="arabicPeriod"/>
                      </a:pPr>
                      <a:r>
                        <a:rPr lang="en-US" sz="1000" dirty="0" err="1">
                          <a:solidFill>
                            <a:srgbClr val="000000"/>
                          </a:solidFill>
                          <a:latin typeface="AU Passata" panose="020B0503030502030804" pitchFamily="34" charset="0"/>
                        </a:rPr>
                        <a:t>På</a:t>
                      </a:r>
                      <a:r>
                        <a:rPr lang="en-US" sz="1000" dirty="0">
                          <a:solidFill>
                            <a:srgbClr val="000000"/>
                          </a:solidFill>
                          <a:latin typeface="AU Passata" panose="020B0503030502030804" pitchFamily="34" charset="0"/>
                        </a:rPr>
                        <a:t> </a:t>
                      </a:r>
                      <a:r>
                        <a:rPr lang="da-DK" sz="1000" dirty="0">
                          <a:solidFill>
                            <a:srgbClr val="000000"/>
                          </a:solidFill>
                          <a:latin typeface="AU Passata" panose="020B0503030502030804" pitchFamily="34" charset="0"/>
                        </a:rPr>
                        <a:t>risici og mitigerende handlinger </a:t>
                      </a:r>
                    </a:p>
                    <a:p>
                      <a:pPr marL="342900" indent="-342900">
                        <a:buFont typeface="+mj-lt"/>
                        <a:buAutoNum type="arabicPeriod"/>
                      </a:pPr>
                      <a:r>
                        <a:rPr lang="da-DK" sz="1000" b="0" i="0" dirty="0">
                          <a:solidFill>
                            <a:srgbClr val="000000"/>
                          </a:solidFill>
                          <a:effectLst/>
                          <a:latin typeface="AU Passata" panose="020B0503030502030804" pitchFamily="34" charset="0"/>
                        </a:rPr>
                        <a:t>Beslutningspunkter</a:t>
                      </a:r>
                      <a:r>
                        <a:rPr lang="en-US" sz="1000" b="0" i="0" dirty="0">
                          <a:solidFill>
                            <a:srgbClr val="000000"/>
                          </a:solidFill>
                          <a:effectLst/>
                          <a:latin typeface="AU Passata" panose="020B0503030502030804" pitchFamily="34" charset="0"/>
                        </a:rPr>
                        <a:t>​ (v/</a:t>
                      </a:r>
                      <a:r>
                        <a:rPr lang="en-US" sz="1000" b="0" i="0" dirty="0" err="1">
                          <a:solidFill>
                            <a:srgbClr val="000000"/>
                          </a:solidFill>
                          <a:effectLst/>
                          <a:latin typeface="AU Passata" panose="020B0503030502030804" pitchFamily="34" charset="0"/>
                        </a:rPr>
                        <a:t>styregruppeforperson</a:t>
                      </a:r>
                      <a:r>
                        <a:rPr lang="en-US" sz="1000" b="0" i="0" dirty="0">
                          <a:solidFill>
                            <a:srgbClr val="000000"/>
                          </a:solidFill>
                          <a:effectLst/>
                          <a:latin typeface="AU Passata" panose="020B0503030502030804" pitchFamily="34" charset="0"/>
                        </a:rPr>
                        <a:t> </a:t>
                      </a:r>
                      <a:r>
                        <a:rPr lang="en-US" sz="1000" b="0" i="0" dirty="0" err="1">
                          <a:solidFill>
                            <a:srgbClr val="000000"/>
                          </a:solidFill>
                          <a:effectLst/>
                          <a:latin typeface="AU Passata" panose="020B0503030502030804" pitchFamily="34" charset="0"/>
                        </a:rPr>
                        <a:t>eller</a:t>
                      </a:r>
                      <a:r>
                        <a:rPr lang="en-US" sz="1000" b="0" i="0" dirty="0">
                          <a:solidFill>
                            <a:srgbClr val="000000"/>
                          </a:solidFill>
                          <a:effectLst/>
                          <a:latin typeface="AU Passata" panose="020B0503030502030804" pitchFamily="34" charset="0"/>
                        </a:rPr>
                        <a:t> </a:t>
                      </a:r>
                      <a:r>
                        <a:rPr lang="en-US" sz="1000" b="0" i="0" dirty="0" err="1">
                          <a:solidFill>
                            <a:srgbClr val="000000"/>
                          </a:solidFill>
                          <a:effectLst/>
                          <a:latin typeface="AU Passata" panose="020B0503030502030804" pitchFamily="34" charset="0"/>
                        </a:rPr>
                        <a:t>projektejer</a:t>
                      </a:r>
                      <a:r>
                        <a:rPr lang="en-US" sz="1000" b="0" i="0" dirty="0">
                          <a:solidFill>
                            <a:srgbClr val="000000"/>
                          </a:solidFill>
                          <a:effectLst/>
                          <a:latin typeface="AU Passata" panose="020B0503030502030804" pitchFamily="34" charset="0"/>
                        </a:rPr>
                        <a:t>)</a:t>
                      </a:r>
                      <a:endParaRPr lang="en-US" sz="1000"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sz="1000" b="0" i="0" dirty="0">
                          <a:solidFill>
                            <a:srgbClr val="000000"/>
                          </a:solidFill>
                          <a:effectLst/>
                          <a:latin typeface="AU Passata" panose="020B0503030502030804" pitchFamily="34" charset="0"/>
                        </a:rPr>
                        <a:t>Drøftelsespunkter (v/projektejer)</a:t>
                      </a:r>
                    </a:p>
                    <a:p>
                      <a:pPr marL="342900" indent="-342900" algn="l" rtl="0" fontAlgn="base">
                        <a:buFont typeface="+mj-lt"/>
                        <a:buAutoNum type="arabicPeriod"/>
                      </a:pPr>
                      <a:r>
                        <a:rPr lang="da-DK" sz="1000" b="0" i="0" dirty="0">
                          <a:solidFill>
                            <a:srgbClr val="000000"/>
                          </a:solidFill>
                          <a:effectLst/>
                          <a:latin typeface="AU Passata" panose="020B0503030502030804" pitchFamily="34" charset="0"/>
                        </a:rPr>
                        <a:t>Orienteringspunkter</a:t>
                      </a:r>
                      <a:r>
                        <a:rPr lang="en-US" sz="1000" b="0" i="0" dirty="0">
                          <a:solidFill>
                            <a:srgbClr val="000000"/>
                          </a:solidFill>
                          <a:effectLst/>
                          <a:latin typeface="AU Passata" panose="020B0503030502030804" pitchFamily="34" charset="0"/>
                        </a:rPr>
                        <a:t>​ (v/</a:t>
                      </a:r>
                      <a:r>
                        <a:rPr lang="en-US" sz="1000" b="0" i="0" dirty="0" err="1">
                          <a:solidFill>
                            <a:srgbClr val="000000"/>
                          </a:solidFill>
                          <a:effectLst/>
                          <a:latin typeface="AU Passata" panose="020B0503030502030804" pitchFamily="34" charset="0"/>
                        </a:rPr>
                        <a:t>projektejer</a:t>
                      </a:r>
                      <a:r>
                        <a:rPr lang="en-US" sz="1000" b="0" i="0" dirty="0">
                          <a:solidFill>
                            <a:srgbClr val="000000"/>
                          </a:solidFill>
                          <a:effectLst/>
                          <a:latin typeface="AU Passata" panose="020B0503030502030804" pitchFamily="34" charset="0"/>
                        </a:rPr>
                        <a:t>)</a:t>
                      </a:r>
                      <a:endParaRPr lang="en-US" sz="1000" b="0" i="0" dirty="0">
                        <a:solidFill>
                          <a:srgbClr val="000000"/>
                        </a:solidFill>
                        <a:effectLst/>
                        <a:latin typeface="Segoe UI" panose="020B0502040204020203" pitchFamily="34" charset="0"/>
                      </a:endParaRPr>
                    </a:p>
                    <a:p>
                      <a:pPr marL="342900" indent="-342900" algn="l" rtl="0" fontAlgn="base">
                        <a:buFont typeface="+mj-lt"/>
                        <a:buAutoNum type="arabicPeriod"/>
                      </a:pPr>
                      <a:r>
                        <a:rPr lang="da-DK" sz="1000" b="0" i="0" dirty="0">
                          <a:solidFill>
                            <a:srgbClr val="000000"/>
                          </a:solidFill>
                          <a:effectLst/>
                          <a:latin typeface="AU Passata" panose="020B0503030502030804" pitchFamily="34" charset="0"/>
                        </a:rPr>
                        <a:t>Evt. </a:t>
                      </a:r>
                      <a:endParaRPr lang="en-US" sz="1000" b="0" i="0" dirty="0">
                        <a:solidFill>
                          <a:srgbClr val="000000"/>
                        </a:solidFill>
                        <a:effectLst/>
                        <a:latin typeface="Segoe UI" panose="020B0502040204020203" pitchFamily="34" charset="0"/>
                      </a:endParaRPr>
                    </a:p>
                  </a:txBody>
                  <a:tcPr/>
                </a:tc>
                <a:extLst>
                  <a:ext uri="{0D108BD9-81ED-4DB2-BD59-A6C34878D82A}">
                    <a16:rowId xmlns:a16="http://schemas.microsoft.com/office/drawing/2014/main" val="3627846748"/>
                  </a:ext>
                </a:extLst>
              </a:tr>
            </a:tbl>
          </a:graphicData>
        </a:graphic>
      </p:graphicFrame>
      <p:pic>
        <p:nvPicPr>
          <p:cNvPr id="5" name="Billede 4" descr="Øverste visning af kontorstole, der er arrangeret omkring hvidt rundt bord">
            <a:extLst>
              <a:ext uri="{FF2B5EF4-FFF2-40B4-BE49-F238E27FC236}">
                <a16:creationId xmlns:a16="http://schemas.microsoft.com/office/drawing/2014/main" id="{F145AFBC-A0A5-4C53-01BB-4C33BF6821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57"/>
          <a:stretch/>
        </p:blipFill>
        <p:spPr>
          <a:xfrm>
            <a:off x="10342883" y="0"/>
            <a:ext cx="1383777" cy="1113847"/>
          </a:xfrm>
          <a:prstGeom prst="rect">
            <a:avLst/>
          </a:prstGeom>
        </p:spPr>
      </p:pic>
    </p:spTree>
    <p:extLst>
      <p:ext uri="{BB962C8B-B14F-4D97-AF65-F5344CB8AC3E}">
        <p14:creationId xmlns:p14="http://schemas.microsoft.com/office/powerpoint/2010/main" val="264061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p:nvPr/>
        </p:nvGrpSpPr>
        <p:grpSpPr>
          <a:xfrm>
            <a:off x="261764" y="783649"/>
            <a:ext cx="5633040" cy="2918929"/>
            <a:chOff x="444321" y="1107582"/>
            <a:chExt cx="4462530" cy="3023767"/>
          </a:xfrm>
        </p:grpSpPr>
        <p:sp>
          <p:nvSpPr>
            <p:cNvPr id="5" name="Rektangel 4"/>
            <p:cNvSpPr/>
            <p:nvPr/>
          </p:nvSpPr>
          <p:spPr>
            <a:xfrm>
              <a:off x="463639" y="1107582"/>
              <a:ext cx="4443212" cy="3023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6" name="Rektangel 5"/>
            <p:cNvSpPr/>
            <p:nvPr/>
          </p:nvSpPr>
          <p:spPr>
            <a:xfrm>
              <a:off x="463639" y="1107582"/>
              <a:ext cx="4443212" cy="45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2000" b="1" i="0" u="none" strike="noStrike" kern="1200" cap="none" spc="0" normalizeH="0" baseline="0" noProof="0" dirty="0">
                  <a:ln>
                    <a:noFill/>
                  </a:ln>
                  <a:solidFill>
                    <a:srgbClr val="FFFFFF"/>
                  </a:solidFill>
                  <a:effectLst/>
                  <a:uLnTx/>
                  <a:uFillTx/>
                  <a:latin typeface="AU Passata"/>
                  <a:ea typeface="+mn-ea"/>
                  <a:cs typeface="+mn-cs"/>
                </a:rPr>
                <a:t>Leverancer og </a:t>
              </a:r>
              <a:r>
                <a:rPr lang="da-DK" sz="2000" b="1" dirty="0">
                  <a:solidFill>
                    <a:srgbClr val="FFFFFF"/>
                  </a:solidFill>
                  <a:latin typeface="AU Passata"/>
                </a:rPr>
                <a:t>t</a:t>
              </a:r>
              <a:r>
                <a:rPr kumimoji="0" lang="da-DK" sz="2000" b="1" i="0" u="none" strike="noStrike" kern="1200" cap="none" spc="0" normalizeH="0" baseline="0" noProof="0" dirty="0">
                  <a:ln>
                    <a:noFill/>
                  </a:ln>
                  <a:solidFill>
                    <a:srgbClr val="FFFFFF"/>
                  </a:solidFill>
                  <a:effectLst/>
                  <a:uLnTx/>
                  <a:uFillTx/>
                  <a:latin typeface="AU Passata"/>
                  <a:ea typeface="+mn-ea"/>
                  <a:cs typeface="+mn-cs"/>
                </a:rPr>
                <a:t>id</a:t>
              </a:r>
            </a:p>
          </p:txBody>
        </p:sp>
        <p:sp>
          <p:nvSpPr>
            <p:cNvPr id="7" name="Ellipse 6"/>
            <p:cNvSpPr/>
            <p:nvPr/>
          </p:nvSpPr>
          <p:spPr>
            <a:xfrm>
              <a:off x="4583787" y="1178669"/>
              <a:ext cx="216408" cy="3023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8" name="Tekstfelt 7"/>
            <p:cNvSpPr txBox="1"/>
            <p:nvPr/>
          </p:nvSpPr>
          <p:spPr>
            <a:xfrm>
              <a:off x="444321" y="1566305"/>
              <a:ext cx="4462530" cy="2550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U Passata" pitchFamily="34" charset="0"/>
                <a:buNone/>
                <a:tabLst/>
                <a:defRPr/>
              </a:pPr>
              <a:endParaRPr kumimoji="0" lang="da-DK" sz="10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grpSp>
      <p:grpSp>
        <p:nvGrpSpPr>
          <p:cNvPr id="9" name="Gruppe 8"/>
          <p:cNvGrpSpPr/>
          <p:nvPr/>
        </p:nvGrpSpPr>
        <p:grpSpPr>
          <a:xfrm>
            <a:off x="261764" y="3827547"/>
            <a:ext cx="5608655" cy="2918929"/>
            <a:chOff x="463639" y="1107583"/>
            <a:chExt cx="4443212" cy="3023766"/>
          </a:xfrm>
        </p:grpSpPr>
        <p:sp>
          <p:nvSpPr>
            <p:cNvPr id="10" name="Rektangel 9"/>
            <p:cNvSpPr/>
            <p:nvPr/>
          </p:nvSpPr>
          <p:spPr>
            <a:xfrm>
              <a:off x="463639" y="1107583"/>
              <a:ext cx="4443212" cy="3023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11" name="Rektangel 10"/>
            <p:cNvSpPr/>
            <p:nvPr/>
          </p:nvSpPr>
          <p:spPr>
            <a:xfrm>
              <a:off x="463639" y="1107583"/>
              <a:ext cx="4443212" cy="45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2000" b="1" i="0" u="none" strike="noStrike" kern="1200" cap="none" spc="0" normalizeH="0" baseline="0" noProof="0" dirty="0">
                  <a:ln>
                    <a:noFill/>
                  </a:ln>
                  <a:solidFill>
                    <a:srgbClr val="FFFFFF"/>
                  </a:solidFill>
                  <a:effectLst/>
                  <a:uLnTx/>
                  <a:uFillTx/>
                  <a:latin typeface="AU Passata"/>
                  <a:ea typeface="+mn-ea"/>
                  <a:cs typeface="+mn-cs"/>
                </a:rPr>
                <a:t>Gevinstrealisering</a:t>
              </a:r>
            </a:p>
          </p:txBody>
        </p:sp>
      </p:grpSp>
      <p:graphicFrame>
        <p:nvGraphicFramePr>
          <p:cNvPr id="12" name="Tabel 11"/>
          <p:cNvGraphicFramePr>
            <a:graphicFrameLocks noGrp="1"/>
          </p:cNvGraphicFramePr>
          <p:nvPr>
            <p:extLst>
              <p:ext uri="{D42A27DB-BD31-4B8C-83A1-F6EECF244321}">
                <p14:modId xmlns:p14="http://schemas.microsoft.com/office/powerpoint/2010/main" val="1823468752"/>
              </p:ext>
            </p:extLst>
          </p:nvPr>
        </p:nvGraphicFramePr>
        <p:xfrm>
          <a:off x="403718" y="1414057"/>
          <a:ext cx="5349131" cy="1386706"/>
        </p:xfrm>
        <a:graphic>
          <a:graphicData uri="http://schemas.openxmlformats.org/drawingml/2006/table">
            <a:tbl>
              <a:tblPr firstRow="1" bandRow="1">
                <a:tableStyleId>{5C22544A-7EE6-4342-B048-85BDC9FD1C3A}</a:tableStyleId>
              </a:tblPr>
              <a:tblGrid>
                <a:gridCol w="2272076">
                  <a:extLst>
                    <a:ext uri="{9D8B030D-6E8A-4147-A177-3AD203B41FA5}">
                      <a16:colId xmlns:a16="http://schemas.microsoft.com/office/drawing/2014/main" val="576762830"/>
                    </a:ext>
                  </a:extLst>
                </a:gridCol>
                <a:gridCol w="936104">
                  <a:extLst>
                    <a:ext uri="{9D8B030D-6E8A-4147-A177-3AD203B41FA5}">
                      <a16:colId xmlns:a16="http://schemas.microsoft.com/office/drawing/2014/main" val="394758145"/>
                    </a:ext>
                  </a:extLst>
                </a:gridCol>
                <a:gridCol w="2140951">
                  <a:extLst>
                    <a:ext uri="{9D8B030D-6E8A-4147-A177-3AD203B41FA5}">
                      <a16:colId xmlns:a16="http://schemas.microsoft.com/office/drawing/2014/main" val="2449897226"/>
                    </a:ext>
                  </a:extLst>
                </a:gridCol>
              </a:tblGrid>
              <a:tr h="269298">
                <a:tc>
                  <a:txBody>
                    <a:bodyPr/>
                    <a:lstStyle/>
                    <a:p>
                      <a:r>
                        <a:rPr lang="da-DK" sz="1200" dirty="0">
                          <a:solidFill>
                            <a:schemeClr val="tx1"/>
                          </a:solidFill>
                        </a:rPr>
                        <a:t>Leverance/Milepæl</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1200" dirty="0">
                          <a:solidFill>
                            <a:schemeClr val="tx1"/>
                          </a:solidFill>
                        </a:rPr>
                        <a:t>Dato</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a-DK" sz="1200" dirty="0">
                          <a:solidFill>
                            <a:schemeClr val="tx1"/>
                          </a:solidFill>
                        </a:rPr>
                        <a:t>Status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208367"/>
                  </a:ext>
                </a:extLst>
              </a:tr>
              <a:tr h="156471">
                <a:tc>
                  <a:txBody>
                    <a:bodyPr/>
                    <a:lstStyle/>
                    <a:p>
                      <a:r>
                        <a:rPr lang="en-US" sz="1100" dirty="0">
                          <a:solidFill>
                            <a:schemeClr val="tx1"/>
                          </a:solidFill>
                        </a:rPr>
                        <a:t>G</a:t>
                      </a:r>
                      <a:r>
                        <a:rPr lang="da-DK" sz="1100" dirty="0" err="1">
                          <a:solidFill>
                            <a:schemeClr val="tx1"/>
                          </a:solidFill>
                        </a:rPr>
                        <a:t>ate</a:t>
                      </a:r>
                      <a:r>
                        <a:rPr lang="da-DK" sz="1100" dirty="0">
                          <a:solidFill>
                            <a:schemeClr val="tx1"/>
                          </a:solidFill>
                        </a:rPr>
                        <a:t> 1 – PID godkendt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a:solidFill>
                            <a:schemeClr val="tx1"/>
                          </a:solidFill>
                        </a:rPr>
                        <a:t>Aug 23</a:t>
                      </a:r>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a-DK" sz="1100" dirty="0">
                          <a:solidFill>
                            <a:schemeClr val="tx1"/>
                          </a:solidFill>
                        </a:rPr>
                        <a:t>I henhold til plan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08897852"/>
                  </a:ext>
                </a:extLst>
              </a:tr>
              <a:tr h="174567">
                <a:tc>
                  <a:txBody>
                    <a:bodyPr/>
                    <a:lstStyle/>
                    <a:p>
                      <a:r>
                        <a:rPr lang="da-DK" sz="1100" dirty="0">
                          <a:solidFill>
                            <a:schemeClr val="tx1"/>
                          </a:solidFill>
                        </a:rPr>
                        <a:t>Leverance xx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da-DK" sz="1100" dirty="0" err="1">
                          <a:solidFill>
                            <a:schemeClr val="tx1"/>
                          </a:solidFill>
                        </a:rPr>
                        <a:t>Nov</a:t>
                      </a:r>
                      <a:r>
                        <a:rPr lang="da-DK" sz="1100" dirty="0">
                          <a:solidFill>
                            <a:schemeClr val="tx1"/>
                          </a:solidFill>
                        </a:rPr>
                        <a:t> 23</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da-DK" sz="1100" dirty="0">
                          <a:solidFill>
                            <a:schemeClr val="tx1"/>
                          </a:solidFill>
                        </a:rPr>
                        <a:t>Forsinket, men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78191961"/>
                  </a:ext>
                </a:extLst>
              </a:tr>
              <a:tr h="237041">
                <a:tc>
                  <a:txBody>
                    <a:bodyPr/>
                    <a:lstStyle/>
                    <a:p>
                      <a:r>
                        <a:rPr lang="da-DK" sz="1100" dirty="0">
                          <a:solidFill>
                            <a:schemeClr val="tx1"/>
                          </a:solidFill>
                        </a:rPr>
                        <a:t>Leverance fra projekt xxx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da-DK" sz="1100" dirty="0">
                          <a:solidFill>
                            <a:schemeClr val="tx1"/>
                          </a:solidFill>
                        </a:rPr>
                        <a:t>Ser ud til at være i problemer….</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95501488"/>
                  </a:ext>
                </a:extLst>
              </a:tr>
              <a:tr h="335242">
                <a:tc>
                  <a:txBody>
                    <a:bodyPr/>
                    <a:lstStyle/>
                    <a:p>
                      <a:r>
                        <a:rPr lang="da-DK" sz="1100" dirty="0">
                          <a:solidFill>
                            <a:schemeClr val="tx1"/>
                          </a:solidFill>
                        </a:rPr>
                        <a:t>Milepæl xx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68688"/>
                  </a:ext>
                </a:extLst>
              </a:tr>
            </a:tbl>
          </a:graphicData>
        </a:graphic>
      </p:graphicFrame>
      <p:grpSp>
        <p:nvGrpSpPr>
          <p:cNvPr id="13" name="Gruppe 12"/>
          <p:cNvGrpSpPr/>
          <p:nvPr/>
        </p:nvGrpSpPr>
        <p:grpSpPr>
          <a:xfrm>
            <a:off x="6103556" y="742912"/>
            <a:ext cx="5679488" cy="2974120"/>
            <a:chOff x="463639" y="1107583"/>
            <a:chExt cx="4509828" cy="3023766"/>
          </a:xfrm>
        </p:grpSpPr>
        <p:sp>
          <p:nvSpPr>
            <p:cNvPr id="14" name="Rektangel 13"/>
            <p:cNvSpPr/>
            <p:nvPr/>
          </p:nvSpPr>
          <p:spPr>
            <a:xfrm>
              <a:off x="463639" y="1107583"/>
              <a:ext cx="4443212" cy="3023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15" name="Rektangel 14"/>
            <p:cNvSpPr/>
            <p:nvPr/>
          </p:nvSpPr>
          <p:spPr>
            <a:xfrm>
              <a:off x="463639" y="1107583"/>
              <a:ext cx="4443212" cy="45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2000" b="1" i="0" u="none" strike="noStrike" kern="1200" cap="none" spc="0" normalizeH="0" baseline="0" noProof="0" dirty="0">
                  <a:ln>
                    <a:noFill/>
                  </a:ln>
                  <a:solidFill>
                    <a:srgbClr val="FFFFFF"/>
                  </a:solidFill>
                  <a:effectLst/>
                  <a:uLnTx/>
                  <a:uFillTx/>
                  <a:latin typeface="AU Passata"/>
                  <a:ea typeface="+mn-ea"/>
                  <a:cs typeface="+mn-cs"/>
                </a:rPr>
                <a:t>Risici</a:t>
              </a:r>
            </a:p>
          </p:txBody>
        </p:sp>
        <p:sp>
          <p:nvSpPr>
            <p:cNvPr id="16" name="Tekstfelt 15"/>
            <p:cNvSpPr txBox="1"/>
            <p:nvPr/>
          </p:nvSpPr>
          <p:spPr>
            <a:xfrm>
              <a:off x="510937" y="1625452"/>
              <a:ext cx="4462530" cy="2396877"/>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r>
                <a:rPr kumimoji="0" lang="en-US" sz="1400" b="0" i="0" u="none" strike="noStrike" kern="1200" cap="none" spc="0" normalizeH="0" baseline="0" noProof="0" dirty="0" err="1">
                  <a:ln>
                    <a:noFill/>
                  </a:ln>
                  <a:solidFill>
                    <a:srgbClr val="000000"/>
                  </a:solidFill>
                  <a:effectLst/>
                  <a:uLnTx/>
                  <a:uFillTx/>
                  <a:latin typeface="AU Passata" pitchFamily="34" charset="0"/>
                  <a:ea typeface="+mn-ea"/>
                  <a:cs typeface="+mn-cs"/>
                </a:rPr>
                <a:t>Aktuel</a:t>
              </a:r>
              <a:r>
                <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U Passata" pitchFamily="34" charset="0"/>
                  <a:ea typeface="+mn-ea"/>
                  <a:cs typeface="+mn-cs"/>
                </a:rPr>
                <a:t>risikoanalyse</a:t>
              </a:r>
              <a:r>
                <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rPr>
                <a:t> med </a:t>
              </a:r>
              <a:r>
                <a:rPr kumimoji="0" lang="en-US" sz="1400" b="0" i="0" u="none" strike="noStrike" kern="1200" cap="none" spc="0" normalizeH="0" baseline="0" noProof="0" dirty="0" err="1">
                  <a:ln>
                    <a:noFill/>
                  </a:ln>
                  <a:solidFill>
                    <a:srgbClr val="000000"/>
                  </a:solidFill>
                  <a:effectLst/>
                  <a:uLnTx/>
                  <a:uFillTx/>
                  <a:latin typeface="AU Passata" pitchFamily="34" charset="0"/>
                  <a:ea typeface="+mn-ea"/>
                  <a:cs typeface="+mn-cs"/>
                </a:rPr>
                <a:t>følgende</a:t>
              </a:r>
              <a:r>
                <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U Passata" pitchFamily="34" charset="0"/>
                  <a:ea typeface="+mn-ea"/>
                  <a:cs typeface="+mn-cs"/>
                </a:rPr>
                <a:t>højrisici</a:t>
              </a:r>
              <a:endPar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endPar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endPar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endPar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endPar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Kommentar</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til</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risikobilledet</a:t>
              </a:r>
              <a:endPar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endParaRPr kumimoji="0" lang="en-US" sz="14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grpSp>
      <p:grpSp>
        <p:nvGrpSpPr>
          <p:cNvPr id="18" name="Gruppe 17"/>
          <p:cNvGrpSpPr/>
          <p:nvPr/>
        </p:nvGrpSpPr>
        <p:grpSpPr>
          <a:xfrm>
            <a:off x="6066340" y="3822439"/>
            <a:ext cx="5646297" cy="2918929"/>
            <a:chOff x="444321" y="1053850"/>
            <a:chExt cx="4473032" cy="3023767"/>
          </a:xfrm>
        </p:grpSpPr>
        <p:sp>
          <p:nvSpPr>
            <p:cNvPr id="19" name="Rektangel 18"/>
            <p:cNvSpPr/>
            <p:nvPr/>
          </p:nvSpPr>
          <p:spPr>
            <a:xfrm>
              <a:off x="463639" y="1053850"/>
              <a:ext cx="4443212" cy="3023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20" name="Rektangel 19"/>
            <p:cNvSpPr/>
            <p:nvPr/>
          </p:nvSpPr>
          <p:spPr>
            <a:xfrm>
              <a:off x="474141" y="1063040"/>
              <a:ext cx="4443212" cy="45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2000" b="1" i="0" u="none" strike="noStrike" kern="1200" cap="none" spc="0" normalizeH="0" baseline="0" noProof="0" dirty="0">
                  <a:ln>
                    <a:noFill/>
                  </a:ln>
                  <a:solidFill>
                    <a:srgbClr val="FFFFFF"/>
                  </a:solidFill>
                  <a:effectLst/>
                  <a:uLnTx/>
                  <a:uFillTx/>
                  <a:latin typeface="AU Passata"/>
                  <a:ea typeface="+mn-ea"/>
                  <a:cs typeface="+mn-cs"/>
                </a:rPr>
                <a:t>Økonomi og ressourcer</a:t>
              </a:r>
            </a:p>
          </p:txBody>
        </p:sp>
        <p:sp>
          <p:nvSpPr>
            <p:cNvPr id="21" name="Tekstfelt 20"/>
            <p:cNvSpPr txBox="1"/>
            <p:nvPr/>
          </p:nvSpPr>
          <p:spPr>
            <a:xfrm>
              <a:off x="444321" y="1566306"/>
              <a:ext cx="4462530" cy="606576"/>
            </a:xfrm>
            <a:prstGeom prst="rect">
              <a:avLst/>
            </a:prstGeom>
            <a:noFill/>
          </p:spPr>
          <p:txBody>
            <a:bodyPr wrap="square" rtlCol="0">
              <a:spAutoFit/>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11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grpSp>
      <p:sp>
        <p:nvSpPr>
          <p:cNvPr id="22" name="Ellipse 21"/>
          <p:cNvSpPr/>
          <p:nvPr/>
        </p:nvSpPr>
        <p:spPr>
          <a:xfrm>
            <a:off x="5502058" y="3899173"/>
            <a:ext cx="273171" cy="29187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C000"/>
              </a:solidFill>
              <a:effectLst/>
              <a:uLnTx/>
              <a:uFillTx/>
              <a:latin typeface="AU Passata"/>
              <a:ea typeface="+mn-ea"/>
              <a:cs typeface="+mn-cs"/>
            </a:endParaRPr>
          </a:p>
        </p:txBody>
      </p:sp>
      <p:sp>
        <p:nvSpPr>
          <p:cNvPr id="23" name="Ellipse 22"/>
          <p:cNvSpPr/>
          <p:nvPr/>
        </p:nvSpPr>
        <p:spPr>
          <a:xfrm>
            <a:off x="11301717" y="3916380"/>
            <a:ext cx="273171" cy="29187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24" name="Ellipse 23"/>
          <p:cNvSpPr/>
          <p:nvPr/>
        </p:nvSpPr>
        <p:spPr>
          <a:xfrm>
            <a:off x="11269729" y="854917"/>
            <a:ext cx="273171" cy="29187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8" b="0" i="0" u="none" strike="noStrike" kern="1200" cap="none" spc="0" normalizeH="0" baseline="0" noProof="0">
              <a:ln>
                <a:noFill/>
              </a:ln>
              <a:solidFill>
                <a:srgbClr val="FFFFFF"/>
              </a:solidFill>
              <a:effectLst/>
              <a:uLnTx/>
              <a:uFillTx/>
              <a:latin typeface="AU Passata"/>
              <a:ea typeface="+mn-ea"/>
              <a:cs typeface="+mn-cs"/>
            </a:endParaRPr>
          </a:p>
        </p:txBody>
      </p:sp>
      <p:sp>
        <p:nvSpPr>
          <p:cNvPr id="25" name="Title 3"/>
          <p:cNvSpPr txBox="1">
            <a:spLocks/>
          </p:cNvSpPr>
          <p:nvPr/>
        </p:nvSpPr>
        <p:spPr>
          <a:xfrm>
            <a:off x="213016" y="119428"/>
            <a:ext cx="11556000" cy="752101"/>
          </a:xfrm>
          <a:prstGeom prst="rect">
            <a:avLst/>
          </a:prstGeom>
        </p:spPr>
        <p:txBody>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0" marR="0" lvl="0" indent="0" algn="l" defTabSz="914400" rtl="0" eaLnBrk="1" fontAlgn="base" latinLnBrk="0" hangingPunct="1">
              <a:lnSpc>
                <a:spcPct val="89000"/>
              </a:lnSpc>
              <a:spcBef>
                <a:spcPct val="0"/>
              </a:spcBef>
              <a:spcAft>
                <a:spcPct val="0"/>
              </a:spcAft>
              <a:buClrTx/>
              <a:buSzTx/>
              <a:buFontTx/>
              <a:buNone/>
              <a:tabLst/>
              <a:defRPr/>
            </a:pPr>
            <a:r>
              <a:rPr kumimoji="0" lang="da-DK" sz="4500" b="1" i="0" u="none" strike="noStrike" kern="0" cap="all" spc="0" normalizeH="0" baseline="0" noProof="0" dirty="0">
                <a:ln>
                  <a:noFill/>
                </a:ln>
                <a:solidFill>
                  <a:srgbClr val="000000"/>
                </a:solidFill>
                <a:effectLst/>
                <a:uLnTx/>
                <a:uFillTx/>
                <a:latin typeface="AU Passata"/>
                <a:ea typeface="+mj-ea"/>
                <a:cs typeface="+mj-cs"/>
              </a:rPr>
              <a:t>Projektstatus</a:t>
            </a:r>
          </a:p>
        </p:txBody>
      </p:sp>
      <p:graphicFrame>
        <p:nvGraphicFramePr>
          <p:cNvPr id="3" name="Tabel 2"/>
          <p:cNvGraphicFramePr>
            <a:graphicFrameLocks noGrp="1"/>
          </p:cNvGraphicFramePr>
          <p:nvPr>
            <p:extLst>
              <p:ext uri="{D42A27DB-BD31-4B8C-83A1-F6EECF244321}">
                <p14:modId xmlns:p14="http://schemas.microsoft.com/office/powerpoint/2010/main" val="2847063279"/>
              </p:ext>
            </p:extLst>
          </p:nvPr>
        </p:nvGraphicFramePr>
        <p:xfrm>
          <a:off x="6238428" y="4431093"/>
          <a:ext cx="5328592" cy="2185573"/>
        </p:xfrm>
        <a:graphic>
          <a:graphicData uri="http://schemas.openxmlformats.org/drawingml/2006/table">
            <a:tbl>
              <a:tblPr firstRow="1" firstCol="1" bandRow="1">
                <a:tableStyleId>{5C22544A-7EE6-4342-B048-85BDC9FD1C3A}</a:tableStyleId>
              </a:tblPr>
              <a:tblGrid>
                <a:gridCol w="1308204">
                  <a:extLst>
                    <a:ext uri="{9D8B030D-6E8A-4147-A177-3AD203B41FA5}">
                      <a16:colId xmlns:a16="http://schemas.microsoft.com/office/drawing/2014/main" val="885516012"/>
                    </a:ext>
                  </a:extLst>
                </a:gridCol>
                <a:gridCol w="657881">
                  <a:extLst>
                    <a:ext uri="{9D8B030D-6E8A-4147-A177-3AD203B41FA5}">
                      <a16:colId xmlns:a16="http://schemas.microsoft.com/office/drawing/2014/main" val="377158276"/>
                    </a:ext>
                  </a:extLst>
                </a:gridCol>
                <a:gridCol w="649625">
                  <a:extLst>
                    <a:ext uri="{9D8B030D-6E8A-4147-A177-3AD203B41FA5}">
                      <a16:colId xmlns:a16="http://schemas.microsoft.com/office/drawing/2014/main" val="461482944"/>
                    </a:ext>
                  </a:extLst>
                </a:gridCol>
                <a:gridCol w="648072">
                  <a:extLst>
                    <a:ext uri="{9D8B030D-6E8A-4147-A177-3AD203B41FA5}">
                      <a16:colId xmlns:a16="http://schemas.microsoft.com/office/drawing/2014/main" val="2166362824"/>
                    </a:ext>
                  </a:extLst>
                </a:gridCol>
                <a:gridCol w="648072">
                  <a:extLst>
                    <a:ext uri="{9D8B030D-6E8A-4147-A177-3AD203B41FA5}">
                      <a16:colId xmlns:a16="http://schemas.microsoft.com/office/drawing/2014/main" val="3823505335"/>
                    </a:ext>
                  </a:extLst>
                </a:gridCol>
                <a:gridCol w="720080">
                  <a:extLst>
                    <a:ext uri="{9D8B030D-6E8A-4147-A177-3AD203B41FA5}">
                      <a16:colId xmlns:a16="http://schemas.microsoft.com/office/drawing/2014/main" val="3015028675"/>
                    </a:ext>
                  </a:extLst>
                </a:gridCol>
                <a:gridCol w="696658">
                  <a:extLst>
                    <a:ext uri="{9D8B030D-6E8A-4147-A177-3AD203B41FA5}">
                      <a16:colId xmlns:a16="http://schemas.microsoft.com/office/drawing/2014/main" val="4130446044"/>
                    </a:ext>
                  </a:extLst>
                </a:gridCol>
              </a:tblGrid>
              <a:tr h="312949">
                <a:tc>
                  <a:txBody>
                    <a:bodyPr/>
                    <a:lstStyle/>
                    <a:p>
                      <a:pPr>
                        <a:lnSpc>
                          <a:spcPct val="115000"/>
                        </a:lnSpc>
                        <a:spcAft>
                          <a:spcPts val="0"/>
                        </a:spcAft>
                      </a:pPr>
                      <a:r>
                        <a:rPr lang="da-DK" sz="1100" dirty="0">
                          <a:effectLst/>
                        </a:rPr>
                        <a:t>Omkostning</a:t>
                      </a:r>
                      <a:endParaRPr lang="da-DK" sz="1050" dirty="0">
                        <a:effectLst/>
                        <a:latin typeface="Georgia" panose="02040502050405020303" pitchFamily="18" charset="0"/>
                        <a:ea typeface="+mn-ea"/>
                        <a:cs typeface="Times New Roman" panose="02020603050405020304" pitchFamily="18" charset="0"/>
                      </a:endParaRPr>
                    </a:p>
                  </a:txBody>
                  <a:tcPr marL="68580" marR="68580" marT="0" marB="0"/>
                </a:tc>
                <a:tc gridSpan="2">
                  <a:txBody>
                    <a:bodyPr/>
                    <a:lstStyle/>
                    <a:p>
                      <a:pPr algn="ctr">
                        <a:lnSpc>
                          <a:spcPct val="115000"/>
                        </a:lnSpc>
                        <a:spcAft>
                          <a:spcPts val="0"/>
                        </a:spcAft>
                      </a:pPr>
                      <a:r>
                        <a:rPr lang="da-DK" sz="1100" dirty="0">
                          <a:effectLst/>
                        </a:rPr>
                        <a:t>2024</a:t>
                      </a:r>
                      <a:endParaRPr lang="da-DK" sz="1050" dirty="0">
                        <a:effectLst/>
                        <a:latin typeface="Georgia" panose="02040502050405020303" pitchFamily="18" charset="0"/>
                        <a:ea typeface="+mn-ea"/>
                        <a:cs typeface="Times New Roman" panose="02020603050405020304" pitchFamily="18" charset="0"/>
                      </a:endParaRPr>
                    </a:p>
                  </a:txBody>
                  <a:tcPr marL="68580" marR="68580" marT="0" marB="0"/>
                </a:tc>
                <a:tc hMerge="1">
                  <a:txBody>
                    <a:bodyPr/>
                    <a:lstStyle/>
                    <a:p>
                      <a:endParaRPr lang="da-DK"/>
                    </a:p>
                  </a:txBody>
                  <a:tcPr/>
                </a:tc>
                <a:tc gridSpan="4">
                  <a:txBody>
                    <a:bodyPr/>
                    <a:lstStyle/>
                    <a:p>
                      <a:pPr algn="ctr">
                        <a:lnSpc>
                          <a:spcPct val="115000"/>
                        </a:lnSpc>
                        <a:spcAft>
                          <a:spcPts val="0"/>
                        </a:spcAft>
                      </a:pPr>
                      <a:r>
                        <a:rPr lang="da-DK" sz="1100" dirty="0">
                          <a:effectLst/>
                        </a:rPr>
                        <a:t>2025</a:t>
                      </a:r>
                      <a:endParaRPr lang="da-DK" sz="1050" dirty="0">
                        <a:effectLst/>
                        <a:latin typeface="Georgia" panose="02040502050405020303" pitchFamily="18" charset="0"/>
                        <a:ea typeface="+mn-ea"/>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82769431"/>
                  </a:ext>
                </a:extLst>
              </a:tr>
              <a:tr h="312949">
                <a:tc>
                  <a:txBody>
                    <a:bodyPr/>
                    <a:lstStyle/>
                    <a:p>
                      <a:pPr>
                        <a:lnSpc>
                          <a:spcPct val="115000"/>
                        </a:lnSpc>
                        <a:spcAft>
                          <a:spcPts val="0"/>
                        </a:spcAft>
                      </a:pPr>
                      <a:r>
                        <a:rPr lang="da-DK" sz="1100" dirty="0">
                          <a:effectLst/>
                        </a:rPr>
                        <a:t> </a:t>
                      </a:r>
                    </a:p>
                  </a:txBody>
                  <a:tcPr marL="68580" marR="68580" marT="0" marB="0"/>
                </a:tc>
                <a:tc>
                  <a:txBody>
                    <a:bodyPr/>
                    <a:lstStyle/>
                    <a:p>
                      <a:pPr marL="0" algn="l" defTabSz="914400" rtl="0" eaLnBrk="1" latinLnBrk="0" hangingPunct="1">
                        <a:lnSpc>
                          <a:spcPct val="115000"/>
                        </a:lnSpc>
                        <a:spcAft>
                          <a:spcPts val="0"/>
                        </a:spcAft>
                      </a:pPr>
                      <a:r>
                        <a:rPr lang="en-US" sz="1100" b="1" kern="1200" dirty="0">
                          <a:solidFill>
                            <a:schemeClr val="lt1"/>
                          </a:solidFill>
                          <a:effectLst/>
                          <a:latin typeface="+mn-lt"/>
                          <a:ea typeface="+mn-ea"/>
                          <a:cs typeface="+mn-cs"/>
                        </a:rPr>
                        <a:t>Q3</a:t>
                      </a:r>
                      <a:endParaRPr lang="da-DK" sz="1100" b="1" kern="1200" dirty="0">
                        <a:solidFill>
                          <a:schemeClr val="lt1"/>
                        </a:solidFill>
                        <a:effectLst/>
                        <a:latin typeface="+mn-lt"/>
                        <a:ea typeface="+mn-ea"/>
                        <a:cs typeface="+mn-cs"/>
                      </a:endParaRPr>
                    </a:p>
                  </a:txBody>
                  <a:tcPr marL="68580" marR="68580" marT="0" marB="0">
                    <a:solidFill>
                      <a:schemeClr val="accent2">
                        <a:lumMod val="50000"/>
                      </a:schemeClr>
                    </a:solidFill>
                  </a:tcPr>
                </a:tc>
                <a:tc>
                  <a:txBody>
                    <a:bodyPr/>
                    <a:lstStyle/>
                    <a:p>
                      <a:pPr marL="0" algn="l" defTabSz="914400" rtl="0" eaLnBrk="1" latinLnBrk="0" hangingPunct="1">
                        <a:lnSpc>
                          <a:spcPct val="115000"/>
                        </a:lnSpc>
                        <a:spcAft>
                          <a:spcPts val="0"/>
                        </a:spcAft>
                      </a:pPr>
                      <a:r>
                        <a:rPr lang="en-US" sz="1100" b="1" kern="1200" dirty="0">
                          <a:solidFill>
                            <a:schemeClr val="lt1"/>
                          </a:solidFill>
                          <a:effectLst/>
                          <a:latin typeface="+mn-lt"/>
                          <a:ea typeface="+mn-ea"/>
                          <a:cs typeface="+mn-cs"/>
                        </a:rPr>
                        <a:t>Q4</a:t>
                      </a:r>
                      <a:endParaRPr lang="da-DK" sz="1100" b="1" kern="1200" dirty="0">
                        <a:solidFill>
                          <a:schemeClr val="lt1"/>
                        </a:solidFill>
                        <a:effectLst/>
                        <a:latin typeface="+mn-lt"/>
                        <a:ea typeface="+mn-ea"/>
                        <a:cs typeface="+mn-cs"/>
                      </a:endParaRPr>
                    </a:p>
                  </a:txBody>
                  <a:tcPr marL="68580" marR="68580" marT="0" marB="0">
                    <a:solidFill>
                      <a:schemeClr val="accent2">
                        <a:lumMod val="50000"/>
                      </a:schemeClr>
                    </a:solidFill>
                  </a:tcPr>
                </a:tc>
                <a:tc>
                  <a:txBody>
                    <a:bodyPr/>
                    <a:lstStyle/>
                    <a:p>
                      <a:pPr marL="0" algn="l" defTabSz="914400" rtl="0" eaLnBrk="1" latinLnBrk="0" hangingPunct="1">
                        <a:lnSpc>
                          <a:spcPct val="115000"/>
                        </a:lnSpc>
                        <a:spcAft>
                          <a:spcPts val="0"/>
                        </a:spcAft>
                      </a:pPr>
                      <a:r>
                        <a:rPr lang="da-DK" sz="1100" b="1" kern="1200" dirty="0">
                          <a:solidFill>
                            <a:schemeClr val="lt1"/>
                          </a:solidFill>
                          <a:effectLst/>
                          <a:latin typeface="+mn-lt"/>
                          <a:ea typeface="+mn-ea"/>
                          <a:cs typeface="+mn-cs"/>
                        </a:rPr>
                        <a:t>Q1</a:t>
                      </a:r>
                    </a:p>
                  </a:txBody>
                  <a:tcPr marL="68580" marR="68580" marT="0" marB="0">
                    <a:solidFill>
                      <a:schemeClr val="accent2">
                        <a:lumMod val="50000"/>
                      </a:schemeClr>
                    </a:solidFill>
                  </a:tcPr>
                </a:tc>
                <a:tc>
                  <a:txBody>
                    <a:bodyPr/>
                    <a:lstStyle/>
                    <a:p>
                      <a:pPr marL="0" algn="l" defTabSz="914400" rtl="0" eaLnBrk="1" latinLnBrk="0" hangingPunct="1">
                        <a:lnSpc>
                          <a:spcPct val="115000"/>
                        </a:lnSpc>
                        <a:spcAft>
                          <a:spcPts val="0"/>
                        </a:spcAft>
                      </a:pPr>
                      <a:r>
                        <a:rPr lang="da-DK" sz="1100" b="1" kern="1200" dirty="0">
                          <a:solidFill>
                            <a:schemeClr val="lt1"/>
                          </a:solidFill>
                          <a:effectLst/>
                          <a:latin typeface="+mn-lt"/>
                          <a:ea typeface="+mn-ea"/>
                          <a:cs typeface="+mn-cs"/>
                        </a:rPr>
                        <a:t>Q2</a:t>
                      </a:r>
                    </a:p>
                  </a:txBody>
                  <a:tcPr marL="68580" marR="68580" marT="0" marB="0">
                    <a:solidFill>
                      <a:schemeClr val="accent2">
                        <a:lumMod val="50000"/>
                      </a:schemeClr>
                    </a:solidFill>
                  </a:tcPr>
                </a:tc>
                <a:tc>
                  <a:txBody>
                    <a:bodyPr/>
                    <a:lstStyle/>
                    <a:p>
                      <a:pPr marL="0" algn="l" defTabSz="914400" rtl="0" eaLnBrk="1" latinLnBrk="0" hangingPunct="1">
                        <a:lnSpc>
                          <a:spcPct val="115000"/>
                        </a:lnSpc>
                        <a:spcAft>
                          <a:spcPts val="0"/>
                        </a:spcAft>
                      </a:pPr>
                      <a:r>
                        <a:rPr lang="en-US" sz="1100" b="1" kern="1200" dirty="0">
                          <a:solidFill>
                            <a:schemeClr val="lt1"/>
                          </a:solidFill>
                          <a:effectLst/>
                          <a:latin typeface="+mn-lt"/>
                          <a:ea typeface="+mn-ea"/>
                          <a:cs typeface="+mn-cs"/>
                        </a:rPr>
                        <a:t>Q3</a:t>
                      </a:r>
                      <a:endParaRPr lang="da-DK" sz="1100" b="1" kern="1200" dirty="0">
                        <a:solidFill>
                          <a:schemeClr val="lt1"/>
                        </a:solidFill>
                        <a:effectLst/>
                        <a:latin typeface="+mn-lt"/>
                        <a:ea typeface="+mn-ea"/>
                        <a:cs typeface="+mn-cs"/>
                      </a:endParaRPr>
                    </a:p>
                  </a:txBody>
                  <a:tcPr marL="68580" marR="68580" marT="0" marB="0">
                    <a:solidFill>
                      <a:schemeClr val="accent2">
                        <a:lumMod val="50000"/>
                      </a:schemeClr>
                    </a:solidFill>
                  </a:tcPr>
                </a:tc>
                <a:tc>
                  <a:txBody>
                    <a:bodyPr/>
                    <a:lstStyle/>
                    <a:p>
                      <a:pPr marL="0" algn="l" defTabSz="914400" rtl="0" eaLnBrk="1" latinLnBrk="0" hangingPunct="1">
                        <a:lnSpc>
                          <a:spcPct val="115000"/>
                        </a:lnSpc>
                        <a:spcAft>
                          <a:spcPts val="0"/>
                        </a:spcAft>
                      </a:pPr>
                      <a:r>
                        <a:rPr lang="en-US" sz="1100" b="1" kern="1200" dirty="0">
                          <a:solidFill>
                            <a:schemeClr val="lt1"/>
                          </a:solidFill>
                          <a:effectLst/>
                          <a:latin typeface="+mn-lt"/>
                          <a:ea typeface="+mn-ea"/>
                          <a:cs typeface="+mn-cs"/>
                        </a:rPr>
                        <a:t>Q4</a:t>
                      </a:r>
                      <a:endParaRPr lang="da-DK" sz="1100" b="1" kern="1200" dirty="0">
                        <a:solidFill>
                          <a:schemeClr val="lt1"/>
                        </a:solidFill>
                        <a:effectLst/>
                        <a:latin typeface="+mn-lt"/>
                        <a:ea typeface="+mn-ea"/>
                        <a:cs typeface="+mn-cs"/>
                      </a:endParaRPr>
                    </a:p>
                  </a:txBody>
                  <a:tcPr marL="68580" marR="68580" marT="0" marB="0">
                    <a:solidFill>
                      <a:schemeClr val="accent2">
                        <a:lumMod val="50000"/>
                      </a:schemeClr>
                    </a:solidFill>
                  </a:tcPr>
                </a:tc>
                <a:extLst>
                  <a:ext uri="{0D108BD9-81ED-4DB2-BD59-A6C34878D82A}">
                    <a16:rowId xmlns:a16="http://schemas.microsoft.com/office/drawing/2014/main" val="3591928807"/>
                  </a:ext>
                </a:extLst>
              </a:tr>
              <a:tr h="427958">
                <a:tc>
                  <a:txBody>
                    <a:bodyPr/>
                    <a:lstStyle/>
                    <a:p>
                      <a:pPr>
                        <a:lnSpc>
                          <a:spcPct val="115000"/>
                        </a:lnSpc>
                        <a:spcAft>
                          <a:spcPts val="0"/>
                        </a:spcAft>
                      </a:pPr>
                      <a:r>
                        <a:rPr lang="da-DK" sz="1100" dirty="0">
                          <a:effectLst/>
                        </a:rPr>
                        <a:t>Projektdeltagelse</a:t>
                      </a:r>
                    </a:p>
                    <a:p>
                      <a:pPr>
                        <a:lnSpc>
                          <a:spcPct val="115000"/>
                        </a:lnSpc>
                        <a:spcAft>
                          <a:spcPts val="0"/>
                        </a:spcAft>
                      </a:pPr>
                      <a:r>
                        <a:rPr lang="da-DK" sz="1050" dirty="0">
                          <a:effectLst/>
                          <a:latin typeface="Georgia" panose="02040502050405020303" pitchFamily="18" charset="0"/>
                          <a:ea typeface="+mn-ea"/>
                          <a:cs typeface="Times New Roman" panose="02020603050405020304" pitchFamily="18" charset="0"/>
                        </a:rPr>
                        <a:t>ÅV</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dk1"/>
                          </a:solidFill>
                          <a:effectLst/>
                          <a:latin typeface="Georgia"/>
                          <a:ea typeface="+mn-ea"/>
                          <a:cs typeface="Times New Roman"/>
                        </a:rPr>
                        <a:t>2</a:t>
                      </a:r>
                      <a:endParaRPr lang="da-DK" sz="1050" kern="1200" noProof="0" dirty="0">
                        <a:solidFill>
                          <a:schemeClr val="dk1"/>
                        </a:solidFill>
                        <a:effectLst/>
                        <a:latin typeface="Georgia" panose="02040502050405020303"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dk1"/>
                          </a:solidFill>
                          <a:effectLst/>
                          <a:latin typeface="Georgia" panose="02040502050405020303" pitchFamily="18" charset="0"/>
                          <a:ea typeface="+mn-ea"/>
                          <a:cs typeface="Times New Roman" panose="02020603050405020304" pitchFamily="18" charset="0"/>
                        </a:rPr>
                        <a:t>√</a:t>
                      </a: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50" kern="1200" dirty="0">
                          <a:solidFill>
                            <a:schemeClr val="dk1"/>
                          </a:solidFill>
                          <a:effectLst/>
                          <a:latin typeface="Georgia"/>
                          <a:ea typeface="+mn-ea"/>
                          <a:cs typeface="Times New Roman"/>
                        </a:rPr>
                        <a:t>2</a:t>
                      </a:r>
                      <a:endParaRPr lang="en-US" sz="1050" kern="1200" dirty="0">
                        <a:solidFill>
                          <a:schemeClr val="dk1"/>
                        </a:solidFill>
                        <a:effectLst/>
                        <a:latin typeface="Georgia" panose="02040502050405020303"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50" kern="1200" dirty="0">
                          <a:solidFill>
                            <a:srgbClr val="C00000"/>
                          </a:solidFill>
                          <a:effectLst/>
                          <a:latin typeface="Georgia"/>
                          <a:ea typeface="+mn-ea"/>
                          <a:cs typeface="Times New Roman"/>
                        </a:rPr>
                        <a:t>1,9</a:t>
                      </a: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Georgia"/>
                          <a:ea typeface="+mn-ea"/>
                          <a:cs typeface="Times New Roman"/>
                        </a:rPr>
                        <a:t>3,5</a:t>
                      </a:r>
                    </a:p>
                    <a:p>
                      <a:pPr marL="0" algn="l" defTabSz="914400" rtl="0" eaLnBrk="1" latinLnBrk="0" hangingPunct="1">
                        <a:lnSpc>
                          <a:spcPct val="115000"/>
                        </a:lnSpc>
                        <a:spcAft>
                          <a:spcPts val="0"/>
                        </a:spcAft>
                      </a:pPr>
                      <a:r>
                        <a:rPr lang="en-US" sz="1050" kern="1200" dirty="0">
                          <a:solidFill>
                            <a:srgbClr val="C00000"/>
                          </a:solidFill>
                          <a:effectLst/>
                          <a:latin typeface="Georgia" panose="02040502050405020303" pitchFamily="18" charset="0"/>
                          <a:ea typeface="+mn-ea"/>
                          <a:cs typeface="Times New Roman" panose="02020603050405020304" pitchFamily="18" charset="0"/>
                        </a:rPr>
                        <a:t>4</a:t>
                      </a:r>
                    </a:p>
                  </a:txBody>
                  <a:tcPr marL="68580" marR="68580" marT="0" marB="0"/>
                </a:tc>
                <a:tc>
                  <a:txBody>
                    <a:bodyPr/>
                    <a:lstStyle/>
                    <a:p>
                      <a:pPr marL="0" algn="l" defTabSz="914400" rtl="0" eaLnBrk="1" latinLnBrk="0" hangingPunct="1">
                        <a:lnSpc>
                          <a:spcPct val="115000"/>
                        </a:lnSpc>
                        <a:spcAft>
                          <a:spcPts val="0"/>
                        </a:spcAft>
                      </a:pPr>
                      <a:r>
                        <a:rPr lang="da-DK" sz="1050" kern="1200" dirty="0">
                          <a:solidFill>
                            <a:schemeClr val="dk1"/>
                          </a:solidFill>
                          <a:effectLst/>
                          <a:latin typeface="Georgia"/>
                          <a:cs typeface="Times New Roman"/>
                        </a:rPr>
                        <a:t>3,5</a:t>
                      </a:r>
                    </a:p>
                    <a:p>
                      <a:pPr marL="0" algn="l" defTabSz="914400" rtl="0" eaLnBrk="1" latinLnBrk="0" hangingPunct="1">
                        <a:lnSpc>
                          <a:spcPct val="115000"/>
                        </a:lnSpc>
                        <a:spcAft>
                          <a:spcPts val="0"/>
                        </a:spcAft>
                      </a:pP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Georgia"/>
                          <a:ea typeface="+mn-ea"/>
                          <a:cs typeface="Times New Roman"/>
                        </a:rPr>
                        <a:t>2,5</a:t>
                      </a:r>
                    </a:p>
                    <a:p>
                      <a:pPr marL="0" algn="l" defTabSz="914400" rtl="0" eaLnBrk="1" latinLnBrk="0" hangingPunct="1">
                        <a:lnSpc>
                          <a:spcPct val="115000"/>
                        </a:lnSpc>
                        <a:spcAft>
                          <a:spcPts val="0"/>
                        </a:spcAft>
                      </a:pP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Georgia"/>
                          <a:ea typeface="+mn-ea"/>
                          <a:cs typeface="Times New Roman"/>
                        </a:rPr>
                        <a:t>1,5</a:t>
                      </a:r>
                    </a:p>
                  </a:txBody>
                  <a:tcPr marL="68580" marR="68580" marT="0" marB="0"/>
                </a:tc>
                <a:extLst>
                  <a:ext uri="{0D108BD9-81ED-4DB2-BD59-A6C34878D82A}">
                    <a16:rowId xmlns:a16="http://schemas.microsoft.com/office/drawing/2014/main" val="3181539794"/>
                  </a:ext>
                </a:extLst>
              </a:tr>
              <a:tr h="392323">
                <a:tc>
                  <a:txBody>
                    <a:bodyPr/>
                    <a:lstStyle/>
                    <a:p>
                      <a:pPr>
                        <a:lnSpc>
                          <a:spcPct val="115000"/>
                        </a:lnSpc>
                        <a:spcAft>
                          <a:spcPts val="0"/>
                        </a:spcAft>
                      </a:pPr>
                      <a:r>
                        <a:rPr lang="da-DK" sz="1100" dirty="0">
                          <a:effectLst/>
                        </a:rPr>
                        <a:t>Arkitektur og PL</a:t>
                      </a:r>
                    </a:p>
                    <a:p>
                      <a:pPr>
                        <a:lnSpc>
                          <a:spcPct val="115000"/>
                        </a:lnSpc>
                        <a:spcAft>
                          <a:spcPts val="0"/>
                        </a:spcAft>
                      </a:pPr>
                      <a:r>
                        <a:rPr lang="da-DK" sz="1100" dirty="0">
                          <a:effectLst/>
                          <a:latin typeface="Georgia" panose="02040502050405020303" pitchFamily="18" charset="0"/>
                          <a:ea typeface="+mn-ea"/>
                          <a:cs typeface="Times New Roman" panose="02020603050405020304" pitchFamily="18" charset="0"/>
                        </a:rPr>
                        <a:t>ÅV</a:t>
                      </a:r>
                      <a:endParaRPr lang="da-DK" sz="1050" dirty="0">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dk1"/>
                          </a:solidFill>
                          <a:effectLst/>
                          <a:latin typeface="Georgia" panose="02040502050405020303" pitchFamily="18" charset="0"/>
                          <a:ea typeface="+mn-ea"/>
                          <a:cs typeface="Times New Roman" panose="02020603050405020304" pitchFamily="18" charset="0"/>
                        </a:rPr>
                        <a:t>1,5</a:t>
                      </a:r>
                    </a:p>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dk1"/>
                          </a:solidFill>
                          <a:effectLst/>
                          <a:latin typeface="Georgia" panose="02040502050405020303" pitchFamily="18" charset="0"/>
                          <a:ea typeface="+mn-ea"/>
                          <a:cs typeface="Times New Roman" panose="02020603050405020304" pitchFamily="18" charset="0"/>
                        </a:rPr>
                        <a:t>√</a:t>
                      </a: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50" kern="1200" dirty="0">
                          <a:solidFill>
                            <a:schemeClr val="dk1"/>
                          </a:solidFill>
                          <a:effectLst/>
                          <a:latin typeface="Georgia" panose="02040502050405020303" pitchFamily="18" charset="0"/>
                          <a:ea typeface="+mn-ea"/>
                          <a:cs typeface="Times New Roman" panose="02020603050405020304" pitchFamily="18" charset="0"/>
                        </a:rPr>
                        <a:t>1,5</a:t>
                      </a:r>
                    </a:p>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dk1"/>
                          </a:solidFill>
                          <a:effectLst/>
                          <a:latin typeface="Georgia" panose="02040502050405020303" pitchFamily="18" charset="0"/>
                          <a:ea typeface="+mn-ea"/>
                          <a:cs typeface="Times New Roman" panose="02020603050405020304" pitchFamily="18" charset="0"/>
                        </a:rPr>
                        <a:t>√</a:t>
                      </a: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Georgia" panose="02040502050405020303" pitchFamily="18" charset="0"/>
                          <a:ea typeface="+mn-ea"/>
                          <a:cs typeface="Times New Roman" panose="02020603050405020304" pitchFamily="18" charset="0"/>
                        </a:rPr>
                        <a:t>1,5</a:t>
                      </a:r>
                    </a:p>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tx1"/>
                          </a:solidFill>
                          <a:effectLst/>
                          <a:latin typeface="Georgia"/>
                          <a:ea typeface="+mn-ea"/>
                          <a:cs typeface="Times New Roman"/>
                        </a:rPr>
                        <a:t>√</a:t>
                      </a:r>
                      <a:endParaRPr lang="da-DK" sz="1050" kern="1200" dirty="0">
                        <a:solidFill>
                          <a:schemeClr val="tx1"/>
                        </a:solidFill>
                        <a:effectLst/>
                        <a:latin typeface="Georgia"/>
                        <a:ea typeface="+mn-ea"/>
                        <a:cs typeface="Times New Roman"/>
                      </a:endParaRPr>
                    </a:p>
                  </a:txBody>
                  <a:tcPr marL="68580" marR="68580" marT="0" marB="0"/>
                </a:tc>
                <a:tc>
                  <a:txBody>
                    <a:bodyPr/>
                    <a:lstStyle/>
                    <a:p>
                      <a:pPr marL="0" algn="l" defTabSz="914400" rtl="0" eaLnBrk="1" latinLnBrk="0" hangingPunct="1">
                        <a:lnSpc>
                          <a:spcPct val="115000"/>
                        </a:lnSpc>
                        <a:spcAft>
                          <a:spcPts val="0"/>
                        </a:spcAft>
                      </a:pPr>
                      <a:r>
                        <a:rPr lang="da-DK" sz="1050" kern="1200" dirty="0">
                          <a:solidFill>
                            <a:schemeClr val="dk1"/>
                          </a:solidFill>
                          <a:effectLst/>
                          <a:latin typeface="Georgia" panose="02040502050405020303" pitchFamily="18" charset="0"/>
                          <a:cs typeface="Times New Roman" panose="02020603050405020304" pitchFamily="18" charset="0"/>
                        </a:rPr>
                        <a:t> 1</a:t>
                      </a:r>
                    </a:p>
                    <a:p>
                      <a:pPr marL="0" algn="l" defTabSz="914400" rtl="0" eaLnBrk="1" latinLnBrk="0" hangingPunct="1">
                        <a:lnSpc>
                          <a:spcPct val="115000"/>
                        </a:lnSpc>
                        <a:spcAft>
                          <a:spcPts val="0"/>
                        </a:spcAft>
                      </a:pP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Georgia" panose="02040502050405020303" pitchFamily="18" charset="0"/>
                          <a:ea typeface="+mn-ea"/>
                          <a:cs typeface="Times New Roman" panose="02020603050405020304" pitchFamily="18" charset="0"/>
                        </a:rPr>
                        <a:t>1</a:t>
                      </a:r>
                    </a:p>
                    <a:p>
                      <a:pPr marL="0" algn="l" defTabSz="914400" rtl="0" eaLnBrk="1" latinLnBrk="0" hangingPunct="1">
                        <a:lnSpc>
                          <a:spcPct val="115000"/>
                        </a:lnSpc>
                        <a:spcAft>
                          <a:spcPts val="0"/>
                        </a:spcAft>
                      </a:pP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dk1"/>
                          </a:solidFill>
                          <a:effectLst/>
                          <a:latin typeface="Georgia" panose="02040502050405020303" pitchFamily="18" charset="0"/>
                          <a:ea typeface="+mn-ea"/>
                          <a:cs typeface="Times New Roman" panose="02020603050405020304" pitchFamily="18" charset="0"/>
                        </a:rPr>
                        <a:t>0,5</a:t>
                      </a:r>
                    </a:p>
                    <a:p>
                      <a:pPr marL="0" algn="l" defTabSz="914400" rtl="0" eaLnBrk="1" latinLnBrk="0" hangingPunct="1">
                        <a:lnSpc>
                          <a:spcPct val="115000"/>
                        </a:lnSpc>
                        <a:spcAft>
                          <a:spcPts val="0"/>
                        </a:spcAft>
                      </a:pP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498828780"/>
                  </a:ext>
                </a:extLst>
              </a:tr>
              <a:tr h="361497">
                <a:tc>
                  <a:txBody>
                    <a:bodyPr/>
                    <a:lstStyle/>
                    <a:p>
                      <a:pPr>
                        <a:lnSpc>
                          <a:spcPct val="115000"/>
                        </a:lnSpc>
                        <a:spcAft>
                          <a:spcPts val="0"/>
                        </a:spcAft>
                      </a:pPr>
                      <a:r>
                        <a:rPr lang="da-DK" sz="1100" dirty="0">
                          <a:effectLst/>
                        </a:rPr>
                        <a:t>Udvikling</a:t>
                      </a:r>
                    </a:p>
                    <a:p>
                      <a:pPr>
                        <a:lnSpc>
                          <a:spcPct val="115000"/>
                        </a:lnSpc>
                        <a:spcAft>
                          <a:spcPts val="0"/>
                        </a:spcAft>
                      </a:pPr>
                      <a:r>
                        <a:rPr lang="da-DK" sz="1100" dirty="0">
                          <a:effectLst/>
                          <a:latin typeface="Georgia" panose="02040502050405020303" pitchFamily="18" charset="0"/>
                          <a:ea typeface="+mn-ea"/>
                          <a:cs typeface="Times New Roman" panose="02020603050405020304" pitchFamily="18" charset="0"/>
                        </a:rPr>
                        <a:t>ÅV</a:t>
                      </a:r>
                      <a:endParaRPr lang="da-DK" sz="1050" dirty="0">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endParaRPr lang="da-DK" sz="1050" kern="1200" dirty="0">
                        <a:solidFill>
                          <a:schemeClr val="dk1"/>
                        </a:solidFill>
                        <a:effectLst/>
                        <a:latin typeface="Georgia" panose="02040502050405020303" pitchFamily="18" charset="0"/>
                        <a:ea typeface="+mn-ea"/>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tx1"/>
                          </a:solidFill>
                          <a:effectLst/>
                          <a:latin typeface="Georgia"/>
                          <a:ea typeface="+mn-ea"/>
                          <a:cs typeface="Times New Roman"/>
                        </a:rPr>
                        <a:t>2</a:t>
                      </a:r>
                    </a:p>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tx1"/>
                          </a:solidFill>
                          <a:effectLst/>
                          <a:latin typeface="Georgia"/>
                          <a:ea typeface="+mn-ea"/>
                          <a:cs typeface="Times New Roman"/>
                        </a:rPr>
                        <a:t>√</a:t>
                      </a:r>
                      <a:endParaRPr lang="da-DK" sz="1050" kern="1200" dirty="0">
                        <a:solidFill>
                          <a:schemeClr val="tx1"/>
                        </a:solidFill>
                        <a:effectLst/>
                        <a:latin typeface="Georgia"/>
                        <a:ea typeface="+mn-ea"/>
                        <a:cs typeface="Times New Roman"/>
                      </a:endParaRPr>
                    </a:p>
                  </a:txBody>
                  <a:tcPr marL="68580" marR="68580" marT="0" marB="0"/>
                </a:tc>
                <a:tc>
                  <a:txBody>
                    <a:bodyPr/>
                    <a:lstStyle/>
                    <a:p>
                      <a:pPr marL="0" algn="l" defTabSz="914400" rtl="0" eaLnBrk="1" latinLnBrk="0" hangingPunct="1">
                        <a:lnSpc>
                          <a:spcPct val="115000"/>
                        </a:lnSpc>
                        <a:spcAft>
                          <a:spcPts val="0"/>
                        </a:spcAft>
                      </a:pPr>
                      <a:r>
                        <a:rPr lang="en-US" sz="1050" kern="1200" dirty="0">
                          <a:solidFill>
                            <a:schemeClr val="tx1"/>
                          </a:solidFill>
                          <a:effectLst/>
                          <a:latin typeface="Georgia"/>
                          <a:ea typeface="+mn-ea"/>
                          <a:cs typeface="Times New Roman"/>
                        </a:rPr>
                        <a:t>2</a:t>
                      </a:r>
                    </a:p>
                    <a:p>
                      <a:pPr marL="0" marR="0" lvl="0" indent="0" algn="l" defTabSz="914400" rtl="0" eaLnBrk="1" fontAlgn="auto" latinLnBrk="0" hangingPunct="1">
                        <a:lnSpc>
                          <a:spcPct val="115000"/>
                        </a:lnSpc>
                        <a:spcBef>
                          <a:spcPts val="0"/>
                        </a:spcBef>
                        <a:spcAft>
                          <a:spcPts val="0"/>
                        </a:spcAft>
                        <a:buClrTx/>
                        <a:buSzTx/>
                        <a:buFontTx/>
                        <a:buNone/>
                        <a:tabLst/>
                        <a:defRPr/>
                      </a:pPr>
                      <a:r>
                        <a:rPr lang="da-DK" sz="1050" kern="1200" noProof="0" dirty="0">
                          <a:solidFill>
                            <a:schemeClr val="tx1"/>
                          </a:solidFill>
                          <a:effectLst/>
                          <a:latin typeface="Georgia"/>
                          <a:ea typeface="+mn-ea"/>
                          <a:cs typeface="Times New Roman"/>
                        </a:rPr>
                        <a:t>√</a:t>
                      </a:r>
                      <a:endParaRPr lang="da-DK" sz="1050" kern="1200" dirty="0">
                        <a:solidFill>
                          <a:schemeClr val="tx1"/>
                        </a:solidFill>
                        <a:effectLst/>
                        <a:latin typeface="Georgia"/>
                        <a:ea typeface="+mn-ea"/>
                        <a:cs typeface="Times New Roman"/>
                      </a:endParaRPr>
                    </a:p>
                  </a:txBody>
                  <a:tcPr marL="68580" marR="68580" marT="0" marB="0"/>
                </a:tc>
                <a:tc>
                  <a:txBody>
                    <a:bodyPr/>
                    <a:lstStyle/>
                    <a:p>
                      <a:pPr marL="0" lvl="0" algn="l" defTabSz="914400">
                        <a:lnSpc>
                          <a:spcPct val="114999"/>
                        </a:lnSpc>
                        <a:spcAft>
                          <a:spcPts val="0"/>
                        </a:spcAft>
                        <a:buNone/>
                      </a:pPr>
                      <a:r>
                        <a:rPr lang="en-US" sz="1050" kern="1200" dirty="0">
                          <a:solidFill>
                            <a:schemeClr val="tx1"/>
                          </a:solidFill>
                          <a:effectLst/>
                          <a:latin typeface="Georgia"/>
                          <a:ea typeface="+mn-ea"/>
                          <a:cs typeface="Times New Roman"/>
                        </a:rPr>
                        <a:t>2</a:t>
                      </a:r>
                      <a:endParaRPr lang="da-DK" dirty="0"/>
                    </a:p>
                  </a:txBody>
                  <a:tcPr marL="68580" marR="68580" marT="0" marB="0"/>
                </a:tc>
                <a:tc>
                  <a:txBody>
                    <a:bodyPr/>
                    <a:lstStyle/>
                    <a:p>
                      <a:pPr marL="0" algn="l" defTabSz="914400" rtl="0" eaLnBrk="1" latinLnBrk="0" hangingPunct="1">
                        <a:lnSpc>
                          <a:spcPct val="115000"/>
                        </a:lnSpc>
                        <a:spcAft>
                          <a:spcPts val="0"/>
                        </a:spcAft>
                      </a:pPr>
                      <a:r>
                        <a:rPr lang="da-DK" sz="1050" kern="1200" dirty="0">
                          <a:solidFill>
                            <a:schemeClr val="tx1"/>
                          </a:solidFill>
                          <a:effectLst/>
                          <a:latin typeface="Georgia"/>
                          <a:ea typeface="+mn-ea"/>
                          <a:cs typeface="Times New Roman"/>
                        </a:rPr>
                        <a:t>0,4</a:t>
                      </a:r>
                    </a:p>
                  </a:txBody>
                  <a:tcPr marL="68580" marR="68580" marT="0" marB="0"/>
                </a:tc>
                <a:tc>
                  <a:txBody>
                    <a:bodyPr/>
                    <a:lstStyle/>
                    <a:p>
                      <a:pPr marL="0" algn="l" defTabSz="914400" rtl="0" eaLnBrk="1" latinLnBrk="0" hangingPunct="1">
                        <a:lnSpc>
                          <a:spcPct val="115000"/>
                        </a:lnSpc>
                        <a:spcAft>
                          <a:spcPts val="0"/>
                        </a:spcAft>
                      </a:pPr>
                      <a:endParaRPr lang="da-DK" sz="1050" kern="1200" dirty="0">
                        <a:solidFill>
                          <a:srgbClr val="00B050"/>
                        </a:solidFill>
                        <a:effectLst/>
                        <a:latin typeface="Georgia" panose="02040502050405020303"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504863116"/>
                  </a:ext>
                </a:extLst>
              </a:tr>
              <a:tr h="361497">
                <a:tc>
                  <a:txBody>
                    <a:bodyPr/>
                    <a:lstStyle/>
                    <a:p>
                      <a:pPr marL="0" lvl="0" algn="l" defTabSz="914400" rtl="0" eaLnBrk="1" latinLnBrk="0" hangingPunct="1">
                        <a:lnSpc>
                          <a:spcPct val="115000"/>
                        </a:lnSpc>
                        <a:spcAft>
                          <a:spcPts val="0"/>
                        </a:spcAft>
                        <a:buNone/>
                      </a:pPr>
                      <a:r>
                        <a:rPr lang="da-DK" sz="1100" b="1" kern="1200" dirty="0">
                          <a:solidFill>
                            <a:schemeClr val="lt1"/>
                          </a:solidFill>
                          <a:effectLst/>
                          <a:latin typeface="+mn-lt"/>
                          <a:ea typeface="+mn-ea"/>
                          <a:cs typeface="+mn-cs"/>
                        </a:rPr>
                        <a:t>Konsulentbistand</a:t>
                      </a:r>
                    </a:p>
                    <a:p>
                      <a:pPr lvl="0">
                        <a:lnSpc>
                          <a:spcPct val="114999"/>
                        </a:lnSpc>
                        <a:spcAft>
                          <a:spcPts val="0"/>
                        </a:spcAft>
                        <a:buNone/>
                      </a:pPr>
                      <a:r>
                        <a:rPr lang="da-DK" sz="1100" dirty="0">
                          <a:effectLst/>
                          <a:latin typeface="Georgia"/>
                          <a:ea typeface="+mn-ea"/>
                          <a:cs typeface="Times New Roman"/>
                        </a:rPr>
                        <a:t>1000 KR</a:t>
                      </a:r>
                    </a:p>
                  </a:txBody>
                  <a:tcPr marL="68580" marR="68580" marT="0" marB="0"/>
                </a:tc>
                <a:tc>
                  <a:txBody>
                    <a:bodyPr/>
                    <a:lstStyle/>
                    <a:p>
                      <a:pPr marL="0" lvl="0" algn="l" defTabSz="914400">
                        <a:lnSpc>
                          <a:spcPct val="114999"/>
                        </a:lnSpc>
                        <a:spcAft>
                          <a:spcPts val="0"/>
                        </a:spcAft>
                        <a:buNone/>
                      </a:pPr>
                      <a:endParaRPr lang="da-DK" sz="1050" kern="1200" dirty="0">
                        <a:solidFill>
                          <a:schemeClr val="dk1"/>
                        </a:solidFill>
                        <a:effectLst/>
                        <a:latin typeface="Georgia"/>
                        <a:ea typeface="+mn-ea"/>
                        <a:cs typeface="Times New Roman"/>
                      </a:endParaRPr>
                    </a:p>
                  </a:txBody>
                  <a:tcPr marL="68580" marR="68580" marT="0" marB="0"/>
                </a:tc>
                <a:tc>
                  <a:txBody>
                    <a:bodyPr/>
                    <a:lstStyle/>
                    <a:p>
                      <a:pPr marL="0" lvl="0" indent="0" algn="l" defTabSz="914400">
                        <a:lnSpc>
                          <a:spcPct val="114999"/>
                        </a:lnSpc>
                        <a:spcBef>
                          <a:spcPts val="0"/>
                        </a:spcBef>
                        <a:spcAft>
                          <a:spcPts val="0"/>
                        </a:spcAft>
                        <a:buNone/>
                        <a:tabLst/>
                        <a:defRPr/>
                      </a:pPr>
                      <a:r>
                        <a:rPr lang="da-DK" sz="1050" kern="1200" noProof="0" dirty="0">
                          <a:solidFill>
                            <a:schemeClr val="tx1"/>
                          </a:solidFill>
                          <a:effectLst/>
                          <a:latin typeface="Georgia"/>
                          <a:ea typeface="+mn-ea"/>
                          <a:cs typeface="Times New Roman"/>
                        </a:rPr>
                        <a:t>100</a:t>
                      </a:r>
                    </a:p>
                    <a:p>
                      <a:pPr marL="0" lvl="0" indent="0" algn="l">
                        <a:lnSpc>
                          <a:spcPct val="114999"/>
                        </a:lnSpc>
                        <a:spcBef>
                          <a:spcPts val="0"/>
                        </a:spcBef>
                        <a:spcAft>
                          <a:spcPts val="0"/>
                        </a:spcAft>
                        <a:buNone/>
                      </a:pPr>
                      <a:r>
                        <a:rPr lang="da-DK" sz="1050" kern="1200" noProof="0" dirty="0">
                          <a:solidFill>
                            <a:srgbClr val="FF0000"/>
                          </a:solidFill>
                          <a:effectLst/>
                          <a:latin typeface="Georgia"/>
                          <a:ea typeface="+mn-ea"/>
                          <a:cs typeface="Times New Roman"/>
                        </a:rPr>
                        <a:t>40</a:t>
                      </a:r>
                    </a:p>
                  </a:txBody>
                  <a:tcPr marL="68580" marR="68580" marT="0" marB="0"/>
                </a:tc>
                <a:tc>
                  <a:txBody>
                    <a:bodyPr/>
                    <a:lstStyle/>
                    <a:p>
                      <a:pPr marL="0" lvl="0" algn="l" defTabSz="914400">
                        <a:lnSpc>
                          <a:spcPct val="114999"/>
                        </a:lnSpc>
                        <a:spcAft>
                          <a:spcPts val="0"/>
                        </a:spcAft>
                        <a:buNone/>
                      </a:pPr>
                      <a:r>
                        <a:rPr lang="en-US" sz="1050" kern="1200" dirty="0">
                          <a:solidFill>
                            <a:schemeClr val="tx1"/>
                          </a:solidFill>
                          <a:effectLst/>
                          <a:latin typeface="Georgia"/>
                          <a:ea typeface="+mn-ea"/>
                          <a:cs typeface="Times New Roman"/>
                        </a:rPr>
                        <a:t>200</a:t>
                      </a:r>
                    </a:p>
                    <a:p>
                      <a:pPr marL="0" marR="0" lvl="0" indent="0" algn="l" defTabSz="914400" rtl="0" eaLnBrk="1" fontAlgn="auto" latinLnBrk="0" hangingPunct="1">
                        <a:lnSpc>
                          <a:spcPct val="114999"/>
                        </a:lnSpc>
                        <a:spcBef>
                          <a:spcPts val="0"/>
                        </a:spcBef>
                        <a:spcAft>
                          <a:spcPts val="0"/>
                        </a:spcAft>
                        <a:buClrTx/>
                        <a:buSzTx/>
                        <a:buFontTx/>
                        <a:buNone/>
                        <a:tabLst/>
                        <a:defRPr/>
                      </a:pPr>
                      <a:r>
                        <a:rPr lang="da-DK" sz="1050" kern="1200" noProof="0" dirty="0">
                          <a:solidFill>
                            <a:schemeClr val="tx1"/>
                          </a:solidFill>
                          <a:effectLst/>
                          <a:latin typeface="Georgia"/>
                          <a:ea typeface="+mn-ea"/>
                          <a:cs typeface="Times New Roman"/>
                        </a:rPr>
                        <a:t>√</a:t>
                      </a:r>
                      <a:endParaRPr lang="da-DK" sz="1050" kern="1200" dirty="0">
                        <a:solidFill>
                          <a:schemeClr val="tx1"/>
                        </a:solidFill>
                        <a:effectLst/>
                        <a:latin typeface="Georgia"/>
                        <a:ea typeface="+mn-ea"/>
                        <a:cs typeface="Times New Roman"/>
                      </a:endParaRPr>
                    </a:p>
                  </a:txBody>
                  <a:tcPr marL="68580" marR="68580" marT="0" marB="0"/>
                </a:tc>
                <a:tc>
                  <a:txBody>
                    <a:bodyPr/>
                    <a:lstStyle/>
                    <a:p>
                      <a:pPr marL="0" lvl="0" algn="l" defTabSz="914400">
                        <a:lnSpc>
                          <a:spcPct val="114999"/>
                        </a:lnSpc>
                        <a:spcAft>
                          <a:spcPts val="0"/>
                        </a:spcAft>
                        <a:buNone/>
                      </a:pPr>
                      <a:r>
                        <a:rPr lang="en-US" sz="1050" kern="1200" dirty="0">
                          <a:solidFill>
                            <a:schemeClr val="tx1"/>
                          </a:solidFill>
                          <a:effectLst/>
                          <a:latin typeface="Georgia"/>
                          <a:ea typeface="+mn-ea"/>
                          <a:cs typeface="Times New Roman"/>
                        </a:rPr>
                        <a:t>200</a:t>
                      </a:r>
                    </a:p>
                    <a:p>
                      <a:pPr marL="0" lvl="0" algn="l">
                        <a:lnSpc>
                          <a:spcPct val="114999"/>
                        </a:lnSpc>
                        <a:spcAft>
                          <a:spcPts val="0"/>
                        </a:spcAft>
                        <a:buNone/>
                      </a:pPr>
                      <a:endParaRPr lang="en-US" sz="1050" kern="1200" dirty="0">
                        <a:solidFill>
                          <a:schemeClr val="tx1"/>
                        </a:solidFill>
                        <a:effectLst/>
                        <a:latin typeface="Georgia"/>
                        <a:ea typeface="+mn-ea"/>
                        <a:cs typeface="Times New Roman"/>
                      </a:endParaRPr>
                    </a:p>
                  </a:txBody>
                  <a:tcPr marL="68580" marR="68580" marT="0" marB="0"/>
                </a:tc>
                <a:tc>
                  <a:txBody>
                    <a:bodyPr/>
                    <a:lstStyle/>
                    <a:p>
                      <a:pPr marL="0" lvl="0" algn="l" defTabSz="914400">
                        <a:lnSpc>
                          <a:spcPct val="114999"/>
                        </a:lnSpc>
                        <a:spcAft>
                          <a:spcPts val="0"/>
                        </a:spcAft>
                        <a:buNone/>
                      </a:pPr>
                      <a:r>
                        <a:rPr lang="da-DK" sz="1050" kern="1200" dirty="0">
                          <a:solidFill>
                            <a:schemeClr val="tx1"/>
                          </a:solidFill>
                          <a:effectLst/>
                          <a:latin typeface="Georgia"/>
                          <a:ea typeface="+mn-ea"/>
                          <a:cs typeface="Times New Roman"/>
                        </a:rPr>
                        <a:t>50</a:t>
                      </a:r>
                    </a:p>
                    <a:p>
                      <a:pPr marL="0" lvl="0" algn="l">
                        <a:lnSpc>
                          <a:spcPct val="114999"/>
                        </a:lnSpc>
                        <a:spcAft>
                          <a:spcPts val="0"/>
                        </a:spcAft>
                        <a:buNone/>
                      </a:pPr>
                      <a:endParaRPr lang="da-DK" sz="1050" kern="1200" dirty="0">
                        <a:solidFill>
                          <a:schemeClr val="tx1"/>
                        </a:solidFill>
                        <a:effectLst/>
                        <a:latin typeface="Georgia"/>
                        <a:ea typeface="+mn-ea"/>
                        <a:cs typeface="Times New Roman"/>
                      </a:endParaRPr>
                    </a:p>
                  </a:txBody>
                  <a:tcPr marL="68580" marR="68580" marT="0" marB="0"/>
                </a:tc>
                <a:tc>
                  <a:txBody>
                    <a:bodyPr/>
                    <a:lstStyle/>
                    <a:p>
                      <a:pPr marL="0" lvl="0" algn="l" defTabSz="914400">
                        <a:lnSpc>
                          <a:spcPct val="114999"/>
                        </a:lnSpc>
                        <a:spcAft>
                          <a:spcPts val="0"/>
                        </a:spcAft>
                        <a:buNone/>
                      </a:pPr>
                      <a:endParaRPr lang="da-DK" sz="1050" kern="1200" dirty="0">
                        <a:solidFill>
                          <a:srgbClr val="00B050"/>
                        </a:solidFill>
                        <a:effectLst/>
                        <a:latin typeface="Georgia"/>
                        <a:ea typeface="+mn-ea"/>
                        <a:cs typeface="Times New Roman"/>
                      </a:endParaRPr>
                    </a:p>
                  </a:txBody>
                  <a:tcPr marL="68580" marR="68580" marT="0" marB="0"/>
                </a:tc>
                <a:extLst>
                  <a:ext uri="{0D108BD9-81ED-4DB2-BD59-A6C34878D82A}">
                    <a16:rowId xmlns:a16="http://schemas.microsoft.com/office/drawing/2014/main" val="673179999"/>
                  </a:ext>
                </a:extLst>
              </a:tr>
            </a:tbl>
          </a:graphicData>
        </a:graphic>
      </p:graphicFrame>
      <p:sp>
        <p:nvSpPr>
          <p:cNvPr id="2" name="Tekstfelt 1">
            <a:extLst>
              <a:ext uri="{FF2B5EF4-FFF2-40B4-BE49-F238E27FC236}">
                <a16:creationId xmlns:a16="http://schemas.microsoft.com/office/drawing/2014/main" id="{6D9278E2-DB8D-C2A4-56C8-63E481198D3E}"/>
              </a:ext>
            </a:extLst>
          </p:cNvPr>
          <p:cNvSpPr txBox="1"/>
          <p:nvPr/>
        </p:nvSpPr>
        <p:spPr>
          <a:xfrm>
            <a:off x="378845" y="3116352"/>
            <a:ext cx="5273000" cy="314317"/>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Kommentar</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til</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leveranceoverblikket</a:t>
            </a:r>
            <a:endPar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endParaRPr>
          </a:p>
        </p:txBody>
      </p:sp>
      <p:graphicFrame>
        <p:nvGraphicFramePr>
          <p:cNvPr id="28" name="Tabel 28">
            <a:extLst>
              <a:ext uri="{FF2B5EF4-FFF2-40B4-BE49-F238E27FC236}">
                <a16:creationId xmlns:a16="http://schemas.microsoft.com/office/drawing/2014/main" id="{FE4717B4-F808-31E9-ECBB-EFFA75F4CD62}"/>
              </a:ext>
            </a:extLst>
          </p:cNvPr>
          <p:cNvGraphicFramePr>
            <a:graphicFrameLocks noGrp="1"/>
          </p:cNvGraphicFramePr>
          <p:nvPr/>
        </p:nvGraphicFramePr>
        <p:xfrm>
          <a:off x="6130444" y="1708352"/>
          <a:ext cx="5281336" cy="1036320"/>
        </p:xfrm>
        <a:graphic>
          <a:graphicData uri="http://schemas.openxmlformats.org/drawingml/2006/table">
            <a:tbl>
              <a:tblPr firstRow="1" bandRow="1">
                <a:tableStyleId>{5C22544A-7EE6-4342-B048-85BDC9FD1C3A}</a:tableStyleId>
              </a:tblPr>
              <a:tblGrid>
                <a:gridCol w="547807">
                  <a:extLst>
                    <a:ext uri="{9D8B030D-6E8A-4147-A177-3AD203B41FA5}">
                      <a16:colId xmlns:a16="http://schemas.microsoft.com/office/drawing/2014/main" val="1708444169"/>
                    </a:ext>
                  </a:extLst>
                </a:gridCol>
                <a:gridCol w="3317491">
                  <a:extLst>
                    <a:ext uri="{9D8B030D-6E8A-4147-A177-3AD203B41FA5}">
                      <a16:colId xmlns:a16="http://schemas.microsoft.com/office/drawing/2014/main" val="4227546932"/>
                    </a:ext>
                  </a:extLst>
                </a:gridCol>
                <a:gridCol w="648072">
                  <a:extLst>
                    <a:ext uri="{9D8B030D-6E8A-4147-A177-3AD203B41FA5}">
                      <a16:colId xmlns:a16="http://schemas.microsoft.com/office/drawing/2014/main" val="3197280020"/>
                    </a:ext>
                  </a:extLst>
                </a:gridCol>
                <a:gridCol w="767966">
                  <a:extLst>
                    <a:ext uri="{9D8B030D-6E8A-4147-A177-3AD203B41FA5}">
                      <a16:colId xmlns:a16="http://schemas.microsoft.com/office/drawing/2014/main" val="67060222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chemeClr val="tx1"/>
                          </a:solidFill>
                        </a:rPr>
                        <a:t>ID</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100" dirty="0">
                          <a:solidFill>
                            <a:schemeClr val="tx1"/>
                          </a:solidFill>
                        </a:rPr>
                        <a:t>Beskrivelse</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100" dirty="0">
                          <a:solidFill>
                            <a:schemeClr val="tx1"/>
                          </a:solidFill>
                        </a:rPr>
                        <a:t>Score</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100" dirty="0">
                          <a:solidFill>
                            <a:schemeClr val="tx1"/>
                          </a:solidFill>
                        </a:rPr>
                        <a:t>Ændring</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79404"/>
                  </a:ext>
                </a:extLst>
              </a:tr>
              <a:tr h="226250">
                <a:tc>
                  <a:txBody>
                    <a:bodyPr/>
                    <a:lstStyle/>
                    <a:p>
                      <a:r>
                        <a:rPr lang="en-US" sz="1100" dirty="0"/>
                        <a:t>1</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Andre </a:t>
                      </a:r>
                      <a:r>
                        <a:rPr lang="en-US" sz="1100" dirty="0" err="1"/>
                        <a:t>projekter</a:t>
                      </a:r>
                      <a:r>
                        <a:rPr lang="en-US" sz="1100" dirty="0"/>
                        <a:t> </a:t>
                      </a:r>
                      <a:r>
                        <a:rPr lang="en-US" sz="1100" dirty="0" err="1"/>
                        <a:t>trækker</a:t>
                      </a:r>
                      <a:r>
                        <a:rPr lang="en-US" sz="1100" dirty="0"/>
                        <a:t> </a:t>
                      </a:r>
                      <a:r>
                        <a:rPr lang="en-US" sz="1100" dirty="0" err="1"/>
                        <a:t>medarbejderne</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3</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err="1"/>
                        <a:t>Faldet</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362854"/>
                  </a:ext>
                </a:extLst>
              </a:tr>
              <a:tr h="226250">
                <a:tc>
                  <a:txBody>
                    <a:bodyPr/>
                    <a:lstStyle/>
                    <a:p>
                      <a:r>
                        <a:rPr lang="en-US" sz="1100" dirty="0"/>
                        <a:t>4</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err="1"/>
                        <a:t>Organisationen</a:t>
                      </a:r>
                      <a:r>
                        <a:rPr lang="en-US" sz="1100" dirty="0"/>
                        <a:t> er </a:t>
                      </a:r>
                      <a:r>
                        <a:rPr lang="en-US" sz="1100" dirty="0" err="1"/>
                        <a:t>ikke</a:t>
                      </a:r>
                      <a:r>
                        <a:rPr lang="en-US" sz="1100" dirty="0"/>
                        <a:t> glade for </a:t>
                      </a:r>
                      <a:r>
                        <a:rPr lang="en-US" sz="1100" dirty="0" err="1"/>
                        <a:t>løsningen</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9</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NY</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915285"/>
                  </a:ext>
                </a:extLst>
              </a:tr>
              <a:tr h="226250">
                <a:tc>
                  <a:txBody>
                    <a:bodyPr/>
                    <a:lstStyle/>
                    <a:p>
                      <a:r>
                        <a:rPr lang="en-US" sz="1100" dirty="0"/>
                        <a:t>18</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err="1"/>
                        <a:t>Licenserne</a:t>
                      </a:r>
                      <a:r>
                        <a:rPr lang="en-US" sz="1100" dirty="0"/>
                        <a:t> </a:t>
                      </a:r>
                      <a:r>
                        <a:rPr lang="en-US" sz="1100" dirty="0" err="1"/>
                        <a:t>bliver</a:t>
                      </a:r>
                      <a:r>
                        <a:rPr lang="en-US" sz="1100" dirty="0"/>
                        <a:t> </a:t>
                      </a:r>
                      <a:r>
                        <a:rPr lang="en-US" sz="1100" dirty="0" err="1"/>
                        <a:t>dyrere</a:t>
                      </a:r>
                      <a:r>
                        <a:rPr lang="en-US" sz="1100" dirty="0"/>
                        <a:t> end </a:t>
                      </a:r>
                      <a:r>
                        <a:rPr lang="en-US" sz="1100" dirty="0" err="1"/>
                        <a:t>først</a:t>
                      </a:r>
                      <a:r>
                        <a:rPr lang="en-US" sz="1100" dirty="0"/>
                        <a:t> </a:t>
                      </a:r>
                      <a:r>
                        <a:rPr lang="en-US" sz="1100" dirty="0" err="1"/>
                        <a:t>antaget</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9</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err="1"/>
                        <a:t>Uændret</a:t>
                      </a:r>
                      <a:endParaRPr lang="da-DK"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089065"/>
                  </a:ext>
                </a:extLst>
              </a:tr>
            </a:tbl>
          </a:graphicData>
        </a:graphic>
      </p:graphicFrame>
      <p:sp>
        <p:nvSpPr>
          <p:cNvPr id="17" name="Tekstfelt 16">
            <a:extLst>
              <a:ext uri="{FF2B5EF4-FFF2-40B4-BE49-F238E27FC236}">
                <a16:creationId xmlns:a16="http://schemas.microsoft.com/office/drawing/2014/main" id="{82619E4D-5A01-53EA-F5B1-6481472E50FD}"/>
              </a:ext>
            </a:extLst>
          </p:cNvPr>
          <p:cNvSpPr txBox="1"/>
          <p:nvPr/>
        </p:nvSpPr>
        <p:spPr>
          <a:xfrm>
            <a:off x="286149" y="5839812"/>
            <a:ext cx="5273000" cy="314317"/>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50000"/>
              </a:lnSpc>
              <a:spcBef>
                <a:spcPct val="0"/>
              </a:spcBef>
              <a:spcAft>
                <a:spcPct val="0"/>
              </a:spcAft>
              <a:buClrTx/>
              <a:buSzTx/>
              <a:buFont typeface="AU Passata" pitchFamily="34" charset="0"/>
              <a:buNone/>
              <a:tabLst/>
              <a:defRPr/>
            </a:pP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Kommentar</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til</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gevinstoverblikket</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og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hvordan</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der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bliver</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arbejdet</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 med </a:t>
            </a:r>
            <a:r>
              <a:rPr kumimoji="0" lang="en-US" sz="1100" b="0" i="0" u="none" strike="noStrike" kern="1200" cap="none" spc="0" normalizeH="0" baseline="0" noProof="0" dirty="0" err="1">
                <a:ln>
                  <a:noFill/>
                </a:ln>
                <a:solidFill>
                  <a:srgbClr val="000000"/>
                </a:solidFill>
                <a:effectLst/>
                <a:uLnTx/>
                <a:uFillTx/>
                <a:latin typeface="AU Passata" pitchFamily="34" charset="0"/>
                <a:ea typeface="+mn-ea"/>
                <a:cs typeface="+mn-cs"/>
              </a:rPr>
              <a:t>gevinsterne</a:t>
            </a:r>
            <a:r>
              <a:rPr kumimoji="0" lang="en-US" sz="1100" b="0" i="0" u="none" strike="noStrike" kern="1200" cap="none" spc="0" normalizeH="0" baseline="0" noProof="0" dirty="0">
                <a:ln>
                  <a:noFill/>
                </a:ln>
                <a:solidFill>
                  <a:srgbClr val="000000"/>
                </a:solidFill>
                <a:effectLst/>
                <a:uLnTx/>
                <a:uFillTx/>
                <a:latin typeface="AU Passata" pitchFamily="34" charset="0"/>
                <a:ea typeface="+mn-ea"/>
                <a:cs typeface="+mn-cs"/>
              </a:rPr>
              <a:t>.</a:t>
            </a:r>
          </a:p>
        </p:txBody>
      </p:sp>
      <p:graphicFrame>
        <p:nvGraphicFramePr>
          <p:cNvPr id="26" name="Tabel 25">
            <a:extLst>
              <a:ext uri="{FF2B5EF4-FFF2-40B4-BE49-F238E27FC236}">
                <a16:creationId xmlns:a16="http://schemas.microsoft.com/office/drawing/2014/main" id="{238DDD68-8D8C-9723-7AE9-6AD764F4873F}"/>
              </a:ext>
            </a:extLst>
          </p:cNvPr>
          <p:cNvGraphicFramePr>
            <a:graphicFrameLocks noGrp="1"/>
          </p:cNvGraphicFramePr>
          <p:nvPr>
            <p:extLst>
              <p:ext uri="{D42A27DB-BD31-4B8C-83A1-F6EECF244321}">
                <p14:modId xmlns:p14="http://schemas.microsoft.com/office/powerpoint/2010/main" val="2620468264"/>
              </p:ext>
            </p:extLst>
          </p:nvPr>
        </p:nvGraphicFramePr>
        <p:xfrm>
          <a:off x="371685" y="4405824"/>
          <a:ext cx="5349131" cy="1371504"/>
        </p:xfrm>
        <a:graphic>
          <a:graphicData uri="http://schemas.openxmlformats.org/drawingml/2006/table">
            <a:tbl>
              <a:tblPr firstRow="1" bandRow="1">
                <a:tableStyleId>{5C22544A-7EE6-4342-B048-85BDC9FD1C3A}</a:tableStyleId>
              </a:tblPr>
              <a:tblGrid>
                <a:gridCol w="1251071">
                  <a:extLst>
                    <a:ext uri="{9D8B030D-6E8A-4147-A177-3AD203B41FA5}">
                      <a16:colId xmlns:a16="http://schemas.microsoft.com/office/drawing/2014/main" val="576762830"/>
                    </a:ext>
                  </a:extLst>
                </a:gridCol>
                <a:gridCol w="1440160">
                  <a:extLst>
                    <a:ext uri="{9D8B030D-6E8A-4147-A177-3AD203B41FA5}">
                      <a16:colId xmlns:a16="http://schemas.microsoft.com/office/drawing/2014/main" val="394758145"/>
                    </a:ext>
                  </a:extLst>
                </a:gridCol>
                <a:gridCol w="2657900">
                  <a:extLst>
                    <a:ext uri="{9D8B030D-6E8A-4147-A177-3AD203B41FA5}">
                      <a16:colId xmlns:a16="http://schemas.microsoft.com/office/drawing/2014/main" val="2449897226"/>
                    </a:ext>
                  </a:extLst>
                </a:gridCol>
              </a:tblGrid>
              <a:tr h="156471">
                <a:tc>
                  <a:txBody>
                    <a:bodyPr/>
                    <a:lstStyle/>
                    <a:p>
                      <a:r>
                        <a:rPr lang="da-DK" sz="1100" dirty="0">
                          <a:solidFill>
                            <a:schemeClr val="tx1"/>
                          </a:solidFill>
                        </a:rPr>
                        <a:t>Gevinstnavn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da-DK" sz="1100" dirty="0">
                          <a:solidFill>
                            <a:schemeClr val="tx1"/>
                          </a:solidFill>
                        </a:rPr>
                        <a:t>Status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da-DK" sz="1100" dirty="0">
                          <a:solidFill>
                            <a:schemeClr val="tx1"/>
                          </a:solidFill>
                        </a:rPr>
                        <a:t>Kort beskrivelse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52854874"/>
                  </a:ext>
                </a:extLst>
              </a:tr>
              <a:tr h="156471">
                <a:tc>
                  <a:txBody>
                    <a:bodyPr/>
                    <a:lstStyle/>
                    <a:p>
                      <a:r>
                        <a:rPr lang="da-DK" sz="1100" dirty="0">
                          <a:solidFill>
                            <a:schemeClr val="tx1"/>
                          </a:solidFill>
                        </a:rPr>
                        <a:t>Gevinst 1</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a-DK" sz="1100" dirty="0">
                          <a:solidFill>
                            <a:schemeClr val="tx1"/>
                          </a:solidFill>
                        </a:rPr>
                        <a:t>I henhold til planen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a-DK" sz="1100" dirty="0">
                          <a:solidFill>
                            <a:schemeClr val="tx1"/>
                          </a:solidFill>
                        </a:rPr>
                        <a:t>Der afholdes workshops den kommende uge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08897852"/>
                  </a:ext>
                </a:extLst>
              </a:tr>
              <a:tr h="174567">
                <a:tc>
                  <a:txBody>
                    <a:bodyPr/>
                    <a:lstStyle/>
                    <a:p>
                      <a:r>
                        <a:rPr lang="da-DK" sz="1100" dirty="0">
                          <a:solidFill>
                            <a:schemeClr val="tx1"/>
                          </a:solidFill>
                        </a:rPr>
                        <a:t>Gevinst 2</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da-DK" sz="1100" dirty="0">
                          <a:solidFill>
                            <a:schemeClr val="tx1"/>
                          </a:solidFill>
                        </a:rPr>
                        <a:t>Ikke alle er med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da-DK" sz="1100" dirty="0">
                          <a:solidFill>
                            <a:schemeClr val="tx1"/>
                          </a:solidFill>
                        </a:rPr>
                        <a:t>Der skal sættes ind med mere kommunikation til </a:t>
                      </a:r>
                      <a:r>
                        <a:rPr lang="da-DK" sz="1100" dirty="0" err="1">
                          <a:solidFill>
                            <a:schemeClr val="tx1"/>
                          </a:solidFill>
                        </a:rPr>
                        <a:t>instutlederne</a:t>
                      </a:r>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78191961"/>
                  </a:ext>
                </a:extLst>
              </a:tr>
              <a:tr h="174567">
                <a:tc>
                  <a:txBody>
                    <a:bodyPr/>
                    <a:lstStyle/>
                    <a:p>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a-DK" sz="11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804756"/>
                  </a:ext>
                </a:extLst>
              </a:tr>
            </a:tbl>
          </a:graphicData>
        </a:graphic>
      </p:graphicFrame>
    </p:spTree>
    <p:extLst>
      <p:ext uri="{BB962C8B-B14F-4D97-AF65-F5344CB8AC3E}">
        <p14:creationId xmlns:p14="http://schemas.microsoft.com/office/powerpoint/2010/main" val="389871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A00B2-7FB9-4DC1-BC5C-9ED5F29F018F}"/>
              </a:ext>
            </a:extLst>
          </p:cNvPr>
          <p:cNvSpPr>
            <a:spLocks noGrp="1"/>
          </p:cNvSpPr>
          <p:nvPr>
            <p:ph type="ctrTitle"/>
          </p:nvPr>
        </p:nvSpPr>
        <p:spPr>
          <a:xfrm>
            <a:off x="985838" y="3036339"/>
            <a:ext cx="10220325" cy="553998"/>
          </a:xfrm>
        </p:spPr>
        <p:txBody>
          <a:bodyPr/>
          <a:lstStyle/>
          <a:p>
            <a:r>
              <a:rPr lang="da-DK" sz="4000" dirty="0"/>
              <a:t>Værktøjer </a:t>
            </a:r>
            <a:r>
              <a:rPr lang="da-DK" sz="4000"/>
              <a:t>og processer</a:t>
            </a:r>
            <a:endParaRPr lang="da-DK" sz="4000" dirty="0"/>
          </a:p>
        </p:txBody>
      </p:sp>
    </p:spTree>
    <p:extLst>
      <p:ext uri="{BB962C8B-B14F-4D97-AF65-F5344CB8AC3E}">
        <p14:creationId xmlns:p14="http://schemas.microsoft.com/office/powerpoint/2010/main" val="159762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DC399-F0C2-413C-8892-3DFC77E01B69}"/>
              </a:ext>
            </a:extLst>
          </p:cNvPr>
          <p:cNvSpPr>
            <a:spLocks noGrp="1"/>
          </p:cNvSpPr>
          <p:nvPr>
            <p:ph type="title"/>
          </p:nvPr>
        </p:nvSpPr>
        <p:spPr/>
        <p:txBody>
          <a:bodyPr/>
          <a:lstStyle/>
          <a:p>
            <a:r>
              <a:rPr lang="da-DK" dirty="0" err="1"/>
              <a:t>PID’en</a:t>
            </a:r>
            <a:r>
              <a:rPr lang="da-DK" dirty="0"/>
              <a:t> som projektets baseline</a:t>
            </a:r>
          </a:p>
        </p:txBody>
      </p:sp>
      <p:sp>
        <p:nvSpPr>
          <p:cNvPr id="3" name="Pladsholder til indhold 2">
            <a:extLst>
              <a:ext uri="{FF2B5EF4-FFF2-40B4-BE49-F238E27FC236}">
                <a16:creationId xmlns:a16="http://schemas.microsoft.com/office/drawing/2014/main" id="{8D642E66-6BAE-4C79-88EB-74561ADA9552}"/>
              </a:ext>
            </a:extLst>
          </p:cNvPr>
          <p:cNvSpPr>
            <a:spLocks noGrp="1"/>
          </p:cNvSpPr>
          <p:nvPr>
            <p:ph idx="1"/>
          </p:nvPr>
        </p:nvSpPr>
        <p:spPr>
          <a:xfrm>
            <a:off x="1028592" y="1484784"/>
            <a:ext cx="10220325" cy="4521366"/>
          </a:xfrm>
        </p:spPr>
        <p:txBody>
          <a:bodyPr/>
          <a:lstStyle/>
          <a:p>
            <a:r>
              <a:rPr lang="da-DK" dirty="0" err="1"/>
              <a:t>PID’en</a:t>
            </a:r>
            <a:r>
              <a:rPr lang="da-DK" dirty="0"/>
              <a:t> beskriver projektet, både på et strategisk og operationelt niveau, og indeholder alle centrale oplysninger om projektet, som danner basis for, hvordan projektet ledes – </a:t>
            </a:r>
            <a:r>
              <a:rPr lang="da-DK" dirty="0" err="1"/>
              <a:t>PID’en</a:t>
            </a:r>
            <a:r>
              <a:rPr lang="da-DK" dirty="0"/>
              <a:t> er projektets </a:t>
            </a:r>
            <a:r>
              <a:rPr lang="da-DK" b="1" dirty="0"/>
              <a:t>baseline</a:t>
            </a:r>
            <a:r>
              <a:rPr lang="da-DK" dirty="0"/>
              <a:t> og dermed grundlaget for ændringsstyring.</a:t>
            </a:r>
          </a:p>
          <a:p>
            <a:endParaRPr lang="da-DK" dirty="0"/>
          </a:p>
          <a:p>
            <a:r>
              <a:rPr lang="da-DK" dirty="0" err="1"/>
              <a:t>PID’en</a:t>
            </a:r>
            <a:r>
              <a:rPr lang="da-DK" dirty="0"/>
              <a:t> afstemmes og godkendes i styregruppen. Der må forventes et stort arbejde i at udarbejde den. </a:t>
            </a:r>
          </a:p>
        </p:txBody>
      </p:sp>
      <p:sp>
        <p:nvSpPr>
          <p:cNvPr id="4" name="Pladsholder til dato 3">
            <a:extLst>
              <a:ext uri="{FF2B5EF4-FFF2-40B4-BE49-F238E27FC236}">
                <a16:creationId xmlns:a16="http://schemas.microsoft.com/office/drawing/2014/main" id="{77BE3292-1C4C-455A-AF8A-800DC9148B00}"/>
              </a:ext>
            </a:extLst>
          </p:cNvPr>
          <p:cNvSpPr>
            <a:spLocks noGrp="1"/>
          </p:cNvSpPr>
          <p:nvPr>
            <p:ph type="dt" sz="half" idx="10"/>
          </p:nvPr>
        </p:nvSpPr>
        <p:spPr/>
        <p:txBody>
          <a:bodyPr/>
          <a:lstStyle/>
          <a:p>
            <a:fld id="{C537F25B-7492-4FF9-9DA5-B5B9A32159C3}" type="datetime1">
              <a:rPr lang="da-DK" smtClean="0"/>
              <a:t>17-10-2024</a:t>
            </a:fld>
            <a:r>
              <a:rPr lang="da-DK"/>
              <a:t>25-10-2021</a:t>
            </a:r>
            <a:endParaRPr lang="da-DK" dirty="0"/>
          </a:p>
        </p:txBody>
      </p:sp>
      <p:sp>
        <p:nvSpPr>
          <p:cNvPr id="8" name="Rektangel: afrundede hjørner 7">
            <a:extLst>
              <a:ext uri="{FF2B5EF4-FFF2-40B4-BE49-F238E27FC236}">
                <a16:creationId xmlns:a16="http://schemas.microsoft.com/office/drawing/2014/main" id="{D36F5847-9C6F-4D6A-8F17-8B2D8E910C08}"/>
              </a:ext>
            </a:extLst>
          </p:cNvPr>
          <p:cNvSpPr/>
          <p:nvPr/>
        </p:nvSpPr>
        <p:spPr bwMode="auto">
          <a:xfrm>
            <a:off x="6670476" y="3742065"/>
            <a:ext cx="3666098" cy="634207"/>
          </a:xfrm>
          <a:prstGeom prst="roundRect">
            <a:avLst/>
          </a:prstGeom>
          <a:noFill/>
          <a:ln w="1778"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nSpc>
                <a:spcPct val="95000"/>
              </a:lnSpc>
            </a:pPr>
            <a:r>
              <a:rPr lang="da-DK" sz="1600">
                <a:latin typeface="+mn-lt"/>
              </a:rPr>
              <a:t>PID’en handler om at designe projektet til succes</a:t>
            </a:r>
            <a:endParaRPr lang="da-DK" sz="1600" dirty="0">
              <a:latin typeface="+mn-lt"/>
            </a:endParaRPr>
          </a:p>
        </p:txBody>
      </p:sp>
      <p:sp>
        <p:nvSpPr>
          <p:cNvPr id="9" name="Rektangel: afrundede hjørner 8">
            <a:extLst>
              <a:ext uri="{FF2B5EF4-FFF2-40B4-BE49-F238E27FC236}">
                <a16:creationId xmlns:a16="http://schemas.microsoft.com/office/drawing/2014/main" id="{FE49F5C8-2726-4AB8-872E-A50401D211C4}"/>
              </a:ext>
            </a:extLst>
          </p:cNvPr>
          <p:cNvSpPr/>
          <p:nvPr/>
        </p:nvSpPr>
        <p:spPr bwMode="auto">
          <a:xfrm>
            <a:off x="6672009" y="4688397"/>
            <a:ext cx="3708412" cy="1090269"/>
          </a:xfrm>
          <a:prstGeom prst="roundRect">
            <a:avLst/>
          </a:prstGeom>
          <a:noFill/>
          <a:ln w="1778"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nSpc>
                <a:spcPct val="95000"/>
              </a:lnSpc>
            </a:pPr>
            <a:r>
              <a:rPr lang="da-DK" sz="1600">
                <a:latin typeface="+mn-lt"/>
              </a:rPr>
              <a:t>PID danner basis for styring,  måling af fremdrift og ledelse af forandringer gennem hele projektets livscyklus </a:t>
            </a:r>
            <a:r>
              <a:rPr lang="da-DK" sz="2000">
                <a:latin typeface="+mn-lt"/>
              </a:rPr>
              <a:t> </a:t>
            </a:r>
            <a:endParaRPr lang="da-DK" sz="2000" dirty="0">
              <a:latin typeface="+mn-lt"/>
            </a:endParaRPr>
          </a:p>
        </p:txBody>
      </p:sp>
      <p:sp>
        <p:nvSpPr>
          <p:cNvPr id="5" name="Isosceles Triangle 4">
            <a:extLst>
              <a:ext uri="{FF2B5EF4-FFF2-40B4-BE49-F238E27FC236}">
                <a16:creationId xmlns:a16="http://schemas.microsoft.com/office/drawing/2014/main" id="{FE5B4052-D668-8CE1-BCA8-30A2CB25DC40}"/>
              </a:ext>
            </a:extLst>
          </p:cNvPr>
          <p:cNvSpPr/>
          <p:nvPr/>
        </p:nvSpPr>
        <p:spPr bwMode="auto">
          <a:xfrm>
            <a:off x="1989956" y="3811745"/>
            <a:ext cx="2592288" cy="2110587"/>
          </a:xfrm>
          <a:prstGeom prst="triangle">
            <a:avLst>
              <a:gd name="adj" fmla="val 51114"/>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xtBox 10">
            <a:extLst>
              <a:ext uri="{FF2B5EF4-FFF2-40B4-BE49-F238E27FC236}">
                <a16:creationId xmlns:a16="http://schemas.microsoft.com/office/drawing/2014/main" id="{FCDD24F1-6C52-86DB-696E-4C75BE6E596C}"/>
              </a:ext>
            </a:extLst>
          </p:cNvPr>
          <p:cNvSpPr txBox="1"/>
          <p:nvPr/>
        </p:nvSpPr>
        <p:spPr>
          <a:xfrm>
            <a:off x="3502124" y="3668399"/>
            <a:ext cx="1009892" cy="409343"/>
          </a:xfrm>
          <a:prstGeom prst="rect">
            <a:avLst/>
          </a:prstGeom>
          <a:noFill/>
        </p:spPr>
        <p:txBody>
          <a:bodyPr wrap="none" lIns="0" tIns="0" rIns="0" bIns="0" rtlCol="0">
            <a:spAutoFit/>
          </a:bodyPr>
          <a:lstStyle/>
          <a:p>
            <a:pPr>
              <a:lnSpc>
                <a:spcPct val="95000"/>
              </a:lnSpc>
            </a:pPr>
            <a:r>
              <a:rPr lang="da-DK" sz="2800">
                <a:latin typeface="+mn-lt"/>
              </a:rPr>
              <a:t>Scope</a:t>
            </a:r>
            <a:endParaRPr lang="da-DK" sz="2800" dirty="0">
              <a:latin typeface="+mn-lt"/>
            </a:endParaRPr>
          </a:p>
        </p:txBody>
      </p:sp>
      <p:sp>
        <p:nvSpPr>
          <p:cNvPr id="12" name="TextBox 11">
            <a:extLst>
              <a:ext uri="{FF2B5EF4-FFF2-40B4-BE49-F238E27FC236}">
                <a16:creationId xmlns:a16="http://schemas.microsoft.com/office/drawing/2014/main" id="{F083B8DD-4FE0-FFAB-263D-7B4D66A5B602}"/>
              </a:ext>
            </a:extLst>
          </p:cNvPr>
          <p:cNvSpPr txBox="1"/>
          <p:nvPr/>
        </p:nvSpPr>
        <p:spPr>
          <a:xfrm>
            <a:off x="4533716" y="5406070"/>
            <a:ext cx="1155766" cy="409343"/>
          </a:xfrm>
          <a:prstGeom prst="rect">
            <a:avLst/>
          </a:prstGeom>
          <a:noFill/>
        </p:spPr>
        <p:txBody>
          <a:bodyPr wrap="none" lIns="0" tIns="0" rIns="0" bIns="0" rtlCol="0">
            <a:spAutoFit/>
          </a:bodyPr>
          <a:lstStyle/>
          <a:p>
            <a:pPr>
              <a:lnSpc>
                <a:spcPct val="95000"/>
              </a:lnSpc>
            </a:pPr>
            <a:r>
              <a:rPr lang="da-DK" sz="2800">
                <a:latin typeface="+mn-lt"/>
              </a:rPr>
              <a:t>Budget</a:t>
            </a:r>
            <a:endParaRPr lang="da-DK" sz="2800" dirty="0">
              <a:latin typeface="+mn-lt"/>
            </a:endParaRPr>
          </a:p>
        </p:txBody>
      </p:sp>
      <p:sp>
        <p:nvSpPr>
          <p:cNvPr id="13" name="TextBox 12">
            <a:extLst>
              <a:ext uri="{FF2B5EF4-FFF2-40B4-BE49-F238E27FC236}">
                <a16:creationId xmlns:a16="http://schemas.microsoft.com/office/drawing/2014/main" id="{0DA8A716-7A48-C227-C4C6-2A937E2795AF}"/>
              </a:ext>
            </a:extLst>
          </p:cNvPr>
          <p:cNvSpPr txBox="1"/>
          <p:nvPr/>
        </p:nvSpPr>
        <p:spPr>
          <a:xfrm>
            <a:off x="661132" y="5512989"/>
            <a:ext cx="1329723" cy="409343"/>
          </a:xfrm>
          <a:prstGeom prst="rect">
            <a:avLst/>
          </a:prstGeom>
          <a:noFill/>
        </p:spPr>
        <p:txBody>
          <a:bodyPr wrap="none" lIns="0" tIns="0" rIns="0" bIns="0" rtlCol="0">
            <a:spAutoFit/>
          </a:bodyPr>
          <a:lstStyle/>
          <a:p>
            <a:pPr>
              <a:lnSpc>
                <a:spcPct val="95000"/>
              </a:lnSpc>
            </a:pPr>
            <a:r>
              <a:rPr lang="da-DK" sz="2800">
                <a:latin typeface="+mn-lt"/>
              </a:rPr>
              <a:t>Tidsplan</a:t>
            </a:r>
            <a:endParaRPr lang="da-DK" sz="2800" dirty="0">
              <a:latin typeface="+mn-lt"/>
            </a:endParaRPr>
          </a:p>
        </p:txBody>
      </p:sp>
    </p:spTree>
    <p:extLst>
      <p:ext uri="{BB962C8B-B14F-4D97-AF65-F5344CB8AC3E}">
        <p14:creationId xmlns:p14="http://schemas.microsoft.com/office/powerpoint/2010/main" val="207615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sz="4400" dirty="0"/>
              <a:t>Vejledning til styregruppe Kick-OFF : 1</a:t>
            </a:r>
          </a:p>
        </p:txBody>
      </p:sp>
      <p:sp>
        <p:nvSpPr>
          <p:cNvPr id="5" name="Content Placeholder 4"/>
          <p:cNvSpPr>
            <a:spLocks noGrp="1"/>
          </p:cNvSpPr>
          <p:nvPr>
            <p:ph idx="1"/>
          </p:nvPr>
        </p:nvSpPr>
        <p:spPr>
          <a:xfrm>
            <a:off x="983750" y="836712"/>
            <a:ext cx="10220325" cy="5184576"/>
          </a:xfrm>
        </p:spPr>
        <p:txBody>
          <a:bodyPr/>
          <a:lstStyle/>
          <a:p>
            <a:pPr lvl="2" indent="0">
              <a:buNone/>
            </a:pPr>
            <a:endParaRPr lang="da-DK" dirty="0"/>
          </a:p>
          <a:p>
            <a:pPr>
              <a:buNone/>
            </a:pPr>
            <a:r>
              <a:rPr lang="da-DK" dirty="0"/>
              <a:t>Denne Power Point er et værktøj til projektlederen. Brug de slides som kan være relevante for dit projekt og din styregruppe. Tag dem med til det første styregruppemøde som grundlag for en dialog om styregruppens ansvar, opgaver og roller.</a:t>
            </a:r>
          </a:p>
          <a:p>
            <a:pPr>
              <a:buNone/>
            </a:pPr>
            <a:r>
              <a:rPr lang="da-DK" dirty="0"/>
              <a:t>Slides er inddelt i disse afsnit: </a:t>
            </a:r>
          </a:p>
          <a:p>
            <a:pPr marL="342900" indent="-342900">
              <a:buFontTx/>
              <a:buChar char="-"/>
            </a:pPr>
            <a:r>
              <a:rPr lang="da-DK" sz="1600" dirty="0"/>
              <a:t>Ansvar, opgaver og roller</a:t>
            </a:r>
          </a:p>
          <a:p>
            <a:pPr marL="342900" indent="-342900">
              <a:buFontTx/>
              <a:buChar char="-"/>
            </a:pPr>
            <a:r>
              <a:rPr lang="da-DK" sz="1600" dirty="0"/>
              <a:t>Mødestruktur</a:t>
            </a:r>
          </a:p>
          <a:p>
            <a:pPr marL="342900" indent="-342900">
              <a:buFontTx/>
              <a:buChar char="-"/>
            </a:pPr>
            <a:r>
              <a:rPr lang="da-DK" sz="1600" dirty="0"/>
              <a:t>Værktøjer og processer</a:t>
            </a:r>
          </a:p>
          <a:p>
            <a:pPr>
              <a:buNone/>
            </a:pPr>
            <a:r>
              <a:rPr lang="da-DK" dirty="0"/>
              <a:t>Power Pointen tager udgangspunkt i styregruppehåndbogen som ligger på beslutningsmodellens hjemmeside:  </a:t>
            </a:r>
            <a:r>
              <a:rPr lang="da-DK" dirty="0">
                <a:hlinkClick r:id="rId4"/>
              </a:rPr>
              <a:t>Projekter i Enhedsadministrationen (au.dk)</a:t>
            </a:r>
            <a:r>
              <a:rPr lang="da-DK" dirty="0"/>
              <a:t>.</a:t>
            </a:r>
          </a:p>
          <a:p>
            <a:pPr marL="342900" indent="-342900"/>
            <a:r>
              <a:rPr lang="da-DK" sz="1600" dirty="0"/>
              <a:t>Styregruppehåndbogen giver en mere dybdegående indsigt i ansvaret for en styregruppe og indeholder:</a:t>
            </a:r>
          </a:p>
          <a:p>
            <a:pPr marL="774900" lvl="1" indent="-342900"/>
            <a:r>
              <a:rPr lang="da-DK" sz="1600" dirty="0"/>
              <a:t>Det strategiske ansvar</a:t>
            </a:r>
          </a:p>
          <a:p>
            <a:pPr marL="774900" lvl="1" indent="-342900"/>
            <a:r>
              <a:rPr lang="da-DK" sz="1600" dirty="0"/>
              <a:t>Det juridiske ansvar</a:t>
            </a:r>
          </a:p>
          <a:p>
            <a:pPr marL="774900" lvl="1" indent="-342900"/>
            <a:r>
              <a:rPr lang="da-DK" sz="1600" dirty="0"/>
              <a:t>Det økonomiske og ressourcemæssige ansvar</a:t>
            </a:r>
          </a:p>
          <a:p>
            <a:pPr marL="774900" lvl="1" indent="-342900"/>
            <a:r>
              <a:rPr lang="da-DK" sz="1600" dirty="0"/>
              <a:t>Det praktiske ansvar</a:t>
            </a:r>
          </a:p>
          <a:p>
            <a:pPr marL="774900" lvl="1" indent="-342900"/>
            <a:r>
              <a:rPr lang="da-DK" sz="1600" dirty="0"/>
              <a:t>Projektmodellen </a:t>
            </a:r>
          </a:p>
          <a:p>
            <a:pPr marL="342900" indent="-342900">
              <a:buFont typeface="Arial" panose="020B0604020202020204" pitchFamily="34" charset="0"/>
              <a:buChar char="•"/>
            </a:pPr>
            <a:endParaRPr lang="da-DK" dirty="0"/>
          </a:p>
          <a:p>
            <a:pPr indent="0"/>
            <a:endParaRPr lang="da-DK" dirty="0"/>
          </a:p>
          <a:p>
            <a:pPr marL="251460" lvl="1" indent="-179705">
              <a:buNone/>
            </a:pPr>
            <a:endParaRPr lang="da-DK" dirty="0"/>
          </a:p>
          <a:p>
            <a:endParaRPr lang="da-DK" dirty="0"/>
          </a:p>
        </p:txBody>
      </p:sp>
    </p:spTree>
    <p:custDataLst>
      <p:tags r:id="rId1"/>
    </p:custDataLst>
    <p:extLst>
      <p:ext uri="{BB962C8B-B14F-4D97-AF65-F5344CB8AC3E}">
        <p14:creationId xmlns:p14="http://schemas.microsoft.com/office/powerpoint/2010/main" val="281336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E85C9-0646-EAC8-7BC3-7463BA56C23E}"/>
              </a:ext>
            </a:extLst>
          </p:cNvPr>
          <p:cNvSpPr>
            <a:spLocks noGrp="1"/>
          </p:cNvSpPr>
          <p:nvPr>
            <p:ph type="title"/>
          </p:nvPr>
        </p:nvSpPr>
        <p:spPr/>
        <p:txBody>
          <a:bodyPr/>
          <a:lstStyle/>
          <a:p>
            <a:r>
              <a:rPr lang="da-DK" dirty="0"/>
              <a:t>Compliancerapport</a:t>
            </a:r>
          </a:p>
        </p:txBody>
      </p:sp>
      <p:sp>
        <p:nvSpPr>
          <p:cNvPr id="3" name="Pladsholder til indhold 2">
            <a:extLst>
              <a:ext uri="{FF2B5EF4-FFF2-40B4-BE49-F238E27FC236}">
                <a16:creationId xmlns:a16="http://schemas.microsoft.com/office/drawing/2014/main" id="{EA0F7B95-CB2A-0504-38FB-6AED875148AF}"/>
              </a:ext>
            </a:extLst>
          </p:cNvPr>
          <p:cNvSpPr>
            <a:spLocks noGrp="1"/>
          </p:cNvSpPr>
          <p:nvPr>
            <p:ph idx="1"/>
          </p:nvPr>
        </p:nvSpPr>
        <p:spPr>
          <a:xfrm>
            <a:off x="985839" y="1373021"/>
            <a:ext cx="6692750" cy="4521366"/>
          </a:xfrm>
        </p:spPr>
        <p:txBody>
          <a:bodyPr/>
          <a:lstStyle/>
          <a:p>
            <a:r>
              <a:rPr lang="da-DK" sz="1800" b="1" dirty="0">
                <a:effectLst/>
                <a:ea typeface="Calibri" panose="020F0502020204030204" pitchFamily="34" charset="0"/>
                <a:cs typeface="Times New Roman" panose="02020603050405020304" pitchFamily="18" charset="0"/>
              </a:rPr>
              <a:t>Formål</a:t>
            </a:r>
          </a:p>
          <a:p>
            <a:r>
              <a:rPr lang="da-DK" sz="1800" dirty="0" err="1">
                <a:effectLst/>
                <a:ea typeface="Calibri" panose="020F0502020204030204" pitchFamily="34" charset="0"/>
                <a:cs typeface="Times New Roman" panose="02020603050405020304" pitchFamily="18" charset="0"/>
              </a:rPr>
              <a:t>Compliancerapportens</a:t>
            </a:r>
            <a:r>
              <a:rPr lang="da-DK" sz="1800" dirty="0">
                <a:effectLst/>
                <a:ea typeface="Calibri" panose="020F0502020204030204" pitchFamily="34" charset="0"/>
                <a:cs typeface="Times New Roman" panose="02020603050405020304" pitchFamily="18" charset="0"/>
              </a:rPr>
              <a:t> </a:t>
            </a:r>
            <a:r>
              <a:rPr lang="da-DK" sz="1800" dirty="0">
                <a:ea typeface="Calibri" panose="020F0502020204030204" pitchFamily="34" charset="0"/>
                <a:cs typeface="Times New Roman" panose="02020603050405020304" pitchFamily="18" charset="0"/>
              </a:rPr>
              <a:t>formål er at sikre, at projektet forholder sig til blandt andet forvaltningsloven, offentlighedsloven og arkivloven.</a:t>
            </a:r>
          </a:p>
          <a:p>
            <a:endParaRPr lang="da-DK" sz="1800" dirty="0">
              <a:ea typeface="Calibri" panose="020F0502020204030204" pitchFamily="34" charset="0"/>
              <a:cs typeface="Times New Roman" panose="02020603050405020304" pitchFamily="18" charset="0"/>
            </a:endParaRPr>
          </a:p>
          <a:p>
            <a:r>
              <a:rPr lang="da-DK" sz="1800" b="1" dirty="0">
                <a:cs typeface="Times New Roman" panose="02020603050405020304" pitchFamily="18" charset="0"/>
              </a:rPr>
              <a:t>Godkendelse</a:t>
            </a:r>
          </a:p>
          <a:p>
            <a:r>
              <a:rPr lang="da-DK" sz="1800" dirty="0" err="1">
                <a:effectLst/>
                <a:ea typeface="Calibri" panose="020F0502020204030204" pitchFamily="34" charset="0"/>
                <a:cs typeface="Times New Roman" panose="02020603050405020304" pitchFamily="18" charset="0"/>
              </a:rPr>
              <a:t>Compliancerapporten</a:t>
            </a:r>
            <a:r>
              <a:rPr lang="da-DK" sz="1800" dirty="0">
                <a:effectLst/>
                <a:ea typeface="Calibri" panose="020F0502020204030204" pitchFamily="34" charset="0"/>
                <a:cs typeface="Times New Roman" panose="02020603050405020304" pitchFamily="18" charset="0"/>
              </a:rPr>
              <a:t> ejes af projektejer og godkendes af styregruppen i </a:t>
            </a:r>
            <a:r>
              <a:rPr lang="da-DK" sz="1800" dirty="0" err="1">
                <a:effectLst/>
                <a:ea typeface="Calibri" panose="020F0502020204030204" pitchFamily="34" charset="0"/>
                <a:cs typeface="Times New Roman" panose="02020603050405020304" pitchFamily="18" charset="0"/>
              </a:rPr>
              <a:t>foranalysen</a:t>
            </a:r>
            <a:r>
              <a:rPr lang="da-DK" sz="1800" dirty="0">
                <a:effectLst/>
                <a:ea typeface="Calibri" panose="020F0502020204030204" pitchFamily="34" charset="0"/>
                <a:cs typeface="Times New Roman" panose="02020603050405020304" pitchFamily="18" charset="0"/>
              </a:rPr>
              <a:t>.</a:t>
            </a:r>
          </a:p>
          <a:p>
            <a:r>
              <a:rPr lang="da-DK" sz="1800" dirty="0">
                <a:ea typeface="Calibri" panose="020F0502020204030204" pitchFamily="34" charset="0"/>
                <a:cs typeface="Times New Roman" panose="02020603050405020304" pitchFamily="18" charset="0"/>
              </a:rPr>
              <a:t>Skal opdateres, hvis der sker ændringer undervejs i projektet.</a:t>
            </a:r>
            <a:endParaRPr lang="da-DK" sz="1800" dirty="0">
              <a:effectLst/>
              <a:ea typeface="Calibri" panose="020F0502020204030204" pitchFamily="34"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22B3A856-A6C0-146D-3F2F-12E2CF824914}"/>
              </a:ext>
            </a:extLst>
          </p:cNvPr>
          <p:cNvSpPr>
            <a:spLocks noGrp="1"/>
          </p:cNvSpPr>
          <p:nvPr>
            <p:ph type="dt" sz="half" idx="10"/>
          </p:nvPr>
        </p:nvSpPr>
        <p:spPr/>
        <p:txBody>
          <a:bodyPr/>
          <a:lstStyle/>
          <a:p>
            <a:fld id="{AEE59E8E-00D5-4790-84E8-73EA380766DE}" type="datetime1">
              <a:rPr lang="da-DK" smtClean="0"/>
              <a:t>17-10-2024</a:t>
            </a:fld>
            <a:r>
              <a:rPr lang="da-DK"/>
              <a:t>25-10-2021</a:t>
            </a:r>
            <a:endParaRPr lang="da-DK" dirty="0"/>
          </a:p>
        </p:txBody>
      </p:sp>
      <p:pic>
        <p:nvPicPr>
          <p:cNvPr id="6" name="Billede 5" descr="Personer, der hæver tommelfingrene opad">
            <a:extLst>
              <a:ext uri="{FF2B5EF4-FFF2-40B4-BE49-F238E27FC236}">
                <a16:creationId xmlns:a16="http://schemas.microsoft.com/office/drawing/2014/main" id="{DFAB3777-96A1-2FEE-8F63-450DA1215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28" y="1556792"/>
            <a:ext cx="3739344" cy="2492896"/>
          </a:xfrm>
          <a:prstGeom prst="rect">
            <a:avLst/>
          </a:prstGeom>
        </p:spPr>
      </p:pic>
    </p:spTree>
    <p:extLst>
      <p:ext uri="{BB962C8B-B14F-4D97-AF65-F5344CB8AC3E}">
        <p14:creationId xmlns:p14="http://schemas.microsoft.com/office/powerpoint/2010/main" val="200632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9767-963C-4071-93B7-7AF8279080F8}"/>
              </a:ext>
            </a:extLst>
          </p:cNvPr>
          <p:cNvSpPr>
            <a:spLocks noGrp="1"/>
          </p:cNvSpPr>
          <p:nvPr>
            <p:ph type="title"/>
          </p:nvPr>
        </p:nvSpPr>
        <p:spPr/>
        <p:txBody>
          <a:bodyPr/>
          <a:lstStyle/>
          <a:p>
            <a:r>
              <a:rPr lang="da-DK" dirty="0" err="1"/>
              <a:t>ProjektRisiko</a:t>
            </a:r>
          </a:p>
        </p:txBody>
      </p:sp>
      <p:sp>
        <p:nvSpPr>
          <p:cNvPr id="3" name="Pladsholder til indhold 2">
            <a:extLst>
              <a:ext uri="{FF2B5EF4-FFF2-40B4-BE49-F238E27FC236}">
                <a16:creationId xmlns:a16="http://schemas.microsoft.com/office/drawing/2014/main" id="{0CFDA87C-C361-4892-84BF-1F986E950229}"/>
              </a:ext>
            </a:extLst>
          </p:cNvPr>
          <p:cNvSpPr>
            <a:spLocks noGrp="1"/>
          </p:cNvSpPr>
          <p:nvPr>
            <p:ph idx="1"/>
          </p:nvPr>
        </p:nvSpPr>
        <p:spPr>
          <a:xfrm>
            <a:off x="799868" y="1373021"/>
            <a:ext cx="10909965" cy="4521366"/>
          </a:xfrm>
        </p:spPr>
        <p:txBody>
          <a:bodyPr/>
          <a:lstStyle/>
          <a:p>
            <a:r>
              <a:rPr lang="da-DK" b="1"/>
              <a:t>Projektrisici kan true selve projektets gennemførsel. De er specifikke for projektet og risikostyring er en vigtig del af projektstyringen.</a:t>
            </a:r>
          </a:p>
          <a:p>
            <a:endParaRPr lang="da-DK"/>
          </a:p>
          <a:p>
            <a:r>
              <a:rPr lang="da-DK"/>
              <a:t>Risiko</a:t>
            </a:r>
            <a:r>
              <a:rPr lang="da-DK" dirty="0"/>
              <a:t>: En </a:t>
            </a:r>
            <a:r>
              <a:rPr lang="da-DK" b="1" dirty="0"/>
              <a:t>mulig</a:t>
            </a:r>
            <a:r>
              <a:rPr lang="da-DK" dirty="0"/>
              <a:t> hændelse som, </a:t>
            </a:r>
            <a:r>
              <a:rPr lang="da-DK" b="1" dirty="0"/>
              <a:t>hvis</a:t>
            </a:r>
            <a:r>
              <a:rPr lang="da-DK" dirty="0"/>
              <a:t> den indtræffer, har en negativ indvirkning på projektet.</a:t>
            </a:r>
          </a:p>
          <a:p>
            <a:endParaRPr lang="da-DK" dirty="0"/>
          </a:p>
          <a:p>
            <a:r>
              <a:rPr lang="da-DK" dirty="0"/>
              <a:t>Risikohåndtering indebærer:</a:t>
            </a:r>
          </a:p>
          <a:p>
            <a:pPr marL="342900" indent="-342900">
              <a:buFont typeface="Arial" panose="020B0604020202020204" pitchFamily="34" charset="0"/>
              <a:buChar char="•"/>
            </a:pPr>
            <a:r>
              <a:rPr lang="da-DK" dirty="0"/>
              <a:t>Risikoanalyse og –vurdering </a:t>
            </a:r>
          </a:p>
          <a:p>
            <a:pPr marL="342900" indent="-342900">
              <a:buFont typeface="Arial" panose="020B0604020202020204" pitchFamily="34" charset="0"/>
              <a:buChar char="•"/>
            </a:pPr>
            <a:r>
              <a:rPr lang="da-DK" dirty="0"/>
              <a:t>Forberedelse af mitigerende/afbødende handlinger </a:t>
            </a:r>
          </a:p>
          <a:p>
            <a:pPr marL="342900" indent="-342900">
              <a:buFont typeface="Arial" panose="020B0604020202020204" pitchFamily="34" charset="0"/>
              <a:buChar char="•"/>
            </a:pPr>
            <a:r>
              <a:rPr lang="da-DK" dirty="0"/>
              <a:t>Delegering af risikoansvar </a:t>
            </a:r>
          </a:p>
          <a:p>
            <a:pPr>
              <a:buNone/>
            </a:pPr>
            <a:endParaRPr lang="da-DK" dirty="0"/>
          </a:p>
          <a:p>
            <a:pPr>
              <a:buNone/>
            </a:pPr>
            <a:r>
              <a:rPr lang="da-DK" dirty="0"/>
              <a:t>Risikologgen godkendes af styregruppen.</a:t>
            </a:r>
          </a:p>
        </p:txBody>
      </p:sp>
      <p:sp>
        <p:nvSpPr>
          <p:cNvPr id="4" name="Pladsholder til dato 3">
            <a:extLst>
              <a:ext uri="{FF2B5EF4-FFF2-40B4-BE49-F238E27FC236}">
                <a16:creationId xmlns:a16="http://schemas.microsoft.com/office/drawing/2014/main" id="{52C9EE6A-F1D9-4C30-9972-1E27261724A6}"/>
              </a:ext>
            </a:extLst>
          </p:cNvPr>
          <p:cNvSpPr>
            <a:spLocks noGrp="1"/>
          </p:cNvSpPr>
          <p:nvPr>
            <p:ph type="dt" sz="half" idx="10"/>
          </p:nvPr>
        </p:nvSpPr>
        <p:spPr/>
        <p:txBody>
          <a:bodyPr/>
          <a:lstStyle/>
          <a:p>
            <a:fld id="{949AF17B-60D7-42B9-8A96-EFF555F154EC}" type="datetime1">
              <a:rPr lang="da-DK" smtClean="0"/>
              <a:t>17-10-2024</a:t>
            </a:fld>
            <a:r>
              <a:rPr lang="da-DK"/>
              <a:t>25-10-2021</a:t>
            </a:r>
            <a:endParaRPr lang="da-DK" dirty="0"/>
          </a:p>
        </p:txBody>
      </p:sp>
      <p:pic>
        <p:nvPicPr>
          <p:cNvPr id="5" name="Billede 4">
            <a:extLst>
              <a:ext uri="{FF2B5EF4-FFF2-40B4-BE49-F238E27FC236}">
                <a16:creationId xmlns:a16="http://schemas.microsoft.com/office/drawing/2014/main" id="{1A8A3BC7-0A0B-40E5-9465-76C35E7F1839}"/>
              </a:ext>
            </a:extLst>
          </p:cNvPr>
          <p:cNvPicPr>
            <a:picLocks noChangeAspect="1"/>
          </p:cNvPicPr>
          <p:nvPr/>
        </p:nvPicPr>
        <p:blipFill rotWithShape="1">
          <a:blip r:embed="rId2"/>
          <a:srcRect l="51692" t="22591"/>
          <a:stretch/>
        </p:blipFill>
        <p:spPr>
          <a:xfrm>
            <a:off x="7122343" y="2861810"/>
            <a:ext cx="4354696" cy="3315471"/>
          </a:xfrm>
          <a:prstGeom prst="rect">
            <a:avLst/>
          </a:prstGeom>
        </p:spPr>
      </p:pic>
    </p:spTree>
    <p:extLst>
      <p:ext uri="{BB962C8B-B14F-4D97-AF65-F5344CB8AC3E}">
        <p14:creationId xmlns:p14="http://schemas.microsoft.com/office/powerpoint/2010/main" val="264135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9767-963C-4071-93B7-7AF8279080F8}"/>
              </a:ext>
            </a:extLst>
          </p:cNvPr>
          <p:cNvSpPr>
            <a:spLocks noGrp="1"/>
          </p:cNvSpPr>
          <p:nvPr>
            <p:ph type="title"/>
          </p:nvPr>
        </p:nvSpPr>
        <p:spPr/>
        <p:txBody>
          <a:bodyPr/>
          <a:lstStyle/>
          <a:p>
            <a:r>
              <a:rPr lang="da-DK"/>
              <a:t>Risikovurdering af Løsningen i forhold til informationssikkerhed</a:t>
            </a:r>
            <a:endParaRPr lang="da-DK" dirty="0"/>
          </a:p>
        </p:txBody>
      </p:sp>
      <p:sp>
        <p:nvSpPr>
          <p:cNvPr id="3" name="Pladsholder til indhold 2">
            <a:extLst>
              <a:ext uri="{FF2B5EF4-FFF2-40B4-BE49-F238E27FC236}">
                <a16:creationId xmlns:a16="http://schemas.microsoft.com/office/drawing/2014/main" id="{0CFDA87C-C361-4892-84BF-1F986E950229}"/>
              </a:ext>
            </a:extLst>
          </p:cNvPr>
          <p:cNvSpPr>
            <a:spLocks noGrp="1"/>
          </p:cNvSpPr>
          <p:nvPr>
            <p:ph idx="1"/>
          </p:nvPr>
        </p:nvSpPr>
        <p:spPr/>
        <p:txBody>
          <a:bodyPr/>
          <a:lstStyle/>
          <a:p>
            <a:r>
              <a:rPr lang="da-DK" b="1" dirty="0">
                <a:ea typeface="+mn-lt"/>
                <a:cs typeface="+mn-lt"/>
              </a:rPr>
              <a:t>Den databeskyttelsesretlige risikovurdering foretages for løsningen som helhed i forhold til informationssikkerhed</a:t>
            </a:r>
            <a:endParaRPr lang="da-DK" dirty="0">
              <a:ea typeface="+mn-lt"/>
              <a:cs typeface="+mn-lt"/>
            </a:endParaRPr>
          </a:p>
          <a:p>
            <a:endParaRPr lang="da-DK" b="1" dirty="0">
              <a:ea typeface="+mn-lt"/>
              <a:cs typeface="+mn-lt"/>
            </a:endParaRPr>
          </a:p>
          <a:p>
            <a:r>
              <a:rPr lang="da-DK" dirty="0">
                <a:ea typeface="+mn-lt"/>
                <a:cs typeface="+mn-lt"/>
              </a:rPr>
              <a:t>Bruges til at vurdere</a:t>
            </a:r>
            <a:r>
              <a:rPr lang="da-DK" dirty="0"/>
              <a:t>, om der skal foretages en konsekvensanalyse</a:t>
            </a:r>
          </a:p>
          <a:p>
            <a:r>
              <a:rPr lang="da-DK" dirty="0"/>
              <a:t>Bruges også til at beslutte hvilke sikkerhedsforanstaltninger, som er nødvendige for at beskytte personoplysningerne.</a:t>
            </a:r>
          </a:p>
          <a:p>
            <a:r>
              <a:rPr lang="da-DK" dirty="0">
                <a:ea typeface="+mn-lt"/>
                <a:cs typeface="+mn-lt"/>
              </a:rPr>
              <a:t>Er input til eventuelle beredskabsplaner.</a:t>
            </a:r>
          </a:p>
          <a:p>
            <a:endParaRPr lang="da-DK" dirty="0">
              <a:ea typeface="+mn-lt"/>
              <a:cs typeface="+mn-lt"/>
            </a:endParaRPr>
          </a:p>
          <a:p>
            <a:r>
              <a:rPr lang="da-DK" dirty="0">
                <a:ea typeface="+mn-lt"/>
                <a:cs typeface="+mn-lt"/>
              </a:rPr>
              <a:t>Forholder sig IKKE til </a:t>
            </a:r>
            <a:r>
              <a:rPr lang="da-DK" dirty="0"/>
              <a:t>den dataansvarliges risiko for f.eks. sanktioner, tab af </a:t>
            </a:r>
            <a:br>
              <a:rPr lang="da-DK" dirty="0"/>
            </a:br>
            <a:r>
              <a:rPr lang="da-DK" dirty="0"/>
              <a:t>omdømme eller lignende.</a:t>
            </a:r>
            <a:endParaRPr lang="da-DK" dirty="0">
              <a:ea typeface="+mn-lt"/>
              <a:cs typeface="+mn-lt"/>
            </a:endParaRPr>
          </a:p>
          <a:p>
            <a:endParaRPr lang="da-DK" b="1" dirty="0"/>
          </a:p>
          <a:p>
            <a:r>
              <a:rPr lang="da-DK" dirty="0"/>
              <a:t>Risikovurderingen godkendes af projektejer.</a:t>
            </a:r>
          </a:p>
          <a:p>
            <a:pPr marL="342900" indent="-342900">
              <a:buFont typeface="Arial" panose="020B0604020202020204" pitchFamily="34" charset="0"/>
              <a:buChar char="•"/>
            </a:pPr>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52C9EE6A-F1D9-4C30-9972-1E27261724A6}"/>
              </a:ext>
            </a:extLst>
          </p:cNvPr>
          <p:cNvSpPr>
            <a:spLocks noGrp="1"/>
          </p:cNvSpPr>
          <p:nvPr>
            <p:ph type="dt" sz="half" idx="10"/>
          </p:nvPr>
        </p:nvSpPr>
        <p:spPr/>
        <p:txBody>
          <a:bodyPr/>
          <a:lstStyle/>
          <a:p>
            <a:fld id="{949AF17B-60D7-42B9-8A96-EFF555F154EC}" type="datetime1">
              <a:rPr lang="da-DK" smtClean="0"/>
              <a:t>17-10-2024</a:t>
            </a:fld>
            <a:r>
              <a:rPr lang="da-DK"/>
              <a:t>25-10-2021</a:t>
            </a:r>
            <a:endParaRPr lang="da-DK" dirty="0"/>
          </a:p>
        </p:txBody>
      </p:sp>
      <p:pic>
        <p:nvPicPr>
          <p:cNvPr id="1030" name="Picture 6" descr="Dokument Vektorgrafiken und Vektor-Icons zum kostenlosen Download">
            <a:extLst>
              <a:ext uri="{FF2B5EF4-FFF2-40B4-BE49-F238E27FC236}">
                <a16:creationId xmlns:a16="http://schemas.microsoft.com/office/drawing/2014/main" id="{6A0E11D0-9CA7-4B06-8379-3D514BD35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21"/>
          <a:stretch/>
        </p:blipFill>
        <p:spPr bwMode="auto">
          <a:xfrm rot="734711">
            <a:off x="9689487" y="3973860"/>
            <a:ext cx="190500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8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D9767-963C-4071-93B7-7AF8279080F8}"/>
              </a:ext>
            </a:extLst>
          </p:cNvPr>
          <p:cNvSpPr>
            <a:spLocks noGrp="1"/>
          </p:cNvSpPr>
          <p:nvPr>
            <p:ph type="title"/>
          </p:nvPr>
        </p:nvSpPr>
        <p:spPr/>
        <p:txBody>
          <a:bodyPr/>
          <a:lstStyle/>
          <a:p>
            <a:r>
              <a:rPr lang="da-DK" dirty="0" err="1"/>
              <a:t>ProduktRisiko</a:t>
            </a:r>
          </a:p>
        </p:txBody>
      </p:sp>
      <p:sp>
        <p:nvSpPr>
          <p:cNvPr id="3" name="Pladsholder til indhold 2">
            <a:extLst>
              <a:ext uri="{FF2B5EF4-FFF2-40B4-BE49-F238E27FC236}">
                <a16:creationId xmlns:a16="http://schemas.microsoft.com/office/drawing/2014/main" id="{0CFDA87C-C361-4892-84BF-1F986E950229}"/>
              </a:ext>
            </a:extLst>
          </p:cNvPr>
          <p:cNvSpPr>
            <a:spLocks noGrp="1"/>
          </p:cNvSpPr>
          <p:nvPr>
            <p:ph idx="1"/>
          </p:nvPr>
        </p:nvSpPr>
        <p:spPr>
          <a:xfrm>
            <a:off x="799867" y="1373021"/>
            <a:ext cx="10623260" cy="4521366"/>
          </a:xfrm>
        </p:spPr>
        <p:txBody>
          <a:bodyPr/>
          <a:lstStyle/>
          <a:p>
            <a:r>
              <a:rPr lang="da-DK" b="1" dirty="0">
                <a:ea typeface="+mn-lt"/>
                <a:cs typeface="+mn-lt"/>
              </a:rPr>
              <a:t>Produktrisici kan true kvaliteten af det endelige produkt – f.eks. at systemet er nyt og komplekst, slutbruger oplever, at systemet er vanskeligt at betjene, uklare krav osv. </a:t>
            </a:r>
            <a:endParaRPr lang="da-DK" dirty="0">
              <a:ea typeface="+mn-lt"/>
              <a:cs typeface="+mn-lt"/>
            </a:endParaRPr>
          </a:p>
          <a:p>
            <a:endParaRPr lang="da-DK" b="1" dirty="0">
              <a:ea typeface="+mn-lt"/>
              <a:cs typeface="+mn-lt"/>
            </a:endParaRPr>
          </a:p>
          <a:p>
            <a:pPr marL="342900" indent="-342900">
              <a:buFont typeface="Arial" panose="020B0604020202020204" pitchFamily="34" charset="0"/>
              <a:buChar char="•"/>
            </a:pPr>
            <a:r>
              <a:rPr lang="da-DK" dirty="0">
                <a:ea typeface="+mn-lt"/>
                <a:cs typeface="+mn-lt"/>
              </a:rPr>
              <a:t>Produktrisikoanalysen (PRA) beskriver risici i forhold til sandsynlighed, konsekvens og samlet risikoscore.</a:t>
            </a:r>
          </a:p>
          <a:p>
            <a:pPr marL="342900" indent="-342900">
              <a:buFont typeface="Arial" panose="020B0604020202020204" pitchFamily="34" charset="0"/>
              <a:buChar char="•"/>
            </a:pPr>
            <a:r>
              <a:rPr lang="da-DK" dirty="0"/>
              <a:t>PRA godkendes af styregruppen.</a:t>
            </a:r>
          </a:p>
          <a:p>
            <a:pPr marL="342900" indent="-342900">
              <a:buFont typeface="Arial" panose="020B0604020202020204" pitchFamily="34" charset="0"/>
              <a:buChar char="•"/>
            </a:pPr>
            <a:r>
              <a:rPr lang="da-DK" dirty="0">
                <a:ea typeface="+mn-lt"/>
                <a:cs typeface="+mn-lt"/>
              </a:rPr>
              <a:t>PRA bruges i forbindelse med test, hvor for eksempel teststrategien beskriver, hvordan projektet vil håndtere sine leverancer under hensyntagen til PRA.</a:t>
            </a:r>
            <a:endParaRPr lang="da-DK" dirty="0"/>
          </a:p>
          <a:p>
            <a:endParaRPr lang="da-DK" dirty="0">
              <a:ea typeface="+mn-lt"/>
              <a:cs typeface="+mn-lt"/>
            </a:endParaRPr>
          </a:p>
          <a:p>
            <a:endParaRPr lang="da-DK" b="1" dirty="0"/>
          </a:p>
          <a:p>
            <a:pPr marL="342900" indent="-342900">
              <a:buFont typeface="Arial" panose="020B0604020202020204" pitchFamily="34" charset="0"/>
              <a:buChar char="•"/>
            </a:pPr>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52C9EE6A-F1D9-4C30-9972-1E27261724A6}"/>
              </a:ext>
            </a:extLst>
          </p:cNvPr>
          <p:cNvSpPr>
            <a:spLocks noGrp="1"/>
          </p:cNvSpPr>
          <p:nvPr>
            <p:ph type="dt" sz="half" idx="10"/>
          </p:nvPr>
        </p:nvSpPr>
        <p:spPr/>
        <p:txBody>
          <a:bodyPr/>
          <a:lstStyle/>
          <a:p>
            <a:fld id="{949AF17B-60D7-42B9-8A96-EFF555F154EC}" type="datetime1">
              <a:rPr lang="da-DK" smtClean="0"/>
              <a:t>17-10-2024</a:t>
            </a:fld>
            <a:r>
              <a:rPr lang="da-DK"/>
              <a:t>25-10-2021</a:t>
            </a:r>
            <a:endParaRPr lang="da-DK" dirty="0"/>
          </a:p>
        </p:txBody>
      </p:sp>
    </p:spTree>
    <p:extLst>
      <p:ext uri="{BB962C8B-B14F-4D97-AF65-F5344CB8AC3E}">
        <p14:creationId xmlns:p14="http://schemas.microsoft.com/office/powerpoint/2010/main" val="1945102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Gevinstrealisering</a:t>
            </a:r>
          </a:p>
        </p:txBody>
      </p:sp>
      <p:sp>
        <p:nvSpPr>
          <p:cNvPr id="4" name="Pladsholder til dato 3"/>
          <p:cNvSpPr>
            <a:spLocks noGrp="1"/>
          </p:cNvSpPr>
          <p:nvPr>
            <p:ph type="dt" sz="half" idx="10"/>
          </p:nvPr>
        </p:nvSpPr>
        <p:spPr/>
        <p:txBody>
          <a:bodyPr/>
          <a:lstStyle/>
          <a:p>
            <a:fld id="{4065D0D4-DEA2-44DF-90AA-59DAB5306327}" type="datetime1">
              <a:rPr lang="da-DK" smtClean="0"/>
              <a:t>17-10-2024</a:t>
            </a:fld>
            <a:r>
              <a:rPr lang="da-DK"/>
              <a:t>15-01-2018</a:t>
            </a:r>
            <a:endParaRPr lang="da-DK" dirty="0"/>
          </a:p>
        </p:txBody>
      </p:sp>
      <p:sp>
        <p:nvSpPr>
          <p:cNvPr id="3" name="Tekstfelt 2">
            <a:extLst>
              <a:ext uri="{FF2B5EF4-FFF2-40B4-BE49-F238E27FC236}">
                <a16:creationId xmlns:a16="http://schemas.microsoft.com/office/drawing/2014/main" id="{1CC0B2F1-169B-4084-BEC0-20158F62C1BB}"/>
              </a:ext>
            </a:extLst>
          </p:cNvPr>
          <p:cNvSpPr txBox="1"/>
          <p:nvPr/>
        </p:nvSpPr>
        <p:spPr>
          <a:xfrm>
            <a:off x="837828" y="1340768"/>
            <a:ext cx="9793088" cy="2046714"/>
          </a:xfrm>
          <a:prstGeom prst="rect">
            <a:avLst/>
          </a:prstGeom>
          <a:noFill/>
        </p:spPr>
        <p:txBody>
          <a:bodyPr wrap="square" lIns="0" tIns="0" rIns="0" bIns="0" rtlCol="0">
            <a:spAutoFit/>
          </a:bodyPr>
          <a:lstStyle/>
          <a:p>
            <a:pPr>
              <a:lnSpc>
                <a:spcPct val="95000"/>
              </a:lnSpc>
            </a:pPr>
            <a:r>
              <a:rPr lang="da-DK" sz="2000">
                <a:latin typeface="+mn-lt"/>
              </a:rPr>
              <a:t>Projektet beskriver sine forventede gevinster – gevinstkort.</a:t>
            </a:r>
          </a:p>
          <a:p>
            <a:pPr>
              <a:lnSpc>
                <a:spcPct val="95000"/>
              </a:lnSpc>
            </a:pPr>
            <a:r>
              <a:rPr lang="da-DK" sz="2000">
                <a:latin typeface="+mn-lt"/>
              </a:rPr>
              <a:t>…og projektet skal udføres med henblik på, at gevinsterne kan høstes.</a:t>
            </a:r>
          </a:p>
          <a:p>
            <a:pPr>
              <a:lnSpc>
                <a:spcPct val="95000"/>
              </a:lnSpc>
            </a:pPr>
            <a:endParaRPr lang="da-DK" sz="2000">
              <a:latin typeface="+mn-lt"/>
            </a:endParaRPr>
          </a:p>
          <a:p>
            <a:pPr>
              <a:lnSpc>
                <a:spcPct val="95000"/>
              </a:lnSpc>
            </a:pPr>
            <a:r>
              <a:rPr lang="da-DK" sz="2000">
                <a:latin typeface="+mn-lt"/>
              </a:rPr>
              <a:t>Gevinster høstes kun i begrænset omfang i og af projektet – det vil sige primært efter projektets afslutning og/eller af ”basisorganisationen”. </a:t>
            </a:r>
          </a:p>
          <a:p>
            <a:pPr>
              <a:lnSpc>
                <a:spcPct val="95000"/>
              </a:lnSpc>
            </a:pPr>
            <a:endParaRPr lang="da-DK" sz="2000">
              <a:latin typeface="+mn-lt"/>
            </a:endParaRPr>
          </a:p>
          <a:p>
            <a:pPr>
              <a:lnSpc>
                <a:spcPct val="95000"/>
              </a:lnSpc>
            </a:pPr>
            <a:r>
              <a:rPr lang="da-DK" sz="2000">
                <a:latin typeface="+mn-lt"/>
              </a:rPr>
              <a:t>Høst af gevinster kræver derfor planlægning.</a:t>
            </a:r>
            <a:endParaRPr lang="da-DK" sz="2000" dirty="0">
              <a:latin typeface="+mn-lt"/>
            </a:endParaRPr>
          </a:p>
        </p:txBody>
      </p:sp>
      <p:sp>
        <p:nvSpPr>
          <p:cNvPr id="6" name="Rectangle 5">
            <a:extLst>
              <a:ext uri="{FF2B5EF4-FFF2-40B4-BE49-F238E27FC236}">
                <a16:creationId xmlns:a16="http://schemas.microsoft.com/office/drawing/2014/main" id="{01DBFA2E-FD98-6660-7B07-39F3E0C19F07}"/>
              </a:ext>
            </a:extLst>
          </p:cNvPr>
          <p:cNvSpPr/>
          <p:nvPr/>
        </p:nvSpPr>
        <p:spPr bwMode="auto">
          <a:xfrm>
            <a:off x="765163" y="4149080"/>
            <a:ext cx="9221018" cy="432048"/>
          </a:xfrm>
          <a:prstGeom prst="rect">
            <a:avLst/>
          </a:prstGeom>
          <a:gradFill flip="none" rotWithShape="1">
            <a:gsLst>
              <a:gs pos="20000">
                <a:schemeClr val="bg1"/>
              </a:gs>
              <a:gs pos="99000">
                <a:srgbClr val="002060"/>
              </a:gs>
            </a:gsLst>
            <a:lin ang="10800000" scaled="1"/>
            <a:tileRect/>
          </a:gra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nSpc>
                <a:spcPct val="95000"/>
              </a:lnSpc>
            </a:pPr>
            <a:r>
              <a:rPr lang="da-DK" sz="2400">
                <a:solidFill>
                  <a:schemeClr val="bg1"/>
                </a:solidFill>
              </a:rPr>
              <a:t>Projektorganisation</a:t>
            </a:r>
            <a:endParaRPr lang="da-DK" sz="2400" dirty="0" err="1">
              <a:solidFill>
                <a:schemeClr val="bg1"/>
              </a:solidFill>
            </a:endParaRPr>
          </a:p>
        </p:txBody>
      </p:sp>
      <p:sp>
        <p:nvSpPr>
          <p:cNvPr id="7" name="Rectangle 6">
            <a:extLst>
              <a:ext uri="{FF2B5EF4-FFF2-40B4-BE49-F238E27FC236}">
                <a16:creationId xmlns:a16="http://schemas.microsoft.com/office/drawing/2014/main" id="{5C8F127E-D799-7A4F-A6D7-3816ED65E575}"/>
              </a:ext>
            </a:extLst>
          </p:cNvPr>
          <p:cNvSpPr/>
          <p:nvPr/>
        </p:nvSpPr>
        <p:spPr bwMode="auto">
          <a:xfrm>
            <a:off x="3070076" y="4869160"/>
            <a:ext cx="7412830" cy="432048"/>
          </a:xfrm>
          <a:prstGeom prst="rect">
            <a:avLst/>
          </a:prstGeom>
          <a:gradFill flip="none" rotWithShape="1">
            <a:gsLst>
              <a:gs pos="20000">
                <a:schemeClr val="bg1"/>
              </a:gs>
              <a:gs pos="99000">
                <a:srgbClr val="006600"/>
              </a:gs>
            </a:gsLst>
            <a:lin ang="0" scaled="1"/>
            <a:tileRect/>
          </a:gra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lnSpc>
                <a:spcPct val="95000"/>
              </a:lnSpc>
            </a:pPr>
            <a:r>
              <a:rPr lang="da-DK" sz="2400">
                <a:solidFill>
                  <a:schemeClr val="bg1"/>
                </a:solidFill>
              </a:rPr>
              <a:t>Basisorganisation</a:t>
            </a:r>
            <a:endParaRPr lang="da-DK" sz="2400" dirty="0" err="1">
              <a:solidFill>
                <a:schemeClr val="bg1"/>
              </a:solidFill>
            </a:endParaRPr>
          </a:p>
        </p:txBody>
      </p:sp>
      <p:sp>
        <p:nvSpPr>
          <p:cNvPr id="11" name="Arrow: Pentagon 10">
            <a:extLst>
              <a:ext uri="{FF2B5EF4-FFF2-40B4-BE49-F238E27FC236}">
                <a16:creationId xmlns:a16="http://schemas.microsoft.com/office/drawing/2014/main" id="{A56CAFB2-A7B8-2DC6-0AC0-5A65C0BBF413}"/>
              </a:ext>
            </a:extLst>
          </p:cNvPr>
          <p:cNvSpPr/>
          <p:nvPr/>
        </p:nvSpPr>
        <p:spPr bwMode="auto">
          <a:xfrm>
            <a:off x="765163" y="5589240"/>
            <a:ext cx="9933110" cy="432048"/>
          </a:xfrm>
          <a:prstGeom prst="homePlate">
            <a:avLst/>
          </a:prstGeom>
          <a:solidFill>
            <a:schemeClr val="accent4">
              <a:lumMod val="60000"/>
              <a:lumOff val="40000"/>
            </a:scheme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2400" b="0" i="0" u="none" strike="noStrike" cap="none" normalizeH="0" baseline="0">
                <a:ln>
                  <a:noFill/>
                </a:ln>
                <a:solidFill>
                  <a:schemeClr val="bg1"/>
                </a:solidFill>
                <a:effectLst/>
                <a:latin typeface="AU Passata" pitchFamily="34" charset="0"/>
              </a:rPr>
              <a:t>Identificere og planlægge gevinster                          Realisere gevinster</a:t>
            </a:r>
            <a:endParaRPr kumimoji="0" lang="da-DK" sz="2400" b="0" i="0" u="none" strike="noStrike" cap="none" normalizeH="0" baseline="0" dirty="0" err="1">
              <a:ln>
                <a:noFill/>
              </a:ln>
              <a:solidFill>
                <a:schemeClr val="bg1"/>
              </a:solidFill>
              <a:effectLst/>
              <a:latin typeface="AU Passata" pitchFamily="34" charset="0"/>
            </a:endParaRPr>
          </a:p>
        </p:txBody>
      </p:sp>
      <p:sp>
        <p:nvSpPr>
          <p:cNvPr id="12" name="TextBox 11">
            <a:extLst>
              <a:ext uri="{FF2B5EF4-FFF2-40B4-BE49-F238E27FC236}">
                <a16:creationId xmlns:a16="http://schemas.microsoft.com/office/drawing/2014/main" id="{6535092F-D7C5-04AC-A675-62260ABF0F24}"/>
              </a:ext>
            </a:extLst>
          </p:cNvPr>
          <p:cNvSpPr txBox="1"/>
          <p:nvPr/>
        </p:nvSpPr>
        <p:spPr>
          <a:xfrm>
            <a:off x="837828" y="3645024"/>
            <a:ext cx="1069652" cy="409343"/>
          </a:xfrm>
          <a:prstGeom prst="rect">
            <a:avLst/>
          </a:prstGeom>
          <a:noFill/>
        </p:spPr>
        <p:txBody>
          <a:bodyPr wrap="none" lIns="0" tIns="0" rIns="0" bIns="0" rtlCol="0">
            <a:spAutoFit/>
          </a:bodyPr>
          <a:lstStyle/>
          <a:p>
            <a:pPr>
              <a:lnSpc>
                <a:spcPct val="95000"/>
              </a:lnSpc>
            </a:pPr>
            <a:r>
              <a:rPr lang="da-DK" sz="2800">
                <a:latin typeface="+mn-lt"/>
              </a:rPr>
              <a:t>Projekt</a:t>
            </a:r>
            <a:endParaRPr lang="da-DK" sz="2800" dirty="0">
              <a:latin typeface="+mn-lt"/>
            </a:endParaRPr>
          </a:p>
        </p:txBody>
      </p:sp>
      <p:sp>
        <p:nvSpPr>
          <p:cNvPr id="13" name="TextBox 12">
            <a:extLst>
              <a:ext uri="{FF2B5EF4-FFF2-40B4-BE49-F238E27FC236}">
                <a16:creationId xmlns:a16="http://schemas.microsoft.com/office/drawing/2014/main" id="{70783DB7-4EC0-11B7-A443-63FA8AF5913E}"/>
              </a:ext>
            </a:extLst>
          </p:cNvPr>
          <p:cNvSpPr txBox="1"/>
          <p:nvPr/>
        </p:nvSpPr>
        <p:spPr>
          <a:xfrm>
            <a:off x="5956870" y="3656376"/>
            <a:ext cx="625171" cy="409343"/>
          </a:xfrm>
          <a:prstGeom prst="rect">
            <a:avLst/>
          </a:prstGeom>
          <a:noFill/>
        </p:spPr>
        <p:txBody>
          <a:bodyPr wrap="none" lIns="0" tIns="0" rIns="0" bIns="0" rtlCol="0">
            <a:spAutoFit/>
          </a:bodyPr>
          <a:lstStyle/>
          <a:p>
            <a:pPr>
              <a:lnSpc>
                <a:spcPct val="95000"/>
              </a:lnSpc>
            </a:pPr>
            <a:r>
              <a:rPr lang="da-DK" sz="2800">
                <a:latin typeface="+mn-lt"/>
              </a:rPr>
              <a:t>Drift</a:t>
            </a:r>
            <a:endParaRPr lang="da-DK" sz="2800" dirty="0">
              <a:latin typeface="+mn-lt"/>
            </a:endParaRPr>
          </a:p>
        </p:txBody>
      </p:sp>
      <p:cxnSp>
        <p:nvCxnSpPr>
          <p:cNvPr id="15" name="Straight Arrow Connector 14">
            <a:extLst>
              <a:ext uri="{FF2B5EF4-FFF2-40B4-BE49-F238E27FC236}">
                <a16:creationId xmlns:a16="http://schemas.microsoft.com/office/drawing/2014/main" id="{0A4984AD-C674-71CE-6C48-09DE15B3702A}"/>
              </a:ext>
            </a:extLst>
          </p:cNvPr>
          <p:cNvCxnSpPr/>
          <p:nvPr/>
        </p:nvCxnSpPr>
        <p:spPr bwMode="auto">
          <a:xfrm>
            <a:off x="2061964" y="3861048"/>
            <a:ext cx="3816424" cy="0"/>
          </a:xfrm>
          <a:prstGeom prst="straightConnector1">
            <a:avLst/>
          </a:prstGeom>
          <a:solidFill>
            <a:schemeClr val="accent2"/>
          </a:solidFill>
          <a:ln w="12700" cap="flat" cmpd="sng" algn="ctr">
            <a:solidFill>
              <a:schemeClr val="tx1"/>
            </a:solidFill>
            <a:prstDash val="dash"/>
            <a:round/>
            <a:headEnd type="none" w="med" len="med"/>
            <a:tailEnd type="triangle"/>
          </a:ln>
          <a:effectLst/>
        </p:spPr>
      </p:cxnSp>
      <p:cxnSp>
        <p:nvCxnSpPr>
          <p:cNvPr id="16" name="Straight Arrow Connector 15">
            <a:extLst>
              <a:ext uri="{FF2B5EF4-FFF2-40B4-BE49-F238E27FC236}">
                <a16:creationId xmlns:a16="http://schemas.microsoft.com/office/drawing/2014/main" id="{37F6EDA8-6CC3-C5DE-A2EC-CE044363798B}"/>
              </a:ext>
            </a:extLst>
          </p:cNvPr>
          <p:cNvCxnSpPr/>
          <p:nvPr/>
        </p:nvCxnSpPr>
        <p:spPr bwMode="auto">
          <a:xfrm>
            <a:off x="6666482" y="3861048"/>
            <a:ext cx="3816424" cy="0"/>
          </a:xfrm>
          <a:prstGeom prst="straightConnector1">
            <a:avLst/>
          </a:prstGeom>
          <a:solidFill>
            <a:schemeClr val="accent2"/>
          </a:solidFill>
          <a:ln w="12700"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310508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Vejledning til styregruppe kick-</a:t>
            </a:r>
            <a:r>
              <a:rPr lang="da-DK" dirty="0" err="1"/>
              <a:t>off</a:t>
            </a:r>
            <a:r>
              <a:rPr lang="da-DK" dirty="0"/>
              <a:t> : 2</a:t>
            </a:r>
          </a:p>
        </p:txBody>
      </p:sp>
      <p:sp>
        <p:nvSpPr>
          <p:cNvPr id="3" name="Pladsholder til indhold 2"/>
          <p:cNvSpPr>
            <a:spLocks noGrp="1"/>
          </p:cNvSpPr>
          <p:nvPr>
            <p:ph idx="1"/>
          </p:nvPr>
        </p:nvSpPr>
        <p:spPr>
          <a:xfrm>
            <a:off x="983750" y="1052736"/>
            <a:ext cx="10220325" cy="4521366"/>
          </a:xfrm>
        </p:spPr>
        <p:txBody>
          <a:bodyPr/>
          <a:lstStyle/>
          <a:p>
            <a:r>
              <a:rPr lang="da-DK" dirty="0"/>
              <a:t>Aftale med din </a:t>
            </a:r>
            <a:r>
              <a:rPr lang="da-DK" dirty="0" err="1"/>
              <a:t>styregruppeforperson</a:t>
            </a:r>
            <a:r>
              <a:rPr lang="da-DK" dirty="0"/>
              <a:t> hvordan første styregruppemøde skal gribes an.</a:t>
            </a:r>
          </a:p>
          <a:p>
            <a:pPr marL="342900" indent="-342900">
              <a:buFont typeface="Wingdings" panose="05000000000000000000" pitchFamily="2" charset="2"/>
              <a:buChar char="§"/>
            </a:pPr>
            <a:r>
              <a:rPr lang="da-DK" dirty="0"/>
              <a:t>Afhænger af sammensætningen af styregruppemedlemmerne. Har de siddet i styregruppe før? Har de deltaget i et styregruppekursus? Kender de hinanden?</a:t>
            </a:r>
          </a:p>
          <a:p>
            <a:pPr marL="342900" indent="-342900">
              <a:buFont typeface="Wingdings" panose="05000000000000000000" pitchFamily="2" charset="2"/>
              <a:buChar char="§"/>
            </a:pPr>
            <a:r>
              <a:rPr lang="da-DK" dirty="0"/>
              <a:t>Insister altid på at indlede med et kick-</a:t>
            </a:r>
            <a:r>
              <a:rPr lang="da-DK" dirty="0" err="1"/>
              <a:t>off</a:t>
            </a:r>
            <a:r>
              <a:rPr lang="da-DK" dirty="0"/>
              <a:t> selvom det er garvede styregruppemedlemmer. Men nedskaler og tilpas i samarbejde med </a:t>
            </a:r>
            <a:r>
              <a:rPr lang="da-DK" dirty="0" err="1"/>
              <a:t>styregruppeforpersonen</a:t>
            </a:r>
            <a:r>
              <a:rPr lang="da-DK" dirty="0"/>
              <a:t>. Det er vigtigt at sikre forventningsafstemningen i starten, inden man er gået skævt af hinanden.</a:t>
            </a:r>
          </a:p>
          <a:p>
            <a:pPr marL="342900" indent="-342900">
              <a:buFont typeface="Wingdings" panose="05000000000000000000" pitchFamily="2" charset="2"/>
              <a:buChar char="§"/>
            </a:pPr>
            <a:r>
              <a:rPr lang="da-DK" dirty="0"/>
              <a:t>Aftal med </a:t>
            </a:r>
            <a:r>
              <a:rPr lang="da-DK" dirty="0" err="1"/>
              <a:t>styregruppeforpersonen</a:t>
            </a:r>
            <a:r>
              <a:rPr lang="da-DK" dirty="0"/>
              <a:t> at linket til styregruppehåndbogen udsendes i agendaen med opfordring til at styregruppemedlemmerne læser den. Afsæt tid på styregruppemødet til at svare på spørgsmål hos styregruppemedlemmerne efter de har læst den.</a:t>
            </a:r>
          </a:p>
          <a:p>
            <a:pPr marL="342900" indent="-342900">
              <a:buFont typeface="Wingdings" panose="05000000000000000000" pitchFamily="2" charset="2"/>
              <a:buChar char="§"/>
            </a:pPr>
            <a:r>
              <a:rPr lang="da-DK" dirty="0"/>
              <a:t>Det er ikke alle spørgsmål fra styregruppemedlemmerne projektlederen skal eller kan besvare. Hvis de handler om samarbejdet skal de besvares af styregruppen mellem hinanden. </a:t>
            </a:r>
          </a:p>
          <a:p>
            <a:pPr marL="342900" indent="-342900">
              <a:buFont typeface="Wingdings" panose="05000000000000000000" pitchFamily="2" charset="2"/>
              <a:buChar char="§"/>
            </a:pPr>
            <a:r>
              <a:rPr lang="da-DK" dirty="0"/>
              <a:t>Udvælg de slides fra denne PP som skal bruges på lige netop dit </a:t>
            </a:r>
            <a:r>
              <a:rPr lang="da-DK" dirty="0" err="1"/>
              <a:t>kick-off</a:t>
            </a:r>
            <a:r>
              <a:rPr lang="da-DK" dirty="0"/>
              <a:t> og suppler med nye, hvis du og din </a:t>
            </a:r>
            <a:r>
              <a:rPr lang="da-DK" dirty="0" err="1"/>
              <a:t>styregruppeforperson</a:t>
            </a:r>
            <a:r>
              <a:rPr lang="da-DK" dirty="0"/>
              <a:t> synes der mangler noget.</a:t>
            </a:r>
          </a:p>
        </p:txBody>
      </p:sp>
      <p:sp>
        <p:nvSpPr>
          <p:cNvPr id="4" name="Pladsholder til dato 3"/>
          <p:cNvSpPr>
            <a:spLocks noGrp="1"/>
          </p:cNvSpPr>
          <p:nvPr>
            <p:ph type="dt" sz="half" idx="10"/>
          </p:nvPr>
        </p:nvSpPr>
        <p:spPr/>
        <p:txBody>
          <a:bodyPr/>
          <a:lstStyle/>
          <a:p>
            <a:fld id="{33F2CA10-B24F-407F-B143-625E59078ADD}" type="datetime1">
              <a:rPr lang="da-DK" smtClean="0"/>
              <a:t>17-10-2024</a:t>
            </a:fld>
            <a:r>
              <a:rPr lang="da-DK"/>
              <a:t>25-10-2021</a:t>
            </a:r>
            <a:endParaRPr lang="da-DK" dirty="0"/>
          </a:p>
        </p:txBody>
      </p:sp>
    </p:spTree>
    <p:extLst>
      <p:ext uri="{BB962C8B-B14F-4D97-AF65-F5344CB8AC3E}">
        <p14:creationId xmlns:p14="http://schemas.microsoft.com/office/powerpoint/2010/main" val="8391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87ED8-D770-F1D5-7F1E-B6397A251923}"/>
              </a:ext>
            </a:extLst>
          </p:cNvPr>
          <p:cNvSpPr>
            <a:spLocks noGrp="1"/>
          </p:cNvSpPr>
          <p:nvPr>
            <p:ph type="ctrTitle"/>
          </p:nvPr>
        </p:nvSpPr>
        <p:spPr>
          <a:xfrm>
            <a:off x="985838" y="2939391"/>
            <a:ext cx="10220325" cy="747897"/>
          </a:xfrm>
        </p:spPr>
        <p:txBody>
          <a:bodyPr/>
          <a:lstStyle/>
          <a:p>
            <a:r>
              <a:rPr lang="da-DK" sz="5400" dirty="0"/>
              <a:t>Ansvar, opgaver &amp; roller</a:t>
            </a:r>
          </a:p>
        </p:txBody>
      </p:sp>
    </p:spTree>
    <p:extLst>
      <p:ext uri="{BB962C8B-B14F-4D97-AF65-F5344CB8AC3E}">
        <p14:creationId xmlns:p14="http://schemas.microsoft.com/office/powerpoint/2010/main" val="43729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strategiske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484837" cy="3937484"/>
          </a:xfrm>
        </p:spPr>
        <p:txBody>
          <a:bodyPr/>
          <a:lstStyle/>
          <a:p>
            <a:pPr marL="457200" indent="-457200">
              <a:buFont typeface="+mj-lt"/>
              <a:buAutoNum type="arabicPeriod"/>
            </a:pPr>
            <a:r>
              <a:rPr lang="da-DK" sz="2400" dirty="0"/>
              <a:t>Overordnet succes eller fiasko</a:t>
            </a:r>
          </a:p>
          <a:p>
            <a:pPr marL="457200" indent="-457200">
              <a:buFont typeface="+mj-lt"/>
              <a:buAutoNum type="arabicPeriod"/>
            </a:pPr>
            <a:r>
              <a:rPr lang="da-DK" sz="2400" dirty="0"/>
              <a:t>Projektets målsætning og indhold</a:t>
            </a:r>
          </a:p>
          <a:p>
            <a:pPr marL="457200" indent="-457200">
              <a:buFont typeface="+mj-lt"/>
              <a:buAutoNum type="arabicPeriod"/>
            </a:pPr>
            <a:r>
              <a:rPr lang="da-DK" sz="2400" dirty="0"/>
              <a:t>Indhold og anvendelighed af projektets hovedleverancer</a:t>
            </a:r>
          </a:p>
          <a:p>
            <a:pPr marL="457200" indent="-457200">
              <a:buFont typeface="+mj-lt"/>
              <a:buAutoNum type="arabicPeriod"/>
            </a:pPr>
            <a:r>
              <a:rPr lang="da-DK" sz="2400" dirty="0"/>
              <a:t>Samhørighed og retning for projektet på AU niveau</a:t>
            </a:r>
          </a:p>
          <a:p>
            <a:pPr marL="457200" indent="-457200">
              <a:buFont typeface="+mj-lt"/>
              <a:buAutoNum type="arabicPeriod"/>
            </a:pPr>
            <a:r>
              <a:rPr lang="da-DK" sz="2400" dirty="0"/>
              <a:t>Tværorganisatorisk perspektiv </a:t>
            </a:r>
          </a:p>
          <a:p>
            <a:pPr marL="457200" indent="-457200">
              <a:buFont typeface="+mj-lt"/>
              <a:buAutoNum type="arabicPeriod"/>
            </a:pPr>
            <a:r>
              <a:rPr lang="da-DK" sz="2400" dirty="0"/>
              <a:t>Sikre en effektiv beslutningsproces</a:t>
            </a:r>
          </a:p>
          <a:p>
            <a:pPr marL="457200" indent="-457200">
              <a:buFont typeface="+mj-lt"/>
              <a:buAutoNum type="arabicPeriod"/>
            </a:pPr>
            <a:r>
              <a:rPr lang="da-DK" sz="2400" dirty="0"/>
              <a:t>Fjerne forhindringer for projektet</a:t>
            </a:r>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17-10-2024</a:t>
            </a:fld>
            <a:r>
              <a:rPr lang="da-DK"/>
              <a:t>25-10-2021</a:t>
            </a:r>
            <a:endParaRPr lang="da-DK" dirty="0"/>
          </a:p>
        </p:txBody>
      </p:sp>
      <p:pic>
        <p:nvPicPr>
          <p:cNvPr id="9" name="Billede 8" descr="Spildt arbejde på teamets kontorbord">
            <a:extLst>
              <a:ext uri="{FF2B5EF4-FFF2-40B4-BE49-F238E27FC236}">
                <a16:creationId xmlns:a16="http://schemas.microsoft.com/office/drawing/2014/main" id="{ED93E90A-1F67-7967-E1D4-763F99894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429" y="1533864"/>
            <a:ext cx="3274752" cy="2183168"/>
          </a:xfrm>
          <a:prstGeom prst="rect">
            <a:avLst/>
          </a:prstGeom>
        </p:spPr>
      </p:pic>
    </p:spTree>
    <p:extLst>
      <p:ext uri="{BB962C8B-B14F-4D97-AF65-F5344CB8AC3E}">
        <p14:creationId xmlns:p14="http://schemas.microsoft.com/office/powerpoint/2010/main" val="348995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juridiske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484837" cy="3937484"/>
          </a:xfrm>
        </p:spPr>
        <p:txBody>
          <a:bodyPr/>
          <a:lstStyle/>
          <a:p>
            <a:pPr marL="457200" indent="-457200">
              <a:buFont typeface="+mj-lt"/>
              <a:buAutoNum type="arabicPeriod"/>
            </a:pPr>
            <a:r>
              <a:rPr lang="da-DK" dirty="0"/>
              <a:t>Opfyldelse af systemejers ansvar i forhold til GDPR</a:t>
            </a:r>
          </a:p>
          <a:p>
            <a:pPr marL="457200" indent="-457200">
              <a:buFont typeface="+mj-lt"/>
              <a:buAutoNum type="arabicPeriod"/>
            </a:pPr>
            <a:r>
              <a:rPr lang="da-DK" dirty="0"/>
              <a:t>Overholdelse af udbudsreglerne og AU´s indkøbspolitik</a:t>
            </a:r>
          </a:p>
          <a:p>
            <a:pPr marL="457200" indent="-457200">
              <a:buFont typeface="+mj-lt"/>
              <a:buAutoNum type="arabicPeriod"/>
            </a:pPr>
            <a:r>
              <a:rPr lang="da-DK" dirty="0"/>
              <a:t>Overholdelse af relevant lovgivning eksempelvis forvaltningsloven, offentlighedsloven og arkivloven</a:t>
            </a:r>
          </a:p>
          <a:p>
            <a:pPr marL="457200" indent="-457200">
              <a:buFont typeface="+mj-lt"/>
              <a:buAutoNum type="arabicPeriod"/>
            </a:pPr>
            <a:endParaRPr lang="da-DK" dirty="0"/>
          </a:p>
          <a:p>
            <a:pPr>
              <a:buNone/>
            </a:pPr>
            <a:r>
              <a:rPr lang="da-DK" i="1" dirty="0"/>
              <a:t>Understøttes gennem:</a:t>
            </a:r>
          </a:p>
          <a:p>
            <a:pPr marL="285750" indent="-285750">
              <a:buFont typeface="Arial" panose="020B0604020202020204" pitchFamily="34" charset="0"/>
              <a:buChar char="•"/>
            </a:pPr>
            <a:r>
              <a:rPr lang="da-DK" dirty="0"/>
              <a:t>Projektet udarbejder en </a:t>
            </a:r>
            <a:r>
              <a:rPr lang="da-DK" dirty="0" err="1"/>
              <a:t>compliancerapport</a:t>
            </a:r>
            <a:endParaRPr lang="da-DK" dirty="0"/>
          </a:p>
          <a:p>
            <a:pPr marL="285750" indent="-285750">
              <a:buFont typeface="Arial" panose="020B0604020202020204" pitchFamily="34" charset="0"/>
              <a:buChar char="•"/>
            </a:pPr>
            <a:r>
              <a:rPr lang="da-DK" dirty="0"/>
              <a:t>Alle anskaffelser sker i samarbejde med AU Indkøb</a:t>
            </a:r>
          </a:p>
          <a:p>
            <a:pPr>
              <a:buNone/>
            </a:pPr>
            <a:endParaRPr lang="da-DK" dirty="0"/>
          </a:p>
          <a:p>
            <a:pPr>
              <a:buNone/>
            </a:pPr>
            <a:endParaRPr lang="da-DK" dirty="0"/>
          </a:p>
          <a:p>
            <a:endParaRPr lang="da-DK" sz="2400"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17-10-2024</a:t>
            </a:fld>
            <a:r>
              <a:rPr lang="da-DK"/>
              <a:t>25-10-2021</a:t>
            </a:r>
            <a:endParaRPr lang="da-DK" dirty="0"/>
          </a:p>
        </p:txBody>
      </p:sp>
      <p:pic>
        <p:nvPicPr>
          <p:cNvPr id="11" name="Billede 10" descr="Gear med kompas-dreje tande uden">
            <a:extLst>
              <a:ext uri="{FF2B5EF4-FFF2-40B4-BE49-F238E27FC236}">
                <a16:creationId xmlns:a16="http://schemas.microsoft.com/office/drawing/2014/main" id="{915AA1DA-15FC-E838-E763-47FD04724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841" y="1844824"/>
            <a:ext cx="3274752" cy="2183168"/>
          </a:xfrm>
          <a:prstGeom prst="rect">
            <a:avLst/>
          </a:prstGeom>
        </p:spPr>
      </p:pic>
    </p:spTree>
    <p:extLst>
      <p:ext uri="{BB962C8B-B14F-4D97-AF65-F5344CB8AC3E}">
        <p14:creationId xmlns:p14="http://schemas.microsoft.com/office/powerpoint/2010/main" val="69041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økonomiske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556845" cy="3937484"/>
          </a:xfrm>
        </p:spPr>
        <p:txBody>
          <a:bodyPr/>
          <a:lstStyle/>
          <a:p>
            <a:pPr marL="457200" indent="-457200">
              <a:buFont typeface="+mj-lt"/>
              <a:buAutoNum type="arabicPeriod"/>
            </a:pPr>
            <a:r>
              <a:rPr lang="da-DK" dirty="0"/>
              <a:t>Sikre budget til investeringen og den efterfølgende forvaltning</a:t>
            </a:r>
          </a:p>
          <a:p>
            <a:pPr marL="457200" indent="-457200">
              <a:buFont typeface="+mj-lt"/>
              <a:buAutoNum type="arabicPeriod"/>
            </a:pPr>
            <a:r>
              <a:rPr lang="da-DK" dirty="0"/>
              <a:t>Prioritere leverancer i forhold til budget og ressourcer</a:t>
            </a:r>
          </a:p>
          <a:p>
            <a:pPr marL="457200" indent="-457200">
              <a:buFont typeface="+mj-lt"/>
              <a:buAutoNum type="arabicPeriod"/>
            </a:pPr>
            <a:r>
              <a:rPr lang="da-DK" dirty="0"/>
              <a:t>Fortsat forretningsbegrundelse</a:t>
            </a:r>
          </a:p>
          <a:p>
            <a:pPr marL="457200" indent="-457200">
              <a:buFont typeface="+mj-lt"/>
              <a:buAutoNum type="arabicPeriod"/>
            </a:pPr>
            <a:r>
              <a:rPr lang="da-DK" dirty="0"/>
              <a:t>Muliggøre gevinstrealisering på hele AU</a:t>
            </a:r>
          </a:p>
          <a:p>
            <a:pPr marL="457200" indent="-457200">
              <a:buFont typeface="+mj-lt"/>
              <a:buAutoNum type="arabicPeriod"/>
            </a:pPr>
            <a:r>
              <a:rPr lang="da-DK" dirty="0"/>
              <a:t>Indstille ændringer til slutdato, ressourcer eller </a:t>
            </a:r>
            <a:r>
              <a:rPr lang="da-DK" dirty="0" err="1"/>
              <a:t>scope</a:t>
            </a:r>
            <a:r>
              <a:rPr lang="da-DK" dirty="0"/>
              <a:t> til PFU</a:t>
            </a:r>
          </a:p>
          <a:p>
            <a:pPr>
              <a:buNone/>
            </a:pPr>
            <a:endParaRPr lang="da-DK" dirty="0"/>
          </a:p>
          <a:p>
            <a:pPr>
              <a:buNone/>
            </a:pPr>
            <a:r>
              <a:rPr lang="da-DK" i="1" dirty="0"/>
              <a:t>Understøttes gennem:</a:t>
            </a:r>
          </a:p>
          <a:p>
            <a:pPr marL="285750" indent="-285750">
              <a:buFont typeface="Arial" panose="020B0604020202020204" pitchFamily="34" charset="0"/>
              <a:buChar char="•"/>
            </a:pPr>
            <a:r>
              <a:rPr lang="da-DK" dirty="0"/>
              <a:t>Beslutningsoplæg fra PL skal give mulighed for at efterleve ansvaret.</a:t>
            </a:r>
          </a:p>
          <a:p>
            <a:pPr marL="285750" indent="-285750">
              <a:buFont typeface="Arial" panose="020B0604020202020204" pitchFamily="34" charset="0"/>
              <a:buChar char="•"/>
            </a:pPr>
            <a:r>
              <a:rPr lang="da-DK" dirty="0"/>
              <a:t>Gevinstkort og en gevinstrealiseringsplan. Styregruppen deltager aktivt i at udarbejde disse.</a:t>
            </a:r>
          </a:p>
          <a:p>
            <a:pPr>
              <a:buNone/>
            </a:pPr>
            <a:endParaRPr lang="da-DK" dirty="0"/>
          </a:p>
          <a:p>
            <a:pPr>
              <a:buNone/>
            </a:pPr>
            <a:endParaRPr lang="da-DK" dirty="0"/>
          </a:p>
          <a:p>
            <a:endParaRPr lang="da-DK" sz="2400"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17-10-2024</a:t>
            </a:fld>
            <a:r>
              <a:rPr lang="da-DK"/>
              <a:t>25-10-2021</a:t>
            </a:r>
            <a:endParaRPr lang="da-DK" dirty="0"/>
          </a:p>
        </p:txBody>
      </p:sp>
      <p:pic>
        <p:nvPicPr>
          <p:cNvPr id="8" name="Billede 7">
            <a:extLst>
              <a:ext uri="{FF2B5EF4-FFF2-40B4-BE49-F238E27FC236}">
                <a16:creationId xmlns:a16="http://schemas.microsoft.com/office/drawing/2014/main" id="{66C550C9-4B5A-4831-8747-093EE5AE3B99}"/>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8974732" y="1844823"/>
            <a:ext cx="2664296" cy="2238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994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342181" y="-171400"/>
            <a:ext cx="11557000" cy="1309328"/>
          </a:xfrm>
        </p:spPr>
        <p:txBody>
          <a:bodyPr/>
          <a:lstStyle/>
          <a:p>
            <a:r>
              <a:rPr lang="da-DK" sz="3600" dirty="0"/>
              <a:t>Det Praktiske ansvar for styregruppen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7484837" cy="3937484"/>
          </a:xfrm>
        </p:spPr>
        <p:txBody>
          <a:bodyPr/>
          <a:lstStyle/>
          <a:p>
            <a:pPr marL="457200" indent="-457200">
              <a:buFont typeface="+mj-lt"/>
              <a:buAutoNum type="arabicPeriod"/>
            </a:pPr>
            <a:r>
              <a:rPr lang="da-DK" sz="1800" dirty="0"/>
              <a:t>Sikre en tydelig ramme og forventningsafstemning på tværs i styregruppen</a:t>
            </a:r>
          </a:p>
          <a:p>
            <a:pPr marL="457200" indent="-457200">
              <a:buFont typeface="+mj-lt"/>
              <a:buAutoNum type="arabicPeriod"/>
            </a:pPr>
            <a:r>
              <a:rPr lang="da-DK" sz="1800" dirty="0"/>
              <a:t>Sikre at projektorganiseringen er afstemt i forhold til projektets behov og mål</a:t>
            </a:r>
          </a:p>
          <a:p>
            <a:pPr marL="457200" indent="-457200">
              <a:buFont typeface="+mj-lt"/>
              <a:buAutoNum type="arabicPeriod"/>
            </a:pPr>
            <a:r>
              <a:rPr lang="da-DK" sz="1800" dirty="0"/>
              <a:t>Være ambassadører for projektet</a:t>
            </a:r>
          </a:p>
          <a:p>
            <a:pPr marL="457200" indent="-457200">
              <a:buFont typeface="+mj-lt"/>
              <a:buAutoNum type="arabicPeriod"/>
            </a:pPr>
            <a:r>
              <a:rPr lang="da-DK" sz="1800" dirty="0"/>
              <a:t>Være tilgængelig for projektet til at træffe beslutninger </a:t>
            </a:r>
          </a:p>
          <a:p>
            <a:pPr marL="457200" indent="-457200">
              <a:buFont typeface="+mj-lt"/>
              <a:buAutoNum type="arabicPeriod"/>
            </a:pPr>
            <a:r>
              <a:rPr lang="da-DK" sz="1800" dirty="0"/>
              <a:t>Arbejde aktivt både med projektrisici og produktrisici</a:t>
            </a:r>
          </a:p>
          <a:p>
            <a:pPr>
              <a:buNone/>
            </a:pPr>
            <a:r>
              <a:rPr lang="da-DK" sz="1800" i="1" dirty="0"/>
              <a:t>Understøttes gennem:</a:t>
            </a:r>
          </a:p>
          <a:p>
            <a:pPr marL="285750" indent="-285750">
              <a:buFont typeface="Arial" panose="020B0604020202020204" pitchFamily="34" charset="0"/>
              <a:buChar char="•"/>
            </a:pPr>
            <a:r>
              <a:rPr lang="da-DK" sz="1800" dirty="0"/>
              <a:t>PID og bilag</a:t>
            </a:r>
          </a:p>
          <a:p>
            <a:pPr marL="285750" indent="-285750">
              <a:buFont typeface="Arial" panose="020B0604020202020204" pitchFamily="34" charset="0"/>
              <a:buChar char="•"/>
            </a:pPr>
            <a:r>
              <a:rPr lang="da-DK" sz="1800" dirty="0"/>
              <a:t>”Elevatortale”, der giver en kort beskrivelse af projektet</a:t>
            </a:r>
          </a:p>
          <a:p>
            <a:pPr marL="285750" indent="-285750">
              <a:buFont typeface="Arial" panose="020B0604020202020204" pitchFamily="34" charset="0"/>
              <a:buChar char="•"/>
            </a:pPr>
            <a:r>
              <a:rPr lang="da-DK" sz="1800" dirty="0"/>
              <a:t>Styregruppemøder</a:t>
            </a:r>
          </a:p>
          <a:p>
            <a:pPr marL="285750" indent="-285750">
              <a:buFont typeface="Arial" panose="020B0604020202020204" pitchFamily="34" charset="0"/>
              <a:buChar char="•"/>
            </a:pPr>
            <a:r>
              <a:rPr lang="da-DK" sz="1800" dirty="0"/>
              <a:t>Risikolog og </a:t>
            </a:r>
            <a:r>
              <a:rPr lang="da-DK" sz="1800" dirty="0" err="1"/>
              <a:t>mitigerende</a:t>
            </a:r>
            <a:r>
              <a:rPr lang="da-DK" sz="1800" dirty="0"/>
              <a:t> handlinger</a:t>
            </a:r>
          </a:p>
          <a:p>
            <a:pPr>
              <a:buNone/>
            </a:pPr>
            <a:endParaRPr lang="da-DK" sz="1800" dirty="0"/>
          </a:p>
          <a:p>
            <a:pPr>
              <a:buNone/>
            </a:pPr>
            <a:endParaRPr lang="da-DK" sz="1800" dirty="0"/>
          </a:p>
          <a:p>
            <a:endParaRPr lang="da-DK"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17-10-2024</a:t>
            </a:fld>
            <a:r>
              <a:rPr lang="da-DK"/>
              <a:t>25-10-2021</a:t>
            </a:r>
            <a:endParaRPr lang="da-DK" dirty="0"/>
          </a:p>
        </p:txBody>
      </p:sp>
      <p:pic>
        <p:nvPicPr>
          <p:cNvPr id="7" name="Billede 6" descr="Et billede, der indeholder LEGO, legetøj&#10;&#10;Automatisk genereret beskrivelse">
            <a:extLst>
              <a:ext uri="{FF2B5EF4-FFF2-40B4-BE49-F238E27FC236}">
                <a16:creationId xmlns:a16="http://schemas.microsoft.com/office/drawing/2014/main" id="{4DC87C7B-5FE1-45E9-A543-56A6CFF1D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844824"/>
            <a:ext cx="2304146" cy="2304146"/>
          </a:xfrm>
          <a:prstGeom prst="rect">
            <a:avLst/>
          </a:prstGeom>
        </p:spPr>
      </p:pic>
    </p:spTree>
    <p:extLst>
      <p:ext uri="{BB962C8B-B14F-4D97-AF65-F5344CB8AC3E}">
        <p14:creationId xmlns:p14="http://schemas.microsoft.com/office/powerpoint/2010/main" val="141726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FA59-0B5E-45C3-94ED-A1A599BFC563}"/>
              </a:ext>
            </a:extLst>
          </p:cNvPr>
          <p:cNvSpPr>
            <a:spLocks noGrp="1"/>
          </p:cNvSpPr>
          <p:nvPr>
            <p:ph type="title"/>
          </p:nvPr>
        </p:nvSpPr>
        <p:spPr>
          <a:xfrm>
            <a:off x="477788" y="-171400"/>
            <a:ext cx="11711037" cy="1224136"/>
          </a:xfrm>
        </p:spPr>
        <p:txBody>
          <a:bodyPr/>
          <a:lstStyle/>
          <a:p>
            <a:r>
              <a:rPr lang="da-DK" sz="3600" dirty="0"/>
              <a:t>ansvar i forhold til projektmodellen</a:t>
            </a:r>
          </a:p>
        </p:txBody>
      </p:sp>
      <p:sp>
        <p:nvSpPr>
          <p:cNvPr id="3" name="Pladsholder til indhold 2">
            <a:extLst>
              <a:ext uri="{FF2B5EF4-FFF2-40B4-BE49-F238E27FC236}">
                <a16:creationId xmlns:a16="http://schemas.microsoft.com/office/drawing/2014/main" id="{13C7DA21-8BA9-4D9C-9FD5-F5787B9C10D8}"/>
              </a:ext>
            </a:extLst>
          </p:cNvPr>
          <p:cNvSpPr>
            <a:spLocks noGrp="1"/>
          </p:cNvSpPr>
          <p:nvPr>
            <p:ph idx="1"/>
          </p:nvPr>
        </p:nvSpPr>
        <p:spPr>
          <a:xfrm>
            <a:off x="985839" y="1960079"/>
            <a:ext cx="4676525" cy="3937484"/>
          </a:xfrm>
        </p:spPr>
        <p:txBody>
          <a:bodyPr/>
          <a:lstStyle/>
          <a:p>
            <a:pPr marL="457200" indent="-457200">
              <a:buFont typeface="+mj-lt"/>
              <a:buAutoNum type="arabicPeriod"/>
            </a:pPr>
            <a:r>
              <a:rPr lang="da-DK" dirty="0"/>
              <a:t>Projektmodellen følges</a:t>
            </a:r>
          </a:p>
          <a:p>
            <a:pPr marL="457200" indent="-457200">
              <a:buFont typeface="+mj-lt"/>
              <a:buAutoNum type="arabicPeriod"/>
            </a:pPr>
            <a:r>
              <a:rPr lang="da-DK" dirty="0"/>
              <a:t>Minimumsleverancer leveres</a:t>
            </a:r>
          </a:p>
          <a:p>
            <a:pPr marL="457200" indent="-457200">
              <a:buFont typeface="+mj-lt"/>
              <a:buAutoNum type="arabicPeriod"/>
            </a:pPr>
            <a:r>
              <a:rPr lang="da-DK" dirty="0"/>
              <a:t>Vurdering og godkendelse ved faseovergang (gate) </a:t>
            </a:r>
          </a:p>
          <a:p>
            <a:pPr>
              <a:buNone/>
            </a:pPr>
            <a:endParaRPr lang="da-DK" dirty="0"/>
          </a:p>
          <a:p>
            <a:pPr>
              <a:buNone/>
            </a:pPr>
            <a:r>
              <a:rPr lang="da-DK" i="1" dirty="0"/>
              <a:t>Understøttes gennem:</a:t>
            </a:r>
          </a:p>
          <a:p>
            <a:pPr>
              <a:buNone/>
            </a:pPr>
            <a:r>
              <a:rPr lang="da-DK" dirty="0"/>
              <a:t>Projektlederens styring</a:t>
            </a:r>
          </a:p>
          <a:p>
            <a:pPr>
              <a:buNone/>
            </a:pPr>
            <a:endParaRPr lang="da-DK" dirty="0"/>
          </a:p>
          <a:p>
            <a:pPr>
              <a:buNone/>
            </a:pPr>
            <a:endParaRPr lang="da-DK" dirty="0"/>
          </a:p>
          <a:p>
            <a:endParaRPr lang="da-DK" sz="2400" dirty="0"/>
          </a:p>
        </p:txBody>
      </p:sp>
      <p:sp>
        <p:nvSpPr>
          <p:cNvPr id="4" name="Pladsholder til dato 3">
            <a:extLst>
              <a:ext uri="{FF2B5EF4-FFF2-40B4-BE49-F238E27FC236}">
                <a16:creationId xmlns:a16="http://schemas.microsoft.com/office/drawing/2014/main" id="{F5284A0E-270E-4175-8168-ED70A04442D6}"/>
              </a:ext>
            </a:extLst>
          </p:cNvPr>
          <p:cNvSpPr>
            <a:spLocks noGrp="1"/>
          </p:cNvSpPr>
          <p:nvPr>
            <p:ph type="dt" sz="half" idx="10"/>
          </p:nvPr>
        </p:nvSpPr>
        <p:spPr/>
        <p:txBody>
          <a:bodyPr/>
          <a:lstStyle/>
          <a:p>
            <a:fld id="{92B7E8FD-5BD6-4D7D-9340-7DFF8328D5FE}" type="datetime1">
              <a:rPr lang="da-DK" smtClean="0"/>
              <a:t>17-10-2024</a:t>
            </a:fld>
            <a:r>
              <a:rPr lang="da-DK"/>
              <a:t>25-10-2021</a:t>
            </a:r>
            <a:endParaRPr lang="da-DK" dirty="0"/>
          </a:p>
        </p:txBody>
      </p:sp>
      <p:pic>
        <p:nvPicPr>
          <p:cNvPr id="6" name="Billede 5">
            <a:extLst>
              <a:ext uri="{FF2B5EF4-FFF2-40B4-BE49-F238E27FC236}">
                <a16:creationId xmlns:a16="http://schemas.microsoft.com/office/drawing/2014/main" id="{0E8A1BF6-F8BD-9901-0382-0DFC366B2993}"/>
              </a:ext>
            </a:extLst>
          </p:cNvPr>
          <p:cNvPicPr>
            <a:picLocks noChangeAspect="1"/>
          </p:cNvPicPr>
          <p:nvPr/>
        </p:nvPicPr>
        <p:blipFill>
          <a:blip r:embed="rId3"/>
          <a:stretch>
            <a:fillRect/>
          </a:stretch>
        </p:blipFill>
        <p:spPr>
          <a:xfrm>
            <a:off x="4726260" y="2205978"/>
            <a:ext cx="6985099" cy="3445685"/>
          </a:xfrm>
          <a:prstGeom prst="rect">
            <a:avLst/>
          </a:prstGeom>
        </p:spPr>
      </p:pic>
    </p:spTree>
    <p:extLst>
      <p:ext uri="{BB962C8B-B14F-4D97-AF65-F5344CB8AC3E}">
        <p14:creationId xmlns:p14="http://schemas.microsoft.com/office/powerpoint/2010/main" val="4140406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1_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88dce88-cea9-4800-aa16-acd695a49f9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EC96052EFB97341A5871288D86B27A7" ma:contentTypeVersion="7" ma:contentTypeDescription="Opret et nyt dokument." ma:contentTypeScope="" ma:versionID="01bc854b074f8502821f66f7a30065e0">
  <xsd:schema xmlns:xsd="http://www.w3.org/2001/XMLSchema" xmlns:xs="http://www.w3.org/2001/XMLSchema" xmlns:p="http://schemas.microsoft.com/office/2006/metadata/properties" xmlns:ns2="988dce88-cea9-4800-aa16-acd695a49f9d" xmlns:ns3="15fe9eb6-5711-457c-a3f8-e1723551ee13" targetNamespace="http://schemas.microsoft.com/office/2006/metadata/properties" ma:root="true" ma:fieldsID="d9352256607236683e1906752b1a34cf" ns2:_="" ns3:_="">
    <xsd:import namespace="988dce88-cea9-4800-aa16-acd695a49f9d"/>
    <xsd:import namespace="15fe9eb6-5711-457c-a3f8-e1723551ee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dce88-cea9-4800-aa16-acd695a49f9d" elementFormDefault="qualified">
    <xsd:import namespace="http://schemas.microsoft.com/office/2006/documentManagement/types"/>
    <xsd:import namespace="http://schemas.microsoft.com/office/infopath/2007/PartnerControls"/>
    <xsd:element name="SharedWithUsers" ma:index="8"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e9eb6-5711-457c-a3f8-e1723551ee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88BB9C-3DE8-47D5-9B2D-62AFDB4C7A6C}">
  <ds:schemaRefs>
    <ds:schemaRef ds:uri="15fe9eb6-5711-457c-a3f8-e1723551ee13"/>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purl.org/dc/elements/1.1/"/>
    <ds:schemaRef ds:uri="988dce88-cea9-4800-aa16-acd695a49f9d"/>
    <ds:schemaRef ds:uri="http://schemas.microsoft.com/office/infopath/2007/PartnerControls"/>
  </ds:schemaRefs>
</ds:datastoreItem>
</file>

<file path=customXml/itemProps2.xml><?xml version="1.0" encoding="utf-8"?>
<ds:datastoreItem xmlns:ds="http://schemas.openxmlformats.org/officeDocument/2006/customXml" ds:itemID="{3437E84E-663D-4107-8E93-75C11270C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dce88-cea9-4800-aa16-acd695a49f9d"/>
    <ds:schemaRef ds:uri="15fe9eb6-5711-457c-a3f8-e1723551e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09C2A-221D-4D4B-A6F7-6D80F3AF8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3827</Words>
  <Application>Microsoft Office PowerPoint</Application>
  <PresentationFormat>Brugerdefineret</PresentationFormat>
  <Paragraphs>514</Paragraphs>
  <Slides>25</Slides>
  <Notes>14</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25</vt:i4>
      </vt:variant>
    </vt:vector>
  </HeadingPairs>
  <TitlesOfParts>
    <vt:vector size="36" baseType="lpstr">
      <vt:lpstr>Arial</vt:lpstr>
      <vt:lpstr>Georgia</vt:lpstr>
      <vt:lpstr>AU Passata</vt:lpstr>
      <vt:lpstr>AU Peto</vt:lpstr>
      <vt:lpstr>Calibri</vt:lpstr>
      <vt:lpstr>Segoe UI</vt:lpstr>
      <vt:lpstr>Times New Roman</vt:lpstr>
      <vt:lpstr>Wingdings</vt:lpstr>
      <vt:lpstr>AU Passata Light</vt:lpstr>
      <vt:lpstr>AU 16:9</vt:lpstr>
      <vt:lpstr>1_AU 16:9</vt:lpstr>
      <vt:lpstr>Styregruppe Kick-OFF</vt:lpstr>
      <vt:lpstr>Vejledning til styregruppe Kick-OFF : 1</vt:lpstr>
      <vt:lpstr>Vejledning til styregruppe kick-off : 2</vt:lpstr>
      <vt:lpstr>Ansvar, opgaver &amp; roller</vt:lpstr>
      <vt:lpstr>Det strategiske ansvar for styregruppen</vt:lpstr>
      <vt:lpstr>Det juridiske ansvar for styregruppen</vt:lpstr>
      <vt:lpstr>Det økonomiske ansvar for styregruppen</vt:lpstr>
      <vt:lpstr>Det Praktiske ansvar for styregruppen</vt:lpstr>
      <vt:lpstr>ansvar i forhold til projektmodellen</vt:lpstr>
      <vt:lpstr>De 4 Gates i projektmodellen</vt:lpstr>
      <vt:lpstr>Opsummering af styregruppens opgaver</vt:lpstr>
      <vt:lpstr>PowerPoint-præsentation</vt:lpstr>
      <vt:lpstr>Roller i styregruppen Kan beskrives mere detaljeret for det enkelte projekt </vt:lpstr>
      <vt:lpstr>Mødestruktur</vt:lpstr>
      <vt:lpstr>Dagsorden for 1. styregruppemøde - forslag til inspiration</vt:lpstr>
      <vt:lpstr>Møder i styregruppen</vt:lpstr>
      <vt:lpstr>PowerPoint-præsentation</vt:lpstr>
      <vt:lpstr>Værktøjer og processer</vt:lpstr>
      <vt:lpstr>PID’en som projektets baseline</vt:lpstr>
      <vt:lpstr>Compliancerapport</vt:lpstr>
      <vt:lpstr>ProjektRisiko</vt:lpstr>
      <vt:lpstr>Risikovurdering af Løsningen i forhold til informationssikkerhed</vt:lpstr>
      <vt:lpstr>ProduktRisiko</vt:lpstr>
      <vt:lpstr>Gevinstrealisering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til projektlederen - Inspiration til første styregruppemøde</dc:title>
  <dc:creator/>
  <cp:lastModifiedBy/>
  <cp:revision>351</cp:revision>
  <dcterms:modified xsi:type="dcterms:W3CDTF">2024-10-17T08:55:49Z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637455145665277037</vt:lpwstr>
  </property>
  <property fmtid="{D5CDD505-2E9C-101B-9397-08002B2CF9AE}" pid="60" name="TemplafyTimeStamp">
    <vt:lpwstr>2017-02-24T14:35:30.3621506Z</vt:lpwstr>
  </property>
  <property fmtid="{D5CDD505-2E9C-101B-9397-08002B2CF9AE}" pid="61" name="OfficeID">
    <vt:lpwstr>1783</vt:lpwstr>
  </property>
  <property fmtid="{D5CDD505-2E9C-101B-9397-08002B2CF9AE}" pid="62" name="colorthemechange">
    <vt:lpwstr>True</vt:lpwstr>
  </property>
  <property fmtid="{D5CDD505-2E9C-101B-9397-08002B2CF9AE}" pid="63" name="ContentTypeId">
    <vt:lpwstr>0x0101001EC96052EFB97341A5871288D86B27A7</vt:lpwstr>
  </property>
  <property fmtid="{D5CDD505-2E9C-101B-9397-08002B2CF9AE}" pid="64" name="Order">
    <vt:r8>6600</vt:r8>
  </property>
  <property fmtid="{D5CDD505-2E9C-101B-9397-08002B2CF9AE}" pid="65" name="xd_ProgID">
    <vt:lpwstr/>
  </property>
  <property fmtid="{D5CDD505-2E9C-101B-9397-08002B2CF9AE}" pid="66" name="ComplianceAssetId">
    <vt:lpwstr/>
  </property>
  <property fmtid="{D5CDD505-2E9C-101B-9397-08002B2CF9AE}" pid="67" name="TemplateUrl">
    <vt:lpwstr/>
  </property>
  <property fmtid="{D5CDD505-2E9C-101B-9397-08002B2CF9AE}" pid="68" name="_ExtendedDescription">
    <vt:lpwstr/>
  </property>
  <property fmtid="{D5CDD505-2E9C-101B-9397-08002B2CF9AE}" pid="69" name="Involvering">
    <vt:lpwstr>Udarbejdet i et samarbejde mellem Camilla Sikjær og AU IT-Projekter</vt:lpwstr>
  </property>
  <property fmtid="{D5CDD505-2E9C-101B-9397-08002B2CF9AE}" pid="70" name="TriggerFlowInfo">
    <vt:lpwstr/>
  </property>
  <property fmtid="{D5CDD505-2E9C-101B-9397-08002B2CF9AE}" pid="71" name="xd_Signature">
    <vt:bool>false</vt:bool>
  </property>
  <property fmtid="{D5CDD505-2E9C-101B-9397-08002B2CF9AE}" pid="72" name="Kategori">
    <vt:lpwstr>Vejledninger</vt:lpwstr>
  </property>
  <property fmtid="{D5CDD505-2E9C-101B-9397-08002B2CF9AE}" pid="73" name="Aktiv?">
    <vt:bool>true</vt:bool>
  </property>
</Properties>
</file>