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6_9BCFF43E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56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680AC8-CA77-3AC5-E53F-867FF7237F8E}" name="Sissel Ribberholt Justesen" initials="SRJ" userId="S::au164763@uni.au.dk::6e64fa1d-8460-422a-b9c1-389865dd15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ssel Ribberholt Justesen" userId="6e64fa1d-8460-422a-b9c1-389865dd1572" providerId="ADAL" clId="{50C3F88B-FBFF-4A38-9F31-D06CB9EF030D}"/>
    <pc:docChg chg="undo custSel modSld">
      <pc:chgData name="Sissel Ribberholt Justesen" userId="6e64fa1d-8460-422a-b9c1-389865dd1572" providerId="ADAL" clId="{50C3F88B-FBFF-4A38-9F31-D06CB9EF030D}" dt="2023-01-19T13:17:27.851" v="87" actId="1076"/>
      <pc:docMkLst>
        <pc:docMk/>
      </pc:docMkLst>
      <pc:sldChg chg="modSp mod delCm">
        <pc:chgData name="Sissel Ribberholt Justesen" userId="6e64fa1d-8460-422a-b9c1-389865dd1572" providerId="ADAL" clId="{50C3F88B-FBFF-4A38-9F31-D06CB9EF030D}" dt="2023-01-19T13:17:27.851" v="87" actId="1076"/>
        <pc:sldMkLst>
          <pc:docMk/>
          <pc:sldMk cId="1315050519" sldId="256"/>
        </pc:sldMkLst>
        <pc:spChg chg="mod">
          <ac:chgData name="Sissel Ribberholt Justesen" userId="6e64fa1d-8460-422a-b9c1-389865dd1572" providerId="ADAL" clId="{50C3F88B-FBFF-4A38-9F31-D06CB9EF030D}" dt="2023-01-19T13:16:31.859" v="63" actId="2711"/>
          <ac:spMkLst>
            <pc:docMk/>
            <pc:sldMk cId="1315050519" sldId="256"/>
            <ac:spMk id="5" creationId="{DE5DE586-7F16-B1A8-83E9-E49BE6238608}"/>
          </ac:spMkLst>
        </pc:spChg>
        <pc:spChg chg="mod">
          <ac:chgData name="Sissel Ribberholt Justesen" userId="6e64fa1d-8460-422a-b9c1-389865dd1572" providerId="ADAL" clId="{50C3F88B-FBFF-4A38-9F31-D06CB9EF030D}" dt="2023-01-19T13:16:47.324" v="80" actId="2711"/>
          <ac:spMkLst>
            <pc:docMk/>
            <pc:sldMk cId="1315050519" sldId="256"/>
            <ac:spMk id="8" creationId="{B658AF3E-510B-FCB5-F340-7ECBA3158E95}"/>
          </ac:spMkLst>
        </pc:spChg>
        <pc:spChg chg="mod">
          <ac:chgData name="Sissel Ribberholt Justesen" userId="6e64fa1d-8460-422a-b9c1-389865dd1572" providerId="ADAL" clId="{50C3F88B-FBFF-4A38-9F31-D06CB9EF030D}" dt="2023-01-19T13:17:09.067" v="85" actId="1076"/>
          <ac:spMkLst>
            <pc:docMk/>
            <pc:sldMk cId="1315050519" sldId="256"/>
            <ac:spMk id="11" creationId="{A375E592-1622-8DFA-F21E-55E59945D3DA}"/>
          </ac:spMkLst>
        </pc:spChg>
        <pc:spChg chg="mod">
          <ac:chgData name="Sissel Ribberholt Justesen" userId="6e64fa1d-8460-422a-b9c1-389865dd1572" providerId="ADAL" clId="{50C3F88B-FBFF-4A38-9F31-D06CB9EF030D}" dt="2023-01-19T13:17:17.163" v="86" actId="2711"/>
          <ac:spMkLst>
            <pc:docMk/>
            <pc:sldMk cId="1315050519" sldId="256"/>
            <ac:spMk id="14" creationId="{333CB47C-C87A-A625-95DB-FAF012106907}"/>
          </ac:spMkLst>
        </pc:spChg>
        <pc:spChg chg="mod">
          <ac:chgData name="Sissel Ribberholt Justesen" userId="6e64fa1d-8460-422a-b9c1-389865dd1572" providerId="ADAL" clId="{50C3F88B-FBFF-4A38-9F31-D06CB9EF030D}" dt="2023-01-19T13:16:53.085" v="81" actId="2711"/>
          <ac:spMkLst>
            <pc:docMk/>
            <pc:sldMk cId="1315050519" sldId="256"/>
            <ac:spMk id="17" creationId="{133568A7-D826-E014-52E7-3DF5B7DAE22D}"/>
          </ac:spMkLst>
        </pc:spChg>
        <pc:picChg chg="mod">
          <ac:chgData name="Sissel Ribberholt Justesen" userId="6e64fa1d-8460-422a-b9c1-389865dd1572" providerId="ADAL" clId="{50C3F88B-FBFF-4A38-9F31-D06CB9EF030D}" dt="2023-01-19T13:16:40.868" v="79" actId="1038"/>
          <ac:picMkLst>
            <pc:docMk/>
            <pc:sldMk cId="1315050519" sldId="256"/>
            <ac:picMk id="7" creationId="{938719C8-EB8A-4E46-7B21-FE01CCB663CC}"/>
          </ac:picMkLst>
        </pc:picChg>
        <pc:picChg chg="mod">
          <ac:chgData name="Sissel Ribberholt Justesen" userId="6e64fa1d-8460-422a-b9c1-389865dd1572" providerId="ADAL" clId="{50C3F88B-FBFF-4A38-9F31-D06CB9EF030D}" dt="2023-01-19T13:17:27.851" v="87" actId="1076"/>
          <ac:picMkLst>
            <pc:docMk/>
            <pc:sldMk cId="1315050519" sldId="256"/>
            <ac:picMk id="16" creationId="{B9EED5F2-9063-2513-8F02-4E9724EBC963}"/>
          </ac:picMkLst>
        </pc:picChg>
      </pc:sldChg>
      <pc:sldChg chg="modSp mod delCm">
        <pc:chgData name="Sissel Ribberholt Justesen" userId="6e64fa1d-8460-422a-b9c1-389865dd1572" providerId="ADAL" clId="{50C3F88B-FBFF-4A38-9F31-D06CB9EF030D}" dt="2023-01-19T13:12:24.103" v="18" actId="6549"/>
        <pc:sldMkLst>
          <pc:docMk/>
          <pc:sldMk cId="2685296553" sldId="257"/>
        </pc:sldMkLst>
        <pc:spChg chg="mod">
          <ac:chgData name="Sissel Ribberholt Justesen" userId="6e64fa1d-8460-422a-b9c1-389865dd1572" providerId="ADAL" clId="{50C3F88B-FBFF-4A38-9F31-D06CB9EF030D}" dt="2023-01-19T13:12:24.103" v="18" actId="6549"/>
          <ac:spMkLst>
            <pc:docMk/>
            <pc:sldMk cId="2685296553" sldId="257"/>
            <ac:spMk id="2" creationId="{A5812BDA-EFD1-CD37-E2B5-E3DA65ACF94D}"/>
          </ac:spMkLst>
        </pc:spChg>
      </pc:sldChg>
      <pc:sldChg chg="modSp mod delCm">
        <pc:chgData name="Sissel Ribberholt Justesen" userId="6e64fa1d-8460-422a-b9c1-389865dd1572" providerId="ADAL" clId="{50C3F88B-FBFF-4A38-9F31-D06CB9EF030D}" dt="2023-01-19T13:13:54.546" v="29" actId="6549"/>
        <pc:sldMkLst>
          <pc:docMk/>
          <pc:sldMk cId="1471264584" sldId="258"/>
        </pc:sldMkLst>
        <pc:spChg chg="mod">
          <ac:chgData name="Sissel Ribberholt Justesen" userId="6e64fa1d-8460-422a-b9c1-389865dd1572" providerId="ADAL" clId="{50C3F88B-FBFF-4A38-9F31-D06CB9EF030D}" dt="2023-01-19T13:13:54.546" v="29" actId="6549"/>
          <ac:spMkLst>
            <pc:docMk/>
            <pc:sldMk cId="1471264584" sldId="258"/>
            <ac:spMk id="4" creationId="{1F7D1503-3BFD-4D2E-3CF4-779CA2DA1B81}"/>
          </ac:spMkLst>
        </pc:spChg>
      </pc:sldChg>
      <pc:sldChg chg="modSp mod">
        <pc:chgData name="Sissel Ribberholt Justesen" userId="6e64fa1d-8460-422a-b9c1-389865dd1572" providerId="ADAL" clId="{50C3F88B-FBFF-4A38-9F31-D06CB9EF030D}" dt="2023-01-19T13:15:03.986" v="43" actId="1076"/>
        <pc:sldMkLst>
          <pc:docMk/>
          <pc:sldMk cId="316189076" sldId="259"/>
        </pc:sldMkLst>
        <pc:spChg chg="mod">
          <ac:chgData name="Sissel Ribberholt Justesen" userId="6e64fa1d-8460-422a-b9c1-389865dd1572" providerId="ADAL" clId="{50C3F88B-FBFF-4A38-9F31-D06CB9EF030D}" dt="2023-01-19T13:13:47.571" v="28" actId="20577"/>
          <ac:spMkLst>
            <pc:docMk/>
            <pc:sldMk cId="316189076" sldId="259"/>
            <ac:spMk id="4" creationId="{1F7D1503-3BFD-4D2E-3CF4-779CA2DA1B81}"/>
          </ac:spMkLst>
        </pc:spChg>
        <pc:spChg chg="mod">
          <ac:chgData name="Sissel Ribberholt Justesen" userId="6e64fa1d-8460-422a-b9c1-389865dd1572" providerId="ADAL" clId="{50C3F88B-FBFF-4A38-9F31-D06CB9EF030D}" dt="2023-01-19T13:15:03.986" v="43" actId="1076"/>
          <ac:spMkLst>
            <pc:docMk/>
            <pc:sldMk cId="316189076" sldId="259"/>
            <ac:spMk id="8" creationId="{6BE64F48-DCBD-C7E4-54C9-DF7CF4817156}"/>
          </ac:spMkLst>
        </pc:spChg>
      </pc:sldChg>
      <pc:sldChg chg="modSp mod">
        <pc:chgData name="Sissel Ribberholt Justesen" userId="6e64fa1d-8460-422a-b9c1-389865dd1572" providerId="ADAL" clId="{50C3F88B-FBFF-4A38-9F31-D06CB9EF030D}" dt="2023-01-19T13:14:58.082" v="42" actId="1076"/>
        <pc:sldMkLst>
          <pc:docMk/>
          <pc:sldMk cId="1985456285" sldId="260"/>
        </pc:sldMkLst>
        <pc:spChg chg="mod">
          <ac:chgData name="Sissel Ribberholt Justesen" userId="6e64fa1d-8460-422a-b9c1-389865dd1572" providerId="ADAL" clId="{50C3F88B-FBFF-4A38-9F31-D06CB9EF030D}" dt="2023-01-19T13:14:08.731" v="31" actId="2711"/>
          <ac:spMkLst>
            <pc:docMk/>
            <pc:sldMk cId="1985456285" sldId="260"/>
            <ac:spMk id="4" creationId="{1F7D1503-3BFD-4D2E-3CF4-779CA2DA1B81}"/>
          </ac:spMkLst>
        </pc:spChg>
        <pc:spChg chg="mod">
          <ac:chgData name="Sissel Ribberholt Justesen" userId="6e64fa1d-8460-422a-b9c1-389865dd1572" providerId="ADAL" clId="{50C3F88B-FBFF-4A38-9F31-D06CB9EF030D}" dt="2023-01-19T13:14:58.082" v="42" actId="1076"/>
          <ac:spMkLst>
            <pc:docMk/>
            <pc:sldMk cId="1985456285" sldId="260"/>
            <ac:spMk id="8" creationId="{6BE64F48-DCBD-C7E4-54C9-DF7CF4817156}"/>
          </ac:spMkLst>
        </pc:spChg>
      </pc:sldChg>
      <pc:sldChg chg="modSp mod">
        <pc:chgData name="Sissel Ribberholt Justesen" userId="6e64fa1d-8460-422a-b9c1-389865dd1572" providerId="ADAL" clId="{50C3F88B-FBFF-4A38-9F31-D06CB9EF030D}" dt="2023-01-19T13:14:52.858" v="41" actId="1076"/>
        <pc:sldMkLst>
          <pc:docMk/>
          <pc:sldMk cId="1323216739" sldId="261"/>
        </pc:sldMkLst>
        <pc:spChg chg="mod">
          <ac:chgData name="Sissel Ribberholt Justesen" userId="6e64fa1d-8460-422a-b9c1-389865dd1572" providerId="ADAL" clId="{50C3F88B-FBFF-4A38-9F31-D06CB9EF030D}" dt="2023-01-19T13:14:44.091" v="39" actId="14100"/>
          <ac:spMkLst>
            <pc:docMk/>
            <pc:sldMk cId="1323216739" sldId="261"/>
            <ac:spMk id="4" creationId="{1F7D1503-3BFD-4D2E-3CF4-779CA2DA1B81}"/>
          </ac:spMkLst>
        </pc:spChg>
        <pc:spChg chg="mod">
          <ac:chgData name="Sissel Ribberholt Justesen" userId="6e64fa1d-8460-422a-b9c1-389865dd1572" providerId="ADAL" clId="{50C3F88B-FBFF-4A38-9F31-D06CB9EF030D}" dt="2023-01-19T13:14:52.858" v="41" actId="1076"/>
          <ac:spMkLst>
            <pc:docMk/>
            <pc:sldMk cId="1323216739" sldId="261"/>
            <ac:spMk id="8" creationId="{6BE64F48-DCBD-C7E4-54C9-DF7CF4817156}"/>
          </ac:spMkLst>
        </pc:spChg>
      </pc:sldChg>
      <pc:sldChg chg="modSp mod modCm">
        <pc:chgData name="Sissel Ribberholt Justesen" userId="6e64fa1d-8460-422a-b9c1-389865dd1572" providerId="ADAL" clId="{50C3F88B-FBFF-4A38-9F31-D06CB9EF030D}" dt="2023-01-19T13:15:42.411" v="53" actId="20577"/>
        <pc:sldMkLst>
          <pc:docMk/>
          <pc:sldMk cId="2614096958" sldId="262"/>
        </pc:sldMkLst>
        <pc:spChg chg="mod">
          <ac:chgData name="Sissel Ribberholt Justesen" userId="6e64fa1d-8460-422a-b9c1-389865dd1572" providerId="ADAL" clId="{50C3F88B-FBFF-4A38-9F31-D06CB9EF030D}" dt="2023-01-19T13:15:42.411" v="53" actId="20577"/>
          <ac:spMkLst>
            <pc:docMk/>
            <pc:sldMk cId="2614096958" sldId="262"/>
            <ac:spMk id="4" creationId="{1F7D1503-3BFD-4D2E-3CF4-779CA2DA1B81}"/>
          </ac:spMkLst>
        </pc:spChg>
        <pc:spChg chg="mod">
          <ac:chgData name="Sissel Ribberholt Justesen" userId="6e64fa1d-8460-422a-b9c1-389865dd1572" providerId="ADAL" clId="{50C3F88B-FBFF-4A38-9F31-D06CB9EF030D}" dt="2023-01-19T13:15:29.835" v="50" actId="1076"/>
          <ac:spMkLst>
            <pc:docMk/>
            <pc:sldMk cId="2614096958" sldId="262"/>
            <ac:spMk id="8" creationId="{6BE64F48-DCBD-C7E4-54C9-DF7CF4817156}"/>
          </ac:spMkLst>
        </pc:spChg>
      </pc:sldChg>
      <pc:sldChg chg="modSp mod">
        <pc:chgData name="Sissel Ribberholt Justesen" userId="6e64fa1d-8460-422a-b9c1-389865dd1572" providerId="ADAL" clId="{50C3F88B-FBFF-4A38-9F31-D06CB9EF030D}" dt="2023-01-19T13:16:02.378" v="57" actId="1076"/>
        <pc:sldMkLst>
          <pc:docMk/>
          <pc:sldMk cId="1499878189" sldId="263"/>
        </pc:sldMkLst>
        <pc:spChg chg="mod">
          <ac:chgData name="Sissel Ribberholt Justesen" userId="6e64fa1d-8460-422a-b9c1-389865dd1572" providerId="ADAL" clId="{50C3F88B-FBFF-4A38-9F31-D06CB9EF030D}" dt="2023-01-19T13:15:52.331" v="55" actId="14100"/>
          <ac:spMkLst>
            <pc:docMk/>
            <pc:sldMk cId="1499878189" sldId="263"/>
            <ac:spMk id="4" creationId="{1F7D1503-3BFD-4D2E-3CF4-779CA2DA1B81}"/>
          </ac:spMkLst>
        </pc:spChg>
        <pc:spChg chg="mod">
          <ac:chgData name="Sissel Ribberholt Justesen" userId="6e64fa1d-8460-422a-b9c1-389865dd1572" providerId="ADAL" clId="{50C3F88B-FBFF-4A38-9F31-D06CB9EF030D}" dt="2023-01-19T13:16:02.378" v="57" actId="1076"/>
          <ac:spMkLst>
            <pc:docMk/>
            <pc:sldMk cId="1499878189" sldId="263"/>
            <ac:spMk id="8" creationId="{6BE64F48-DCBD-C7E4-54C9-DF7CF4817156}"/>
          </ac:spMkLst>
        </pc:spChg>
      </pc:sldChg>
      <pc:sldChg chg="modSp mod">
        <pc:chgData name="Sissel Ribberholt Justesen" userId="6e64fa1d-8460-422a-b9c1-389865dd1572" providerId="ADAL" clId="{50C3F88B-FBFF-4A38-9F31-D06CB9EF030D}" dt="2023-01-19T13:16:24.404" v="62" actId="14100"/>
        <pc:sldMkLst>
          <pc:docMk/>
          <pc:sldMk cId="3625769895" sldId="264"/>
        </pc:sldMkLst>
        <pc:spChg chg="mod">
          <ac:chgData name="Sissel Ribberholt Justesen" userId="6e64fa1d-8460-422a-b9c1-389865dd1572" providerId="ADAL" clId="{50C3F88B-FBFF-4A38-9F31-D06CB9EF030D}" dt="2023-01-19T13:16:24.404" v="62" actId="14100"/>
          <ac:spMkLst>
            <pc:docMk/>
            <pc:sldMk cId="3625769895" sldId="264"/>
            <ac:spMk id="4" creationId="{1F7D1503-3BFD-4D2E-3CF4-779CA2DA1B81}"/>
          </ac:spMkLst>
        </pc:spChg>
      </pc:sldChg>
    </pc:docChg>
  </pc:docChgLst>
</pc:chgInfo>
</file>

<file path=ppt/comments/modernComment_106_9BCFF43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DD9CE4A-4733-4A7E-8C7D-C22B58BDFF51}" authorId="{65680AC8-CA77-3AC5-E53F-867FF7237F8E}" created="2023-01-18T14:22:44.86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14096958" sldId="262"/>
      <ac:spMk id="4" creationId="{1F7D1503-3BFD-4D2E-3CF4-779CA2DA1B81}"/>
      <ac:txMk cp="0" len="10">
        <ac:context len="501" hash="2717135999"/>
      </ac:txMk>
    </ac:txMkLst>
    <p188:pos x="1284287" y="269875"/>
    <p188:txBody>
      <a:bodyPr/>
      <a:lstStyle/>
      <a:p>
        <a:r>
          <a:rPr lang="da-DK"/>
          <a:t>I dette dokument bruger vi "Ressourcer", hvor vi før har talt om kompetencer. Jeg er med på, at Ressourcer er bredere, men der må være en grund til, at I i det ene dokument taler om ressourcer og i det andet kompetencer. Bør det ensrettes?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9A838-139B-402B-A32C-9671736B9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17C9E06-5237-15A1-C0F8-69BB5C25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F2506C-0275-EF89-EB0D-B85D83C8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8AE87F-6931-4AC7-7EBA-865E4514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91F660-9E24-9486-DB45-09948A0D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084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54B0A-AE68-6E17-CA45-294922E5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4ABBE4E-A28D-97C0-2964-7DBD2A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B15836-1D2D-2048-D5C0-4C7E4428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35C1AF-C4B3-0010-607F-024F798D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9DD1F7-C614-835A-0A73-E4635BBB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720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37A267-2FEC-B0CF-9740-BB2CE4EE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E6E0862-BDBC-80B1-4377-14B1E81D3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2BC3A1-3605-282D-0814-F7C61878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9453C7-3655-2021-3736-3D89CD8A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08BD58-6B76-52CD-FFEB-68B46BF1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28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7E0DA-459B-E5AE-E668-FAE6767C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E43F6A-A18F-D82E-86A4-24E288361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ED0291-2DEB-0ED3-6578-CA0A4FDC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C0DA45-6867-96BF-EC93-47CBC99E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BED21C-AFEB-2883-E78D-52560973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99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093C4-3022-F405-CC1F-48734B87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166829B-A4AF-0F71-CC2B-1C6603601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F166944-1788-840B-1B94-61E57A1B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4AB1172-E549-C46D-C8B9-38CEB784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5FD75C-7E38-26FE-1461-07F1F7B3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37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BB57C-2526-C668-DCAE-0262B450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C071D41-0567-DE58-97CC-172B0C5FC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6A9BE0-4702-9E31-BAD6-D72B5E09E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CC75019-58D0-F826-195B-7745EDD0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342388-52EA-432C-E516-521CF4B0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EB84C07-44C1-4782-9665-BCFA077A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935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BF87B-C0C6-6203-CB24-1FF8D9FD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594E3EC-A338-FDB4-A554-B6DBD9DC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A75DE-60D5-E5E1-9E34-8D4D075F8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D659955-FBF4-B0B5-6FFE-31DF78112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2E2DC27-6A36-411B-D247-922BD1344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6FE216B-61FF-27AC-167B-CC4C235B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DE84267-C8AC-60DD-955D-B262BD84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332251F-A7C6-035B-A0F2-F1299811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13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29A42-D4C4-9EE1-0301-BC08E526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2D73F02-DF38-2DF4-15BE-17774137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AB10CE6-D50C-C855-6C60-5E77AC27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22800E0-D7B1-CA20-E5B6-E5D191A6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10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EC8284B-FED5-7B57-A528-39EDF5BF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942D765-8477-00BE-D153-4F3A50A7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0D18370-3752-3A40-44B5-FD8409F4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6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9B548-66B8-95CF-013F-3782A0DC6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68AC65-2FA3-7511-7031-40C8FE4E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283DBD9-4E1D-44F4-8F4E-C02492A43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CFE4900-E578-DCC4-2870-27483FD9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AC8FB2-6939-9B5A-4607-5852BAAB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557FA20-7F22-98C8-3A5C-5CEEBFF7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68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605E7-4F31-9B53-A30F-77C90125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09AF1E8-6912-3B9A-FF99-742A24172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2F5C02C-E01D-561B-31B4-5CE91C3E6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D2C7DC1-9A7E-AA48-6049-6555AD43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2776641-C1ED-D0FA-C8C8-F6F7011D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BC071DB-B3CF-B0A0-3F61-91552EF4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963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641BBB0-5FA7-28B3-8367-85BFF2FC3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0C7AEF8-C48A-B839-57E5-1E0E8D937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97FDF3-11A9-C5C0-47F7-024C469A2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3EE2-97A0-4256-A536-8A463AC4C4CA}" type="datetimeFigureOut">
              <a:rPr lang="da-DK" smtClean="0"/>
              <a:t>19-01-2023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AA3CD26-517B-1F3F-F8EE-AF33605A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A45420C-6705-709C-9299-A3CDDFA49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EC2A-5E0F-4569-982D-CBE8EF433F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954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8/10/relationships/comments" Target="../comments/modernComment_106_9BCFF43E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svg"/><Relationship Id="rId7" Type="http://schemas.openxmlformats.org/officeDocument/2006/relationships/image" Target="../media/image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12BDA-EFD1-CD37-E2B5-E3DA65AC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5807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da-DK" b="1" dirty="0">
                <a:latin typeface="AU Passata" panose="020B0503030502030804" pitchFamily="34" charset="0"/>
              </a:rPr>
              <a:t>Karrieresamtaleguide</a:t>
            </a:r>
            <a:br>
              <a:rPr lang="da-DK" dirty="0"/>
            </a:br>
            <a:br>
              <a:rPr lang="da-DK" dirty="0">
                <a:latin typeface="AU Passata" panose="020B0503030502030804" pitchFamily="34" charset="0"/>
              </a:rPr>
            </a:br>
            <a:r>
              <a:rPr lang="da-DK" sz="2200" b="1" dirty="0">
                <a:latin typeface="AU Passata" panose="020B0503030502030804" pitchFamily="34" charset="0"/>
              </a:rPr>
              <a:t>Sådan bruger du guiden som leder</a:t>
            </a:r>
            <a:br>
              <a:rPr lang="da-DK" sz="2200" b="1" dirty="0">
                <a:latin typeface="AU Passata" panose="020B0503030502030804" pitchFamily="34" charset="0"/>
              </a:rPr>
            </a:br>
            <a:br>
              <a:rPr lang="da-DK" sz="2200" b="1" dirty="0">
                <a:latin typeface="AU Passata" panose="020B0503030502030804" pitchFamily="34" charset="0"/>
              </a:rPr>
            </a:br>
            <a:r>
              <a:rPr lang="da-DK" sz="2000" dirty="0">
                <a:latin typeface="AU Passata" panose="020B0503030502030804" pitchFamily="34" charset="0"/>
              </a:rPr>
              <a:t>1. Inden samtalen beder du medarbejderen om at reflektere over, hvad han eller hun tænker om:</a:t>
            </a:r>
            <a:br>
              <a:rPr lang="da-DK" sz="2000" dirty="0">
                <a:latin typeface="AU Passata" panose="020B0503030502030804" pitchFamily="34" charset="0"/>
              </a:rPr>
            </a:br>
            <a:r>
              <a:rPr lang="da-DK" sz="2000" dirty="0">
                <a:latin typeface="AU Passata" panose="020B0503030502030804" pitchFamily="34" charset="0"/>
              </a:rPr>
              <a:t>    sin fremtid, status netop nu, udfordringer, egne ressourcer og egne handlemuligheder.</a:t>
            </a:r>
            <a:br>
              <a:rPr lang="da-DK" sz="2000" dirty="0">
                <a:latin typeface="AU Passata" panose="020B0503030502030804" pitchFamily="34" charset="0"/>
              </a:rPr>
            </a:br>
            <a:br>
              <a:rPr lang="da-DK" sz="2000" dirty="0">
                <a:latin typeface="AU Passata" panose="020B0503030502030804" pitchFamily="34" charset="0"/>
              </a:rPr>
            </a:br>
            <a:r>
              <a:rPr lang="da-DK" sz="2000" dirty="0">
                <a:latin typeface="AU Passata" panose="020B0503030502030804" pitchFamily="34" charset="0"/>
              </a:rPr>
              <a:t>2. Under samtalen kan I sammen drøfte spørgsmålene på side 3-7.</a:t>
            </a:r>
            <a:br>
              <a:rPr lang="da-DK" sz="2000" dirty="0">
                <a:latin typeface="AU Passata" panose="020B0503030502030804" pitchFamily="34" charset="0"/>
              </a:rPr>
            </a:br>
            <a:br>
              <a:rPr lang="da-DK" sz="2000" dirty="0">
                <a:latin typeface="AU Passata" panose="020B0503030502030804" pitchFamily="34" charset="0"/>
              </a:rPr>
            </a:br>
            <a:r>
              <a:rPr lang="da-DK" sz="2000" dirty="0">
                <a:latin typeface="AU Passata" panose="020B0503030502030804" pitchFamily="34" charset="0"/>
              </a:rPr>
              <a:t>3. Afslut samtalen med sammen at tage notater på side 9. </a:t>
            </a:r>
            <a:br>
              <a:rPr lang="da-DK" sz="2000" dirty="0">
                <a:latin typeface="AU Passata" panose="020B0503030502030804" pitchFamily="34" charset="0"/>
              </a:rPr>
            </a:br>
            <a:r>
              <a:rPr lang="da-DK" sz="2000" dirty="0"/>
              <a:t> </a:t>
            </a:r>
            <a:endParaRPr lang="da-DK" dirty="0">
              <a:highlight>
                <a:srgbClr val="00FFFF"/>
              </a:highlight>
            </a:endParaRPr>
          </a:p>
        </p:txBody>
      </p:sp>
      <p:pic>
        <p:nvPicPr>
          <p:cNvPr id="4" name="Billede 3" descr="Nye ansigter i bestyrelsen for Aarhus Universitet">
            <a:extLst>
              <a:ext uri="{FF2B5EF4-FFF2-40B4-BE49-F238E27FC236}">
                <a16:creationId xmlns:a16="http://schemas.microsoft.com/office/drawing/2014/main" id="{E5034A1A-0D1A-37AB-5D7A-F7022D8493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619" y="5997565"/>
            <a:ext cx="1247775" cy="785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529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indhold 5" descr="Chat med massiv udfyldning">
            <a:extLst>
              <a:ext uri="{FF2B5EF4-FFF2-40B4-BE49-F238E27FC236}">
                <a16:creationId xmlns:a16="http://schemas.microsoft.com/office/drawing/2014/main" id="{5948647C-8038-58D1-FCAE-B69B6741F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0" y="2062956"/>
            <a:ext cx="2732088" cy="2732088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143273" cy="4881563"/>
          </a:xfrm>
        </p:spPr>
        <p:txBody>
          <a:bodyPr/>
          <a:lstStyle/>
          <a:p>
            <a:r>
              <a:rPr lang="da-DK" sz="2000" b="1" dirty="0">
                <a:latin typeface="AU Passata" panose="020B0503030502030804" pitchFamily="34" charset="0"/>
              </a:rPr>
              <a:t>Kom godt i gang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vil du gerne drøfte med mig i dag?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kan vi begge forvente at få ud af dagens samtale?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 lang tid har vi sammen i dag?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er vores roller i denne samtale?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skal vi huske i løbet af samtalen?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(fortrolighed m.v.)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kan vi bedst bruge tiden sammen i dag?</a:t>
            </a:r>
          </a:p>
        </p:txBody>
      </p:sp>
    </p:spTree>
    <p:extLst>
      <p:ext uri="{BB962C8B-B14F-4D97-AF65-F5344CB8AC3E}">
        <p14:creationId xmlns:p14="http://schemas.microsoft.com/office/powerpoint/2010/main" val="147126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134884" cy="5454015"/>
          </a:xfrm>
        </p:spPr>
        <p:txBody>
          <a:bodyPr>
            <a:normAutofit/>
          </a:bodyPr>
          <a:lstStyle/>
          <a:p>
            <a:r>
              <a:rPr lang="da-DK" sz="2000" b="1" dirty="0">
                <a:latin typeface="AU Passata" panose="020B0503030502030804" pitchFamily="34" charset="0"/>
              </a:rPr>
              <a:t>Din fremtid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Hvilken fremtid ser du for dig selv?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er ”succes” for dig?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kunne du drømme om, at der skete, som ikke sker i dag?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alternativer kan du se?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vil du allerhelst opnå?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 </a:t>
            </a:r>
            <a:r>
              <a:rPr lang="da-DK" dirty="0" err="1">
                <a:latin typeface="AU Passata" panose="020B0503030502030804" pitchFamily="34" charset="0"/>
              </a:rPr>
              <a:t>committed</a:t>
            </a:r>
            <a:r>
              <a:rPr lang="da-DK" dirty="0">
                <a:latin typeface="AU Passata" panose="020B0503030502030804" pitchFamily="34" charset="0"/>
              </a:rPr>
              <a:t> er du til at nå dine mål?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Hvornår vil du gerne nå dem?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vil du selv definere ”godt nok”?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passer disse overvejelser med dine personlige værdier?</a:t>
            </a:r>
          </a:p>
        </p:txBody>
      </p:sp>
      <p:pic>
        <p:nvPicPr>
          <p:cNvPr id="7" name="Pladsholder til indhold 6" descr="Delvis sol med massiv udfyldning">
            <a:extLst>
              <a:ext uri="{FF2B5EF4-FFF2-40B4-BE49-F238E27FC236}">
                <a16:creationId xmlns:a16="http://schemas.microsoft.com/office/drawing/2014/main" id="{AF83261A-3422-D89E-95B9-C6C428022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9977" y="2163762"/>
            <a:ext cx="2528888" cy="2528888"/>
          </a:xfr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6BE64F48-DCBD-C7E4-54C9-DF7CF4817156}"/>
              </a:ext>
            </a:extLst>
          </p:cNvPr>
          <p:cNvSpPr txBox="1"/>
          <p:nvPr/>
        </p:nvSpPr>
        <p:spPr>
          <a:xfrm>
            <a:off x="7755936" y="5669545"/>
            <a:ext cx="40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latin typeface="AU Passata" panose="020B0503030502030804" pitchFamily="34" charset="0"/>
              </a:rPr>
              <a:t>Til lederen</a:t>
            </a:r>
            <a:br>
              <a:rPr lang="da-DK" sz="1600" dirty="0">
                <a:latin typeface="AU Passata" panose="020B0503030502030804" pitchFamily="34" charset="0"/>
              </a:rPr>
            </a:br>
            <a:r>
              <a:rPr lang="da-DK" sz="1600" dirty="0">
                <a:latin typeface="AU Passata" panose="020B0503030502030804" pitchFamily="34" charset="0"/>
              </a:rPr>
              <a:t>Hvilke erfaringer og indblik kan du dele?</a:t>
            </a:r>
          </a:p>
        </p:txBody>
      </p:sp>
    </p:spTree>
    <p:extLst>
      <p:ext uri="{BB962C8B-B14F-4D97-AF65-F5344CB8AC3E}">
        <p14:creationId xmlns:p14="http://schemas.microsoft.com/office/powerpoint/2010/main" val="31618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5454015"/>
          </a:xfrm>
        </p:spPr>
        <p:txBody>
          <a:bodyPr>
            <a:normAutofit/>
          </a:bodyPr>
          <a:lstStyle/>
          <a:p>
            <a:r>
              <a:rPr lang="da-DK" sz="2000" b="1" dirty="0">
                <a:latin typeface="AU Passata" panose="020B0503030502030804" pitchFamily="34" charset="0"/>
              </a:rPr>
              <a:t>Status netop nu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har du det netop nu?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går godt for øjeblikket?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muligheder har du?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bekymrer dig mest?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ser dit arbejdsliv ud netop nu?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Hvilke tendenser ser du i </a:t>
            </a:r>
            <a:r>
              <a:rPr lang="da-DK" i="1" dirty="0" err="1">
                <a:latin typeface="AU Passata" panose="020B0503030502030804" pitchFamily="34" charset="0"/>
              </a:rPr>
              <a:t>funding</a:t>
            </a:r>
            <a:r>
              <a:rPr lang="da-DK" dirty="0">
                <a:latin typeface="AU Passata" panose="020B0503030502030804" pitchFamily="34" charset="0"/>
              </a:rPr>
              <a:t>, uddannelse, arbejdsmarkedet netop nu osv.?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BE64F48-DCBD-C7E4-54C9-DF7CF4817156}"/>
              </a:ext>
            </a:extLst>
          </p:cNvPr>
          <p:cNvSpPr txBox="1"/>
          <p:nvPr/>
        </p:nvSpPr>
        <p:spPr>
          <a:xfrm>
            <a:off x="7675288" y="5870575"/>
            <a:ext cx="40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latin typeface="AU Passata" panose="020B0503030502030804" pitchFamily="34" charset="0"/>
              </a:rPr>
              <a:t>Til lederen</a:t>
            </a:r>
            <a:br>
              <a:rPr lang="da-DK" sz="1600" dirty="0">
                <a:latin typeface="AU Passata" panose="020B0503030502030804" pitchFamily="34" charset="0"/>
              </a:rPr>
            </a:br>
            <a:r>
              <a:rPr lang="da-DK" sz="1600" dirty="0">
                <a:latin typeface="AU Passata" panose="020B0503030502030804" pitchFamily="34" charset="0"/>
              </a:rPr>
              <a:t>Hvilke erfaringer og indblik kan du dele?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7F0F39-D259-38A7-23E8-AE145C29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Grafik 4" descr="Lyspære og blyant med massiv udfyldning">
            <a:extLst>
              <a:ext uri="{FF2B5EF4-FFF2-40B4-BE49-F238E27FC236}">
                <a16:creationId xmlns:a16="http://schemas.microsoft.com/office/drawing/2014/main" id="{BA57002F-AE85-2087-94BB-04049894B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4904" y="2378113"/>
            <a:ext cx="2092248" cy="209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5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343400" cy="5454015"/>
          </a:xfrm>
        </p:spPr>
        <p:txBody>
          <a:bodyPr>
            <a:normAutofit/>
          </a:bodyPr>
          <a:lstStyle/>
          <a:p>
            <a:r>
              <a:rPr lang="da-DK" sz="2000" b="1" dirty="0">
                <a:latin typeface="AU Passata" panose="020B0503030502030804" pitchFamily="34" charset="0"/>
              </a:rPr>
              <a:t>Udfordringer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udfordringer skal du overkomme?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udfordringer ser du som de vigtigste?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Hvilken indflydelse har du på situationen?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holder dig tilbage?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Hvad er du mest bekymret for?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andre faktorer skal du have øje for?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Oplever du, at dine udfordringer er konstante – eller er der tidspunkter, hvor du ser flere muligheder?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lærer du af udfordringerne?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BE64F48-DCBD-C7E4-54C9-DF7CF4817156}"/>
              </a:ext>
            </a:extLst>
          </p:cNvPr>
          <p:cNvSpPr txBox="1"/>
          <p:nvPr/>
        </p:nvSpPr>
        <p:spPr>
          <a:xfrm>
            <a:off x="7713864" y="5923577"/>
            <a:ext cx="40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latin typeface="AU Passata" panose="020B0503030502030804" pitchFamily="34" charset="0"/>
              </a:rPr>
              <a:t>Til lederen</a:t>
            </a:r>
            <a:br>
              <a:rPr lang="da-DK" sz="1600" dirty="0">
                <a:latin typeface="AU Passata" panose="020B0503030502030804" pitchFamily="34" charset="0"/>
              </a:rPr>
            </a:br>
            <a:r>
              <a:rPr lang="da-DK" sz="1600" dirty="0">
                <a:latin typeface="AU Passata" panose="020B0503030502030804" pitchFamily="34" charset="0"/>
              </a:rPr>
              <a:t>Hvilke erfaringer og indblik kan du dele?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7F0F39-D259-38A7-23E8-AE145C29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" name="Grafik 1" descr="Advarselsvejskilt med massiv udfyldning">
            <a:extLst>
              <a:ext uri="{FF2B5EF4-FFF2-40B4-BE49-F238E27FC236}">
                <a16:creationId xmlns:a16="http://schemas.microsoft.com/office/drawing/2014/main" id="{7385FB70-A710-85F4-7C57-644692D4D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2960" y="2291556"/>
            <a:ext cx="2274888" cy="22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1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343400" cy="5454015"/>
          </a:xfrm>
        </p:spPr>
        <p:txBody>
          <a:bodyPr>
            <a:normAutofit/>
          </a:bodyPr>
          <a:lstStyle/>
          <a:p>
            <a:r>
              <a:rPr lang="da-DK" sz="2000" b="1" dirty="0">
                <a:latin typeface="AU Passata" panose="020B0503030502030804" pitchFamily="34" charset="0"/>
              </a:rPr>
              <a:t>Ressourcer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ressourcer har du allerede til rådighed – og hvilke får du brug for?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støtter dig?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ville din bedste ven beskrive din ressourcer?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Beskriv en dag, hvor du var rigtigt godt tilfreds med dig selv ved dagens afslutning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Hvem kan du drøfte dine drømme med?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Hvem er dit professionelle netværk?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Hvem har du mødt, der har stået i en lignende situation, og som kan inspirere dig?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Hvordan finder du den rette støtte?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BE64F48-DCBD-C7E4-54C9-DF7CF4817156}"/>
              </a:ext>
            </a:extLst>
          </p:cNvPr>
          <p:cNvSpPr txBox="1"/>
          <p:nvPr/>
        </p:nvSpPr>
        <p:spPr>
          <a:xfrm>
            <a:off x="7729855" y="5870575"/>
            <a:ext cx="40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latin typeface="AU Passata" panose="020B0503030502030804" pitchFamily="34" charset="0"/>
              </a:rPr>
              <a:t>Til lederen</a:t>
            </a:r>
            <a:br>
              <a:rPr lang="da-DK" sz="1600" dirty="0">
                <a:latin typeface="AU Passata" panose="020B0503030502030804" pitchFamily="34" charset="0"/>
              </a:rPr>
            </a:br>
            <a:r>
              <a:rPr lang="da-DK" sz="1600" dirty="0">
                <a:latin typeface="AU Passata" panose="020B0503030502030804" pitchFamily="34" charset="0"/>
              </a:rPr>
              <a:t>Hvilke erfaringer og indblik kan du dele?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7F0F39-D259-38A7-23E8-AE145C29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Grafik 4" descr="Åben hånd med massiv udfyldning">
            <a:extLst>
              <a:ext uri="{FF2B5EF4-FFF2-40B4-BE49-F238E27FC236}">
                <a16:creationId xmlns:a16="http://schemas.microsoft.com/office/drawing/2014/main" id="{319E8900-A3FA-B5C3-E42A-C7F55381C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2160" y="2426721"/>
            <a:ext cx="2254568" cy="225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969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033520" cy="5454015"/>
          </a:xfrm>
        </p:spPr>
        <p:txBody>
          <a:bodyPr>
            <a:normAutofit/>
          </a:bodyPr>
          <a:lstStyle/>
          <a:p>
            <a:r>
              <a:rPr lang="da-DK" sz="2000" b="1" dirty="0">
                <a:latin typeface="AU Passata" panose="020B0503030502030804" pitchFamily="34" charset="0"/>
              </a:rPr>
              <a:t>Handlinger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nye skridt kan du nu tage?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Hvor mange veje ser du mod der, hvor du gerne vil hen?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gør du nu, som bevæger dig i den retning?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Kan du gøre yderligere?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vil der ske, hvis du ingenting gør?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Hvis du vidste, at du ikke kunne mislykkes, hvad ville du så gøre?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Hvilke skridt kan du tage allerede i dag?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BE64F48-DCBD-C7E4-54C9-DF7CF4817156}"/>
              </a:ext>
            </a:extLst>
          </p:cNvPr>
          <p:cNvSpPr txBox="1"/>
          <p:nvPr/>
        </p:nvSpPr>
        <p:spPr>
          <a:xfrm>
            <a:off x="7713864" y="5856665"/>
            <a:ext cx="40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latin typeface="AU Passata" panose="020B0503030502030804" pitchFamily="34" charset="0"/>
              </a:rPr>
              <a:t>Til lederen</a:t>
            </a:r>
            <a:br>
              <a:rPr lang="da-DK" sz="1600" dirty="0">
                <a:latin typeface="AU Passata" panose="020B0503030502030804" pitchFamily="34" charset="0"/>
              </a:rPr>
            </a:br>
            <a:r>
              <a:rPr lang="da-DK" sz="1600" dirty="0">
                <a:latin typeface="AU Passata" panose="020B0503030502030804" pitchFamily="34" charset="0"/>
              </a:rPr>
              <a:t>Hvilke erfaringer og indblik kan du dele?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7F0F39-D259-38A7-23E8-AE145C29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" name="Grafik 1" descr="Kontrolliste med massiv udfyldning">
            <a:extLst>
              <a:ext uri="{FF2B5EF4-FFF2-40B4-BE49-F238E27FC236}">
                <a16:creationId xmlns:a16="http://schemas.microsoft.com/office/drawing/2014/main" id="{3A93DEAB-A1AF-8BFC-CA3C-B3ACD1FAA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5040" y="2286476"/>
            <a:ext cx="2285048" cy="228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7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indhold 5" descr="Chat med massiv udfyldning">
            <a:extLst>
              <a:ext uri="{FF2B5EF4-FFF2-40B4-BE49-F238E27FC236}">
                <a16:creationId xmlns:a16="http://schemas.microsoft.com/office/drawing/2014/main" id="{5948647C-8038-58D1-FCAE-B69B6741F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0" y="2062956"/>
            <a:ext cx="2732088" cy="2732088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7D1503-3BFD-4D2E-3CF4-779CA2DA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987425"/>
            <a:ext cx="4050994" cy="4881563"/>
          </a:xfrm>
        </p:spPr>
        <p:txBody>
          <a:bodyPr/>
          <a:lstStyle/>
          <a:p>
            <a:r>
              <a:rPr lang="da-DK" sz="2000" b="1" dirty="0">
                <a:latin typeface="AU Passata" panose="020B0503030502030804" pitchFamily="34" charset="0"/>
              </a:rPr>
              <a:t>Afrunding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Her er eksempler på spørgsmål. </a:t>
            </a:r>
            <a:br>
              <a:rPr lang="da-DK" dirty="0">
                <a:latin typeface="AU Passata" panose="020B0503030502030804" pitchFamily="34" charset="0"/>
              </a:rPr>
            </a:br>
            <a:r>
              <a:rPr lang="da-DK" dirty="0">
                <a:latin typeface="AU Passata" panose="020B0503030502030804" pitchFamily="34" charset="0"/>
              </a:rPr>
              <a:t>Du er velkommen til at supplere.</a:t>
            </a:r>
          </a:p>
          <a:p>
            <a:endParaRPr lang="da-DK" dirty="0">
              <a:latin typeface="AU Passata" panose="020B05030305020308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ville også være vigtigt at få drøftet i dag?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Hvad er det vigtigste, du tager med fra denne samtale?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a-DK" dirty="0">
                <a:latin typeface="AU Passata" panose="020B0503030502030804" pitchFamily="34" charset="0"/>
              </a:rPr>
              <a:t>Kan vi slutte samtalen her? </a:t>
            </a:r>
          </a:p>
        </p:txBody>
      </p:sp>
    </p:spTree>
    <p:extLst>
      <p:ext uri="{BB962C8B-B14F-4D97-AF65-F5344CB8AC3E}">
        <p14:creationId xmlns:p14="http://schemas.microsoft.com/office/powerpoint/2010/main" val="362576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DE5DE586-7F16-B1A8-83E9-E49BE6238608}"/>
              </a:ext>
            </a:extLst>
          </p:cNvPr>
          <p:cNvSpPr txBox="1"/>
          <p:nvPr/>
        </p:nvSpPr>
        <p:spPr>
          <a:xfrm>
            <a:off x="352338" y="209725"/>
            <a:ext cx="420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U Passata" panose="020B0503030502030804" pitchFamily="34" charset="0"/>
              </a:rPr>
              <a:t>Handlinger</a:t>
            </a:r>
          </a:p>
          <a:p>
            <a:r>
              <a:rPr lang="da-DK" sz="1000" dirty="0">
                <a:latin typeface="AU Passata" panose="020B0503030502030804" pitchFamily="34" charset="0"/>
              </a:rPr>
              <a:t>Hvilke skridt kan jeg tage som de næste?</a:t>
            </a:r>
          </a:p>
        </p:txBody>
      </p:sp>
      <p:pic>
        <p:nvPicPr>
          <p:cNvPr id="7" name="Grafik 6" descr="Kontrolliste med massiv udfyldning">
            <a:extLst>
              <a:ext uri="{FF2B5EF4-FFF2-40B4-BE49-F238E27FC236}">
                <a16:creationId xmlns:a16="http://schemas.microsoft.com/office/drawing/2014/main" id="{938719C8-EB8A-4E46-7B21-FE01CCB66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3889" y="209725"/>
            <a:ext cx="914400" cy="9144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658AF3E-510B-FCB5-F340-7ECBA3158E95}"/>
              </a:ext>
            </a:extLst>
          </p:cNvPr>
          <p:cNvSpPr txBox="1"/>
          <p:nvPr/>
        </p:nvSpPr>
        <p:spPr>
          <a:xfrm>
            <a:off x="9271233" y="209725"/>
            <a:ext cx="420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U Passata" panose="020B0503030502030804" pitchFamily="34" charset="0"/>
              </a:rPr>
              <a:t>Min fremtid</a:t>
            </a:r>
          </a:p>
          <a:p>
            <a:r>
              <a:rPr lang="da-DK" sz="1000" dirty="0">
                <a:latin typeface="AU Passata" panose="020B0503030502030804" pitchFamily="34" charset="0"/>
              </a:rPr>
              <a:t>Hvilken fremtid vil jeg gerne se for mig selv?</a:t>
            </a:r>
          </a:p>
        </p:txBody>
      </p:sp>
      <p:pic>
        <p:nvPicPr>
          <p:cNvPr id="10" name="Grafik 9" descr="Delvis sol med massiv udfyldning">
            <a:extLst>
              <a:ext uri="{FF2B5EF4-FFF2-40B4-BE49-F238E27FC236}">
                <a16:creationId xmlns:a16="http://schemas.microsoft.com/office/drawing/2014/main" id="{E26F1F8E-8CA7-1ECE-88BF-F9CD1E2CAB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57564" y="209725"/>
            <a:ext cx="914400" cy="914400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A375E592-1622-8DFA-F21E-55E59945D3DA}"/>
              </a:ext>
            </a:extLst>
          </p:cNvPr>
          <p:cNvSpPr txBox="1"/>
          <p:nvPr/>
        </p:nvSpPr>
        <p:spPr>
          <a:xfrm>
            <a:off x="4779059" y="3090478"/>
            <a:ext cx="420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U Passata" panose="020B0503030502030804" pitchFamily="34" charset="0"/>
              </a:rPr>
              <a:t>Status netop nu</a:t>
            </a:r>
          </a:p>
          <a:p>
            <a:r>
              <a:rPr lang="da-DK" sz="1000" dirty="0">
                <a:latin typeface="AU Passata" panose="020B0503030502030804" pitchFamily="34" charset="0"/>
              </a:rPr>
              <a:t>Hvordan har jeg det netop nu?</a:t>
            </a:r>
          </a:p>
        </p:txBody>
      </p:sp>
      <p:pic>
        <p:nvPicPr>
          <p:cNvPr id="13" name="Grafik 12" descr="Lyspære og blyant med massiv udfyldning">
            <a:extLst>
              <a:ext uri="{FF2B5EF4-FFF2-40B4-BE49-F238E27FC236}">
                <a16:creationId xmlns:a16="http://schemas.microsoft.com/office/drawing/2014/main" id="{EB83980F-D3A0-E5DD-34AA-BEC2D936FD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30112" y="2894888"/>
            <a:ext cx="914400" cy="914400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333CB47C-C87A-A625-95DB-FAF012106907}"/>
              </a:ext>
            </a:extLst>
          </p:cNvPr>
          <p:cNvSpPr txBox="1"/>
          <p:nvPr/>
        </p:nvSpPr>
        <p:spPr>
          <a:xfrm>
            <a:off x="274001" y="6125055"/>
            <a:ext cx="420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U Passata" panose="020B0503030502030804" pitchFamily="34" charset="0"/>
              </a:rPr>
              <a:t>Udfordringer</a:t>
            </a:r>
          </a:p>
          <a:p>
            <a:r>
              <a:rPr lang="da-DK" sz="1000" dirty="0">
                <a:latin typeface="AU Passata" panose="020B0503030502030804" pitchFamily="34" charset="0"/>
              </a:rPr>
              <a:t>Hvilke udfordringer skal jeg overkomme?</a:t>
            </a:r>
          </a:p>
        </p:txBody>
      </p:sp>
      <p:pic>
        <p:nvPicPr>
          <p:cNvPr id="16" name="Grafik 15" descr="Advarselsvejskilt med massiv udfyldning">
            <a:extLst>
              <a:ext uri="{FF2B5EF4-FFF2-40B4-BE49-F238E27FC236}">
                <a16:creationId xmlns:a16="http://schemas.microsoft.com/office/drawing/2014/main" id="{B9EED5F2-9063-2513-8F02-4E9724EBC9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63889" y="5784863"/>
            <a:ext cx="914400" cy="914400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133568A7-D826-E014-52E7-3DF5B7DAE22D}"/>
              </a:ext>
            </a:extLst>
          </p:cNvPr>
          <p:cNvSpPr txBox="1"/>
          <p:nvPr/>
        </p:nvSpPr>
        <p:spPr>
          <a:xfrm>
            <a:off x="9346721" y="6125055"/>
            <a:ext cx="42028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U Passata" panose="020B0503030502030804" pitchFamily="34" charset="0"/>
              </a:rPr>
              <a:t>Ressourcer</a:t>
            </a:r>
          </a:p>
          <a:p>
            <a:r>
              <a:rPr lang="da-DK" sz="1000" dirty="0">
                <a:latin typeface="AU Passata" panose="020B0503030502030804" pitchFamily="34" charset="0"/>
              </a:rPr>
              <a:t>Hvilke ressourcer har jeg?</a:t>
            </a:r>
          </a:p>
          <a:p>
            <a:r>
              <a:rPr lang="da-DK" sz="1000" dirty="0">
                <a:latin typeface="AU Passata" panose="020B0503030502030804" pitchFamily="34" charset="0"/>
              </a:rPr>
              <a:t>Hvilke får jeg brug for?</a:t>
            </a:r>
          </a:p>
        </p:txBody>
      </p:sp>
      <p:pic>
        <p:nvPicPr>
          <p:cNvPr id="19" name="Grafik 18" descr="Åben hånd med massiv udfyldning">
            <a:extLst>
              <a:ext uri="{FF2B5EF4-FFF2-40B4-BE49-F238E27FC236}">
                <a16:creationId xmlns:a16="http://schemas.microsoft.com/office/drawing/2014/main" id="{1343A9A6-C9C2-08FC-4648-864EED7F09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57564" y="59817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5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074E130D0841418893CBDF4DB794C7" ma:contentTypeVersion="16" ma:contentTypeDescription="Opret et nyt dokument." ma:contentTypeScope="" ma:versionID="125568cf8b797154b86844249c5af406">
  <xsd:schema xmlns:xsd="http://www.w3.org/2001/XMLSchema" xmlns:xs="http://www.w3.org/2001/XMLSchema" xmlns:p="http://schemas.microsoft.com/office/2006/metadata/properties" xmlns:ns2="ecf8fa8d-aca3-4f6d-a43f-0b968e6ef09a" xmlns:ns3="56a4c0bd-430c-4bb0-b871-c7f38338f975" targetNamespace="http://schemas.microsoft.com/office/2006/metadata/properties" ma:root="true" ma:fieldsID="5eb71418dd9797cbb523500d6ee9d390" ns2:_="" ns3:_="">
    <xsd:import namespace="ecf8fa8d-aca3-4f6d-a43f-0b968e6ef09a"/>
    <xsd:import namespace="56a4c0bd-430c-4bb0-b871-c7f38338f9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8fa8d-aca3-4f6d-a43f-0b968e6ef0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5cd08861-88c0-49b2-8510-903f698cfa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4c0bd-430c-4bb0-b871-c7f38338f97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e5019b6-d7bf-40f6-8bff-b2b83e440510}" ma:internalName="TaxCatchAll" ma:showField="CatchAllData" ma:web="56a4c0bd-430c-4bb0-b871-c7f38338f9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21E704-FB10-45A0-BE1C-F8B8C82D10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A8FC88-6251-4A53-B486-E055056CE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f8fa8d-aca3-4f6d-a43f-0b968e6ef09a"/>
    <ds:schemaRef ds:uri="56a4c0bd-430c-4bb0-b871-c7f38338f9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749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AU Passata</vt:lpstr>
      <vt:lpstr>Calibri</vt:lpstr>
      <vt:lpstr>Calibri Light</vt:lpstr>
      <vt:lpstr>Wingdings</vt:lpstr>
      <vt:lpstr>Office-tema</vt:lpstr>
      <vt:lpstr>Karrieresamtaleguide  Sådan bruger du guiden som leder  1. Inden samtalen beder du medarbejderen om at reflektere over, hvad han eller hun tænker om:     sin fremtid, status netop nu, udfordringer, egne ressourcer og egne handlemuligheder.  2. Under samtalen kan I sammen drøfte spørgsmålene på side 3-7.  3. Afslut samtalen med sammen at tage notater på side 9.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 karriere: Samtalekort</dc:title>
  <dc:creator>Rikke Steen Andersen</dc:creator>
  <cp:lastModifiedBy>Sissel Ribberholt Justesen</cp:lastModifiedBy>
  <cp:revision>5</cp:revision>
  <dcterms:created xsi:type="dcterms:W3CDTF">2022-10-27T11:25:57Z</dcterms:created>
  <dcterms:modified xsi:type="dcterms:W3CDTF">2023-01-19T13:17:28Z</dcterms:modified>
</cp:coreProperties>
</file>