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88825" cy="6858000"/>
  <p:notesSz cx="6797675" cy="9926638"/>
  <p:embeddedFontLst>
    <p:embeddedFont>
      <p:font typeface="AU Passata" panose="020B0604020202020204" charset="0"/>
      <p:regular r:id="rId8"/>
      <p:bold r:id="rId9"/>
    </p:embeddedFont>
    <p:embeddedFont>
      <p:font typeface="AU Passata Light" panose="020B0604020202020204" charset="0"/>
      <p:regular r:id="rId10"/>
      <p:bold r:id="rId11"/>
    </p:embeddedFont>
    <p:embeddedFont>
      <p:font typeface="AU Peto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66B6C-FB0E-40FF-9024-7CC13C10E5D8}" v="62" dt="2021-05-07T10:30:50.874"/>
    <p1510:client id="{143F4276-BF0E-472E-9D9B-3BEAF3D14988}" v="4" dt="2021-05-07T10:33:5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457" autoAdjust="0"/>
  </p:normalViewPr>
  <p:slideViewPr>
    <p:cSldViewPr snapToObjects="1" showGuides="1">
      <p:cViewPr varScale="1">
        <p:scale>
          <a:sx n="113" d="100"/>
          <a:sy n="113" d="100"/>
        </p:scale>
        <p:origin x="822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2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65015988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5192123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415478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745522285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Distanceledelse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28. april 2021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Distanceledelse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Faciliteringsforslags til erfaringsopsamling i Den udvidede samtaleramme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30925"/>
              </p:ext>
            </p:extLst>
          </p:nvPr>
        </p:nvGraphicFramePr>
        <p:xfrm>
          <a:off x="261764" y="1787289"/>
          <a:ext cx="2232248" cy="421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84712896"/>
                    </a:ext>
                  </a:extLst>
                </a:gridCol>
              </a:tblGrid>
              <a:tr h="344378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Før - forberedelse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61725"/>
                  </a:ext>
                </a:extLst>
              </a:tr>
              <a:tr h="3845557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sz="1200" dirty="0"/>
                        <a:t>Fælles</a:t>
                      </a:r>
                      <a:r>
                        <a:rPr lang="da-DK" sz="1200" baseline="0" dirty="0"/>
                        <a:t> besked om erfaringsopsamlings-proces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Individuelle erfaringsopsamlinger, eller fælles – overvej inden</a:t>
                      </a:r>
                      <a:endParaRPr lang="da-DK" sz="1200" dirty="0"/>
                    </a:p>
                    <a:p>
                      <a:endParaRPr lang="da-DK" sz="1200" dirty="0"/>
                    </a:p>
                    <a:p>
                      <a:r>
                        <a:rPr lang="da-DK" sz="1200" dirty="0"/>
                        <a:t>Giv</a:t>
                      </a:r>
                      <a:r>
                        <a:rPr lang="da-DK" sz="1200" baseline="0" dirty="0"/>
                        <a:t> medarbejderne forberedelsestid og beskriv forberedelsesarbejdet </a:t>
                      </a:r>
                      <a:endParaRPr lang="da-DK" sz="14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aseline="0" dirty="0"/>
                        <a:t>(se punkt 0)</a:t>
                      </a:r>
                      <a:endParaRPr lang="da-DK" sz="800" dirty="0"/>
                    </a:p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37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2BBF-305C-4823-A08F-7AB3AD40EB60}" type="datetime1">
              <a:rPr lang="da-DK" smtClean="0"/>
              <a:t>07-05-2021</a:t>
            </a:fld>
            <a:r>
              <a:rPr lang="da-DK" dirty="0"/>
              <a:t>13-08-2020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08934"/>
              </p:ext>
            </p:extLst>
          </p:nvPr>
        </p:nvGraphicFramePr>
        <p:xfrm>
          <a:off x="2566019" y="1780218"/>
          <a:ext cx="7128794" cy="488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7">
                  <a:extLst>
                    <a:ext uri="{9D8B030D-6E8A-4147-A177-3AD203B41FA5}">
                      <a16:colId xmlns:a16="http://schemas.microsoft.com/office/drawing/2014/main" val="2833761408"/>
                    </a:ext>
                  </a:extLst>
                </a:gridCol>
                <a:gridCol w="3564397">
                  <a:extLst>
                    <a:ext uri="{9D8B030D-6E8A-4147-A177-3AD203B41FA5}">
                      <a16:colId xmlns:a16="http://schemas.microsoft.com/office/drawing/2014/main" val="798104994"/>
                    </a:ext>
                  </a:extLst>
                </a:gridCol>
              </a:tblGrid>
              <a:tr h="376088"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/>
                        <a:t>Erfaringsopsamling (udgangspunkt</a:t>
                      </a:r>
                      <a:r>
                        <a:rPr lang="da-DK" baseline="0" dirty="0"/>
                        <a:t> i fælles)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16756"/>
                  </a:ext>
                </a:extLst>
              </a:tr>
              <a:tr h="4513053">
                <a:tc>
                  <a:txBody>
                    <a:bodyPr/>
                    <a:lstStyle/>
                    <a:p>
                      <a:r>
                        <a:rPr lang="da-DK" dirty="0"/>
                        <a:t>Offline</a:t>
                      </a:r>
                      <a:r>
                        <a:rPr lang="da-DK" baseline="0" dirty="0"/>
                        <a:t> </a:t>
                      </a:r>
                      <a:r>
                        <a:rPr lang="da-DK" dirty="0"/>
                        <a:t>1,5-3</a:t>
                      </a:r>
                      <a:r>
                        <a:rPr lang="da-DK" baseline="0" dirty="0"/>
                        <a:t> timer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950" baseline="0" dirty="0"/>
                        <a:t>0. Medarbejderne har forinden udfyldt kolonne 1 og 2 som de medbringer, gerne på post-its. Ved indledningsvis individuelle 1:1 sparringer mellem leder og medarbejder, gennemgår leder og medarbejder de svar medarbejderen i sin forberedelse har givet ind i samtalemodellen, og lederen skaber et fælles billede ud fra alle 1:1 samtalerne uden navn nævnes</a:t>
                      </a:r>
                    </a:p>
                    <a:p>
                      <a:pPr>
                        <a:buFontTx/>
                        <a:buNone/>
                      </a:pPr>
                      <a:endParaRPr lang="da-DK" sz="950" baseline="0" dirty="0"/>
                    </a:p>
                    <a:p>
                      <a:pPr>
                        <a:buFontTx/>
                        <a:buNone/>
                      </a:pPr>
                      <a:r>
                        <a:rPr lang="da-DK" sz="950" baseline="0" dirty="0"/>
                        <a:t>Fælles workshop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950" baseline="0" dirty="0"/>
                        <a:t>1. Medarbejderne deles evt. op i mindre grupper, og sætter deres post-its op på en optegnet samtalemodel (tavle, brownpaper el. lignende) eller lederen præsentere det fælles billede. Samtaler i grupperne om hvad de ser, fælles pointer/nuancer laves i grupperne som bringes ind til den store samlede gruppe – fælles opsamling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950" baseline="0" dirty="0"/>
                    </a:p>
                    <a:p>
                      <a:r>
                        <a:rPr lang="da-DK" sz="950" baseline="0" dirty="0"/>
                        <a:t>2. Kolonne 3 introduceres, med fokus på at der skal nedfæles signaler/tegn/praksis (noget vi kan se)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3. Medarbejderne sendes ud i mindre grupper for at beskrive, hvad de ser den nye fælles praksis gerne skulle indeholde og derefter fælles opsamling i plenum.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4. Aftales hvordan bliver vi opmærksomme på vores nye fælles praksis, og det meldes ud, hvornår næste erfaringsopsamlingsmøde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Online 1,5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0</a:t>
                      </a:r>
                      <a:r>
                        <a:rPr lang="da-DK" sz="950" dirty="0"/>
                        <a:t>. Medarbejderne</a:t>
                      </a:r>
                      <a:r>
                        <a:rPr lang="da-DK" sz="950" baseline="0" dirty="0"/>
                        <a:t> har forinden udfyldte kolonne 1 og sendt deres platform retur til leder som tegner fælles billede. Ved indledningsvis individuelle 1:1 sparringer mellem leder og medarbejder, gennemgår leder og medarbejder de svar medarbejderen i sin forberedelse har givet ind i samtalemodellen, og lederen skaber et fælles billede ud fra alle 1:1 samtalerne uden navn nævnes</a:t>
                      </a:r>
                    </a:p>
                    <a:p>
                      <a:endParaRPr lang="da-DK" sz="950" baseline="0" dirty="0"/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Fælles workshop: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aseline="0" dirty="0"/>
                        <a:t>1. Kolonne 1 og 2 gennemgås ved at lederen præsentere det fælles billede. Efterfølgende sendes medarbejdere ud i break out for at nuancerer billedet –  der opsamles fælles i plenum, hvad ser vi?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2. Kolonne 3 introduceres, med fokus på at der skal nedfæles signaler/tegn/praksis der ønskes for den fremtidige fælles praksis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3. Medarbejderne sendes ud i break-out for at beskrive det de ser den nye fælles praksis indeholder og derefter fælles opsamling i plenum.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4. Aftales hvordan bliver vi opmærksomme på vores nye fælles praksis, og meldt ud for næste erfaringsopsamlingsmøde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785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66414"/>
              </p:ext>
            </p:extLst>
          </p:nvPr>
        </p:nvGraphicFramePr>
        <p:xfrm>
          <a:off x="9870019" y="1780218"/>
          <a:ext cx="2232248" cy="445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84712896"/>
                    </a:ext>
                  </a:extLst>
                </a:gridCol>
              </a:tblGrid>
              <a:tr h="387106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Efter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61725"/>
                  </a:ext>
                </a:extLst>
              </a:tr>
              <a:tr h="4069988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sz="1200" baseline="0" dirty="0"/>
                        <a:t>Billeder/filer af den fælles samtalemodel sender ud umiddelbart efter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En opsummerende beskrivelse af de ”signaler” som der ønskes (kan imødekommes) for den fremtidige fælles praksis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Tidspunkt for næste erfaringsopsamling evt. med udgangspunkt i den agile samtalemodel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569131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6AB9CF2F97AD4EA7D35D2FF5691416" ma:contentTypeVersion="2" ma:contentTypeDescription="Opret et nyt dokument." ma:contentTypeScope="" ma:versionID="7c5e4e39391f817483dda7d0ef142651">
  <xsd:schema xmlns:xsd="http://www.w3.org/2001/XMLSchema" xmlns:xs="http://www.w3.org/2001/XMLSchema" xmlns:p="http://schemas.microsoft.com/office/2006/metadata/properties" xmlns:ns2="ec750441-3ce9-4f44-b5f1-600355a0df3e" targetNamespace="http://schemas.microsoft.com/office/2006/metadata/properties" ma:root="true" ma:fieldsID="670210f2ac4d3a89c0b7f02873f5bd91" ns2:_="">
    <xsd:import namespace="ec750441-3ce9-4f44-b5f1-600355a0d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50441-3ce9-4f44-b5f1-600355a0d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C08E1-98DD-4B45-98BC-F42779E2350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c750441-3ce9-4f44-b5f1-600355a0df3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64A9E5-EDE4-4F5E-9693-C6F30664B9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7E8E3-5F9B-4C0A-AE5F-9D2069677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50441-3ce9-4f44-b5f1-600355a0d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Custom</PresentationFormat>
  <Paragraphs>131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AU 16:9</vt:lpstr>
      <vt:lpstr>Faciliteringsforslags til erfaringsopsamling i Den udvidede samtaleramme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Faciliteringsforslag</dc:title>
  <dc:creator/>
  <cp:lastModifiedBy/>
  <cp:revision>13</cp:revision>
  <dcterms:modified xsi:type="dcterms:W3CDTF">2021-05-07T10:34:30Z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637442524293341219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6300</vt:lpwstr>
  </property>
  <property fmtid="{D5CDD505-2E9C-101B-9397-08002B2CF9AE}" pid="62" name="colorthemechange">
    <vt:lpwstr>True</vt:lpwstr>
  </property>
  <property fmtid="{D5CDD505-2E9C-101B-9397-08002B2CF9AE}" pid="63" name="ContentTypeId">
    <vt:lpwstr>0x010100346AB9CF2F97AD4EA7D35D2FF5691416</vt:lpwstr>
  </property>
</Properties>
</file>