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1" r:id="rId5"/>
    <p:sldId id="265" r:id="rId6"/>
    <p:sldId id="271" r:id="rId7"/>
    <p:sldId id="262" r:id="rId8"/>
    <p:sldId id="258" r:id="rId9"/>
    <p:sldId id="266" r:id="rId10"/>
    <p:sldId id="267" r:id="rId11"/>
    <p:sldId id="268" r:id="rId12"/>
    <p:sldId id="269" r:id="rId13"/>
    <p:sldId id="270" r:id="rId14"/>
    <p:sldId id="260" r:id="rId15"/>
  </p:sldIdLst>
  <p:sldSz cx="12188825" cy="6858000"/>
  <p:notesSz cx="6797675" cy="9926638"/>
  <p:embeddedFontLst>
    <p:embeddedFont>
      <p:font typeface="AU Passata" panose="020B0503030502030804" pitchFamily="34" charset="0"/>
      <p:regular r:id="rId18"/>
      <p:bold r:id="rId19"/>
    </p:embeddedFont>
    <p:embeddedFont>
      <p:font typeface="AU Passata Light" panose="020B0303030902030804" pitchFamily="34" charset="0"/>
      <p:regular r:id="rId20"/>
      <p:bold r:id="rId21"/>
    </p:embeddedFont>
    <p:embeddedFont>
      <p:font typeface="AU Peto" panose="040C0B07020602020301" pitchFamily="82" charset="0"/>
      <p:regular r:id="rId22"/>
      <p:bold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78534" autoAdjust="0"/>
  </p:normalViewPr>
  <p:slideViewPr>
    <p:cSldViewPr snapToObjects="1" showGuides="1">
      <p:cViewPr varScale="1">
        <p:scale>
          <a:sx n="96" d="100"/>
          <a:sy n="96" d="100"/>
        </p:scale>
        <p:origin x="1266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3928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Kort = Det kort brugeren gerne vil benytte. Typisk adgangskortet, men kan også være et andet kort eksempelvis sygesikringsbevis. </a:t>
            </a:r>
          </a:p>
          <a:p>
            <a:pPr marL="285750" indent="-285750">
              <a:buFontTx/>
              <a:buChar char="-"/>
            </a:pPr>
            <a:r>
              <a:rPr lang="da-DK" dirty="0"/>
              <a:t>Har man glemt sit kort kan man ud over at benytte brugernavn og password, også registrere et andet</a:t>
            </a:r>
            <a:r>
              <a:rPr lang="da-DK" baseline="0" dirty="0"/>
              <a:t> kort. Så er det kortet man bruger fremover, til man registrerer noget andet.</a:t>
            </a:r>
          </a:p>
          <a:p>
            <a:pPr marL="0" indent="0">
              <a:buFontTx/>
              <a:buNone/>
            </a:pPr>
            <a:endParaRPr lang="da-DK" dirty="0"/>
          </a:p>
          <a:p>
            <a:r>
              <a:rPr lang="da-DK" dirty="0"/>
              <a:t>Vi har valgt ikke at implementere delegering af print, således at e</a:t>
            </a:r>
            <a:r>
              <a:rPr lang="da-DK" baseline="0" dirty="0"/>
              <a:t>n sekretær, forskningsassistent eller anden, kan hente printet på andres vegne.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55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Sikkerhed - Uden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 print vil hver enkelt bruger selv skulle sætte sig ind i og benytte secure-print løsningen. Gør det også nemmere for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                   supporten, der ikke skal hjælpe brugerne, og AU IT</a:t>
            </a:r>
            <a:r>
              <a:rPr lang="da-DK" baseline="0" dirty="0"/>
              <a:t> som ikke skal administrere box-løsningen.</a:t>
            </a:r>
            <a:endParaRPr lang="da-DK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                   Ud over at man</a:t>
            </a:r>
            <a:r>
              <a:rPr lang="da-DK" baseline="0" dirty="0"/>
              <a:t> ikke risikerer at printe fortroligt materiale på en forkert printer, vil det også spare tid, at man ikke skal finde det, måske i den anden ende af universitetet. Måske sparer en kollega også tid.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                   Man kan delegere print til eksempelvis en sekretær, medhjælper, assistent eller anden, og stadig opnå sikkerheden.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Fleksibilitet</a:t>
            </a:r>
            <a:r>
              <a:rPr lang="da-DK" baseline="0" dirty="0"/>
              <a:t> -H</a:t>
            </a:r>
            <a:r>
              <a:rPr lang="da-DK" dirty="0"/>
              <a:t>vis der er en anden som har sendt et stort print afsted. Man går blot hen til en anden printer.</a:t>
            </a:r>
          </a:p>
          <a:p>
            <a:r>
              <a:rPr lang="da-DK" baseline="0" dirty="0"/>
              <a:t>                    H</a:t>
            </a:r>
            <a:r>
              <a:rPr lang="da-DK" dirty="0"/>
              <a:t>vis printeren ikke er funktionsdygtig,</a:t>
            </a:r>
            <a:r>
              <a:rPr lang="da-DK" baseline="0" dirty="0"/>
              <a:t> </a:t>
            </a:r>
            <a:r>
              <a:rPr lang="da-DK" dirty="0"/>
              <a:t>printer man blot på en anden.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Sparet tid - Kun én </a:t>
            </a:r>
            <a:r>
              <a:rPr lang="da-DK" dirty="0" err="1"/>
              <a:t>printkø</a:t>
            </a:r>
            <a:r>
              <a:rPr lang="da-DK" dirty="0"/>
              <a:t> som findes i forvejen, så brugerne skal ikke installere selv.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                   Med kun 1 kø skal man ikke huske bygningsnumre og etager.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                   MAC og Linux-brugere vil ikke skulle bøvle med driveropdateringer som de gør i dag.</a:t>
            </a:r>
          </a:p>
          <a:p>
            <a:pPr lvl="1"/>
            <a:r>
              <a:rPr lang="da-DK" dirty="0"/>
              <a:t>   Brugeren skal ikke lede efter sit print, blandt det som andre har printet.</a:t>
            </a:r>
          </a:p>
          <a:p>
            <a:pPr lvl="1"/>
            <a:r>
              <a:rPr lang="da-DK" dirty="0"/>
              <a:t>   Ikke risiko for at andre kommer til at tage ens print med, så man skal bruge tid på det.</a:t>
            </a:r>
          </a:p>
          <a:p>
            <a:r>
              <a:rPr lang="da-DK" dirty="0"/>
              <a:t>                   Scanningsfunktionaliteten gør det også nemmere for IT-supporten, der ikke skal oprette folk, og for dem som ansætter, da de ikke skal huske at skrive til IT-supporten om at oprette nye medarbejdere på printeren.</a:t>
            </a:r>
          </a:p>
          <a:p>
            <a:r>
              <a:rPr lang="da-DK" dirty="0"/>
              <a:t>                   Nemmere gæsteprint idet</a:t>
            </a:r>
            <a:r>
              <a:rPr lang="da-DK" baseline="0" dirty="0"/>
              <a:t> gæsten ikke skal have installeret en driver på sin PC, men blot kan printe via en browser eller sende en mail. Sparer også tid for IT-supporten og for den person som skal hjælpe gæsten med at tage kontakt til supporten.</a:t>
            </a:r>
          </a:p>
          <a:p>
            <a:endParaRPr lang="da-DK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Anja Zimmerdahl, medlem af styregruppen har udtalt, at </a:t>
            </a:r>
            <a:r>
              <a:rPr lang="da-DK" baseline="0" dirty="0" err="1"/>
              <a:t>follow</a:t>
            </a:r>
            <a:r>
              <a:rPr lang="da-DK" baseline="0" dirty="0"/>
              <a:t> </a:t>
            </a:r>
            <a:r>
              <a:rPr lang="da-DK" baseline="0" dirty="0" err="1"/>
              <a:t>me</a:t>
            </a:r>
            <a:r>
              <a:rPr lang="da-DK" baseline="0" dirty="0"/>
              <a:t> print er meget nemmere. Brugervenligheden er helt sikkert værd at gå efter.</a:t>
            </a:r>
          </a:p>
          <a:p>
            <a:r>
              <a:rPr lang="da-DK" dirty="0"/>
              <a:t>Martin Schelde, Medlem af projektgruppen og ansat i BSS-supporten er</a:t>
            </a:r>
            <a:r>
              <a:rPr lang="da-DK" baseline="0" dirty="0"/>
              <a:t> glad for løsningen og siger han kan se at mængden af supportsager er faldet.</a:t>
            </a:r>
          </a:p>
          <a:p>
            <a:r>
              <a:rPr lang="da-DK" baseline="0" dirty="0"/>
              <a:t>Mads Rasmussen, IT-supportchef på </a:t>
            </a:r>
            <a:r>
              <a:rPr lang="da-DK" baseline="0" dirty="0" err="1"/>
              <a:t>health</a:t>
            </a:r>
            <a:r>
              <a:rPr lang="da-DK" baseline="0" dirty="0"/>
              <a:t> bemærker at supporten på </a:t>
            </a:r>
            <a:r>
              <a:rPr lang="da-DK" baseline="0" dirty="0" err="1"/>
              <a:t>follow</a:t>
            </a:r>
            <a:r>
              <a:rPr lang="da-DK" baseline="0" dirty="0"/>
              <a:t> </a:t>
            </a:r>
            <a:r>
              <a:rPr lang="da-DK" baseline="0" dirty="0" err="1"/>
              <a:t>me</a:t>
            </a:r>
            <a:r>
              <a:rPr lang="da-DK" baseline="0" dirty="0"/>
              <a:t> løsningerne er markant mindre end eksisterende printløsning. ”Det kører bare lige så stille og stabilt”.</a:t>
            </a:r>
          </a:p>
          <a:p>
            <a:r>
              <a:rPr lang="da-DK" dirty="0"/>
              <a:t>Torsten Nielsen, AU IT medarbejder med særlig viden om Linux, udtaler at det er en</a:t>
            </a:r>
            <a:r>
              <a:rPr lang="da-DK" baseline="0" dirty="0"/>
              <a:t> meget bedre løsning for både brugerne og driften.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43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Hackerangreb</a:t>
            </a:r>
            <a:r>
              <a:rPr lang="en-GB" dirty="0"/>
              <a:t>:</a:t>
            </a:r>
            <a:r>
              <a:rPr lang="en-GB" baseline="0" dirty="0"/>
              <a:t> den </a:t>
            </a:r>
            <a:r>
              <a:rPr lang="en-GB" baseline="0" dirty="0" err="1"/>
              <a:t>nye</a:t>
            </a:r>
            <a:r>
              <a:rPr lang="en-GB" baseline="0" dirty="0"/>
              <a:t> </a:t>
            </a:r>
            <a:r>
              <a:rPr lang="en-GB" baseline="0" dirty="0" err="1"/>
              <a:t>løsning</a:t>
            </a:r>
            <a:r>
              <a:rPr lang="en-GB" baseline="0" dirty="0"/>
              <a:t> </a:t>
            </a:r>
            <a:r>
              <a:rPr lang="en-GB" baseline="0" dirty="0" err="1"/>
              <a:t>har</a:t>
            </a:r>
            <a:r>
              <a:rPr lang="en-GB" baseline="0" dirty="0"/>
              <a:t> </a:t>
            </a:r>
            <a:r>
              <a:rPr lang="en-GB" baseline="0" dirty="0" err="1"/>
              <a:t>ikke</a:t>
            </a:r>
            <a:r>
              <a:rPr lang="en-GB" baseline="0" dirty="0"/>
              <a:t> print </a:t>
            </a:r>
            <a:r>
              <a:rPr lang="en-GB" baseline="0" dirty="0" err="1"/>
              <a:t>liggende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 </a:t>
            </a:r>
            <a:r>
              <a:rPr lang="en-GB" baseline="0" dirty="0" err="1"/>
              <a:t>printerens</a:t>
            </a:r>
            <a:r>
              <a:rPr lang="en-GB" baseline="0" dirty="0"/>
              <a:t> </a:t>
            </a:r>
            <a:r>
              <a:rPr lang="en-GB" baseline="0" dirty="0" err="1"/>
              <a:t>harddisk</a:t>
            </a:r>
            <a:r>
              <a:rPr lang="en-GB" baseline="0" dirty="0"/>
              <a:t>. </a:t>
            </a:r>
            <a:r>
              <a:rPr lang="en-GB" baseline="0" dirty="0" err="1"/>
              <a:t>Det</a:t>
            </a:r>
            <a:r>
              <a:rPr lang="en-GB" baseline="0" dirty="0"/>
              <a:t> </a:t>
            </a:r>
            <a:r>
              <a:rPr lang="en-GB" baseline="0" dirty="0" err="1"/>
              <a:t>øger</a:t>
            </a:r>
            <a:r>
              <a:rPr lang="en-GB" baseline="0" dirty="0"/>
              <a:t> </a:t>
            </a:r>
            <a:r>
              <a:rPr lang="en-GB" baseline="0" dirty="0" err="1"/>
              <a:t>også</a:t>
            </a:r>
            <a:r>
              <a:rPr lang="en-GB" baseline="0" dirty="0"/>
              <a:t> </a:t>
            </a:r>
            <a:r>
              <a:rPr lang="en-GB" baseline="0" dirty="0" err="1"/>
              <a:t>sikkerheden</a:t>
            </a:r>
            <a:r>
              <a:rPr lang="en-GB" baseline="0" dirty="0"/>
              <a:t>. </a:t>
            </a:r>
            <a:r>
              <a:rPr lang="en-GB" baseline="0" dirty="0" err="1"/>
              <a:t>Det</a:t>
            </a:r>
            <a:r>
              <a:rPr lang="en-GB" baseline="0" dirty="0"/>
              <a:t> print </a:t>
            </a:r>
            <a:r>
              <a:rPr lang="en-GB" baseline="0" dirty="0" err="1"/>
              <a:t>som</a:t>
            </a:r>
            <a:r>
              <a:rPr lang="en-GB" baseline="0" dirty="0"/>
              <a:t> ligger I </a:t>
            </a:r>
            <a:r>
              <a:rPr lang="en-GB" baseline="0" dirty="0" err="1"/>
              <a:t>skyen</a:t>
            </a:r>
            <a:r>
              <a:rPr lang="en-GB" baseline="0" dirty="0"/>
              <a:t>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krypteret</a:t>
            </a:r>
            <a:r>
              <a:rPr lang="en-GB" baseline="0" dirty="0"/>
              <a:t> bade in transit og in rest, med to </a:t>
            </a:r>
            <a:r>
              <a:rPr lang="en-GB" baseline="0" dirty="0" err="1"/>
              <a:t>nøgler</a:t>
            </a:r>
            <a:r>
              <a:rPr lang="en-GB" baseline="0" dirty="0"/>
              <a:t>.</a:t>
            </a:r>
            <a:endParaRPr lang="en-GB" dirty="0"/>
          </a:p>
          <a:p>
            <a:r>
              <a:rPr lang="en-GB" dirty="0" err="1"/>
              <a:t>Gæsters</a:t>
            </a:r>
            <a:r>
              <a:rPr lang="en-GB" dirty="0"/>
              <a:t> </a:t>
            </a:r>
            <a:r>
              <a:rPr lang="en-GB" dirty="0" err="1"/>
              <a:t>adgang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printe</a:t>
            </a:r>
            <a:r>
              <a:rPr lang="en-GB" baseline="0" dirty="0"/>
              <a:t> </a:t>
            </a:r>
            <a:r>
              <a:rPr lang="en-GB" baseline="0" dirty="0" err="1"/>
              <a:t>bliver</a:t>
            </a:r>
            <a:r>
              <a:rPr lang="en-GB" baseline="0" dirty="0"/>
              <a:t> mere </a:t>
            </a:r>
            <a:r>
              <a:rPr lang="en-GB" baseline="0" dirty="0" err="1"/>
              <a:t>sikker</a:t>
            </a:r>
            <a:r>
              <a:rPr lang="en-GB" baseline="0" dirty="0"/>
              <a:t>, da de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behøver</a:t>
            </a:r>
            <a:r>
              <a:rPr lang="en-GB" baseline="0" dirty="0"/>
              <a:t> at </a:t>
            </a:r>
            <a:r>
              <a:rPr lang="en-GB" baseline="0" dirty="0" err="1"/>
              <a:t>komme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 AUs </a:t>
            </a:r>
            <a:r>
              <a:rPr lang="en-GB" baseline="0" dirty="0" err="1"/>
              <a:t>netværk</a:t>
            </a:r>
            <a:r>
              <a:rPr lang="en-GB" baseline="0" dirty="0"/>
              <a:t> </a:t>
            </a:r>
            <a:r>
              <a:rPr lang="en-GB" baseline="0" dirty="0" err="1"/>
              <a:t>hvis</a:t>
            </a:r>
            <a:r>
              <a:rPr lang="en-GB" baseline="0" dirty="0"/>
              <a:t> de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har</a:t>
            </a:r>
            <a:r>
              <a:rPr lang="en-GB" baseline="0" dirty="0"/>
              <a:t> </a:t>
            </a:r>
            <a:r>
              <a:rPr lang="en-GB" baseline="0" dirty="0" err="1"/>
              <a:t>andet</a:t>
            </a:r>
            <a:r>
              <a:rPr lang="en-GB" baseline="0" dirty="0"/>
              <a:t> de </a:t>
            </a:r>
            <a:r>
              <a:rPr lang="en-GB" baseline="0" dirty="0" err="1"/>
              <a:t>skal</a:t>
            </a:r>
            <a:r>
              <a:rPr lang="en-GB" baseline="0" dirty="0"/>
              <a:t> </a:t>
            </a:r>
            <a:r>
              <a:rPr lang="en-GB" baseline="0" dirty="0" err="1"/>
              <a:t>kunne</a:t>
            </a:r>
            <a:r>
              <a:rPr lang="en-GB" baseline="0" dirty="0"/>
              <a:t>, </a:t>
            </a:r>
            <a:r>
              <a:rPr lang="en-GB" baseline="0" dirty="0" err="1"/>
              <a:t>mens</a:t>
            </a:r>
            <a:r>
              <a:rPr lang="en-GB" baseline="0" dirty="0"/>
              <a:t> de </a:t>
            </a:r>
            <a:r>
              <a:rPr lang="en-GB" baseline="0" dirty="0" err="1"/>
              <a:t>er</a:t>
            </a:r>
            <a:r>
              <a:rPr lang="en-GB" baseline="0" dirty="0"/>
              <a:t> her. </a:t>
            </a:r>
            <a:r>
              <a:rPr lang="en-GB" baseline="0" dirty="0" err="1"/>
              <a:t>Eksempelvis</a:t>
            </a:r>
            <a:r>
              <a:rPr lang="en-GB" baseline="0" dirty="0"/>
              <a:t> </a:t>
            </a:r>
            <a:r>
              <a:rPr lang="en-GB" baseline="0" dirty="0" err="1"/>
              <a:t>gæste</a:t>
            </a:r>
            <a:r>
              <a:rPr lang="en-GB" baseline="0" dirty="0"/>
              <a:t> </a:t>
            </a:r>
            <a:r>
              <a:rPr lang="en-GB" baseline="0" dirty="0" err="1"/>
              <a:t>PHDére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 AU I 2 </a:t>
            </a:r>
            <a:r>
              <a:rPr lang="en-GB" baseline="0" dirty="0" err="1"/>
              <a:t>dage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Færre printere betyder at der skal genanskaffes færre fremadrettet.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Muligt at optimere printerparken ved at tilpasse kapaciteten til behovet på tværs af instituttet.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Man vil på sigt også kunne optimere på tværs af institutter, da der kan udtrækkes lister over hvem, der har printet og fordele omkostningerne ud fra en fordelingsnøgle.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Lavere driftsomkostninger – Mindre papirspild og toner,</a:t>
            </a:r>
            <a:r>
              <a:rPr lang="da-DK" baseline="0" dirty="0"/>
              <a:t> </a:t>
            </a:r>
            <a:r>
              <a:rPr lang="da-DK" dirty="0"/>
              <a:t>Da mængden af uafhentet print bortfalder.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                                              Mindre</a:t>
            </a:r>
            <a:r>
              <a:rPr lang="da-DK" baseline="0" dirty="0"/>
              <a:t> strøm d</a:t>
            </a:r>
            <a:r>
              <a:rPr lang="da-DK" dirty="0"/>
              <a:t>a de nyere printere bruger mindre strøm. I gennemsnit 25%, men varierer.</a:t>
            </a:r>
          </a:p>
          <a:p>
            <a:r>
              <a:rPr lang="da-DK" dirty="0"/>
              <a:t>                                              Bedre serviceaftaler, da mange af de gamle aftaler er meget dyre.</a:t>
            </a:r>
          </a:p>
          <a:p>
            <a:r>
              <a:rPr lang="da-DK" dirty="0"/>
              <a:t>                                              Færre printerrum betyder at de så kan bruges til noget andet. Giver en bedre bygningsudnyttelse</a:t>
            </a:r>
            <a:r>
              <a:rPr lang="da-DK" baseline="0" dirty="0"/>
              <a:t>.</a:t>
            </a:r>
            <a:endParaRPr lang="da-DK" dirty="0"/>
          </a:p>
          <a:p>
            <a:endParaRPr lang="da-DK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Færre</a:t>
            </a:r>
            <a:r>
              <a:rPr lang="da-DK" baseline="0" dirty="0"/>
              <a:t> supportsager – Sparer tid både i supporten og giver</a:t>
            </a:r>
            <a:r>
              <a:rPr lang="da-DK" dirty="0"/>
              <a:t> mindre spildtid for brugerne.</a:t>
            </a:r>
          </a:p>
          <a:p>
            <a:r>
              <a:rPr lang="da-DK" dirty="0"/>
              <a:t>                                    Inkluderer også det med at oprette brugerne til scanning, samt at installere drivere hos gæster, der skal kunne printe.</a:t>
            </a:r>
          </a:p>
          <a:p>
            <a:endParaRPr lang="da-DK" dirty="0"/>
          </a:p>
          <a:p>
            <a:r>
              <a:rPr lang="da-DK" dirty="0"/>
              <a:t>Løsningen</a:t>
            </a:r>
            <a:r>
              <a:rPr lang="da-DK" baseline="0" dirty="0"/>
              <a:t> giver mulighed for at få rapporter på print fra eksempelvis studerende, studentermedhjælpere, instruktorer eller andre, som man gerne vil holde øje med ikke overskrider god skik.</a:t>
            </a:r>
          </a:p>
          <a:p>
            <a:r>
              <a:rPr lang="da-DK" baseline="0" dirty="0"/>
              <a:t>For nogle enheder kan løsningen også give mulighed for at effektivisere eksempelvis instruktorprint, eller andre aftaler som kræver printkøb hos det kongelige biblioteks løsning.</a:t>
            </a:r>
          </a:p>
          <a:p>
            <a:endParaRPr lang="da-DK" baseline="0" dirty="0"/>
          </a:p>
          <a:p>
            <a:pPr indent="-180000">
              <a:buNone/>
            </a:pPr>
            <a:r>
              <a:rPr lang="da-DK" b="0" dirty="0"/>
              <a:t>Klimamæssige fordele:</a:t>
            </a:r>
          </a:p>
          <a:p>
            <a:pPr lvl="1"/>
            <a:r>
              <a:rPr lang="da-DK" dirty="0"/>
              <a:t>Mindre toner, færre stykker papir og lavere strømforbrug.</a:t>
            </a:r>
          </a:p>
          <a:p>
            <a:pPr lvl="1"/>
            <a:r>
              <a:rPr lang="da-DK" dirty="0"/>
              <a:t>Færre printere, der skal udskiftes.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44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70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Hvis</a:t>
            </a:r>
            <a:r>
              <a:rPr lang="da-DK" baseline="0" dirty="0"/>
              <a:t> det kan lade sig gøre, vil det være godt med et overblik over eksisterende printere og bud på hvilke der kunne fjernes og hvilke der skulle installeres </a:t>
            </a:r>
            <a:r>
              <a:rPr lang="da-DK" baseline="0" dirty="0" err="1"/>
              <a:t>follow</a:t>
            </a:r>
            <a:r>
              <a:rPr lang="da-DK" baseline="0" dirty="0"/>
              <a:t> </a:t>
            </a:r>
            <a:r>
              <a:rPr lang="da-DK" baseline="0" dirty="0" err="1"/>
              <a:t>me</a:t>
            </a:r>
            <a:r>
              <a:rPr lang="da-DK" baseline="0" dirty="0"/>
              <a:t> på. Eventuelt ud fra størst muligt potentiale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069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Prøv på 1 printer:</a:t>
            </a:r>
          </a:p>
          <a:p>
            <a:r>
              <a:rPr lang="da-DK" dirty="0"/>
              <a:t>Vi kan installere det på 1 printer og hænge en vejledning op, så kan brugerne prøve det inden beslutning om at få det på flere eller alle relevante printere.</a:t>
            </a:r>
          </a:p>
          <a:p>
            <a:r>
              <a:rPr lang="da-DK" dirty="0"/>
              <a:t>Man kan blive ved med at printe som man altid har gjort</a:t>
            </a:r>
          </a:p>
          <a:p>
            <a:r>
              <a:rPr lang="da-DK" dirty="0"/>
              <a:t>Man kan prøve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 print og stadig vende tilbage til det man gjorde før</a:t>
            </a:r>
          </a:p>
          <a:p>
            <a:r>
              <a:rPr lang="da-DK" dirty="0"/>
              <a:t>Printoptimering sker først når alle er med.</a:t>
            </a:r>
          </a:p>
          <a:p>
            <a:endParaRPr lang="da-DK" dirty="0"/>
          </a:p>
          <a:p>
            <a:r>
              <a:rPr lang="da-DK" dirty="0"/>
              <a:t>Pilot på 1 eller 2 printere for alle: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hvor alle som normalt bruger dem skal bruge det i en periode inden beslutning om at få det på alle relevante printere.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Printoptimering sker først når alle er med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r>
              <a:rPr lang="da-DK" dirty="0"/>
              <a:t>Fuld skala: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Alle skal bruge det. Evt. lade den gamle måde at printe på være tilgængelig et par uger.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Vi kan undlade at tilbyde brugerne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 print, men stadig kigge på mulighederne for printoptimering.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Vi kan gøre ingenting, og så er I altid velkomne til at henvende jer, når I gerne vil have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 print på en eller flere printere.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682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05. December 2024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879648264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26. oktober 2022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Teamleder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Nanna Garner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74511304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26. oktober 2022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Teamleder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Nanna Garner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685372748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 dirty="0"/>
              <a:t>26-10-2022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1845517159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05 december 2024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05-12-2024</a:t>
            </a:fld>
            <a:r>
              <a:rPr lang="da-DK"/>
              <a:t>26-10-2022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/>
          <a:lstStyle/>
          <a:p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 print og Printoptimering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Drejebog for implementeringen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/>
              <a:t>Aftale om hvilke printere og brugere og hvornår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Aftale om tilbud til gæsteprint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Udsendelse af information til brugerne 1 måned før samt dagen før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On-site support på selve dagen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71CF-793D-48EB-82AC-A2586FBBFC25}" type="datetime1">
              <a:rPr lang="da-DK" smtClean="0"/>
              <a:t>05-12-2024</a:t>
            </a:fld>
            <a:r>
              <a:rPr lang="da-DK"/>
              <a:t>26-10-2022</a:t>
            </a:r>
            <a:endParaRPr lang="da-DK" dirty="0"/>
          </a:p>
        </p:txBody>
      </p:sp>
      <p:pic>
        <p:nvPicPr>
          <p:cNvPr id="6" name="Billede 5" descr="Et billede, der indeholder LEGO, legetøj&#10;&#10;Automatisk genereret beskrivelse">
            <a:extLst>
              <a:ext uri="{FF2B5EF4-FFF2-40B4-BE49-F238E27FC236}">
                <a16:creationId xmlns:a16="http://schemas.microsoft.com/office/drawing/2014/main" id="{4DC87C7B-5FE1-45E9-A543-56A6CFF1D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86" y="2708920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2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 print?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Printløsning som sikrer at kun den bruger som printer, kan hente printet, og at brugeren kan hente det på en hvilken som helst printer, der understøtter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Fungerer ved at brugeren printer til ”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” print og går ud til den nærmeste printer.</a:t>
            </a:r>
          </a:p>
          <a:p>
            <a:r>
              <a:rPr lang="da-DK" dirty="0"/>
              <a:t>Brugeren holder her sit kort hen til printeren og vælger det som skal printes.</a:t>
            </a:r>
          </a:p>
          <a:p>
            <a:endParaRPr lang="da-DK" dirty="0"/>
          </a:p>
          <a:p>
            <a:r>
              <a:rPr lang="da-DK" dirty="0"/>
              <a:t>Har brugeren ikke kort med, kan man skrive sit brugernavn og password direkte på printerskærmen.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B5F0-4614-4559-BB91-751E5566DEC1}" type="datetime1">
              <a:rPr lang="da-DK" smtClean="0"/>
              <a:t>05-12-2024</a:t>
            </a:fld>
            <a:r>
              <a:rPr lang="da-DK"/>
              <a:t>26-10-2022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2A84EC8-8419-4B1D-9F36-581A9A194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548" y="4760373"/>
            <a:ext cx="3031154" cy="16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913" y="149115"/>
            <a:ext cx="11557000" cy="831613"/>
          </a:xfrm>
        </p:spPr>
        <p:txBody>
          <a:bodyPr/>
          <a:lstStyle/>
          <a:p>
            <a:r>
              <a:rPr lang="da-DK" dirty="0"/>
              <a:t>Hvorfor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 print?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01980" y="1992684"/>
            <a:ext cx="3380382" cy="388801"/>
          </a:xfrm>
        </p:spPr>
        <p:txBody>
          <a:bodyPr/>
          <a:lstStyle/>
          <a:p>
            <a:r>
              <a:rPr lang="da-DK" dirty="0"/>
              <a:t>Større brugervenlighed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825E-E04F-4DCB-8D4B-EC971DE79CA5}" type="datetime1">
              <a:rPr lang="da-DK" smtClean="0"/>
              <a:t>05-12-2024</a:t>
            </a:fld>
            <a:r>
              <a:rPr lang="da-DK"/>
              <a:t>26-10-2022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1EFB339-D242-45BA-B779-EA6C8823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9172">
            <a:off x="3086489" y="2646877"/>
            <a:ext cx="3065361" cy="452557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7102524" y="3833968"/>
            <a:ext cx="3528392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2000" dirty="0">
                <a:latin typeface="+mn-lt"/>
              </a:rPr>
              <a:t>Højere informationssikkerhed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1557908" y="4192027"/>
            <a:ext cx="3528392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2000" dirty="0">
                <a:latin typeface="+mn-lt"/>
              </a:rPr>
              <a:t>Bedre økonomi og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3574132" y="5784450"/>
            <a:ext cx="3528392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2000" dirty="0">
                <a:latin typeface="+mn-lt"/>
              </a:rPr>
              <a:t>Klimamæssige fordele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05D5EAC-08EE-4DC4-B902-B3CEE2F78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828" y="2050543"/>
            <a:ext cx="1320670" cy="176362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65605AB-1536-440D-846A-6EC01A54A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01980" y="4484415"/>
            <a:ext cx="186158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Større brugervenlighed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4250" y="1844824"/>
            <a:ext cx="10220325" cy="3937484"/>
          </a:xfrm>
        </p:spPr>
        <p:txBody>
          <a:bodyPr/>
          <a:lstStyle/>
          <a:p>
            <a:pPr marL="252000" lvl="1" indent="0">
              <a:buNone/>
            </a:pPr>
            <a:r>
              <a:rPr lang="da-DK" b="1" dirty="0"/>
              <a:t>Automatisk sikkerhed:</a:t>
            </a:r>
          </a:p>
          <a:p>
            <a:pPr lvl="1"/>
            <a:r>
              <a:rPr lang="da-DK" dirty="0"/>
              <a:t>Sikkerhed for at andre ikke ser printet </a:t>
            </a:r>
          </a:p>
          <a:p>
            <a:pPr lvl="1"/>
            <a:r>
              <a:rPr lang="da-DK" dirty="0"/>
              <a:t>Ikke risiko for at komme til at printe på en forkert printer </a:t>
            </a:r>
          </a:p>
          <a:p>
            <a:pPr marL="252000" lvl="1" indent="0">
              <a:buNone/>
            </a:pPr>
            <a:r>
              <a:rPr lang="da-DK" b="1" dirty="0"/>
              <a:t>Fleksibilitet for brugeren:</a:t>
            </a:r>
          </a:p>
          <a:p>
            <a:pPr lvl="1">
              <a:buFontTx/>
              <a:buChar char="-"/>
            </a:pPr>
            <a:r>
              <a:rPr lang="da-DK" dirty="0"/>
              <a:t>Skal ikke vente på sit print</a:t>
            </a:r>
          </a:p>
          <a:p>
            <a:pPr lvl="1">
              <a:buFontTx/>
              <a:buChar char="-"/>
            </a:pPr>
            <a:r>
              <a:rPr lang="da-DK" dirty="0"/>
              <a:t>Der er altid en printer i nærheden som virker</a:t>
            </a:r>
          </a:p>
          <a:p>
            <a:pPr marL="252000" lvl="1" indent="0">
              <a:buNone/>
            </a:pPr>
            <a:r>
              <a:rPr lang="da-DK" b="1" dirty="0"/>
              <a:t>Sparer tid:</a:t>
            </a:r>
          </a:p>
          <a:p>
            <a:pPr lvl="1"/>
            <a:r>
              <a:rPr lang="da-DK" dirty="0"/>
              <a:t>Ingen installationer – Heller ikke for MAC og Linux</a:t>
            </a:r>
          </a:p>
          <a:p>
            <a:pPr lvl="1"/>
            <a:r>
              <a:rPr lang="da-DK" dirty="0"/>
              <a:t>Nemmere at scanne dokumenter. Mailes til brugeren med langt færre klik.</a:t>
            </a:r>
          </a:p>
          <a:p>
            <a:pPr lvl="1"/>
            <a:r>
              <a:rPr lang="da-DK" dirty="0"/>
              <a:t>Skal ikke lede efter sit print</a:t>
            </a:r>
          </a:p>
          <a:p>
            <a:pPr lvl="1"/>
            <a:r>
              <a:rPr lang="da-DK" dirty="0"/>
              <a:t>Nemmere gæsteprint.</a:t>
            </a:r>
          </a:p>
          <a:p>
            <a:pPr lvl="1"/>
            <a:endParaRPr lang="da-DK" dirty="0"/>
          </a:p>
          <a:p>
            <a:pPr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1EFB339-D242-45BA-B779-EA6C8823F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172">
            <a:off x="8783810" y="1158718"/>
            <a:ext cx="3065361" cy="452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Højere informationssikkerhed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196752"/>
            <a:ext cx="10725198" cy="4752528"/>
          </a:xfrm>
        </p:spPr>
        <p:txBody>
          <a:bodyPr/>
          <a:lstStyle/>
          <a:p>
            <a:pPr marL="252000" lvl="1" indent="0">
              <a:buNone/>
            </a:pPr>
            <a:r>
              <a:rPr lang="da-DK" b="1" dirty="0"/>
              <a:t>GDPR:</a:t>
            </a:r>
          </a:p>
          <a:p>
            <a:pPr marL="252000" lvl="1" indent="0">
              <a:buNone/>
            </a:pPr>
            <a:r>
              <a:rPr lang="da-DK" dirty="0"/>
              <a:t>   - Fjerner risikoen for at personfølsomme data ligger tilgængeligt ved en fejl.</a:t>
            </a:r>
          </a:p>
          <a:p>
            <a:pPr marL="252000" lvl="1" indent="0">
              <a:buNone/>
            </a:pPr>
            <a:r>
              <a:rPr lang="da-DK" b="1" dirty="0"/>
              <a:t>Spionage:</a:t>
            </a:r>
          </a:p>
          <a:p>
            <a:pPr marL="252000" lvl="1" indent="0">
              <a:buNone/>
            </a:pPr>
            <a:r>
              <a:rPr lang="da-DK" dirty="0"/>
              <a:t>   - Fjerner risikoen for at uautoriserede via printet kan få kendskab til oplysninger</a:t>
            </a:r>
            <a:br>
              <a:rPr lang="da-DK" dirty="0"/>
            </a:br>
            <a:r>
              <a:rPr lang="da-DK" dirty="0"/>
              <a:t>     som er interne.</a:t>
            </a:r>
          </a:p>
          <a:p>
            <a:pPr marL="252000" lvl="1" indent="0">
              <a:buNone/>
            </a:pPr>
            <a:r>
              <a:rPr lang="da-DK" b="1" dirty="0"/>
              <a:t>Fortrolighed</a:t>
            </a:r>
          </a:p>
          <a:p>
            <a:pPr marL="252000" lvl="1" indent="0">
              <a:buNone/>
            </a:pPr>
            <a:r>
              <a:rPr lang="da-DK" dirty="0"/>
              <a:t>   - Fjerner risikoen for at eksempelvis eksamenssæt eller opgaver, nye organisationstegninger </a:t>
            </a:r>
            <a:br>
              <a:rPr lang="da-DK" dirty="0"/>
            </a:br>
            <a:r>
              <a:rPr lang="da-DK" dirty="0"/>
              <a:t>     eller andet bliver læst inden det er offentliggjort.</a:t>
            </a:r>
          </a:p>
          <a:p>
            <a:pPr marL="252000" lvl="1" indent="0">
              <a:buNone/>
            </a:pPr>
            <a:r>
              <a:rPr lang="da-DK" b="1" dirty="0"/>
              <a:t>Hackerangreb</a:t>
            </a:r>
          </a:p>
          <a:p>
            <a:pPr marL="252000" lvl="1" indent="0">
              <a:buNone/>
            </a:pPr>
            <a:r>
              <a:rPr lang="da-DK" dirty="0"/>
              <a:t>    - Mindsker risikoen mod AU, idet de nyere printere, som understøtter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 print, også </a:t>
            </a:r>
            <a:br>
              <a:rPr lang="da-DK" dirty="0"/>
            </a:br>
            <a:r>
              <a:rPr lang="da-DK" dirty="0"/>
              <a:t>      har bedre beskyttelse ind mod </a:t>
            </a:r>
            <a:r>
              <a:rPr lang="da-DK" dirty="0" err="1"/>
              <a:t>AUs</a:t>
            </a:r>
            <a:r>
              <a:rPr lang="da-DK" dirty="0"/>
              <a:t> netværk.</a:t>
            </a:r>
          </a:p>
          <a:p>
            <a:pPr marL="252000" lvl="1" indent="0">
              <a:buNone/>
            </a:pPr>
            <a:r>
              <a:rPr lang="da-DK" b="1" dirty="0"/>
              <a:t>Gæsteprint</a:t>
            </a:r>
          </a:p>
          <a:p>
            <a:pPr marL="252000" lvl="1" indent="0">
              <a:buNone/>
            </a:pPr>
            <a:r>
              <a:rPr lang="da-DK" dirty="0"/>
              <a:t>   - Begrænser gæsters behov for adgang til netværket.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05D5EAC-08EE-4DC4-B902-B3CEE2F78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876" y="1052736"/>
            <a:ext cx="1320670" cy="1763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Bedre økonomi og klimafordele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3812" y="1124744"/>
            <a:ext cx="10945216" cy="4968552"/>
          </a:xfrm>
        </p:spPr>
        <p:txBody>
          <a:bodyPr/>
          <a:lstStyle/>
          <a:p>
            <a:pPr marL="252000" lvl="1" indent="0">
              <a:buNone/>
            </a:pPr>
            <a:r>
              <a:rPr lang="da-DK" b="1" dirty="0"/>
              <a:t>Færre printere:</a:t>
            </a:r>
          </a:p>
          <a:p>
            <a:pPr marL="252000" lvl="1" indent="0">
              <a:buNone/>
            </a:pPr>
            <a:r>
              <a:rPr lang="da-DK" dirty="0"/>
              <a:t>   - Ikke nødvendigt med backup-printere, personlige printere eller specifikke gæsteprintere</a:t>
            </a:r>
            <a:br>
              <a:rPr lang="da-DK" dirty="0"/>
            </a:br>
            <a:r>
              <a:rPr lang="da-DK" dirty="0"/>
              <a:t>   - Optimering på tværs af instituttet.</a:t>
            </a:r>
          </a:p>
          <a:p>
            <a:pPr marL="252000" lvl="1" indent="0">
              <a:buNone/>
            </a:pPr>
            <a:endParaRPr lang="da-DK" dirty="0"/>
          </a:p>
          <a:p>
            <a:pPr marL="252000" lvl="1" indent="0">
              <a:buNone/>
            </a:pPr>
            <a:r>
              <a:rPr lang="da-DK" b="1" dirty="0"/>
              <a:t>Lavere driftsomkostninger:</a:t>
            </a:r>
          </a:p>
          <a:p>
            <a:pPr marL="252000" lvl="1" indent="0">
              <a:buNone/>
            </a:pPr>
            <a:r>
              <a:rPr lang="da-DK" dirty="0"/>
              <a:t>   - Mindre papirspild, toner og strøm</a:t>
            </a:r>
          </a:p>
          <a:p>
            <a:pPr marL="252000" lvl="1" indent="0">
              <a:buNone/>
            </a:pPr>
            <a:r>
              <a:rPr lang="da-DK" dirty="0"/>
              <a:t>   - Billigere serviceaftaler</a:t>
            </a:r>
          </a:p>
          <a:p>
            <a:pPr marL="252000" lvl="1" indent="0">
              <a:buNone/>
            </a:pPr>
            <a:r>
              <a:rPr lang="da-DK" dirty="0"/>
              <a:t>   - Færre printerrum</a:t>
            </a:r>
          </a:p>
          <a:p>
            <a:pPr marL="252000" lvl="1" indent="0">
              <a:buNone/>
            </a:pPr>
            <a:r>
              <a:rPr lang="da-DK" dirty="0"/>
              <a:t>   - Færre supportsager </a:t>
            </a:r>
          </a:p>
          <a:p>
            <a:pPr marL="252000" lvl="1" indent="0">
              <a:buNone/>
            </a:pPr>
            <a:endParaRPr lang="da-DK" dirty="0"/>
          </a:p>
          <a:p>
            <a:pPr marL="252000" lvl="1" indent="0">
              <a:buNone/>
            </a:pPr>
            <a:r>
              <a:rPr lang="da-DK" b="1" dirty="0"/>
              <a:t>Gennemsigtighed:</a:t>
            </a:r>
          </a:p>
          <a:p>
            <a:pPr marL="252000" lvl="1" indent="0">
              <a:buNone/>
            </a:pPr>
            <a:r>
              <a:rPr lang="da-DK" dirty="0"/>
              <a:t>    - Printøkonomi uden overraskelser.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9B74-1695-4E21-A936-093A0F22B436}" type="datetime1">
              <a:rPr lang="da-DK" smtClean="0"/>
              <a:t>05-12-2024</a:t>
            </a:fld>
            <a:r>
              <a:rPr lang="da-DK"/>
              <a:t>26-10-2022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65605AB-1536-440D-846A-6EC01A54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18748" y="3789040"/>
            <a:ext cx="186158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1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koster det? – Generelle termer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Omkostninger:</a:t>
            </a:r>
          </a:p>
          <a:p>
            <a:pPr lvl="1"/>
            <a:r>
              <a:rPr lang="da-DK" dirty="0"/>
              <a:t>Licenser til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 print ca. 900 kr. pr printer pr år.</a:t>
            </a:r>
          </a:p>
          <a:p>
            <a:pPr lvl="1"/>
            <a:r>
              <a:rPr lang="da-DK" dirty="0"/>
              <a:t>Udskiftning af ældre printere til nyere versioner.</a:t>
            </a:r>
          </a:p>
          <a:p>
            <a:pPr lvl="1"/>
            <a:r>
              <a:rPr lang="da-DK" dirty="0"/>
              <a:t>Kortlæser til nyere printere som ikke har det – ca. 1.800 kr. pr printer i engangsbeløb.</a:t>
            </a:r>
          </a:p>
          <a:p>
            <a:pPr lvl="1"/>
            <a:r>
              <a:rPr lang="da-DK" dirty="0"/>
              <a:t>Evt. længere mellem printerne, så brugerne skal gå efter printet.</a:t>
            </a:r>
          </a:p>
          <a:p>
            <a:pPr lvl="1"/>
            <a:endParaRPr lang="da-DK" dirty="0"/>
          </a:p>
          <a:p>
            <a:r>
              <a:rPr lang="da-DK" b="1" dirty="0"/>
              <a:t>Erfaringer andre steder fra:</a:t>
            </a:r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r>
              <a:rPr lang="da-DK" sz="900" dirty="0"/>
              <a:t>* Strømbesparelser er ikke medregnet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6A09-9CCF-455A-9DFB-280BC9CEE701}" type="datetime1">
              <a:rPr lang="da-DK" smtClean="0"/>
              <a:t>05-12-2024</a:t>
            </a:fld>
            <a:r>
              <a:rPr lang="da-DK"/>
              <a:t>26-10-2022</a:t>
            </a:r>
            <a:endParaRPr lang="da-DK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17306"/>
              </p:ext>
            </p:extLst>
          </p:nvPr>
        </p:nvGraphicFramePr>
        <p:xfrm>
          <a:off x="1019176" y="4365104"/>
          <a:ext cx="953973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033">
                  <a:extLst>
                    <a:ext uri="{9D8B030D-6E8A-4147-A177-3AD203B41FA5}">
                      <a16:colId xmlns:a16="http://schemas.microsoft.com/office/drawing/2014/main" val="4151335354"/>
                    </a:ext>
                  </a:extLst>
                </a:gridCol>
                <a:gridCol w="1967204">
                  <a:extLst>
                    <a:ext uri="{9D8B030D-6E8A-4147-A177-3AD203B41FA5}">
                      <a16:colId xmlns:a16="http://schemas.microsoft.com/office/drawing/2014/main" val="491705698"/>
                    </a:ext>
                  </a:extLst>
                </a:gridCol>
                <a:gridCol w="2163925">
                  <a:extLst>
                    <a:ext uri="{9D8B030D-6E8A-4147-A177-3AD203B41FA5}">
                      <a16:colId xmlns:a16="http://schemas.microsoft.com/office/drawing/2014/main" val="302761587"/>
                    </a:ext>
                  </a:extLst>
                </a:gridCol>
                <a:gridCol w="1704910">
                  <a:extLst>
                    <a:ext uri="{9D8B030D-6E8A-4147-A177-3AD203B41FA5}">
                      <a16:colId xmlns:a16="http://schemas.microsoft.com/office/drawing/2014/main" val="1603312187"/>
                    </a:ext>
                  </a:extLst>
                </a:gridCol>
                <a:gridCol w="2819660">
                  <a:extLst>
                    <a:ext uri="{9D8B030D-6E8A-4147-A177-3AD203B41FA5}">
                      <a16:colId xmlns:a16="http://schemas.microsoft.com/office/drawing/2014/main" val="3649922078"/>
                    </a:ext>
                  </a:extLst>
                </a:gridCol>
              </a:tblGrid>
              <a:tr h="241079">
                <a:tc>
                  <a:txBody>
                    <a:bodyPr/>
                    <a:lstStyle/>
                    <a:p>
                      <a:r>
                        <a:rPr lang="da-DK" dirty="0"/>
                        <a:t>Enhed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Printerreduktion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Årlig besparelse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Investering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Færre printerrum?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8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AU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Fra 7 til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Ca. 24.100*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Ca. 1.400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Ja.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7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Fra 24 til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Ca. 24.500*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Ca. 62.600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Nej.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499399"/>
                  </a:ext>
                </a:extLst>
              </a:tr>
            </a:tbl>
          </a:graphicData>
        </a:graphic>
      </p:graphicFrame>
      <p:pic>
        <p:nvPicPr>
          <p:cNvPr id="8" name="Billede 7">
            <a:extLst>
              <a:ext uri="{FF2B5EF4-FFF2-40B4-BE49-F238E27FC236}">
                <a16:creationId xmlns:a16="http://schemas.microsoft.com/office/drawing/2014/main" id="{66C550C9-4B5A-4831-8747-093EE5AE3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0756" y="1124744"/>
            <a:ext cx="1440160" cy="121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37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Gevinster og omkostninger– specifikt for xx?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Kan beskrives ved at kigge på nuværende printere og komme med alternative forslag til fremtidige printere med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. Spørg din lokale support.</a:t>
            </a:r>
          </a:p>
          <a:p>
            <a:endParaRPr lang="da-DK" dirty="0"/>
          </a:p>
          <a:p>
            <a:r>
              <a:rPr lang="da-DK" b="1" dirty="0"/>
              <a:t>Gevinster: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Større brugervenlighed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Højere informationssikkerhed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Bedre økonomi og klimafordele</a:t>
            </a:r>
          </a:p>
          <a:p>
            <a:endParaRPr lang="da-DK" b="1" dirty="0"/>
          </a:p>
          <a:p>
            <a:r>
              <a:rPr lang="da-DK" b="1" dirty="0"/>
              <a:t>Omkostninger: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Licenser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Nye printere-hvis behov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Kortlæsere-Hvis nødvendigt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37FB-2990-4C6D-BBAE-C046789C2597}" type="datetime1">
              <a:rPr lang="da-DK" smtClean="0"/>
              <a:t>05-12-2024</a:t>
            </a:fld>
            <a:r>
              <a:rPr lang="da-DK"/>
              <a:t>26-10-2022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3D30AF-6DC4-4FDC-BE26-C06AB325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20" y="2276872"/>
            <a:ext cx="4046730" cy="35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3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kommer man i gang?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15913" y="1124744"/>
            <a:ext cx="11467131" cy="4521366"/>
          </a:xfrm>
        </p:spPr>
        <p:txBody>
          <a:bodyPr/>
          <a:lstStyle/>
          <a:p>
            <a:pPr>
              <a:buNone/>
            </a:pPr>
            <a:r>
              <a:rPr lang="da-DK" b="1" dirty="0"/>
              <a:t>5 alternativer:</a:t>
            </a:r>
          </a:p>
          <a:p>
            <a:pPr>
              <a:buNone/>
            </a:pP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Prøv det på 1 printer – Frivilligt at bruge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Pilot på 1 eller 2 printere  - Alle 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Fuld skala på en gang 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Ingen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. Kun optimering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Ingen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, og ingen printoptimering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9BFE-EA61-40CD-B91A-6A5D21E775CE}" type="datetime1">
              <a:rPr lang="da-DK" smtClean="0"/>
              <a:t>05-12-2024</a:t>
            </a:fld>
            <a:r>
              <a:rPr lang="da-DK"/>
              <a:t>26-10-2022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65605AB-1536-440D-846A-6EC01A54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32537" y="3258422"/>
            <a:ext cx="739574" cy="50405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05D5EAC-08EE-4DC4-B902-B3CEE2F78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292" y="2655386"/>
            <a:ext cx="194761" cy="26008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1EFB339-D242-45BA-B779-EA6C8823F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9172">
            <a:off x="3363233" y="3498563"/>
            <a:ext cx="899558" cy="13280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1EFB339-D242-45BA-B779-EA6C8823F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9172">
            <a:off x="4316572" y="2783312"/>
            <a:ext cx="580577" cy="8571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05D5EAC-08EE-4DC4-B902-B3CEE2F78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530" y="3294426"/>
            <a:ext cx="323534" cy="43204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65605AB-1536-440D-846A-6EC01A54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01969" y="4087216"/>
            <a:ext cx="73957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3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FE15167DD28D489660ED3C722A95DF" ma:contentTypeVersion="11" ma:contentTypeDescription="Opret et nyt dokument." ma:contentTypeScope="" ma:versionID="56cf996fb7a14dc1f0bd6b92ac046ffd">
  <xsd:schema xmlns:xsd="http://www.w3.org/2001/XMLSchema" xmlns:xs="http://www.w3.org/2001/XMLSchema" xmlns:p="http://schemas.microsoft.com/office/2006/metadata/properties" xmlns:ns3="dde0b698-6b2c-4b4f-9966-422768e038e5" xmlns:ns4="e36e8dfe-8cda-476d-853d-c1273c753309" targetNamespace="http://schemas.microsoft.com/office/2006/metadata/properties" ma:root="true" ma:fieldsID="1de9a10fdc3884cf4c343e3061c92a88" ns3:_="" ns4:_="">
    <xsd:import namespace="dde0b698-6b2c-4b4f-9966-422768e038e5"/>
    <xsd:import namespace="e36e8dfe-8cda-476d-853d-c1273c75330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0b698-6b2c-4b4f-9966-422768e038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e8dfe-8cda-476d-853d-c1273c7533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B29D2F-9EC8-4166-B39B-E9C599DBB9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CF5C22-9035-49D1-8C8E-33DA419A8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e0b698-6b2c-4b4f-9966-422768e038e5"/>
    <ds:schemaRef ds:uri="e36e8dfe-8cda-476d-853d-c1273c7533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4F4E4-B2B7-4173-912B-371DB5139FE5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e36e8dfe-8cda-476d-853d-c1273c753309"/>
    <ds:schemaRef ds:uri="dde0b698-6b2c-4b4f-9966-422768e038e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Microsoft Office PowerPoint</Application>
  <PresentationFormat>Brugerdefineret</PresentationFormat>
  <Paragraphs>179</Paragraphs>
  <Slides>11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Georgia</vt:lpstr>
      <vt:lpstr>Calibri</vt:lpstr>
      <vt:lpstr>Arial</vt:lpstr>
      <vt:lpstr>AU Peto</vt:lpstr>
      <vt:lpstr>AU Passata</vt:lpstr>
      <vt:lpstr>AU Passata Light</vt:lpstr>
      <vt:lpstr>AU 16:9</vt:lpstr>
      <vt:lpstr>follow me print og Printoptimering</vt:lpstr>
      <vt:lpstr>Hvad er follow me print?</vt:lpstr>
      <vt:lpstr>Hvorfor follow me print?</vt:lpstr>
      <vt:lpstr>Større brugervenlighed</vt:lpstr>
      <vt:lpstr>Højere informationssikkerhed</vt:lpstr>
      <vt:lpstr>Bedre økonomi og klimafordele</vt:lpstr>
      <vt:lpstr>Hvad koster det? – Generelle termer</vt:lpstr>
      <vt:lpstr>Gevinster og omkostninger– specifikt for xx?</vt:lpstr>
      <vt:lpstr>Hvordan kommer man i gang?</vt:lpstr>
      <vt:lpstr>Drejebog for implementeringen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2024-12-05T13:39:59Z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636295636694828009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1849</vt:lpwstr>
  </property>
  <property fmtid="{D5CDD505-2E9C-101B-9397-08002B2CF9AE}" pid="62" name="colorthemechange">
    <vt:lpwstr>True</vt:lpwstr>
  </property>
  <property fmtid="{D5CDD505-2E9C-101B-9397-08002B2CF9AE}" pid="63" name="ContentTypeId">
    <vt:lpwstr>0x010100DCFE15167DD28D489660ED3C722A95DF</vt:lpwstr>
  </property>
</Properties>
</file>