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80" r:id="rId6"/>
    <p:sldId id="277" r:id="rId7"/>
    <p:sldId id="273" r:id="rId8"/>
    <p:sldId id="276" r:id="rId9"/>
    <p:sldId id="270" r:id="rId10"/>
    <p:sldId id="266" r:id="rId11"/>
    <p:sldId id="267" r:id="rId12"/>
    <p:sldId id="274" r:id="rId13"/>
    <p:sldId id="275" r:id="rId14"/>
    <p:sldId id="268" r:id="rId15"/>
    <p:sldId id="269" r:id="rId16"/>
    <p:sldId id="260" r:id="rId17"/>
  </p:sldIdLst>
  <p:sldSz cx="12188825" cy="6858000"/>
  <p:notesSz cx="6797675" cy="9926638"/>
  <p:embeddedFontLst>
    <p:embeddedFont>
      <p:font typeface="AU Peto" panose="040C0B07020602020301" pitchFamily="82" charset="0"/>
      <p:regular r:id="rId20"/>
      <p:bold r:id="rId21"/>
    </p:embeddedFont>
    <p:embeddedFont>
      <p:font typeface="AU Passata Light" panose="020B0303030902030804" pitchFamily="34" charset="0"/>
      <p:regular r:id="rId22"/>
      <p:bold r:id="rId23"/>
    </p:embeddedFont>
    <p:embeddedFont>
      <p:font typeface="AU Passata" panose="020B05030305020308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Forfatter" initials="F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3E781-8CB0-4E01-AB3D-5A3762FEC0E3}" v="2" dt="2021-01-06T12:29:0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357" autoAdjust="0"/>
  </p:normalViewPr>
  <p:slideViewPr>
    <p:cSldViewPr snapToObjects="1" showGuides="1">
      <p:cViewPr varScale="1">
        <p:scale>
          <a:sx n="85" d="100"/>
          <a:sy n="85" d="100"/>
        </p:scale>
        <p:origin x="672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28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61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53378415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710612" y="5999321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895932" y="6272073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3279760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66910132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238312435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27-10-2023</a:t>
            </a:fld>
            <a:r>
              <a:rPr lang="da-DK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844" y="1520315"/>
            <a:ext cx="10801200" cy="1779553"/>
          </a:xfrm>
        </p:spPr>
        <p:txBody>
          <a:bodyPr/>
          <a:lstStyle/>
          <a:p>
            <a:r>
              <a:rPr lang="da-DK" sz="4400" dirty="0"/>
              <a:t>Introduktion til</a:t>
            </a:r>
            <a:br>
              <a:rPr lang="da-DK" sz="4400" dirty="0"/>
            </a:br>
            <a:r>
              <a:rPr lang="en-US" sz="3200" b="0" dirty="0">
                <a:latin typeface="+mn-lt"/>
              </a:rPr>
              <a:t>Remuneration and Expense form Foreign Partners </a:t>
            </a:r>
            <a:r>
              <a:rPr lang="da-DK" sz="3200" b="0" dirty="0">
                <a:latin typeface="+mn-lt"/>
              </a:rPr>
              <a:t> (REEX)</a:t>
            </a:r>
            <a:endParaRPr lang="da-DK" sz="4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3CF5-1F0E-4502-A022-C05749069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Summer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7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6AA-161C-4DEE-BCF6-A8833E04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Udgifter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2428-59FE-4900-A040-398F1113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504-5B7C-4FFE-BAF8-157F544208FD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7845A-B47F-4C2A-A462-060F2573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1124744"/>
            <a:ext cx="6292798" cy="5045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929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0EA9-71AE-4E7C-94D7-D076F5DD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7A13B-3363-464E-8308-8C2A646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62AE-89AB-4E65-A8FF-3D6EE774390F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D33E6-7D7B-4ED9-9721-593A9698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96" y="836712"/>
            <a:ext cx="6122831" cy="5688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69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7CC9-B2FA-4927-9EB6-0E8D55CC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– blanketten er indsendt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C0CF9-DCD4-41D9-BFFF-E98283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885-C682-4321-8D8A-F294080ABC4F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4D65-C53A-4E11-9EC9-A15D41BB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412776"/>
            <a:ext cx="7610334" cy="4243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42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1451A3-5B51-4762-AA9F-AF7C799C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 ind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67F-D0B0-4220-A744-41F15118F7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8C7B2B-F88A-47B5-B73E-E5C7E06B1EF1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9DD760-87EA-4FFD-A225-90FFBE3D9009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D14420-CEB6-4D2F-B0D2-C01562DC898A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AB88D-CCBD-423E-904C-D3EB07F9819B}"/>
              </a:ext>
            </a:extLst>
          </p:cNvPr>
          <p:cNvSpPr txBox="1"/>
          <p:nvPr/>
        </p:nvSpPr>
        <p:spPr>
          <a:xfrm>
            <a:off x="1660332" y="2086557"/>
            <a:ext cx="4146048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For at komme i gang, skal du logge ind i </a:t>
            </a:r>
            <a:r>
              <a:rPr lang="en-US" sz="1600" dirty="0">
                <a:latin typeface="+mn-lt"/>
              </a:rPr>
              <a:t>Remuneration and Expense form Foreign Partners (</a:t>
            </a:r>
            <a:r>
              <a:rPr lang="en-US" sz="1600" dirty="0" smtClean="0">
                <a:latin typeface="+mn-lt"/>
              </a:rPr>
              <a:t>REEX</a:t>
            </a:r>
            <a:r>
              <a:rPr lang="en-US" sz="1600" dirty="0" smtClean="0">
                <a:latin typeface="+mn-lt"/>
              </a:rPr>
              <a:t>-</a:t>
            </a:r>
            <a:r>
              <a:rPr lang="en-US" sz="1600" dirty="0" err="1" smtClean="0">
                <a:latin typeface="+mn-lt"/>
              </a:rPr>
              <a:t>Systemet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F04321-61BA-4E7C-99AB-65D7D3CDDFC1}"/>
              </a:ext>
            </a:extLst>
          </p:cNvPr>
          <p:cNvSpPr txBox="1"/>
          <p:nvPr/>
        </p:nvSpPr>
        <p:spPr>
          <a:xfrm>
            <a:off x="1660332" y="3377819"/>
            <a:ext cx="4300731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Du logger ind med dit au-ID og adgangskode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AA33C-E4FF-4405-87CD-C176EE14D3A6}"/>
              </a:ext>
            </a:extLst>
          </p:cNvPr>
          <p:cNvGrpSpPr/>
          <p:nvPr/>
        </p:nvGrpSpPr>
        <p:grpSpPr>
          <a:xfrm>
            <a:off x="6382598" y="468313"/>
            <a:ext cx="5644110" cy="5581650"/>
            <a:chOff x="6382598" y="468313"/>
            <a:chExt cx="5644110" cy="5581650"/>
          </a:xfrm>
        </p:grpSpPr>
        <p:pic>
          <p:nvPicPr>
            <p:cNvPr id="13" name="Pladsholder til billede 6">
              <a:extLst>
                <a:ext uri="{FF2B5EF4-FFF2-40B4-BE49-F238E27FC236}">
                  <a16:creationId xmlns:a16="http://schemas.microsoft.com/office/drawing/2014/main" id="{AA7EE9C3-8551-400A-BA24-1DCC95737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4" r="6694"/>
            <a:stretch/>
          </p:blipFill>
          <p:spPr bwMode="auto">
            <a:xfrm>
              <a:off x="6382598" y="468313"/>
              <a:ext cx="5644110" cy="55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71860-B92A-43AD-92F4-6C2D5187CBBE}"/>
                </a:ext>
              </a:extLst>
            </p:cNvPr>
            <p:cNvSpPr/>
            <p:nvPr/>
          </p:nvSpPr>
          <p:spPr bwMode="auto">
            <a:xfrm>
              <a:off x="7966620" y="2060848"/>
              <a:ext cx="1080120" cy="504056"/>
            </a:xfrm>
            <a:prstGeom prst="rect">
              <a:avLst/>
            </a:prstGeom>
            <a:solidFill>
              <a:srgbClr val="E5E5E5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C6CC57-93C8-4F52-8F37-F328BFB604A1}"/>
                </a:ext>
              </a:extLst>
            </p:cNvPr>
            <p:cNvSpPr/>
            <p:nvPr/>
          </p:nvSpPr>
          <p:spPr bwMode="auto">
            <a:xfrm>
              <a:off x="7966620" y="3863198"/>
              <a:ext cx="1440160" cy="429899"/>
            </a:xfrm>
            <a:prstGeom prst="rect">
              <a:avLst/>
            </a:prstGeom>
            <a:solidFill>
              <a:srgbClr val="FFFFFF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31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191F6C-A9B1-42DD-A9A7-1BDEFB0E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64" y="606600"/>
            <a:ext cx="5670534" cy="3830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20A66-30F3-4226-B4FD-507DAE18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2CC90-2659-4749-8A8A-C40D50223E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84A1A-22C0-4BA9-8B1A-669E1417B4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E0E53C-7A31-4814-877A-5A0BF050643A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F9C34B-D72A-4267-81C8-0E119A582964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4BD472-CEE8-4FF7-9237-7FF3D677B9AF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6D952-1ED5-4F86-A62F-7C60B3CE8F8D}"/>
              </a:ext>
            </a:extLst>
          </p:cNvPr>
          <p:cNvSpPr txBox="1"/>
          <p:nvPr/>
        </p:nvSpPr>
        <p:spPr>
          <a:xfrm>
            <a:off x="1660332" y="2086557"/>
            <a:ext cx="46894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Når du er logget ind, vil du se </a:t>
            </a:r>
            <a:r>
              <a:rPr lang="da-DK" sz="1600" b="1" dirty="0">
                <a:latin typeface="+mn-lt"/>
              </a:rPr>
              <a:t>indbakken med blanketter</a:t>
            </a:r>
            <a:endParaRPr lang="da-DK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CB13-4587-4C18-A7E0-0F5620420820}"/>
              </a:ext>
            </a:extLst>
          </p:cNvPr>
          <p:cNvSpPr txBox="1"/>
          <p:nvPr/>
        </p:nvSpPr>
        <p:spPr>
          <a:xfrm>
            <a:off x="1660332" y="3362610"/>
            <a:ext cx="328195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Tryk på ”Forms” i øverste bjælke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16A418-4B4E-44BA-B138-7909F57D3C96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 flipV="1">
            <a:off x="7678588" y="840609"/>
            <a:ext cx="2010635" cy="2488134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10A86-1253-4FAD-9AC4-D1CC1132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778" y="3323145"/>
            <a:ext cx="5834883" cy="2708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0BE9233-F1F0-4410-A594-BFC8036BF063}"/>
              </a:ext>
            </a:extLst>
          </p:cNvPr>
          <p:cNvSpPr/>
          <p:nvPr/>
        </p:nvSpPr>
        <p:spPr bwMode="auto">
          <a:xfrm>
            <a:off x="9573224" y="3212744"/>
            <a:ext cx="792088" cy="792088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5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4C21-32AB-418D-BFB9-AFC89CAF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8873956" cy="752400"/>
          </a:xfrm>
        </p:spPr>
        <p:txBody>
          <a:bodyPr/>
          <a:lstStyle/>
          <a:p>
            <a:r>
              <a:rPr lang="da-DK" dirty="0"/>
              <a:t>Kopier link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9458-9287-4E8B-BE9C-8616C878C0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87F7E5-E2E2-49ED-84FA-F310D0842C96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38EFB6-2389-4E65-A045-3E704ADD9D50}"/>
              </a:ext>
            </a:extLst>
          </p:cNvPr>
          <p:cNvSpPr/>
          <p:nvPr/>
        </p:nvSpPr>
        <p:spPr bwMode="auto">
          <a:xfrm>
            <a:off x="899169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6B3CC-A2BE-49FF-97D3-48201562F27D}"/>
              </a:ext>
            </a:extLst>
          </p:cNvPr>
          <p:cNvSpPr txBox="1"/>
          <p:nvPr/>
        </p:nvSpPr>
        <p:spPr>
          <a:xfrm>
            <a:off x="1433641" y="2185626"/>
            <a:ext cx="3436635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I den grønne bjælke klikker du på ”</a:t>
            </a:r>
            <a:r>
              <a:rPr lang="da-DK" sz="1600" dirty="0" err="1">
                <a:latin typeface="+mn-lt"/>
              </a:rPr>
              <a:t>copy</a:t>
            </a:r>
            <a:r>
              <a:rPr lang="da-DK" sz="1600" dirty="0">
                <a:latin typeface="+mn-lt"/>
              </a:rPr>
              <a:t>”, og indsætter derefter det kopierede link i en ny 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D84D-48DD-46A2-A72D-9F04ED9B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92" y="836712"/>
            <a:ext cx="5710394" cy="5324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286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2BB4-1120-411A-A11B-E4C2CDED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Upload af kurser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0A55B-EB73-4341-A8EA-C69CF84713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19F1A8-6BD2-4B6E-BD74-93DE80031C78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018E7-AEBB-4305-8A4A-336D873C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63" y="1047363"/>
            <a:ext cx="5081310" cy="397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06DA8E-370E-41F2-8A68-DD2B0FA07AD5}"/>
              </a:ext>
            </a:extLst>
          </p:cNvPr>
          <p:cNvSpPr/>
          <p:nvPr/>
        </p:nvSpPr>
        <p:spPr bwMode="auto">
          <a:xfrm>
            <a:off x="1125860" y="20865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62693D-0311-405B-B294-A5B15281081D}"/>
              </a:ext>
            </a:extLst>
          </p:cNvPr>
          <p:cNvSpPr/>
          <p:nvPr/>
        </p:nvSpPr>
        <p:spPr bwMode="auto">
          <a:xfrm>
            <a:off x="1125860" y="32787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FECF1-A094-4B6F-9DDC-B2776C489B67}"/>
              </a:ext>
            </a:extLst>
          </p:cNvPr>
          <p:cNvSpPr txBox="1"/>
          <p:nvPr/>
        </p:nvSpPr>
        <p:spPr>
          <a:xfrm>
            <a:off x="1660332" y="2086557"/>
            <a:ext cx="3786008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Under ”</a:t>
            </a:r>
            <a:r>
              <a:rPr lang="da-DK" sz="1600" dirty="0" err="1">
                <a:latin typeface="+mn-lt"/>
              </a:rPr>
              <a:t>Settings</a:t>
            </a:r>
            <a:r>
              <a:rPr lang="da-DK" sz="1600" dirty="0">
                <a:latin typeface="+mn-lt"/>
              </a:rPr>
              <a:t>” som findes i øverste bjælke, får du mulighed for at trykke på ”Summer University” til venstre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A7031-FD02-4BEA-9C78-28AB55EE02ED}"/>
              </a:ext>
            </a:extLst>
          </p:cNvPr>
          <p:cNvSpPr txBox="1"/>
          <p:nvPr/>
        </p:nvSpPr>
        <p:spPr>
          <a:xfrm>
            <a:off x="1660333" y="3377819"/>
            <a:ext cx="328195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Her kan du trykke på ”</a:t>
            </a:r>
            <a:r>
              <a:rPr lang="da-DK" sz="1600" dirty="0" err="1">
                <a:latin typeface="+mn-lt"/>
              </a:rPr>
              <a:t>Click</a:t>
            </a:r>
            <a:r>
              <a:rPr lang="da-DK" sz="1600" dirty="0">
                <a:latin typeface="+mn-lt"/>
              </a:rPr>
              <a:t> to upload file”, og uploade det nye ark med sommerkurser. Husk, at vælge hvilket år filen er relevant for.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DCDA9F-02F4-4F71-9564-02C9BFB48ABC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2324" y="1340768"/>
            <a:ext cx="2002271" cy="864096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F33F06-AB61-4F12-9797-7AEA89B58432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2324" y="2042499"/>
            <a:ext cx="576064" cy="162365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8">
            <a:extLst>
              <a:ext uri="{FF2B5EF4-FFF2-40B4-BE49-F238E27FC236}">
                <a16:creationId xmlns:a16="http://schemas.microsoft.com/office/drawing/2014/main" id="{390E98A9-814D-4AED-908A-10C4E8286317}"/>
              </a:ext>
            </a:extLst>
          </p:cNvPr>
          <p:cNvSpPr/>
          <p:nvPr/>
        </p:nvSpPr>
        <p:spPr bwMode="auto">
          <a:xfrm>
            <a:off x="1125860" y="4575775"/>
            <a:ext cx="432048" cy="432048"/>
          </a:xfrm>
          <a:prstGeom prst="ellipse">
            <a:avLst/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>
                <a:solidFill>
                  <a:schemeClr val="bg1"/>
                </a:solidFill>
              </a:rPr>
              <a:t>3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1188690-391E-42AE-9809-1458BF614A44}"/>
              </a:ext>
            </a:extLst>
          </p:cNvPr>
          <p:cNvSpPr txBox="1"/>
          <p:nvPr/>
        </p:nvSpPr>
        <p:spPr>
          <a:xfrm>
            <a:off x="1660333" y="4674844"/>
            <a:ext cx="3281952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Når de første afregninger er registreret er det ikke muligt at opdatere filen</a:t>
            </a:r>
          </a:p>
        </p:txBody>
      </p:sp>
    </p:spTree>
    <p:extLst>
      <p:ext uri="{BB962C8B-B14F-4D97-AF65-F5344CB8AC3E}">
        <p14:creationId xmlns:p14="http://schemas.microsoft.com/office/powerpoint/2010/main" val="2117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AB55-E790-41A2-A6E5-E9DC03836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Brugersiden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45306-C04F-4507-AAB6-392F04A25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I det følgende vises de sider, som den udenlandske partner skal udfylde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59AE-CEC2-408D-A51C-A49DA6CE84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7F4FE2-2637-4C70-B4F3-3D585086BA46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94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2360-515C-4BDF-9A2D-FE1CA2E5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Velkomstside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BD51-50DB-47B7-9C6F-C87085CB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5AB7-BF97-4FC3-BD64-DBB0DAEEFC98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5DDB-3BAA-415F-9416-BC0E8607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556792"/>
            <a:ext cx="7225460" cy="41739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042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22AA-FAB8-420A-AF04-B8EA22E5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Personlige- og bankoplysninger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68EC-B657-4F97-B9A0-D5AAB3DE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A2A-5B66-445B-A863-713955BD3F12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95A2C-9A0D-45E2-A3F2-F10B3481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1339351"/>
            <a:ext cx="5112568" cy="4302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36EBE-A8E7-4492-BB22-B99745F30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9"/>
          <a:stretch/>
        </p:blipFill>
        <p:spPr>
          <a:xfrm>
            <a:off x="5518348" y="1358337"/>
            <a:ext cx="5508283" cy="3384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931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314A-472E-4FEA-9960-346CEE58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 om opholdet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C60AF-F3D8-47EA-9975-FCE8EF07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9FD-0632-4B85-97DE-66A6D16A72A7}" type="datetime1">
              <a:rPr lang="da-DK" smtClean="0"/>
              <a:t>27-10-2023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343BC-9979-4CD6-A0EF-47BFB980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412776"/>
            <a:ext cx="6521686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5914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B71F49441D1740B99EA3304E97BD21" ma:contentTypeVersion="5" ma:contentTypeDescription="Opret et nyt dokument." ma:contentTypeScope="" ma:versionID="498ecff459cc6040eead0d3527897d4a">
  <xsd:schema xmlns:xsd="http://www.w3.org/2001/XMLSchema" xmlns:xs="http://www.w3.org/2001/XMLSchema" xmlns:p="http://schemas.microsoft.com/office/2006/metadata/properties" xmlns:ns2="d40a247e-62c1-4f3a-b936-90b5f2f15b47" xmlns:ns3="c5540dc1-4033-49f5-ab34-43f5a4b5d20c" targetNamespace="http://schemas.microsoft.com/office/2006/metadata/properties" ma:root="true" ma:fieldsID="efec6faaacf012757fd569e9d4244565" ns2:_="" ns3:_="">
    <xsd:import namespace="d40a247e-62c1-4f3a-b936-90b5f2f15b47"/>
    <xsd:import namespace="c5540dc1-4033-49f5-ab34-43f5a4b5d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a247e-62c1-4f3a-b936-90b5f2f15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0dc1-4033-49f5-ab34-43f5a4b5d2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B546FA-4C32-4738-8419-E636E8257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a247e-62c1-4f3a-b936-90b5f2f15b47"/>
    <ds:schemaRef ds:uri="c5540dc1-4033-49f5-ab34-43f5a4b5d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12B95-76F2-42E5-B8EA-90A0F4AF6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452C0-1C2D-4879-9AA9-414ABF7701AA}">
  <ds:schemaRefs>
    <ds:schemaRef ds:uri="c5540dc1-4033-49f5-ab34-43f5a4b5d20c"/>
    <ds:schemaRef ds:uri="http://schemas.microsoft.com/office/2006/metadata/properties"/>
    <ds:schemaRef ds:uri="http://schemas.microsoft.com/office/2006/documentManagement/types"/>
    <ds:schemaRef ds:uri="d40a247e-62c1-4f3a-b936-90b5f2f15b4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Brugerdefineret</PresentationFormat>
  <Paragraphs>43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1" baseType="lpstr">
      <vt:lpstr>AU Peto</vt:lpstr>
      <vt:lpstr>AU Passata Light</vt:lpstr>
      <vt:lpstr>AU Passata</vt:lpstr>
      <vt:lpstr>Calibri</vt:lpstr>
      <vt:lpstr>Georgia</vt:lpstr>
      <vt:lpstr>Arial</vt:lpstr>
      <vt:lpstr>Wingdings 3</vt:lpstr>
      <vt:lpstr>AU 16:9</vt:lpstr>
      <vt:lpstr>Introduktion til Remuneration and Expense form Foreign Partners  (REEX)</vt:lpstr>
      <vt:lpstr>Log ind</vt:lpstr>
      <vt:lpstr>Find Forms</vt:lpstr>
      <vt:lpstr>Kopier link</vt:lpstr>
      <vt:lpstr>Upload af kurser</vt:lpstr>
      <vt:lpstr>Brugersiden</vt:lpstr>
      <vt:lpstr>Velkomstside</vt:lpstr>
      <vt:lpstr>Personlige- og bankoplysninger</vt:lpstr>
      <vt:lpstr>Detaljer om opholdet</vt:lpstr>
      <vt:lpstr>Udgifter</vt:lpstr>
      <vt:lpstr>Opsummering</vt:lpstr>
      <vt:lpstr>Tak – blanketten er indsendt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2023-10-27T11:10:37Z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636299245117720459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6033</vt:lpwstr>
  </property>
  <property fmtid="{D5CDD505-2E9C-101B-9397-08002B2CF9AE}" pid="62" name="colorthemechange">
    <vt:lpwstr>True</vt:lpwstr>
  </property>
  <property fmtid="{D5CDD505-2E9C-101B-9397-08002B2CF9AE}" pid="63" name="ContentTypeId">
    <vt:lpwstr>0x01010000B71F49441D1740B99EA3304E97BD21</vt:lpwstr>
  </property>
</Properties>
</file>