
<file path=[Content_Types].xml><?xml version="1.0" encoding="utf-8"?>
<Types xmlns="http://schemas.openxmlformats.org/package/2006/content-types">
  <Default Extension="bin"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22"/>
  </p:notesMasterIdLst>
  <p:handoutMasterIdLst>
    <p:handoutMasterId r:id="rId23"/>
  </p:handoutMasterIdLst>
  <p:sldIdLst>
    <p:sldId id="279" r:id="rId5"/>
    <p:sldId id="284" r:id="rId6"/>
    <p:sldId id="271" r:id="rId7"/>
    <p:sldId id="281" r:id="rId8"/>
    <p:sldId id="273" r:id="rId9"/>
    <p:sldId id="265" r:id="rId10"/>
    <p:sldId id="276" r:id="rId11"/>
    <p:sldId id="278" r:id="rId12"/>
    <p:sldId id="283" r:id="rId13"/>
    <p:sldId id="270" r:id="rId14"/>
    <p:sldId id="266" r:id="rId15"/>
    <p:sldId id="267" r:id="rId16"/>
    <p:sldId id="274" r:id="rId17"/>
    <p:sldId id="275" r:id="rId18"/>
    <p:sldId id="268" r:id="rId19"/>
    <p:sldId id="269" r:id="rId20"/>
    <p:sldId id="260" r:id="rId21"/>
  </p:sldIdLst>
  <p:sldSz cx="12188825" cy="6858000"/>
  <p:notesSz cx="6797675" cy="9926638"/>
  <p:embeddedFontLst>
    <p:embeddedFont>
      <p:font typeface="AU Passata" panose="020B0503030502030804" pitchFamily="34" charset="0"/>
      <p:regular r:id="rId24"/>
      <p:bold r:id="rId25"/>
    </p:embeddedFon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AU Passata Light" panose="020B0303030902030804" pitchFamily="34" charset="0"/>
      <p:regular r:id="rId34"/>
      <p:bold r:id="rId35"/>
    </p:embeddedFont>
    <p:embeddedFont>
      <p:font typeface="AU Peto" panose="040C0B07020602020301" pitchFamily="82" charset="0"/>
      <p:regular r:id="rId36"/>
      <p:bold r:id="rId37"/>
    </p:embeddedFont>
    <p:embeddedFont>
      <p:font typeface="Wingdings 3" panose="05040102010807070707" pitchFamily="18" charset="2"/>
      <p:regular r:id="rId38"/>
    </p:embeddedFont>
  </p:embeddedFontLst>
  <p:defaultTextStyle>
    <a:defPPr rtl="0">
      <a:defRPr lang="en-gb"/>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Forfatter" initials="F"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FFFFF"/>
    <a:srgbClr val="0025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2618E-23A0-4EEB-A6D1-92D6B4B3A49D}" v="1" dt="2021-01-06T12:30:45.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357" autoAdjust="0"/>
  </p:normalViewPr>
  <p:slideViewPr>
    <p:cSldViewPr snapToObjects="1" showGuides="1">
      <p:cViewPr varScale="1">
        <p:scale>
          <a:sx n="85" d="100"/>
          <a:sy n="85" d="100"/>
        </p:scale>
        <p:origin x="672" y="67"/>
      </p:cViewPr>
      <p:guideLst/>
    </p:cSldViewPr>
  </p:slideViewPr>
  <p:notesTextViewPr>
    <p:cViewPr>
      <p:scale>
        <a:sx n="100" d="100"/>
        <a:sy n="100" d="100"/>
      </p:scale>
      <p:origin x="0" y="0"/>
    </p:cViewPr>
  </p:notesTextViewPr>
  <p:sorterViewPr>
    <p:cViewPr varScale="1">
      <p:scale>
        <a:sx n="100" d="100"/>
        <a:sy n="100" d="100"/>
      </p:scale>
      <p:origin x="0" y="-2128"/>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30" tIns="45716" rIns="91430" bIns="45716"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39939"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30" tIns="45716" rIns="91430" bIns="45716"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39940"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1430" tIns="45716" rIns="91430" bIns="45716"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39941"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1430" tIns="45716" rIns="91430" bIns="45716" numCol="1" rtlCol="0" anchor="b" anchorCtr="0" compatLnSpc="1">
            <a:prstTxWarp prst="textNoShape">
              <a:avLst/>
            </a:prstTxWarp>
          </a:bodyPr>
          <a:lstStyle>
            <a:lvl1pPr algn="r">
              <a:lnSpc>
                <a:spcPct val="100000"/>
              </a:lnSpc>
              <a:buFontTx/>
              <a:buNone/>
              <a:defRPr sz="1200"/>
            </a:lvl1pPr>
          </a:lstStyle>
          <a:p>
            <a:pPr rtl="0">
              <a:defRPr/>
            </a:pPr>
            <a:fld id="{88DF0C21-DE6B-488F-B9D9-B7FE08733B70}" type="slidenum">
              <a:rPr lang="en-GB"/>
              <a:pPr rtl="0">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30" tIns="45716" rIns="91430" bIns="45716"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4099"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30" tIns="45716" rIns="91430" bIns="45716"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30" tIns="45716" rIns="91430" bIns="45716" numCol="1" rtlCol="0" anchor="t" anchorCtr="0" compatLnSpc="1">
            <a:prstTxWarp prst="textNoShape">
              <a:avLst/>
            </a:prstTxWarp>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102"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1430" tIns="45716" rIns="91430" bIns="45716"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4103"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1430" tIns="45716" rIns="91430" bIns="45716" numCol="1" rtlCol="0" anchor="b" anchorCtr="0" compatLnSpc="1">
            <a:prstTxWarp prst="textNoShape">
              <a:avLst/>
            </a:prstTxWarp>
          </a:bodyPr>
          <a:lstStyle>
            <a:lvl1pPr algn="r">
              <a:lnSpc>
                <a:spcPct val="100000"/>
              </a:lnSpc>
              <a:buFontTx/>
              <a:buNone/>
              <a:defRPr sz="1200"/>
            </a:lvl1pPr>
          </a:lstStyle>
          <a:p>
            <a:pPr rtl="0">
              <a:defRPr/>
            </a:pPr>
            <a:fld id="{72C160C3-3AB6-49C1-8001-AFDAD271EB5B}" type="slidenum">
              <a:rPr lang="en-GB"/>
              <a:pPr rtl="0">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rtl="0">
              <a:defRPr/>
            </a:pPr>
            <a:fld id="{72C160C3-3AB6-49C1-8001-AFDAD271EB5B}" type="slidenum">
              <a:rPr lang="en-GB" smtClean="0"/>
              <a:pPr>
                <a:defRPr/>
              </a:pPr>
              <a:t>1</a:t>
            </a:fld>
            <a:endParaRPr lang="en-GB" dirty="0"/>
          </a:p>
        </p:txBody>
      </p:sp>
    </p:spTree>
    <p:extLst>
      <p:ext uri="{BB962C8B-B14F-4D97-AF65-F5344CB8AC3E}">
        <p14:creationId xmlns:p14="http://schemas.microsoft.com/office/powerpoint/2010/main" val="191861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rtl="0">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78853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rtl="0">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45019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rtl="0">
              <a:defRPr/>
            </a:pPr>
            <a:fld id="{72C160C3-3AB6-49C1-8001-AFDAD271EB5B}" type="slidenum">
              <a:rPr lang="en-GB" smtClean="0"/>
              <a:pPr>
                <a:defRPr/>
              </a:pPr>
              <a:t>8</a:t>
            </a:fld>
            <a:endParaRPr lang="en-GB" dirty="0"/>
          </a:p>
        </p:txBody>
      </p:sp>
    </p:spTree>
    <p:extLst>
      <p:ext uri="{BB962C8B-B14F-4D97-AF65-F5344CB8AC3E}">
        <p14:creationId xmlns:p14="http://schemas.microsoft.com/office/powerpoint/2010/main" val="78853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en-GB" dirty="0"/>
          </a:p>
        </p:txBody>
      </p:sp>
      <p:sp>
        <p:nvSpPr>
          <p:cNvPr id="4" name="Pladsholder til slidenummer 3"/>
          <p:cNvSpPr>
            <a:spLocks noGrp="1"/>
          </p:cNvSpPr>
          <p:nvPr>
            <p:ph type="sldNum" sz="quarter" idx="10"/>
          </p:nvPr>
        </p:nvSpPr>
        <p:spPr/>
        <p:txBody>
          <a:bodyPr rtlCol="0"/>
          <a:lstStyle/>
          <a:p>
            <a:pPr rtl="0">
              <a:defRPr/>
            </a:pPr>
            <a:fld id="{72C160C3-3AB6-49C1-8001-AFDAD271EB5B}" type="slidenum">
              <a:rPr lang="en-GB"/>
              <a:pPr>
                <a:defRPr/>
              </a:pPr>
              <a:t>17</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Ændr 2. linje eller ord til</a:t>
            </a:r>
            <a:endParaRPr lang="da-DK"/>
          </a:p>
          <a:p>
            <a:pPr algn="r" rtl="0">
              <a:lnSpc>
                <a:spcPct val="100000"/>
              </a:lnSpc>
            </a:pPr>
            <a:r>
              <a:rPr lang="en-gb"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bg1"/>
              </a:solidFill>
              <a:latin typeface="+mn-lt"/>
            </a:endParaRP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1533784156"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rtlCol="0"/>
          <a:lstStyle>
            <a:lvl1pPr>
              <a:defRPr>
                <a:solidFill>
                  <a:schemeClr val="bg1"/>
                </a:solidFill>
              </a:defRPr>
            </a:lvl1pPr>
          </a:lstStyle>
          <a:p>
            <a:pPr rtl="0">
              <a:defRPr/>
            </a:pPr>
            <a:fld id="{E90C1E0A-682D-40DC-B1EA-26C007FDC330}" type="slidenum">
              <a:rPr lang="da-DK" smtClean="0"/>
              <a:pPr rtl="0">
                <a:defRPr/>
              </a:pPr>
              <a:t>‹nr.›</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27-10-2023</a:t>
            </a:fld>
            <a:r>
              <a:rPr lang="en-gb"/>
              <a:t>03-11-2020</a:t>
            </a:r>
          </a:p>
        </p:txBody>
      </p:sp>
      <p:sp>
        <p:nvSpPr>
          <p:cNvPr id="3" name="Footer Placeholder 2"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27-10-2023</a:t>
            </a:fld>
            <a:r>
              <a:rPr lang="en-gb"/>
              <a:t>03-11-2020</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27-10-2023</a:t>
            </a:fld>
            <a:r>
              <a:rPr lang="en-gb"/>
              <a:t>03-11-2020</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rtlCol="0"/>
          <a:lstStyle>
            <a:lvl1pPr marL="0" indent="0">
              <a:buFontTx/>
              <a:buNone/>
              <a:defRPr b="0"/>
            </a:lvl1pPr>
          </a:lstStyle>
          <a:p>
            <a:pPr rtl="0"/>
            <a:r>
              <a:rPr lang="en-gb"/>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27-10-2023</a:t>
            </a:fld>
            <a:r>
              <a:rPr lang="en-gb"/>
              <a:t>03-11-2020</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27-10-2023</a:t>
            </a:fld>
            <a:r>
              <a:rPr lang="en-gb"/>
              <a:t>03-11-2020</a:t>
            </a:r>
          </a:p>
        </p:txBody>
      </p:sp>
      <p:sp>
        <p:nvSpPr>
          <p:cNvPr id="8" name="Footer Placeholder 7" hidden="1"/>
          <p:cNvSpPr>
            <a:spLocks noGrp="1"/>
          </p:cNvSpPr>
          <p:nvPr>
            <p:ph type="ftr" sz="quarter" idx="14"/>
          </p:nvPr>
        </p:nvSpPr>
        <p:spPr/>
        <p:txBody>
          <a:bodyPr rtlCol="0"/>
          <a:lstStyle/>
          <a:p>
            <a:pPr rtl="0"/>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rtl="0"/>
            <a:r>
              <a:rPr lang="en-gb"/>
              <a:t>Click to add Quote text, for next level ENTER and TAB</a:t>
            </a:r>
            <a:endParaRPr lang="da-DK"/>
          </a:p>
          <a:p>
            <a:pPr lvl="1" rtl="0"/>
            <a:r>
              <a:rPr lang="en-gb"/>
              <a:t>Second level</a:t>
            </a:r>
            <a:endParaRPr lang="da-DK"/>
          </a:p>
          <a:p>
            <a:pPr lvl="2" rtl="0"/>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rtlCol="0" anchor="t" anchorCtr="0"/>
          <a:lstStyle/>
          <a:p>
            <a:pPr rtl="0"/>
            <a:r>
              <a:rPr lang="en-gb"/>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rtl="0"/>
            <a:r>
              <a:rPr lang="en-gb"/>
              <a:t>Click to add Quote text, for next level ENTER and TAB</a:t>
            </a:r>
            <a:endParaRPr lang="da-DK"/>
          </a:p>
          <a:p>
            <a:pPr lvl="1" rtl="0"/>
            <a:r>
              <a:rPr lang="en-gb"/>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27-10-2023</a:t>
            </a:fld>
            <a:r>
              <a:rPr lang="en-gb"/>
              <a:t>03-11-2020</a:t>
            </a:r>
          </a:p>
        </p:txBody>
      </p:sp>
      <p:sp>
        <p:nvSpPr>
          <p:cNvPr id="10" name="Footer Placeholder 9"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rtlCol="0"/>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27-10-2023</a:t>
            </a:fld>
            <a:r>
              <a:rPr lang="en-gb"/>
              <a:t>03-11-2020</a:t>
            </a:r>
          </a:p>
        </p:txBody>
      </p:sp>
      <p:sp>
        <p:nvSpPr>
          <p:cNvPr id="7" name="Footer Placeholder 6"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en-gb"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27-10-2023</a:t>
            </a:fld>
            <a:r>
              <a:rPr lang="en-gb"/>
              <a:t>03-11-2020</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27-10-2023</a:t>
            </a:fld>
            <a:r>
              <a:rPr lang="en-gb"/>
              <a:t>03-11-2020</a:t>
            </a:r>
          </a:p>
        </p:txBody>
      </p:sp>
      <p:sp>
        <p:nvSpPr>
          <p:cNvPr id="4" name="Footer Placeholder 3"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rtlCol="0"/>
          <a:lstStyle/>
          <a:p>
            <a:pPr rtl="0"/>
            <a:fld id="{78417F83-4CBA-48F2-BAD0-783AE3701E32}" type="datetimeFigureOut">
              <a:rPr lang="da-DK" smtClean="0"/>
              <a:pPr rtl="0"/>
              <a:t>27-10-2023</a:t>
            </a:fld>
            <a:r>
              <a:rPr lang="en-gb"/>
              <a:t>03-11-2020</a:t>
            </a:r>
          </a:p>
        </p:txBody>
      </p:sp>
      <p:sp>
        <p:nvSpPr>
          <p:cNvPr id="7" name="Footer Placeholder 6" hidden="1"/>
          <p:cNvSpPr>
            <a:spLocks noGrp="1"/>
          </p:cNvSpPr>
          <p:nvPr>
            <p:ph type="ftr" sz="quarter" idx="11"/>
          </p:nvPr>
        </p:nvSpPr>
        <p:spPr/>
        <p:txBody>
          <a:bodyPr rtlCol="0"/>
          <a:lstStyle/>
          <a:p>
            <a:pPr rtl="0"/>
            <a:endParaRPr lang="da-DK" dirty="0"/>
          </a:p>
        </p:txBody>
      </p:sp>
      <p:sp>
        <p:nvSpPr>
          <p:cNvPr id="9" name="Slide Number Placeholder 8" hidden="1"/>
          <p:cNvSpPr>
            <a:spLocks noGrp="1"/>
          </p:cNvSpPr>
          <p:nvPr>
            <p:ph type="sldNum" sz="quarter" idx="12"/>
          </p:nvPr>
        </p:nvSpPr>
        <p:spPr>
          <a:xfrm>
            <a:off x="0" y="7020000"/>
            <a:ext cx="0" cy="461665"/>
          </a:xfr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rtl="0">
              <a:lnSpc>
                <a:spcPct val="85000"/>
              </a:lnSpc>
            </a:pPr>
            <a:r>
              <a:rPr lang="en-gb" sz="10000" kern="0">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27-10-2023</a:t>
            </a:fld>
            <a:r>
              <a:rPr lang="en-gb"/>
              <a:t>03-11-2020</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rtlCol="0" anchor="ctr"/>
          <a:lstStyle/>
          <a:p>
            <a:pPr rtl="0">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rtlCol="0" anchor="b" anchorCtr="0">
            <a:no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rtlCol="0"/>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en-gb"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710612" y="5999321"/>
            <a:ext cx="2271840" cy="582176"/>
          </a:xfrm>
          <a:prstGeom prst="rect">
            <a:avLst/>
          </a:prstGeom>
          <a:noFill/>
          <a:ln w="1778" algn="ctr">
            <a:noFill/>
            <a:miter lim="800000"/>
            <a:headEnd/>
            <a:tailEnd/>
          </a:ln>
          <a:effectLst/>
        </p:spPr>
        <p:txBody>
          <a:bodyPr wrap="square" lIns="0" tIns="475200" rIns="0" bIns="0" rtlCol="0" anchor="t" anchorCtr="0">
            <a:spAutoFit/>
          </a:bodyPr>
          <a:lstStyle/>
          <a:p>
            <a:pPr algn="r" rtl="0">
              <a:lnSpc>
                <a:spcPct val="95000"/>
              </a:lnSpc>
              <a:defRPr/>
            </a:pPr>
            <a:r>
              <a:rPr lang="en-gb" sz="700" b="0" cap="all">
                <a:solidFill>
                  <a:schemeClr val="bg1"/>
                </a:solidFill>
                <a:latin typeface="+mn-lt"/>
              </a:rPr>
              <a:t>3</a:t>
            </a:r>
          </a:p>
        </p:txBody>
      </p:sp>
      <p:sp>
        <p:nvSpPr>
          <p:cNvPr id="40" name="FLD_Event"/>
          <p:cNvSpPr txBox="1">
            <a:spLocks noChangeArrowheads="1"/>
          </p:cNvSpPr>
          <p:nvPr userDrawn="1"/>
        </p:nvSpPr>
        <p:spPr bwMode="auto">
          <a:xfrm>
            <a:off x="3895932" y="6272073"/>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bg1"/>
              </a:solidFill>
              <a:latin typeface="+mn-lt"/>
            </a:endParaRP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23279760"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rtlCol="0"/>
          <a:lstStyle>
            <a:lvl1pPr>
              <a:defRPr>
                <a:solidFill>
                  <a:schemeClr val="bg1"/>
                </a:solidFill>
              </a:defRPr>
            </a:lvl1pPr>
          </a:lstStyle>
          <a:p>
            <a:pPr rtl="0">
              <a:defRPr/>
            </a:pPr>
            <a:fld id="{E90C1E0A-682D-40DC-B1EA-26C007FDC330}" type="slidenum">
              <a:rPr lang="da-DK" smtClean="0"/>
              <a:pPr rtl="0">
                <a:defRPr/>
              </a:pPr>
              <a:t>‹nr.›</a:t>
            </a:fld>
            <a:endParaRPr lang="da-DK" dirty="0"/>
          </a:p>
        </p:txBody>
      </p:sp>
      <p:sp>
        <p:nvSpPr>
          <p:cNvPr id="2" name="Date Placeholder 1" hidden="1"/>
          <p:cNvSpPr>
            <a:spLocks noGrp="1"/>
          </p:cNvSpPr>
          <p:nvPr>
            <p:ph type="dt" sz="half" idx="12"/>
          </p:nvPr>
        </p:nvSpPr>
        <p:spPr/>
        <p:txBody>
          <a:bodyPr rtlCol="0"/>
          <a:lstStyle/>
          <a:p>
            <a:pPr rtl="0"/>
            <a:fld id="{78417F83-4CBA-48F2-BAD0-783AE3701E32}" type="datetimeFigureOut">
              <a:rPr lang="da-DK" smtClean="0"/>
              <a:pPr rtl="0"/>
              <a:t>27-10-2023</a:t>
            </a:fld>
            <a:r>
              <a:rPr lang="en-gb"/>
              <a:t>03-11-2020</a:t>
            </a:r>
          </a:p>
        </p:txBody>
      </p:sp>
      <p:sp>
        <p:nvSpPr>
          <p:cNvPr id="3" name="Footer Placeholder 2"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4000" b="0" i="0" u="none" strike="noStrike" cap="all" normalizeH="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27-10-2023</a:t>
            </a:fld>
            <a:r>
              <a:rPr lang="en-gb"/>
              <a:t>03-11-2020</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Ændr 2. linje eller ord til</a:t>
            </a:r>
            <a:endParaRPr lang="da-DK"/>
          </a:p>
          <a:p>
            <a:pPr algn="r" rtl="0">
              <a:lnSpc>
                <a:spcPct val="100000"/>
              </a:lnSpc>
            </a:pPr>
            <a:r>
              <a:rPr lang="en-gb"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bg1"/>
              </a:solidFill>
              <a:latin typeface="+mn-lt"/>
            </a:endParaRP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669101326"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rtlCol="0"/>
          <a:lstStyle>
            <a:lvl1pPr>
              <a:defRPr>
                <a:solidFill>
                  <a:schemeClr val="bg1"/>
                </a:solidFill>
              </a:defRPr>
            </a:lvl1pPr>
          </a:lstStyle>
          <a:p>
            <a:pPr rtl="0">
              <a:defRPr/>
            </a:pPr>
            <a:fld id="{E90C1E0A-682D-40DC-B1EA-26C007FDC330}" type="slidenum">
              <a:rPr lang="da-DK" smtClean="0"/>
              <a:pPr rtl="0">
                <a:defRPr/>
              </a:pPr>
              <a:t>‹nr.›</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27-10-2023</a:t>
            </a:fld>
            <a:r>
              <a:rPr lang="en-gb"/>
              <a:t>03-11-2020</a:t>
            </a:r>
          </a:p>
        </p:txBody>
      </p:sp>
      <p:sp>
        <p:nvSpPr>
          <p:cNvPr id="3" name="Footer Placeholder 2" hidden="1"/>
          <p:cNvSpPr>
            <a:spLocks noGrp="1"/>
          </p:cNvSpPr>
          <p:nvPr>
            <p:ph type="ftr" sz="quarter" idx="11"/>
          </p:nvPr>
        </p:nvSpPr>
        <p:spPr/>
        <p:txBody>
          <a:bodyPr rtlCol="0"/>
          <a:lstStyle/>
          <a:p>
            <a:pPr rtl="0"/>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lstStyle/>
          <a:p>
            <a:pPr rtl="0"/>
            <a:r>
              <a:rPr lang="en-gb"/>
              <a:t>Click to edit Master title style</a:t>
            </a:r>
            <a:endParaRPr lang="da-DK"/>
          </a:p>
        </p:txBody>
      </p:sp>
      <p:sp>
        <p:nvSpPr>
          <p:cNvPr id="3" name="Content Placeholder 2"/>
          <p:cNvSpPr>
            <a:spLocks noGrp="1"/>
          </p:cNvSpPr>
          <p:nvPr>
            <p:ph idx="1"/>
          </p:nvPr>
        </p:nvSpPr>
        <p:spPr>
          <a:xfrm>
            <a:off x="985838" y="1960079"/>
            <a:ext cx="10220325" cy="393748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 </a:t>
            </a:r>
            <a:endParaRPr lang="da-DK"/>
          </a:p>
          <a:p>
            <a:pPr algn="r" rtl="0">
              <a:lnSpc>
                <a:spcPct val="100000"/>
              </a:lnSpc>
            </a:pPr>
            <a:r>
              <a:rPr lang="en-gb" sz="1000" noProof="1">
                <a:solidFill>
                  <a:schemeClr val="tx1">
                    <a:lumMod val="75000"/>
                    <a:lumOff val="25000"/>
                  </a:schemeClr>
                </a:solidFill>
              </a:rPr>
              <a:t>ændr 2. linje til</a:t>
            </a:r>
            <a:endParaRPr lang="da-DK"/>
          </a:p>
          <a:p>
            <a:pPr algn="r" rtl="0">
              <a:lnSpc>
                <a:spcPct val="100000"/>
              </a:lnSpc>
            </a:pPr>
            <a:r>
              <a:rPr lang="en-gb"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27-10-2023</a:t>
            </a:fld>
            <a:r>
              <a:rPr lang="en-gb"/>
              <a:t>03-11-2020</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4" name="Title 1"/>
          <p:cNvSpPr>
            <a:spLocks noGrp="1"/>
          </p:cNvSpPr>
          <p:nvPr>
            <p:ph type="title"/>
          </p:nvPr>
        </p:nvSpPr>
        <p:spPr>
          <a:xfrm>
            <a:off x="315913" y="228627"/>
            <a:ext cx="11556000" cy="752101"/>
          </a:xfrm>
        </p:spPr>
        <p:txBody>
          <a:bodyPr rtlCol="0" anchor="t" anchorCtr="0"/>
          <a:lstStyle/>
          <a:p>
            <a:pPr rtl="0"/>
            <a:r>
              <a:rPr lang="en-gb"/>
              <a:t>Click to edit Master title style</a:t>
            </a:r>
            <a:endParaRPr lang="da-DK"/>
          </a:p>
        </p:txBody>
      </p:sp>
      <p:sp>
        <p:nvSpPr>
          <p:cNvPr id="3" name="Content Placeholder 2"/>
          <p:cNvSpPr>
            <a:spLocks noGrp="1"/>
          </p:cNvSpPr>
          <p:nvPr>
            <p:ph idx="1"/>
          </p:nvPr>
        </p:nvSpPr>
        <p:spPr>
          <a:xfrm>
            <a:off x="985838" y="1373021"/>
            <a:ext cx="10220325" cy="4521366"/>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27-10-2023</a:t>
            </a:fld>
            <a:r>
              <a:rPr lang="en-gb"/>
              <a:t>03-11-2020</a:t>
            </a:r>
          </a:p>
        </p:txBody>
      </p:sp>
      <p:sp>
        <p:nvSpPr>
          <p:cNvPr id="8" name="Footer Placeholder 7" hidden="1"/>
          <p:cNvSpPr>
            <a:spLocks noGrp="1"/>
          </p:cNvSpPr>
          <p:nvPr>
            <p:ph type="ftr" sz="quarter" idx="11"/>
          </p:nvPr>
        </p:nvSpPr>
        <p:spPr/>
        <p:txBody>
          <a:bodyPr rtlCol="0"/>
          <a:lstStyle/>
          <a:p>
            <a:pPr rtl="0"/>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hasCustomPrompt="1"/>
          </p:nvPr>
        </p:nvSpPr>
        <p:spPr>
          <a:xfrm>
            <a:off x="316800" y="230400"/>
            <a:ext cx="5644263" cy="752400"/>
          </a:xfrm>
        </p:spPr>
        <p:txBody>
          <a:bodyPr rtlCol="0" anchor="t" anchorCtr="0"/>
          <a:lstStyle>
            <a:lvl1pPr>
              <a:defRPr/>
            </a:lvl1pPr>
          </a:lstStyle>
          <a:p>
            <a:pPr rtl="0"/>
            <a:r>
              <a:rPr lang="en-gb"/>
              <a:t>Insert title</a:t>
            </a:r>
            <a:endParaRPr lang="da-DK"/>
          </a:p>
        </p:txBody>
      </p:sp>
      <p:sp>
        <p:nvSpPr>
          <p:cNvPr id="10" name="Text Placeholder 2"/>
          <p:cNvSpPr>
            <a:spLocks noGrp="1"/>
          </p:cNvSpPr>
          <p:nvPr>
            <p:ph type="body" sz="quarter" idx="14"/>
          </p:nvPr>
        </p:nvSpPr>
        <p:spPr>
          <a:xfrm>
            <a:off x="985838" y="1371600"/>
            <a:ext cx="4975225" cy="452596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rtlCol="0"/>
          <a:lstStyle>
            <a:lvl1pPr marL="0" indent="0">
              <a:buNone/>
              <a:defRPr b="0"/>
            </a:lvl1pPr>
          </a:lstStyle>
          <a:p>
            <a:pPr rtl="0"/>
            <a:r>
              <a:rPr lang="en-gb"/>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27-10-2023</a:t>
            </a:fld>
            <a:r>
              <a:rPr lang="en-gb"/>
              <a:t>03-11-2020</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p:nvPr>
        </p:nvSpPr>
        <p:spPr>
          <a:xfrm>
            <a:off x="985838" y="1484784"/>
            <a:ext cx="4975225" cy="971980"/>
          </a:xfrm>
        </p:spPr>
        <p:txBody>
          <a:bodyPr rtlCol="0" anchor="b" anchorCtr="0"/>
          <a:lstStyle>
            <a:lvl1pPr>
              <a:lnSpc>
                <a:spcPct val="95000"/>
              </a:lnSpc>
              <a:defRPr sz="3000">
                <a:latin typeface="+mn-lt"/>
              </a:defRPr>
            </a:lvl1pPr>
          </a:lstStyle>
          <a:p>
            <a:pPr rtl="0"/>
            <a:r>
              <a:rPr lang="en-gb"/>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rtlCol="0"/>
          <a:lstStyle>
            <a:lvl1pPr marL="0" indent="0">
              <a:buFont typeface="Calibri" panose="020F0502020204030204" pitchFamily="34" charset="0"/>
              <a:buChar char="​"/>
              <a:defRPr/>
            </a:lvl1pPr>
            <a:lvl5pPr>
              <a:defRPr/>
            </a:lvl5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a:p>
            <a:pPr lvl="5" rtl="0"/>
            <a:r>
              <a:rPr lang="en-gb"/>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rtlCol="0"/>
          <a:lstStyle>
            <a:lvl1pPr marL="0" indent="0">
              <a:buNone/>
              <a:defRPr b="0"/>
            </a:lvl1pPr>
          </a:lstStyle>
          <a:p>
            <a:pPr rtl="0"/>
            <a:r>
              <a:rPr lang="en-gb"/>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a:t>
            </a:r>
            <a:endParaRPr lang="da-DK"/>
          </a:p>
        </p:txBody>
      </p:sp>
      <p:sp>
        <p:nvSpPr>
          <p:cNvPr id="8" name="Slide Number Placeholder 7"/>
          <p:cNvSpPr>
            <a:spLocks noGrp="1"/>
          </p:cNvSpPr>
          <p:nvPr>
            <p:ph type="sldNum" sz="quarter" idx="17"/>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27-10-2023</a:t>
            </a:fld>
            <a:r>
              <a:rPr lang="en-gb"/>
              <a:t>03-11-2020</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27-10-2023</a:t>
            </a:fld>
            <a:r>
              <a:rPr lang="en-gb"/>
              <a:t>03-11-2020</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3"/>
          </p:nvPr>
        </p:nvSpPr>
        <p:spPr/>
        <p:txBody>
          <a:bodyPr rtlCol="0"/>
          <a:lstStyle/>
          <a:p>
            <a:pPr rtl="0"/>
            <a:fld id="{78417F83-4CBA-48F2-BAD0-783AE3701E32}" type="datetimeFigureOut">
              <a:rPr lang="da-DK" smtClean="0"/>
              <a:pPr rtl="0"/>
              <a:t>27-10-2023</a:t>
            </a:fld>
            <a:r>
              <a:rPr lang="en-gb"/>
              <a:t>03-11-2020</a:t>
            </a:r>
          </a:p>
        </p:txBody>
      </p:sp>
      <p:sp>
        <p:nvSpPr>
          <p:cNvPr id="8" name="Footer Placeholder 7"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p>
            <a:pPr lvl="0" rtl="0"/>
            <a:r>
              <a:rPr lang="en-gb" noProof="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p>
            <a:pPr lvl="0" rtl="0"/>
            <a:r>
              <a:rPr lang="en-gb" noProof="0"/>
              <a:t>Click to edit Master text styles</a:t>
            </a:r>
            <a:endParaRPr lang="da-DK"/>
          </a:p>
          <a:p>
            <a:pPr lvl="1" rtl="0"/>
            <a:r>
              <a:rPr lang="en-gb" noProof="0"/>
              <a:t>Second level</a:t>
            </a:r>
            <a:endParaRPr lang="da-DK"/>
          </a:p>
          <a:p>
            <a:pPr lvl="2" rtl="0"/>
            <a:r>
              <a:rPr lang="en-gb" noProof="0"/>
              <a:t>Third level</a:t>
            </a:r>
            <a:endParaRPr lang="da-DK"/>
          </a:p>
          <a:p>
            <a:pPr lvl="3" rtl="0"/>
            <a:r>
              <a:rPr lang="en-gb" noProof="0"/>
              <a:t>Fourth level</a:t>
            </a:r>
            <a:endParaRPr lang="da-DK"/>
          </a:p>
          <a:p>
            <a:pPr lvl="4" rtl="0"/>
            <a:r>
              <a:rPr lang="en-gb" noProof="0"/>
              <a:t>Fifth level</a:t>
            </a:r>
            <a:endParaRPr lang="da-DK"/>
          </a:p>
          <a:p>
            <a:pPr lvl="5" rtl="0"/>
            <a:r>
              <a:rPr lang="en-gb" noProof="0"/>
              <a:t>6 level</a:t>
            </a:r>
            <a:endParaRPr lang="da-DK"/>
          </a:p>
          <a:p>
            <a:pPr lvl="6" rtl="0"/>
            <a:r>
              <a:rPr lang="en-gb" noProof="0"/>
              <a:t>7 level</a:t>
            </a:r>
            <a:endParaRPr lang="da-DK"/>
          </a:p>
          <a:p>
            <a:pPr lvl="7" rtl="0"/>
            <a:r>
              <a:rPr lang="en-gb" noProof="0"/>
              <a:t>8 level</a:t>
            </a:r>
            <a:endParaRPr lang="da-DK"/>
          </a:p>
          <a:p>
            <a:pPr lvl="8" rtl="0"/>
            <a:r>
              <a:rPr lang="en-gb" noProof="0"/>
              <a:t>9 level</a:t>
            </a:r>
            <a:endParaRPr lang="da-DK"/>
          </a:p>
        </p:txBody>
      </p:sp>
      <p:pic>
        <p:nvPicPr>
          <p:cNvPr id="1238312435"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tx1"/>
              </a:solidFill>
              <a:latin typeface="+mn-lt"/>
            </a:endParaRP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rtl="0">
              <a:defRPr/>
            </a:pPr>
            <a:fld id="{E90C1E0A-682D-40DC-B1EA-26C007FDC330}" type="slidenum">
              <a:rPr lang="da-DK" smtClean="0"/>
              <a:pPr rtl="0">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pPr rtl="0"/>
            <a:fld id="{78417F83-4CBA-48F2-BAD0-783AE3701E32}" type="datetimeFigureOut">
              <a:rPr lang="da-DK" smtClean="0"/>
              <a:pPr rtl="0"/>
              <a:t>27-10-2023</a:t>
            </a:fld>
            <a:r>
              <a:rPr lang="en-gb"/>
              <a:t>03-11-2020</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pPr rtl="0"/>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844" y="1520315"/>
            <a:ext cx="10801200" cy="1779553"/>
          </a:xfrm>
        </p:spPr>
        <p:txBody>
          <a:bodyPr rtlCol="0"/>
          <a:lstStyle/>
          <a:p>
            <a:pPr rtl="0"/>
            <a:r>
              <a:rPr lang="en-gb" sz="4400"/>
              <a:t>Introduction to</a:t>
            </a:r>
            <a:r>
              <a:rPr lang="da-DK" sz="4400" dirty="0"/>
              <a:t/>
            </a:r>
            <a:br>
              <a:rPr lang="da-DK" sz="4400" dirty="0"/>
            </a:br>
            <a:r>
              <a:rPr lang="en-gb" sz="3200" b="0">
                <a:latin typeface="+mn-lt"/>
              </a:rPr>
              <a:t>Remuneration and Expenses form Foreign Partners  (REEX)</a:t>
            </a:r>
            <a:endParaRPr lang="da-DK" sz="4400" b="0" dirty="0"/>
          </a:p>
        </p:txBody>
      </p:sp>
      <p:sp>
        <p:nvSpPr>
          <p:cNvPr id="3" name="Text Placeholder 2">
            <a:extLst>
              <a:ext uri="{FF2B5EF4-FFF2-40B4-BE49-F238E27FC236}">
                <a16:creationId xmlns:a16="http://schemas.microsoft.com/office/drawing/2014/main" id="{101B3CF5-1F0E-4502-A022-C05749069316}"/>
              </a:ext>
            </a:extLst>
          </p:cNvPr>
          <p:cNvSpPr>
            <a:spLocks noGrp="1"/>
          </p:cNvSpPr>
          <p:nvPr>
            <p:ph type="body" sz="quarter" idx="11"/>
          </p:nvPr>
        </p:nvSpPr>
        <p:spPr/>
        <p:txBody>
          <a:bodyPr rtlCol="0"/>
          <a:lstStyle/>
          <a:p>
            <a:pPr rtl="0"/>
            <a:r>
              <a:rPr lang="en-gb"/>
              <a:t>Foreign Partners</a:t>
            </a:r>
            <a:endParaRPr lang="da-DK" dirty="0"/>
          </a:p>
        </p:txBody>
      </p:sp>
    </p:spTree>
    <p:custDataLst>
      <p:tags r:id="rId1"/>
    </p:custDataLst>
    <p:extLst>
      <p:ext uri="{BB962C8B-B14F-4D97-AF65-F5344CB8AC3E}">
        <p14:creationId xmlns:p14="http://schemas.microsoft.com/office/powerpoint/2010/main" val="66471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AB55-E790-41A2-A6E5-E9DC038369AF}"/>
              </a:ext>
            </a:extLst>
          </p:cNvPr>
          <p:cNvSpPr>
            <a:spLocks noGrp="1"/>
          </p:cNvSpPr>
          <p:nvPr>
            <p:ph type="ctrTitle"/>
          </p:nvPr>
        </p:nvSpPr>
        <p:spPr/>
        <p:txBody>
          <a:bodyPr rtlCol="0"/>
          <a:lstStyle/>
          <a:p>
            <a:pPr rtl="0"/>
            <a:r>
              <a:rPr lang="en-gb"/>
              <a:t>The user page</a:t>
            </a:r>
          </a:p>
        </p:txBody>
      </p:sp>
      <p:sp>
        <p:nvSpPr>
          <p:cNvPr id="3" name="Text Placeholder 2">
            <a:extLst>
              <a:ext uri="{FF2B5EF4-FFF2-40B4-BE49-F238E27FC236}">
                <a16:creationId xmlns:a16="http://schemas.microsoft.com/office/drawing/2014/main" id="{9A245306-C04F-4507-AAB6-392F04A2516F}"/>
              </a:ext>
            </a:extLst>
          </p:cNvPr>
          <p:cNvSpPr>
            <a:spLocks noGrp="1"/>
          </p:cNvSpPr>
          <p:nvPr>
            <p:ph type="body" sz="quarter" idx="11"/>
          </p:nvPr>
        </p:nvSpPr>
        <p:spPr/>
        <p:txBody>
          <a:bodyPr rtlCol="0"/>
          <a:lstStyle/>
          <a:p>
            <a:pPr rtl="0"/>
            <a:r>
              <a:rPr lang="en-gb"/>
              <a:t>The following slides contain the pages which the international partner must complete.</a:t>
            </a:r>
          </a:p>
        </p:txBody>
      </p:sp>
      <p:sp>
        <p:nvSpPr>
          <p:cNvPr id="4" name="Date Placeholder 3">
            <a:extLst>
              <a:ext uri="{FF2B5EF4-FFF2-40B4-BE49-F238E27FC236}">
                <a16:creationId xmlns:a16="http://schemas.microsoft.com/office/drawing/2014/main" id="{73E759AE-CEC2-408D-A51C-A49DA6CE84CA}"/>
              </a:ext>
            </a:extLst>
          </p:cNvPr>
          <p:cNvSpPr>
            <a:spLocks noGrp="1"/>
          </p:cNvSpPr>
          <p:nvPr>
            <p:ph type="dt" sz="half" idx="12"/>
          </p:nvPr>
        </p:nvSpPr>
        <p:spPr/>
        <p:txBody>
          <a:bodyPr rtlCol="0"/>
          <a:lstStyle/>
          <a:p>
            <a:pPr rtl="0"/>
            <a:r>
              <a:rPr lang="da-DK" smtClean="0"/>
              <a:t>06-01-2021</a:t>
            </a:r>
            <a:r>
              <a:rPr lang="en-gb"/>
              <a:t>03-11-2020</a:t>
            </a:r>
            <a:endParaRPr lang="da-DK" dirty="0"/>
          </a:p>
        </p:txBody>
      </p:sp>
    </p:spTree>
    <p:extLst>
      <p:ext uri="{BB962C8B-B14F-4D97-AF65-F5344CB8AC3E}">
        <p14:creationId xmlns:p14="http://schemas.microsoft.com/office/powerpoint/2010/main" val="314294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2360-515C-4BDF-9A2D-FE1CA2E5ACA3}"/>
              </a:ext>
            </a:extLst>
          </p:cNvPr>
          <p:cNvSpPr>
            <a:spLocks noGrp="1"/>
          </p:cNvSpPr>
          <p:nvPr>
            <p:ph type="title"/>
          </p:nvPr>
        </p:nvSpPr>
        <p:spPr/>
        <p:txBody>
          <a:bodyPr rtlCol="0"/>
          <a:lstStyle/>
          <a:p>
            <a:pPr rtl="0"/>
            <a:r>
              <a:rPr lang="en-gb"/>
              <a:t>Welcome page</a:t>
            </a:r>
          </a:p>
        </p:txBody>
      </p:sp>
      <p:sp>
        <p:nvSpPr>
          <p:cNvPr id="4" name="Date Placeholder 3">
            <a:extLst>
              <a:ext uri="{FF2B5EF4-FFF2-40B4-BE49-F238E27FC236}">
                <a16:creationId xmlns:a16="http://schemas.microsoft.com/office/drawing/2014/main" id="{5C62BD51-50DB-47B7-9C6F-C87085CBF5FF}"/>
              </a:ext>
            </a:extLst>
          </p:cNvPr>
          <p:cNvSpPr>
            <a:spLocks noGrp="1"/>
          </p:cNvSpPr>
          <p:nvPr>
            <p:ph type="dt" sz="half" idx="10"/>
          </p:nvPr>
        </p:nvSpPr>
        <p:spPr/>
        <p:txBody>
          <a:bodyPr rtlCol="0"/>
          <a:lstStyle/>
          <a:p>
            <a:pPr rtl="0"/>
            <a:r>
              <a:rPr lang="da-DK" smtClean="0"/>
              <a:t>06-01-2021</a:t>
            </a:r>
            <a:r>
              <a:rPr lang="en-gb"/>
              <a:t>03-11-2020</a:t>
            </a:r>
            <a:endParaRPr lang="da-DK" dirty="0"/>
          </a:p>
        </p:txBody>
      </p:sp>
      <p:pic>
        <p:nvPicPr>
          <p:cNvPr id="6" name="Picture 5">
            <a:extLst>
              <a:ext uri="{FF2B5EF4-FFF2-40B4-BE49-F238E27FC236}">
                <a16:creationId xmlns:a16="http://schemas.microsoft.com/office/drawing/2014/main" id="{61F98583-A35B-4729-BD2B-12B30B93C312}"/>
              </a:ext>
            </a:extLst>
          </p:cNvPr>
          <p:cNvPicPr>
            <a:picLocks noChangeAspect="1"/>
          </p:cNvPicPr>
          <p:nvPr/>
        </p:nvPicPr>
        <p:blipFill>
          <a:blip r:embed="rId2"/>
          <a:stretch>
            <a:fillRect/>
          </a:stretch>
        </p:blipFill>
        <p:spPr>
          <a:xfrm>
            <a:off x="2893352" y="1124744"/>
            <a:ext cx="6401121" cy="5013176"/>
          </a:xfrm>
          <a:prstGeom prst="rect">
            <a:avLst/>
          </a:prstGeom>
          <a:ln>
            <a:solidFill>
              <a:schemeClr val="tx1"/>
            </a:solidFill>
          </a:ln>
        </p:spPr>
      </p:pic>
    </p:spTree>
    <p:extLst>
      <p:ext uri="{BB962C8B-B14F-4D97-AF65-F5344CB8AC3E}">
        <p14:creationId xmlns:p14="http://schemas.microsoft.com/office/powerpoint/2010/main" val="219042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22AA-FAB8-420A-AF04-B8EA22E50750}"/>
              </a:ext>
            </a:extLst>
          </p:cNvPr>
          <p:cNvSpPr>
            <a:spLocks noGrp="1"/>
          </p:cNvSpPr>
          <p:nvPr>
            <p:ph type="title"/>
          </p:nvPr>
        </p:nvSpPr>
        <p:spPr/>
        <p:txBody>
          <a:bodyPr rtlCol="0"/>
          <a:lstStyle/>
          <a:p>
            <a:pPr rtl="0"/>
            <a:r>
              <a:rPr lang="en-gb"/>
              <a:t>Personal details and bank details</a:t>
            </a:r>
          </a:p>
        </p:txBody>
      </p:sp>
      <p:sp>
        <p:nvSpPr>
          <p:cNvPr id="4" name="Date Placeholder 3">
            <a:extLst>
              <a:ext uri="{FF2B5EF4-FFF2-40B4-BE49-F238E27FC236}">
                <a16:creationId xmlns:a16="http://schemas.microsoft.com/office/drawing/2014/main" id="{C0EE68EC-B657-4F97-B9A0-D5AAB3DED165}"/>
              </a:ext>
            </a:extLst>
          </p:cNvPr>
          <p:cNvSpPr>
            <a:spLocks noGrp="1"/>
          </p:cNvSpPr>
          <p:nvPr>
            <p:ph type="dt" sz="half" idx="10"/>
          </p:nvPr>
        </p:nvSpPr>
        <p:spPr/>
        <p:txBody>
          <a:bodyPr rtlCol="0"/>
          <a:lstStyle/>
          <a:p>
            <a:pPr rtl="0"/>
            <a:r>
              <a:rPr lang="da-DK" smtClean="0"/>
              <a:t>06-01-2021</a:t>
            </a:r>
            <a:r>
              <a:rPr lang="en-gb"/>
              <a:t>03-11-2020</a:t>
            </a:r>
            <a:endParaRPr lang="da-DK" dirty="0"/>
          </a:p>
        </p:txBody>
      </p:sp>
      <p:pic>
        <p:nvPicPr>
          <p:cNvPr id="5" name="Picture 4">
            <a:extLst>
              <a:ext uri="{FF2B5EF4-FFF2-40B4-BE49-F238E27FC236}">
                <a16:creationId xmlns:a16="http://schemas.microsoft.com/office/drawing/2014/main" id="{910059E7-F53B-4437-AFFB-95D12208B5CD}"/>
              </a:ext>
            </a:extLst>
          </p:cNvPr>
          <p:cNvPicPr>
            <a:picLocks noChangeAspect="1"/>
          </p:cNvPicPr>
          <p:nvPr/>
        </p:nvPicPr>
        <p:blipFill>
          <a:blip r:embed="rId2"/>
          <a:stretch>
            <a:fillRect/>
          </a:stretch>
        </p:blipFill>
        <p:spPr>
          <a:xfrm>
            <a:off x="332832" y="1392499"/>
            <a:ext cx="5167219" cy="4400996"/>
          </a:xfrm>
          <a:prstGeom prst="rect">
            <a:avLst/>
          </a:prstGeom>
          <a:ln>
            <a:solidFill>
              <a:schemeClr val="tx1"/>
            </a:solidFill>
          </a:ln>
        </p:spPr>
      </p:pic>
      <p:pic>
        <p:nvPicPr>
          <p:cNvPr id="7" name="Content Placeholder 6">
            <a:extLst>
              <a:ext uri="{FF2B5EF4-FFF2-40B4-BE49-F238E27FC236}">
                <a16:creationId xmlns:a16="http://schemas.microsoft.com/office/drawing/2014/main" id="{96C88EB8-86FE-40FE-A6E9-A57082371DF2}"/>
              </a:ext>
            </a:extLst>
          </p:cNvPr>
          <p:cNvPicPr>
            <a:picLocks noGrp="1" noChangeAspect="1"/>
          </p:cNvPicPr>
          <p:nvPr>
            <p:ph idx="1"/>
          </p:nvPr>
        </p:nvPicPr>
        <p:blipFill>
          <a:blip r:embed="rId3"/>
          <a:stretch>
            <a:fillRect/>
          </a:stretch>
        </p:blipFill>
        <p:spPr>
          <a:xfrm>
            <a:off x="5708714" y="1967017"/>
            <a:ext cx="5567436" cy="2919908"/>
          </a:xfrm>
          <a:prstGeom prst="rect">
            <a:avLst/>
          </a:prstGeom>
          <a:ln>
            <a:solidFill>
              <a:schemeClr val="accent1"/>
            </a:solidFill>
          </a:ln>
        </p:spPr>
      </p:pic>
      <p:sp>
        <p:nvSpPr>
          <p:cNvPr id="3" name="Tekstfelt 2"/>
          <p:cNvSpPr txBox="1"/>
          <p:nvPr/>
        </p:nvSpPr>
        <p:spPr>
          <a:xfrm>
            <a:off x="5878388" y="5157192"/>
            <a:ext cx="5184576" cy="52629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nSpc>
                <a:spcPct val="95000"/>
              </a:lnSpc>
            </a:pPr>
            <a:r>
              <a:rPr lang="da-DK" sz="1800" dirty="0" err="1"/>
              <a:t>P</a:t>
            </a:r>
            <a:r>
              <a:rPr lang="da-DK" sz="1800" dirty="0" err="1" smtClean="0"/>
              <a:t>lease</a:t>
            </a:r>
            <a:r>
              <a:rPr lang="da-DK" sz="1800" dirty="0" smtClean="0"/>
              <a:t> </a:t>
            </a:r>
            <a:r>
              <a:rPr lang="da-DK" sz="1800" dirty="0" err="1"/>
              <a:t>make</a:t>
            </a:r>
            <a:r>
              <a:rPr lang="da-DK" sz="1800" dirty="0"/>
              <a:t> sure that </a:t>
            </a:r>
            <a:r>
              <a:rPr lang="da-DK" sz="1800" dirty="0" err="1"/>
              <a:t>are</a:t>
            </a:r>
            <a:r>
              <a:rPr lang="da-DK" sz="1800" dirty="0"/>
              <a:t> </a:t>
            </a:r>
            <a:r>
              <a:rPr lang="da-DK" sz="1800" dirty="0" err="1"/>
              <a:t>no</a:t>
            </a:r>
            <a:r>
              <a:rPr lang="da-DK" sz="1800" dirty="0"/>
              <a:t> </a:t>
            </a:r>
            <a:r>
              <a:rPr lang="da-DK" sz="1800" dirty="0" err="1"/>
              <a:t>spaces</a:t>
            </a:r>
            <a:r>
              <a:rPr lang="da-DK" sz="1800" dirty="0"/>
              <a:t> or </a:t>
            </a:r>
            <a:r>
              <a:rPr lang="da-DK" sz="1800" dirty="0" err="1"/>
              <a:t>special</a:t>
            </a:r>
            <a:r>
              <a:rPr lang="da-DK" sz="1800" dirty="0"/>
              <a:t> </a:t>
            </a:r>
            <a:r>
              <a:rPr lang="da-DK" sz="1800" dirty="0" err="1"/>
              <a:t>characters</a:t>
            </a:r>
            <a:r>
              <a:rPr lang="da-DK" sz="1800" dirty="0"/>
              <a:t> </a:t>
            </a:r>
            <a:r>
              <a:rPr lang="da-DK" sz="1800" dirty="0" err="1"/>
              <a:t>when</a:t>
            </a:r>
            <a:r>
              <a:rPr lang="da-DK" sz="1800" dirty="0"/>
              <a:t> </a:t>
            </a:r>
            <a:r>
              <a:rPr lang="da-DK" sz="1800" dirty="0" err="1"/>
              <a:t>filling</a:t>
            </a:r>
            <a:r>
              <a:rPr lang="da-DK" sz="1800" dirty="0"/>
              <a:t> in the bank </a:t>
            </a:r>
            <a:r>
              <a:rPr lang="da-DK" sz="1800" dirty="0" err="1"/>
              <a:t>details</a:t>
            </a:r>
            <a:r>
              <a:rPr lang="da-DK" sz="1800" dirty="0"/>
              <a:t>. </a:t>
            </a:r>
            <a:endParaRPr lang="da-DK" sz="1800" dirty="0"/>
          </a:p>
        </p:txBody>
      </p:sp>
    </p:spTree>
    <p:extLst>
      <p:ext uri="{BB962C8B-B14F-4D97-AF65-F5344CB8AC3E}">
        <p14:creationId xmlns:p14="http://schemas.microsoft.com/office/powerpoint/2010/main" val="284931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6FD1-E19E-4656-B23C-EFE63A250308}"/>
              </a:ext>
            </a:extLst>
          </p:cNvPr>
          <p:cNvSpPr>
            <a:spLocks noGrp="1"/>
          </p:cNvSpPr>
          <p:nvPr>
            <p:ph type="title"/>
          </p:nvPr>
        </p:nvSpPr>
        <p:spPr/>
        <p:txBody>
          <a:bodyPr rtlCol="0"/>
          <a:lstStyle/>
          <a:p>
            <a:pPr rtl="0"/>
            <a:r>
              <a:rPr lang="en-gb"/>
              <a:t>Details of your trip</a:t>
            </a:r>
          </a:p>
        </p:txBody>
      </p:sp>
      <p:sp>
        <p:nvSpPr>
          <p:cNvPr id="4" name="Date Placeholder 3">
            <a:extLst>
              <a:ext uri="{FF2B5EF4-FFF2-40B4-BE49-F238E27FC236}">
                <a16:creationId xmlns:a16="http://schemas.microsoft.com/office/drawing/2014/main" id="{02DCD9E3-4E43-496E-B210-AFF131C85A59}"/>
              </a:ext>
            </a:extLst>
          </p:cNvPr>
          <p:cNvSpPr>
            <a:spLocks noGrp="1"/>
          </p:cNvSpPr>
          <p:nvPr>
            <p:ph type="dt" sz="half" idx="10"/>
          </p:nvPr>
        </p:nvSpPr>
        <p:spPr/>
        <p:txBody>
          <a:bodyPr rtlCol="0"/>
          <a:lstStyle/>
          <a:p>
            <a:pPr rtl="0"/>
            <a:r>
              <a:rPr lang="da-DK" smtClean="0"/>
              <a:t>06-01-2021</a:t>
            </a:r>
            <a:r>
              <a:rPr lang="en-gb"/>
              <a:t>03-11-2020</a:t>
            </a:r>
            <a:endParaRPr lang="da-DK" dirty="0"/>
          </a:p>
        </p:txBody>
      </p:sp>
      <p:pic>
        <p:nvPicPr>
          <p:cNvPr id="5" name="Picture 4">
            <a:extLst>
              <a:ext uri="{FF2B5EF4-FFF2-40B4-BE49-F238E27FC236}">
                <a16:creationId xmlns:a16="http://schemas.microsoft.com/office/drawing/2014/main" id="{DF813AE9-BA2D-45C6-9965-1825DF0C2AE1}"/>
              </a:ext>
            </a:extLst>
          </p:cNvPr>
          <p:cNvPicPr>
            <a:picLocks noChangeAspect="1"/>
          </p:cNvPicPr>
          <p:nvPr/>
        </p:nvPicPr>
        <p:blipFill>
          <a:blip r:embed="rId2"/>
          <a:stretch>
            <a:fillRect/>
          </a:stretch>
        </p:blipFill>
        <p:spPr>
          <a:xfrm>
            <a:off x="2926060" y="1196752"/>
            <a:ext cx="6080111" cy="5085184"/>
          </a:xfrm>
          <a:prstGeom prst="rect">
            <a:avLst/>
          </a:prstGeom>
          <a:ln>
            <a:solidFill>
              <a:schemeClr val="tx1"/>
            </a:solidFill>
          </a:ln>
        </p:spPr>
      </p:pic>
    </p:spTree>
    <p:extLst>
      <p:ext uri="{BB962C8B-B14F-4D97-AF65-F5344CB8AC3E}">
        <p14:creationId xmlns:p14="http://schemas.microsoft.com/office/powerpoint/2010/main" val="422669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265B-A916-41A3-94C8-D5E5F5885875}"/>
              </a:ext>
            </a:extLst>
          </p:cNvPr>
          <p:cNvSpPr>
            <a:spLocks noGrp="1"/>
          </p:cNvSpPr>
          <p:nvPr>
            <p:ph type="title"/>
          </p:nvPr>
        </p:nvSpPr>
        <p:spPr/>
        <p:txBody>
          <a:bodyPr rtlCol="0"/>
          <a:lstStyle/>
          <a:p>
            <a:pPr rtl="0"/>
            <a:r>
              <a:rPr lang="en-gb"/>
              <a:t>Expenses and receipts</a:t>
            </a:r>
          </a:p>
        </p:txBody>
      </p:sp>
      <p:sp>
        <p:nvSpPr>
          <p:cNvPr id="4" name="Date Placeholder 3">
            <a:extLst>
              <a:ext uri="{FF2B5EF4-FFF2-40B4-BE49-F238E27FC236}">
                <a16:creationId xmlns:a16="http://schemas.microsoft.com/office/drawing/2014/main" id="{ADF7D672-3315-4D51-87EE-91F2AD0FF930}"/>
              </a:ext>
            </a:extLst>
          </p:cNvPr>
          <p:cNvSpPr>
            <a:spLocks noGrp="1"/>
          </p:cNvSpPr>
          <p:nvPr>
            <p:ph type="dt" sz="half" idx="10"/>
          </p:nvPr>
        </p:nvSpPr>
        <p:spPr/>
        <p:txBody>
          <a:bodyPr rtlCol="0"/>
          <a:lstStyle/>
          <a:p>
            <a:pPr rtl="0"/>
            <a:r>
              <a:rPr lang="da-DK" smtClean="0"/>
              <a:t>06-01-2021</a:t>
            </a:r>
            <a:r>
              <a:rPr lang="en-gb"/>
              <a:t>03-11-2020</a:t>
            </a:r>
            <a:endParaRPr lang="da-DK" dirty="0"/>
          </a:p>
        </p:txBody>
      </p:sp>
      <p:pic>
        <p:nvPicPr>
          <p:cNvPr id="6" name="Picture 5">
            <a:extLst>
              <a:ext uri="{FF2B5EF4-FFF2-40B4-BE49-F238E27FC236}">
                <a16:creationId xmlns:a16="http://schemas.microsoft.com/office/drawing/2014/main" id="{221F9F69-351C-4DDA-966C-AC3F3AE84084}"/>
              </a:ext>
            </a:extLst>
          </p:cNvPr>
          <p:cNvPicPr>
            <a:picLocks noChangeAspect="1"/>
          </p:cNvPicPr>
          <p:nvPr/>
        </p:nvPicPr>
        <p:blipFill>
          <a:blip r:embed="rId2"/>
          <a:stretch>
            <a:fillRect/>
          </a:stretch>
        </p:blipFill>
        <p:spPr>
          <a:xfrm>
            <a:off x="4294212" y="1052736"/>
            <a:ext cx="5769770" cy="5373987"/>
          </a:xfrm>
          <a:prstGeom prst="rect">
            <a:avLst/>
          </a:prstGeom>
          <a:ln>
            <a:solidFill>
              <a:schemeClr val="accent1"/>
            </a:solidFill>
          </a:ln>
        </p:spPr>
      </p:pic>
    </p:spTree>
    <p:extLst>
      <p:ext uri="{BB962C8B-B14F-4D97-AF65-F5344CB8AC3E}">
        <p14:creationId xmlns:p14="http://schemas.microsoft.com/office/powerpoint/2010/main" val="10942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0EA9-71AE-4E7C-94D7-D076F5DD6900}"/>
              </a:ext>
            </a:extLst>
          </p:cNvPr>
          <p:cNvSpPr>
            <a:spLocks noGrp="1"/>
          </p:cNvSpPr>
          <p:nvPr>
            <p:ph type="title"/>
          </p:nvPr>
        </p:nvSpPr>
        <p:spPr/>
        <p:txBody>
          <a:bodyPr rtlCol="0"/>
          <a:lstStyle/>
          <a:p>
            <a:pPr rtl="0"/>
            <a:r>
              <a:rPr lang="en-gb"/>
              <a:t>Summary</a:t>
            </a:r>
          </a:p>
        </p:txBody>
      </p:sp>
      <p:sp>
        <p:nvSpPr>
          <p:cNvPr id="4" name="Date Placeholder 3">
            <a:extLst>
              <a:ext uri="{FF2B5EF4-FFF2-40B4-BE49-F238E27FC236}">
                <a16:creationId xmlns:a16="http://schemas.microsoft.com/office/drawing/2014/main" id="{3527A13B-3363-464E-8308-8C2A646E3640}"/>
              </a:ext>
            </a:extLst>
          </p:cNvPr>
          <p:cNvSpPr>
            <a:spLocks noGrp="1"/>
          </p:cNvSpPr>
          <p:nvPr>
            <p:ph type="dt" sz="half" idx="10"/>
          </p:nvPr>
        </p:nvSpPr>
        <p:spPr/>
        <p:txBody>
          <a:bodyPr rtlCol="0"/>
          <a:lstStyle/>
          <a:p>
            <a:pPr rtl="0"/>
            <a:r>
              <a:rPr lang="da-DK" smtClean="0"/>
              <a:t>06-01-2021</a:t>
            </a:r>
            <a:r>
              <a:rPr lang="en-gb"/>
              <a:t>03-11-2020</a:t>
            </a:r>
            <a:endParaRPr lang="da-DK" dirty="0"/>
          </a:p>
        </p:txBody>
      </p:sp>
      <p:pic>
        <p:nvPicPr>
          <p:cNvPr id="5" name="Picture 4">
            <a:extLst>
              <a:ext uri="{FF2B5EF4-FFF2-40B4-BE49-F238E27FC236}">
                <a16:creationId xmlns:a16="http://schemas.microsoft.com/office/drawing/2014/main" id="{CD77CE55-906D-4AA6-9E44-1DE75DF99B78}"/>
              </a:ext>
            </a:extLst>
          </p:cNvPr>
          <p:cNvPicPr>
            <a:picLocks noChangeAspect="1"/>
          </p:cNvPicPr>
          <p:nvPr/>
        </p:nvPicPr>
        <p:blipFill>
          <a:blip r:embed="rId2"/>
          <a:stretch>
            <a:fillRect/>
          </a:stretch>
        </p:blipFill>
        <p:spPr>
          <a:xfrm>
            <a:off x="4078188" y="908720"/>
            <a:ext cx="6125799" cy="5544616"/>
          </a:xfrm>
          <a:prstGeom prst="rect">
            <a:avLst/>
          </a:prstGeom>
          <a:ln>
            <a:solidFill>
              <a:schemeClr val="accent1"/>
            </a:solidFill>
          </a:ln>
        </p:spPr>
      </p:pic>
    </p:spTree>
    <p:extLst>
      <p:ext uri="{BB962C8B-B14F-4D97-AF65-F5344CB8AC3E}">
        <p14:creationId xmlns:p14="http://schemas.microsoft.com/office/powerpoint/2010/main" val="230697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7CC9-B2FA-4927-9EB6-0E8D55CCC833}"/>
              </a:ext>
            </a:extLst>
          </p:cNvPr>
          <p:cNvSpPr>
            <a:spLocks noGrp="1"/>
          </p:cNvSpPr>
          <p:nvPr>
            <p:ph type="title"/>
          </p:nvPr>
        </p:nvSpPr>
        <p:spPr/>
        <p:txBody>
          <a:bodyPr rtlCol="0"/>
          <a:lstStyle/>
          <a:p>
            <a:pPr rtl="0"/>
            <a:r>
              <a:rPr lang="en-gb"/>
              <a:t>Thank you – the form has been submitted</a:t>
            </a:r>
          </a:p>
        </p:txBody>
      </p:sp>
      <p:sp>
        <p:nvSpPr>
          <p:cNvPr id="4" name="Date Placeholder 3">
            <a:extLst>
              <a:ext uri="{FF2B5EF4-FFF2-40B4-BE49-F238E27FC236}">
                <a16:creationId xmlns:a16="http://schemas.microsoft.com/office/drawing/2014/main" id="{460C0CF9-DCD4-41D9-BFFF-E982834D6BA9}"/>
              </a:ext>
            </a:extLst>
          </p:cNvPr>
          <p:cNvSpPr>
            <a:spLocks noGrp="1"/>
          </p:cNvSpPr>
          <p:nvPr>
            <p:ph type="dt" sz="half" idx="10"/>
          </p:nvPr>
        </p:nvSpPr>
        <p:spPr/>
        <p:txBody>
          <a:bodyPr rtlCol="0"/>
          <a:lstStyle/>
          <a:p>
            <a:pPr rtl="0"/>
            <a:r>
              <a:rPr lang="da-DK" smtClean="0"/>
              <a:t>06-01-2021</a:t>
            </a:r>
            <a:r>
              <a:rPr lang="en-gb"/>
              <a:t>03-11-2020</a:t>
            </a:r>
            <a:endParaRPr lang="da-DK" dirty="0"/>
          </a:p>
        </p:txBody>
      </p:sp>
      <p:pic>
        <p:nvPicPr>
          <p:cNvPr id="5" name="Picture 4">
            <a:extLst>
              <a:ext uri="{FF2B5EF4-FFF2-40B4-BE49-F238E27FC236}">
                <a16:creationId xmlns:a16="http://schemas.microsoft.com/office/drawing/2014/main" id="{97127713-3C7B-4B36-8CCB-B0F1B806BC35}"/>
              </a:ext>
            </a:extLst>
          </p:cNvPr>
          <p:cNvPicPr>
            <a:picLocks noChangeAspect="1"/>
          </p:cNvPicPr>
          <p:nvPr/>
        </p:nvPicPr>
        <p:blipFill>
          <a:blip r:embed="rId2"/>
          <a:stretch>
            <a:fillRect/>
          </a:stretch>
        </p:blipFill>
        <p:spPr>
          <a:xfrm>
            <a:off x="405780" y="1412776"/>
            <a:ext cx="6036030" cy="4391641"/>
          </a:xfrm>
          <a:prstGeom prst="rect">
            <a:avLst/>
          </a:prstGeom>
          <a:ln>
            <a:solidFill>
              <a:schemeClr val="accent1"/>
            </a:solidFill>
          </a:ln>
        </p:spPr>
      </p:pic>
    </p:spTree>
    <p:extLst>
      <p:ext uri="{BB962C8B-B14F-4D97-AF65-F5344CB8AC3E}">
        <p14:creationId xmlns:p14="http://schemas.microsoft.com/office/powerpoint/2010/main" val="286428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4A66E4-6141-49B0-9C18-D4F337A7456F}"/>
              </a:ext>
            </a:extLst>
          </p:cNvPr>
          <p:cNvSpPr>
            <a:spLocks noGrp="1"/>
          </p:cNvSpPr>
          <p:nvPr>
            <p:ph type="title"/>
          </p:nvPr>
        </p:nvSpPr>
        <p:spPr/>
        <p:txBody>
          <a:bodyPr rtlCol="0"/>
          <a:lstStyle/>
          <a:p>
            <a:pPr rtl="0"/>
            <a:r>
              <a:rPr lang="en-gb" dirty="0" smtClean="0"/>
              <a:t>REEX assessment Flow</a:t>
            </a:r>
            <a:endParaRPr lang="en-gb" dirty="0"/>
          </a:p>
        </p:txBody>
      </p:sp>
      <p:sp>
        <p:nvSpPr>
          <p:cNvPr id="4" name="Date Placeholder 3">
            <a:extLst>
              <a:ext uri="{FF2B5EF4-FFF2-40B4-BE49-F238E27FC236}">
                <a16:creationId xmlns:a16="http://schemas.microsoft.com/office/drawing/2014/main" id="{6F5B2072-4A7D-4C38-A8DC-901F4873B902}"/>
              </a:ext>
            </a:extLst>
          </p:cNvPr>
          <p:cNvSpPr>
            <a:spLocks noGrp="1"/>
          </p:cNvSpPr>
          <p:nvPr>
            <p:ph type="dt" sz="half" idx="10"/>
          </p:nvPr>
        </p:nvSpPr>
        <p:spPr/>
        <p:txBody>
          <a:bodyPr rtlCol="0"/>
          <a:lstStyle/>
          <a:p>
            <a:pPr rtl="0"/>
            <a:r>
              <a:rPr lang="da-DK" smtClean="0"/>
              <a:t>06-01-2021</a:t>
            </a:r>
            <a:r>
              <a:rPr lang="en-gb"/>
              <a:t>03-11-2020</a:t>
            </a:r>
            <a:endParaRPr lang="da-DK" dirty="0"/>
          </a:p>
        </p:txBody>
      </p:sp>
      <p:grpSp>
        <p:nvGrpSpPr>
          <p:cNvPr id="24" name="Group 23">
            <a:extLst>
              <a:ext uri="{FF2B5EF4-FFF2-40B4-BE49-F238E27FC236}">
                <a16:creationId xmlns:a16="http://schemas.microsoft.com/office/drawing/2014/main" id="{DA19B2A0-9ECC-4D38-8F96-D265A8CAB721}"/>
              </a:ext>
            </a:extLst>
          </p:cNvPr>
          <p:cNvGrpSpPr/>
          <p:nvPr/>
        </p:nvGrpSpPr>
        <p:grpSpPr>
          <a:xfrm>
            <a:off x="2897980" y="4564594"/>
            <a:ext cx="1689495" cy="1042907"/>
            <a:chOff x="7462563" y="1521997"/>
            <a:chExt cx="1689495" cy="1042907"/>
          </a:xfrm>
        </p:grpSpPr>
        <p:sp>
          <p:nvSpPr>
            <p:cNvPr id="19" name="Freeform 27">
              <a:extLst>
                <a:ext uri="{FF2B5EF4-FFF2-40B4-BE49-F238E27FC236}">
                  <a16:creationId xmlns:a16="http://schemas.microsoft.com/office/drawing/2014/main" id="{6E0061EB-BAC9-4F76-9929-2BCC0466F87E}"/>
                </a:ext>
              </a:extLst>
            </p:cNvPr>
            <p:cNvSpPr>
              <a:spLocks noEditPoints="1"/>
            </p:cNvSpPr>
            <p:nvPr/>
          </p:nvSpPr>
          <p:spPr bwMode="auto">
            <a:xfrm>
              <a:off x="7462563" y="1521997"/>
              <a:ext cx="1689495" cy="1042907"/>
            </a:xfrm>
            <a:custGeom>
              <a:avLst/>
              <a:gdLst>
                <a:gd name="T0" fmla="*/ 69 w 465"/>
                <a:gd name="T1" fmla="*/ 241 h 287"/>
                <a:gd name="T2" fmla="*/ 396 w 465"/>
                <a:gd name="T3" fmla="*/ 241 h 287"/>
                <a:gd name="T4" fmla="*/ 415 w 465"/>
                <a:gd name="T5" fmla="*/ 222 h 287"/>
                <a:gd name="T6" fmla="*/ 415 w 465"/>
                <a:gd name="T7" fmla="*/ 19 h 287"/>
                <a:gd name="T8" fmla="*/ 396 w 465"/>
                <a:gd name="T9" fmla="*/ 0 h 287"/>
                <a:gd name="T10" fmla="*/ 69 w 465"/>
                <a:gd name="T11" fmla="*/ 0 h 287"/>
                <a:gd name="T12" fmla="*/ 50 w 465"/>
                <a:gd name="T13" fmla="*/ 19 h 287"/>
                <a:gd name="T14" fmla="*/ 50 w 465"/>
                <a:gd name="T15" fmla="*/ 222 h 287"/>
                <a:gd name="T16" fmla="*/ 69 w 465"/>
                <a:gd name="T17" fmla="*/ 241 h 287"/>
                <a:gd name="T18" fmla="*/ 59 w 465"/>
                <a:gd name="T19" fmla="*/ 19 h 287"/>
                <a:gd name="T20" fmla="*/ 69 w 465"/>
                <a:gd name="T21" fmla="*/ 9 h 287"/>
                <a:gd name="T22" fmla="*/ 396 w 465"/>
                <a:gd name="T23" fmla="*/ 9 h 287"/>
                <a:gd name="T24" fmla="*/ 406 w 465"/>
                <a:gd name="T25" fmla="*/ 19 h 287"/>
                <a:gd name="T26" fmla="*/ 406 w 465"/>
                <a:gd name="T27" fmla="*/ 222 h 287"/>
                <a:gd name="T28" fmla="*/ 396 w 465"/>
                <a:gd name="T29" fmla="*/ 232 h 287"/>
                <a:gd name="T30" fmla="*/ 69 w 465"/>
                <a:gd name="T31" fmla="*/ 232 h 287"/>
                <a:gd name="T32" fmla="*/ 59 w 465"/>
                <a:gd name="T33" fmla="*/ 222 h 287"/>
                <a:gd name="T34" fmla="*/ 59 w 465"/>
                <a:gd name="T35" fmla="*/ 19 h 287"/>
                <a:gd name="T36" fmla="*/ 461 w 465"/>
                <a:gd name="T37" fmla="*/ 253 h 287"/>
                <a:gd name="T38" fmla="*/ 5 w 465"/>
                <a:gd name="T39" fmla="*/ 253 h 287"/>
                <a:gd name="T40" fmla="*/ 0 w 465"/>
                <a:gd name="T41" fmla="*/ 257 h 287"/>
                <a:gd name="T42" fmla="*/ 30 w 465"/>
                <a:gd name="T43" fmla="*/ 287 h 287"/>
                <a:gd name="T44" fmla="*/ 436 w 465"/>
                <a:gd name="T45" fmla="*/ 287 h 287"/>
                <a:gd name="T46" fmla="*/ 465 w 465"/>
                <a:gd name="T47" fmla="*/ 257 h 287"/>
                <a:gd name="T48" fmla="*/ 461 w 465"/>
                <a:gd name="T49" fmla="*/ 253 h 287"/>
                <a:gd name="T50" fmla="*/ 436 w 465"/>
                <a:gd name="T51" fmla="*/ 278 h 287"/>
                <a:gd name="T52" fmla="*/ 30 w 465"/>
                <a:gd name="T53" fmla="*/ 278 h 287"/>
                <a:gd name="T54" fmla="*/ 10 w 465"/>
                <a:gd name="T55" fmla="*/ 262 h 287"/>
                <a:gd name="T56" fmla="*/ 455 w 465"/>
                <a:gd name="T57" fmla="*/ 262 h 287"/>
                <a:gd name="T58" fmla="*/ 436 w 465"/>
                <a:gd name="T59" fmla="*/ 27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287">
                  <a:moveTo>
                    <a:pt x="69" y="241"/>
                  </a:moveTo>
                  <a:cubicBezTo>
                    <a:pt x="396" y="241"/>
                    <a:pt x="396" y="241"/>
                    <a:pt x="396" y="241"/>
                  </a:cubicBezTo>
                  <a:cubicBezTo>
                    <a:pt x="407" y="241"/>
                    <a:pt x="415" y="233"/>
                    <a:pt x="415" y="222"/>
                  </a:cubicBezTo>
                  <a:cubicBezTo>
                    <a:pt x="415" y="19"/>
                    <a:pt x="415" y="19"/>
                    <a:pt x="415" y="19"/>
                  </a:cubicBezTo>
                  <a:cubicBezTo>
                    <a:pt x="415" y="8"/>
                    <a:pt x="407" y="0"/>
                    <a:pt x="396" y="0"/>
                  </a:cubicBezTo>
                  <a:cubicBezTo>
                    <a:pt x="69" y="0"/>
                    <a:pt x="69" y="0"/>
                    <a:pt x="69" y="0"/>
                  </a:cubicBezTo>
                  <a:cubicBezTo>
                    <a:pt x="59" y="0"/>
                    <a:pt x="50" y="8"/>
                    <a:pt x="50" y="19"/>
                  </a:cubicBezTo>
                  <a:cubicBezTo>
                    <a:pt x="50" y="222"/>
                    <a:pt x="50" y="222"/>
                    <a:pt x="50" y="222"/>
                  </a:cubicBezTo>
                  <a:cubicBezTo>
                    <a:pt x="50" y="233"/>
                    <a:pt x="59" y="241"/>
                    <a:pt x="69" y="241"/>
                  </a:cubicBezTo>
                  <a:close/>
                  <a:moveTo>
                    <a:pt x="59" y="19"/>
                  </a:moveTo>
                  <a:cubicBezTo>
                    <a:pt x="59" y="13"/>
                    <a:pt x="64" y="9"/>
                    <a:pt x="69" y="9"/>
                  </a:cubicBezTo>
                  <a:cubicBezTo>
                    <a:pt x="396" y="9"/>
                    <a:pt x="396" y="9"/>
                    <a:pt x="396" y="9"/>
                  </a:cubicBezTo>
                  <a:cubicBezTo>
                    <a:pt x="402" y="9"/>
                    <a:pt x="406" y="13"/>
                    <a:pt x="406" y="19"/>
                  </a:cubicBezTo>
                  <a:cubicBezTo>
                    <a:pt x="406" y="222"/>
                    <a:pt x="406" y="222"/>
                    <a:pt x="406" y="222"/>
                  </a:cubicBezTo>
                  <a:cubicBezTo>
                    <a:pt x="406" y="227"/>
                    <a:pt x="402" y="232"/>
                    <a:pt x="396" y="232"/>
                  </a:cubicBezTo>
                  <a:cubicBezTo>
                    <a:pt x="69" y="232"/>
                    <a:pt x="69" y="232"/>
                    <a:pt x="69" y="232"/>
                  </a:cubicBezTo>
                  <a:cubicBezTo>
                    <a:pt x="64" y="232"/>
                    <a:pt x="59" y="227"/>
                    <a:pt x="59" y="222"/>
                  </a:cubicBezTo>
                  <a:lnTo>
                    <a:pt x="59" y="19"/>
                  </a:lnTo>
                  <a:close/>
                  <a:moveTo>
                    <a:pt x="461" y="253"/>
                  </a:moveTo>
                  <a:cubicBezTo>
                    <a:pt x="5" y="253"/>
                    <a:pt x="5" y="253"/>
                    <a:pt x="5" y="253"/>
                  </a:cubicBezTo>
                  <a:cubicBezTo>
                    <a:pt x="2" y="253"/>
                    <a:pt x="0" y="255"/>
                    <a:pt x="0" y="257"/>
                  </a:cubicBezTo>
                  <a:cubicBezTo>
                    <a:pt x="0" y="274"/>
                    <a:pt x="14" y="287"/>
                    <a:pt x="30" y="287"/>
                  </a:cubicBezTo>
                  <a:cubicBezTo>
                    <a:pt x="436" y="287"/>
                    <a:pt x="436" y="287"/>
                    <a:pt x="436" y="287"/>
                  </a:cubicBezTo>
                  <a:cubicBezTo>
                    <a:pt x="452" y="287"/>
                    <a:pt x="465" y="274"/>
                    <a:pt x="465" y="257"/>
                  </a:cubicBezTo>
                  <a:cubicBezTo>
                    <a:pt x="465" y="255"/>
                    <a:pt x="463" y="253"/>
                    <a:pt x="461" y="253"/>
                  </a:cubicBezTo>
                  <a:close/>
                  <a:moveTo>
                    <a:pt x="436" y="278"/>
                  </a:moveTo>
                  <a:cubicBezTo>
                    <a:pt x="30" y="278"/>
                    <a:pt x="30" y="278"/>
                    <a:pt x="30" y="278"/>
                  </a:cubicBezTo>
                  <a:cubicBezTo>
                    <a:pt x="20" y="278"/>
                    <a:pt x="12" y="271"/>
                    <a:pt x="10" y="262"/>
                  </a:cubicBezTo>
                  <a:cubicBezTo>
                    <a:pt x="455" y="262"/>
                    <a:pt x="455" y="262"/>
                    <a:pt x="455" y="262"/>
                  </a:cubicBezTo>
                  <a:cubicBezTo>
                    <a:pt x="453" y="271"/>
                    <a:pt x="445" y="278"/>
                    <a:pt x="436" y="278"/>
                  </a:cubicBezTo>
                  <a:close/>
                </a:path>
              </a:pathLst>
            </a:custGeom>
            <a:solidFill>
              <a:schemeClr val="tx1"/>
            </a:solidFill>
            <a:ln>
              <a:noFill/>
            </a:ln>
          </p:spPr>
          <p:txBody>
            <a:bodyPr vert="horz" wrap="square" lIns="75597" tIns="37798" rIns="75597" bIns="37798" numCol="1" rtlCol="0" anchor="t" anchorCtr="0" compatLnSpc="1">
              <a:prstTxWarp prst="textNoShape">
                <a:avLst/>
              </a:prstTxWarp>
            </a:bodyPr>
            <a:lstStyle/>
            <a:p>
              <a:pPr rtl="0"/>
              <a:endParaRPr lang="en-US" sz="1984"/>
            </a:p>
          </p:txBody>
        </p:sp>
        <p:pic>
          <p:nvPicPr>
            <p:cNvPr id="23" name="Picture 22">
              <a:extLst>
                <a:ext uri="{FF2B5EF4-FFF2-40B4-BE49-F238E27FC236}">
                  <a16:creationId xmlns:a16="http://schemas.microsoft.com/office/drawing/2014/main" id="{4E6C2948-0C7E-43EC-B216-47D43FB94919}"/>
                </a:ext>
              </a:extLst>
            </p:cNvPr>
            <p:cNvPicPr>
              <a:picLocks noChangeAspect="1"/>
            </p:cNvPicPr>
            <p:nvPr/>
          </p:nvPicPr>
          <p:blipFill rotWithShape="1">
            <a:blip r:embed="rId2"/>
            <a:srcRect l="16379" r="5416" b="16427"/>
            <a:stretch/>
          </p:blipFill>
          <p:spPr>
            <a:xfrm>
              <a:off x="7678588" y="1522339"/>
              <a:ext cx="1224136" cy="824288"/>
            </a:xfrm>
            <a:prstGeom prst="rect">
              <a:avLst/>
            </a:prstGeom>
          </p:spPr>
        </p:pic>
      </p:grpSp>
      <p:grpSp>
        <p:nvGrpSpPr>
          <p:cNvPr id="30" name="Group 29">
            <a:extLst>
              <a:ext uri="{FF2B5EF4-FFF2-40B4-BE49-F238E27FC236}">
                <a16:creationId xmlns:a16="http://schemas.microsoft.com/office/drawing/2014/main" id="{92146F0B-5F8C-4575-90C8-A2115C91C10A}"/>
              </a:ext>
            </a:extLst>
          </p:cNvPr>
          <p:cNvGrpSpPr/>
          <p:nvPr/>
        </p:nvGrpSpPr>
        <p:grpSpPr>
          <a:xfrm>
            <a:off x="2863890" y="1333383"/>
            <a:ext cx="1689495" cy="1042907"/>
            <a:chOff x="7882080" y="1322128"/>
            <a:chExt cx="1689495" cy="1042907"/>
          </a:xfrm>
        </p:grpSpPr>
        <p:sp>
          <p:nvSpPr>
            <p:cNvPr id="26" name="Freeform 27">
              <a:extLst>
                <a:ext uri="{FF2B5EF4-FFF2-40B4-BE49-F238E27FC236}">
                  <a16:creationId xmlns:a16="http://schemas.microsoft.com/office/drawing/2014/main" id="{ED6659A1-5933-4D8D-9B28-ADCEFF697734}"/>
                </a:ext>
              </a:extLst>
            </p:cNvPr>
            <p:cNvSpPr>
              <a:spLocks noEditPoints="1"/>
            </p:cNvSpPr>
            <p:nvPr/>
          </p:nvSpPr>
          <p:spPr bwMode="auto">
            <a:xfrm>
              <a:off x="7882080" y="1322128"/>
              <a:ext cx="1689495" cy="1042907"/>
            </a:xfrm>
            <a:custGeom>
              <a:avLst/>
              <a:gdLst>
                <a:gd name="T0" fmla="*/ 69 w 465"/>
                <a:gd name="T1" fmla="*/ 241 h 287"/>
                <a:gd name="T2" fmla="*/ 396 w 465"/>
                <a:gd name="T3" fmla="*/ 241 h 287"/>
                <a:gd name="T4" fmla="*/ 415 w 465"/>
                <a:gd name="T5" fmla="*/ 222 h 287"/>
                <a:gd name="T6" fmla="*/ 415 w 465"/>
                <a:gd name="T7" fmla="*/ 19 h 287"/>
                <a:gd name="T8" fmla="*/ 396 w 465"/>
                <a:gd name="T9" fmla="*/ 0 h 287"/>
                <a:gd name="T10" fmla="*/ 69 w 465"/>
                <a:gd name="T11" fmla="*/ 0 h 287"/>
                <a:gd name="T12" fmla="*/ 50 w 465"/>
                <a:gd name="T13" fmla="*/ 19 h 287"/>
                <a:gd name="T14" fmla="*/ 50 w 465"/>
                <a:gd name="T15" fmla="*/ 222 h 287"/>
                <a:gd name="T16" fmla="*/ 69 w 465"/>
                <a:gd name="T17" fmla="*/ 241 h 287"/>
                <a:gd name="T18" fmla="*/ 59 w 465"/>
                <a:gd name="T19" fmla="*/ 19 h 287"/>
                <a:gd name="T20" fmla="*/ 69 w 465"/>
                <a:gd name="T21" fmla="*/ 9 h 287"/>
                <a:gd name="T22" fmla="*/ 396 w 465"/>
                <a:gd name="T23" fmla="*/ 9 h 287"/>
                <a:gd name="T24" fmla="*/ 406 w 465"/>
                <a:gd name="T25" fmla="*/ 19 h 287"/>
                <a:gd name="T26" fmla="*/ 406 w 465"/>
                <a:gd name="T27" fmla="*/ 222 h 287"/>
                <a:gd name="T28" fmla="*/ 396 w 465"/>
                <a:gd name="T29" fmla="*/ 232 h 287"/>
                <a:gd name="T30" fmla="*/ 69 w 465"/>
                <a:gd name="T31" fmla="*/ 232 h 287"/>
                <a:gd name="T32" fmla="*/ 59 w 465"/>
                <a:gd name="T33" fmla="*/ 222 h 287"/>
                <a:gd name="T34" fmla="*/ 59 w 465"/>
                <a:gd name="T35" fmla="*/ 19 h 287"/>
                <a:gd name="T36" fmla="*/ 461 w 465"/>
                <a:gd name="T37" fmla="*/ 253 h 287"/>
                <a:gd name="T38" fmla="*/ 5 w 465"/>
                <a:gd name="T39" fmla="*/ 253 h 287"/>
                <a:gd name="T40" fmla="*/ 0 w 465"/>
                <a:gd name="T41" fmla="*/ 257 h 287"/>
                <a:gd name="T42" fmla="*/ 30 w 465"/>
                <a:gd name="T43" fmla="*/ 287 h 287"/>
                <a:gd name="T44" fmla="*/ 436 w 465"/>
                <a:gd name="T45" fmla="*/ 287 h 287"/>
                <a:gd name="T46" fmla="*/ 465 w 465"/>
                <a:gd name="T47" fmla="*/ 257 h 287"/>
                <a:gd name="T48" fmla="*/ 461 w 465"/>
                <a:gd name="T49" fmla="*/ 253 h 287"/>
                <a:gd name="T50" fmla="*/ 436 w 465"/>
                <a:gd name="T51" fmla="*/ 278 h 287"/>
                <a:gd name="T52" fmla="*/ 30 w 465"/>
                <a:gd name="T53" fmla="*/ 278 h 287"/>
                <a:gd name="T54" fmla="*/ 10 w 465"/>
                <a:gd name="T55" fmla="*/ 262 h 287"/>
                <a:gd name="T56" fmla="*/ 455 w 465"/>
                <a:gd name="T57" fmla="*/ 262 h 287"/>
                <a:gd name="T58" fmla="*/ 436 w 465"/>
                <a:gd name="T59" fmla="*/ 27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287">
                  <a:moveTo>
                    <a:pt x="69" y="241"/>
                  </a:moveTo>
                  <a:cubicBezTo>
                    <a:pt x="396" y="241"/>
                    <a:pt x="396" y="241"/>
                    <a:pt x="396" y="241"/>
                  </a:cubicBezTo>
                  <a:cubicBezTo>
                    <a:pt x="407" y="241"/>
                    <a:pt x="415" y="233"/>
                    <a:pt x="415" y="222"/>
                  </a:cubicBezTo>
                  <a:cubicBezTo>
                    <a:pt x="415" y="19"/>
                    <a:pt x="415" y="19"/>
                    <a:pt x="415" y="19"/>
                  </a:cubicBezTo>
                  <a:cubicBezTo>
                    <a:pt x="415" y="8"/>
                    <a:pt x="407" y="0"/>
                    <a:pt x="396" y="0"/>
                  </a:cubicBezTo>
                  <a:cubicBezTo>
                    <a:pt x="69" y="0"/>
                    <a:pt x="69" y="0"/>
                    <a:pt x="69" y="0"/>
                  </a:cubicBezTo>
                  <a:cubicBezTo>
                    <a:pt x="59" y="0"/>
                    <a:pt x="50" y="8"/>
                    <a:pt x="50" y="19"/>
                  </a:cubicBezTo>
                  <a:cubicBezTo>
                    <a:pt x="50" y="222"/>
                    <a:pt x="50" y="222"/>
                    <a:pt x="50" y="222"/>
                  </a:cubicBezTo>
                  <a:cubicBezTo>
                    <a:pt x="50" y="233"/>
                    <a:pt x="59" y="241"/>
                    <a:pt x="69" y="241"/>
                  </a:cubicBezTo>
                  <a:close/>
                  <a:moveTo>
                    <a:pt x="59" y="19"/>
                  </a:moveTo>
                  <a:cubicBezTo>
                    <a:pt x="59" y="13"/>
                    <a:pt x="64" y="9"/>
                    <a:pt x="69" y="9"/>
                  </a:cubicBezTo>
                  <a:cubicBezTo>
                    <a:pt x="396" y="9"/>
                    <a:pt x="396" y="9"/>
                    <a:pt x="396" y="9"/>
                  </a:cubicBezTo>
                  <a:cubicBezTo>
                    <a:pt x="402" y="9"/>
                    <a:pt x="406" y="13"/>
                    <a:pt x="406" y="19"/>
                  </a:cubicBezTo>
                  <a:cubicBezTo>
                    <a:pt x="406" y="222"/>
                    <a:pt x="406" y="222"/>
                    <a:pt x="406" y="222"/>
                  </a:cubicBezTo>
                  <a:cubicBezTo>
                    <a:pt x="406" y="227"/>
                    <a:pt x="402" y="232"/>
                    <a:pt x="396" y="232"/>
                  </a:cubicBezTo>
                  <a:cubicBezTo>
                    <a:pt x="69" y="232"/>
                    <a:pt x="69" y="232"/>
                    <a:pt x="69" y="232"/>
                  </a:cubicBezTo>
                  <a:cubicBezTo>
                    <a:pt x="64" y="232"/>
                    <a:pt x="59" y="227"/>
                    <a:pt x="59" y="222"/>
                  </a:cubicBezTo>
                  <a:lnTo>
                    <a:pt x="59" y="19"/>
                  </a:lnTo>
                  <a:close/>
                  <a:moveTo>
                    <a:pt x="461" y="253"/>
                  </a:moveTo>
                  <a:cubicBezTo>
                    <a:pt x="5" y="253"/>
                    <a:pt x="5" y="253"/>
                    <a:pt x="5" y="253"/>
                  </a:cubicBezTo>
                  <a:cubicBezTo>
                    <a:pt x="2" y="253"/>
                    <a:pt x="0" y="255"/>
                    <a:pt x="0" y="257"/>
                  </a:cubicBezTo>
                  <a:cubicBezTo>
                    <a:pt x="0" y="274"/>
                    <a:pt x="14" y="287"/>
                    <a:pt x="30" y="287"/>
                  </a:cubicBezTo>
                  <a:cubicBezTo>
                    <a:pt x="436" y="287"/>
                    <a:pt x="436" y="287"/>
                    <a:pt x="436" y="287"/>
                  </a:cubicBezTo>
                  <a:cubicBezTo>
                    <a:pt x="452" y="287"/>
                    <a:pt x="465" y="274"/>
                    <a:pt x="465" y="257"/>
                  </a:cubicBezTo>
                  <a:cubicBezTo>
                    <a:pt x="465" y="255"/>
                    <a:pt x="463" y="253"/>
                    <a:pt x="461" y="253"/>
                  </a:cubicBezTo>
                  <a:close/>
                  <a:moveTo>
                    <a:pt x="436" y="278"/>
                  </a:moveTo>
                  <a:cubicBezTo>
                    <a:pt x="30" y="278"/>
                    <a:pt x="30" y="278"/>
                    <a:pt x="30" y="278"/>
                  </a:cubicBezTo>
                  <a:cubicBezTo>
                    <a:pt x="20" y="278"/>
                    <a:pt x="12" y="271"/>
                    <a:pt x="10" y="262"/>
                  </a:cubicBezTo>
                  <a:cubicBezTo>
                    <a:pt x="455" y="262"/>
                    <a:pt x="455" y="262"/>
                    <a:pt x="455" y="262"/>
                  </a:cubicBezTo>
                  <a:cubicBezTo>
                    <a:pt x="453" y="271"/>
                    <a:pt x="445" y="278"/>
                    <a:pt x="436" y="278"/>
                  </a:cubicBezTo>
                  <a:close/>
                </a:path>
              </a:pathLst>
            </a:custGeom>
            <a:solidFill>
              <a:schemeClr val="tx1"/>
            </a:solidFill>
            <a:ln>
              <a:noFill/>
            </a:ln>
          </p:spPr>
          <p:txBody>
            <a:bodyPr vert="horz" wrap="square" lIns="75597" tIns="37798" rIns="75597" bIns="37798" numCol="1" rtlCol="0" anchor="t" anchorCtr="0" compatLnSpc="1">
              <a:prstTxWarp prst="textNoShape">
                <a:avLst/>
              </a:prstTxWarp>
            </a:bodyPr>
            <a:lstStyle/>
            <a:p>
              <a:pPr rtl="0"/>
              <a:endParaRPr lang="en-US" sz="1984"/>
            </a:p>
          </p:txBody>
        </p:sp>
        <p:pic>
          <p:nvPicPr>
            <p:cNvPr id="29" name="Picture 28">
              <a:extLst>
                <a:ext uri="{FF2B5EF4-FFF2-40B4-BE49-F238E27FC236}">
                  <a16:creationId xmlns:a16="http://schemas.microsoft.com/office/drawing/2014/main" id="{7D9753B6-33AA-4E5E-9949-121C185D9C4F}"/>
                </a:ext>
              </a:extLst>
            </p:cNvPr>
            <p:cNvPicPr>
              <a:picLocks noChangeAspect="1"/>
            </p:cNvPicPr>
            <p:nvPr/>
          </p:nvPicPr>
          <p:blipFill rotWithShape="1">
            <a:blip r:embed="rId3"/>
            <a:srcRect l="18771" r="8493" b="22381"/>
            <a:stretch/>
          </p:blipFill>
          <p:spPr>
            <a:xfrm>
              <a:off x="8173502" y="1340768"/>
              <a:ext cx="1161270" cy="788602"/>
            </a:xfrm>
            <a:prstGeom prst="rect">
              <a:avLst/>
            </a:prstGeom>
          </p:spPr>
        </p:pic>
      </p:grpSp>
      <p:sp>
        <p:nvSpPr>
          <p:cNvPr id="31" name="Freeform 131">
            <a:extLst>
              <a:ext uri="{FF2B5EF4-FFF2-40B4-BE49-F238E27FC236}">
                <a16:creationId xmlns:a16="http://schemas.microsoft.com/office/drawing/2014/main" id="{269457DD-3308-4693-AE09-5877DECB2525}"/>
              </a:ext>
            </a:extLst>
          </p:cNvPr>
          <p:cNvSpPr>
            <a:spLocks noEditPoints="1"/>
          </p:cNvSpPr>
          <p:nvPr/>
        </p:nvSpPr>
        <p:spPr bwMode="auto">
          <a:xfrm>
            <a:off x="7246540" y="3085262"/>
            <a:ext cx="1199336" cy="752101"/>
          </a:xfrm>
          <a:custGeom>
            <a:avLst/>
            <a:gdLst>
              <a:gd name="T0" fmla="*/ 613 w 613"/>
              <a:gd name="T1" fmla="*/ 6 h 384"/>
              <a:gd name="T2" fmla="*/ 612 w 613"/>
              <a:gd name="T3" fmla="*/ 4 h 384"/>
              <a:gd name="T4" fmla="*/ 612 w 613"/>
              <a:gd name="T5" fmla="*/ 3 h 384"/>
              <a:gd name="T6" fmla="*/ 611 w 613"/>
              <a:gd name="T7" fmla="*/ 2 h 384"/>
              <a:gd name="T8" fmla="*/ 610 w 613"/>
              <a:gd name="T9" fmla="*/ 2 h 384"/>
              <a:gd name="T10" fmla="*/ 609 w 613"/>
              <a:gd name="T11" fmla="*/ 1 h 384"/>
              <a:gd name="T12" fmla="*/ 608 w 613"/>
              <a:gd name="T13" fmla="*/ 0 h 384"/>
              <a:gd name="T14" fmla="*/ 607 w 613"/>
              <a:gd name="T15" fmla="*/ 0 h 384"/>
              <a:gd name="T16" fmla="*/ 606 w 613"/>
              <a:gd name="T17" fmla="*/ 0 h 384"/>
              <a:gd name="T18" fmla="*/ 7 w 613"/>
              <a:gd name="T19" fmla="*/ 0 h 384"/>
              <a:gd name="T20" fmla="*/ 5 w 613"/>
              <a:gd name="T21" fmla="*/ 0 h 384"/>
              <a:gd name="T22" fmla="*/ 4 w 613"/>
              <a:gd name="T23" fmla="*/ 0 h 384"/>
              <a:gd name="T24" fmla="*/ 3 w 613"/>
              <a:gd name="T25" fmla="*/ 1 h 384"/>
              <a:gd name="T26" fmla="*/ 2 w 613"/>
              <a:gd name="T27" fmla="*/ 2 h 384"/>
              <a:gd name="T28" fmla="*/ 2 w 613"/>
              <a:gd name="T29" fmla="*/ 2 h 384"/>
              <a:gd name="T30" fmla="*/ 1 w 613"/>
              <a:gd name="T31" fmla="*/ 3 h 384"/>
              <a:gd name="T32" fmla="*/ 0 w 613"/>
              <a:gd name="T33" fmla="*/ 4 h 384"/>
              <a:gd name="T34" fmla="*/ 0 w 613"/>
              <a:gd name="T35" fmla="*/ 6 h 384"/>
              <a:gd name="T36" fmla="*/ 0 w 613"/>
              <a:gd name="T37" fmla="*/ 7 h 384"/>
              <a:gd name="T38" fmla="*/ 7 w 613"/>
              <a:gd name="T39" fmla="*/ 384 h 384"/>
              <a:gd name="T40" fmla="*/ 613 w 613"/>
              <a:gd name="T41" fmla="*/ 377 h 384"/>
              <a:gd name="T42" fmla="*/ 613 w 613"/>
              <a:gd name="T43" fmla="*/ 6 h 384"/>
              <a:gd name="T44" fmla="*/ 186 w 613"/>
              <a:gd name="T45" fmla="*/ 169 h 384"/>
              <a:gd name="T46" fmla="*/ 14 w 613"/>
              <a:gd name="T47" fmla="*/ 22 h 384"/>
              <a:gd name="T48" fmla="*/ 587 w 613"/>
              <a:gd name="T49" fmla="*/ 14 h 384"/>
              <a:gd name="T50" fmla="*/ 259 w 613"/>
              <a:gd name="T51" fmla="*/ 214 h 384"/>
              <a:gd name="T52" fmla="*/ 599 w 613"/>
              <a:gd name="T53" fmla="*/ 22 h 384"/>
              <a:gd name="T54" fmla="*/ 427 w 613"/>
              <a:gd name="T55" fmla="*/ 168 h 384"/>
              <a:gd name="T56" fmla="*/ 14 w 613"/>
              <a:gd name="T57" fmla="*/ 370 h 384"/>
              <a:gd name="T58" fmla="*/ 197 w 613"/>
              <a:gd name="T59" fmla="*/ 178 h 384"/>
              <a:gd name="T60" fmla="*/ 305 w 613"/>
              <a:gd name="T61" fmla="*/ 244 h 384"/>
              <a:gd name="T62" fmla="*/ 416 w 613"/>
              <a:gd name="T63" fmla="*/ 177 h 384"/>
              <a:gd name="T64" fmla="*/ 599 w 613"/>
              <a:gd name="T65" fmla="*/ 37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384">
                <a:moveTo>
                  <a:pt x="613" y="6"/>
                </a:moveTo>
                <a:cubicBezTo>
                  <a:pt x="613" y="6"/>
                  <a:pt x="613" y="6"/>
                  <a:pt x="613" y="6"/>
                </a:cubicBezTo>
                <a:cubicBezTo>
                  <a:pt x="613" y="6"/>
                  <a:pt x="613" y="5"/>
                  <a:pt x="613" y="5"/>
                </a:cubicBezTo>
                <a:cubicBezTo>
                  <a:pt x="612" y="5"/>
                  <a:pt x="612" y="5"/>
                  <a:pt x="612" y="4"/>
                </a:cubicBezTo>
                <a:cubicBezTo>
                  <a:pt x="612" y="4"/>
                  <a:pt x="612" y="4"/>
                  <a:pt x="612" y="4"/>
                </a:cubicBezTo>
                <a:cubicBezTo>
                  <a:pt x="612" y="4"/>
                  <a:pt x="612" y="3"/>
                  <a:pt x="612" y="3"/>
                </a:cubicBezTo>
                <a:cubicBezTo>
                  <a:pt x="612" y="3"/>
                  <a:pt x="611" y="3"/>
                  <a:pt x="611" y="3"/>
                </a:cubicBezTo>
                <a:cubicBezTo>
                  <a:pt x="611" y="3"/>
                  <a:pt x="611" y="2"/>
                  <a:pt x="611" y="2"/>
                </a:cubicBezTo>
                <a:cubicBezTo>
                  <a:pt x="611" y="2"/>
                  <a:pt x="611" y="2"/>
                  <a:pt x="611" y="2"/>
                </a:cubicBezTo>
                <a:cubicBezTo>
                  <a:pt x="611" y="2"/>
                  <a:pt x="611" y="2"/>
                  <a:pt x="610" y="2"/>
                </a:cubicBezTo>
                <a:cubicBezTo>
                  <a:pt x="610" y="1"/>
                  <a:pt x="610" y="1"/>
                  <a:pt x="610" y="1"/>
                </a:cubicBezTo>
                <a:cubicBezTo>
                  <a:pt x="610" y="1"/>
                  <a:pt x="610" y="1"/>
                  <a:pt x="609" y="1"/>
                </a:cubicBezTo>
                <a:cubicBezTo>
                  <a:pt x="609" y="1"/>
                  <a:pt x="609" y="1"/>
                  <a:pt x="609" y="1"/>
                </a:cubicBezTo>
                <a:cubicBezTo>
                  <a:pt x="609" y="0"/>
                  <a:pt x="608" y="0"/>
                  <a:pt x="608" y="0"/>
                </a:cubicBezTo>
                <a:cubicBezTo>
                  <a:pt x="608" y="0"/>
                  <a:pt x="608" y="0"/>
                  <a:pt x="607" y="0"/>
                </a:cubicBezTo>
                <a:cubicBezTo>
                  <a:pt x="607" y="0"/>
                  <a:pt x="607" y="0"/>
                  <a:pt x="607" y="0"/>
                </a:cubicBezTo>
                <a:cubicBezTo>
                  <a:pt x="607" y="0"/>
                  <a:pt x="606" y="0"/>
                  <a:pt x="606" y="0"/>
                </a:cubicBezTo>
                <a:cubicBezTo>
                  <a:pt x="606" y="0"/>
                  <a:pt x="606" y="0"/>
                  <a:pt x="606" y="0"/>
                </a:cubicBezTo>
                <a:cubicBezTo>
                  <a:pt x="7" y="0"/>
                  <a:pt x="7" y="0"/>
                  <a:pt x="7" y="0"/>
                </a:cubicBezTo>
                <a:cubicBezTo>
                  <a:pt x="7" y="0"/>
                  <a:pt x="7" y="0"/>
                  <a:pt x="7" y="0"/>
                </a:cubicBezTo>
                <a:cubicBezTo>
                  <a:pt x="6" y="0"/>
                  <a:pt x="6" y="0"/>
                  <a:pt x="6" y="0"/>
                </a:cubicBezTo>
                <a:cubicBezTo>
                  <a:pt x="6" y="0"/>
                  <a:pt x="6" y="0"/>
                  <a:pt x="5" y="0"/>
                </a:cubicBezTo>
                <a:cubicBezTo>
                  <a:pt x="5" y="0"/>
                  <a:pt x="5" y="0"/>
                  <a:pt x="5" y="0"/>
                </a:cubicBezTo>
                <a:cubicBezTo>
                  <a:pt x="4" y="0"/>
                  <a:pt x="4" y="0"/>
                  <a:pt x="4" y="0"/>
                </a:cubicBezTo>
                <a:cubicBezTo>
                  <a:pt x="4" y="1"/>
                  <a:pt x="4" y="1"/>
                  <a:pt x="3" y="1"/>
                </a:cubicBezTo>
                <a:cubicBezTo>
                  <a:pt x="3" y="1"/>
                  <a:pt x="3" y="1"/>
                  <a:pt x="3" y="1"/>
                </a:cubicBezTo>
                <a:cubicBezTo>
                  <a:pt x="3" y="1"/>
                  <a:pt x="2" y="1"/>
                  <a:pt x="2" y="2"/>
                </a:cubicBezTo>
                <a:cubicBezTo>
                  <a:pt x="2" y="2"/>
                  <a:pt x="2" y="2"/>
                  <a:pt x="2" y="2"/>
                </a:cubicBezTo>
                <a:cubicBezTo>
                  <a:pt x="2" y="2"/>
                  <a:pt x="2" y="2"/>
                  <a:pt x="2" y="2"/>
                </a:cubicBezTo>
                <a:cubicBezTo>
                  <a:pt x="2" y="2"/>
                  <a:pt x="2" y="2"/>
                  <a:pt x="2" y="2"/>
                </a:cubicBezTo>
                <a:cubicBezTo>
                  <a:pt x="2" y="2"/>
                  <a:pt x="1" y="3"/>
                  <a:pt x="1" y="3"/>
                </a:cubicBezTo>
                <a:cubicBezTo>
                  <a:pt x="1" y="3"/>
                  <a:pt x="1" y="3"/>
                  <a:pt x="1" y="3"/>
                </a:cubicBezTo>
                <a:cubicBezTo>
                  <a:pt x="1" y="3"/>
                  <a:pt x="1" y="4"/>
                  <a:pt x="1" y="4"/>
                </a:cubicBezTo>
                <a:cubicBezTo>
                  <a:pt x="1" y="4"/>
                  <a:pt x="0" y="4"/>
                  <a:pt x="0" y="4"/>
                </a:cubicBezTo>
                <a:cubicBezTo>
                  <a:pt x="0" y="5"/>
                  <a:pt x="0" y="5"/>
                  <a:pt x="0" y="5"/>
                </a:cubicBezTo>
                <a:cubicBezTo>
                  <a:pt x="0" y="5"/>
                  <a:pt x="0" y="6"/>
                  <a:pt x="0" y="6"/>
                </a:cubicBezTo>
                <a:cubicBezTo>
                  <a:pt x="0" y="6"/>
                  <a:pt x="0" y="6"/>
                  <a:pt x="0" y="6"/>
                </a:cubicBezTo>
                <a:cubicBezTo>
                  <a:pt x="0" y="7"/>
                  <a:pt x="0" y="7"/>
                  <a:pt x="0" y="7"/>
                </a:cubicBezTo>
                <a:cubicBezTo>
                  <a:pt x="0" y="377"/>
                  <a:pt x="0" y="377"/>
                  <a:pt x="0" y="377"/>
                </a:cubicBezTo>
                <a:cubicBezTo>
                  <a:pt x="0" y="380"/>
                  <a:pt x="3" y="384"/>
                  <a:pt x="7" y="384"/>
                </a:cubicBezTo>
                <a:cubicBezTo>
                  <a:pt x="606" y="384"/>
                  <a:pt x="606" y="384"/>
                  <a:pt x="606" y="384"/>
                </a:cubicBezTo>
                <a:cubicBezTo>
                  <a:pt x="610" y="384"/>
                  <a:pt x="613" y="380"/>
                  <a:pt x="613" y="377"/>
                </a:cubicBezTo>
                <a:cubicBezTo>
                  <a:pt x="613" y="7"/>
                  <a:pt x="613" y="7"/>
                  <a:pt x="613" y="7"/>
                </a:cubicBezTo>
                <a:cubicBezTo>
                  <a:pt x="613" y="7"/>
                  <a:pt x="613" y="7"/>
                  <a:pt x="613" y="6"/>
                </a:cubicBezTo>
                <a:close/>
                <a:moveTo>
                  <a:pt x="14" y="22"/>
                </a:moveTo>
                <a:cubicBezTo>
                  <a:pt x="186" y="169"/>
                  <a:pt x="186" y="169"/>
                  <a:pt x="186" y="169"/>
                </a:cubicBezTo>
                <a:cubicBezTo>
                  <a:pt x="14" y="315"/>
                  <a:pt x="14" y="315"/>
                  <a:pt x="14" y="315"/>
                </a:cubicBezTo>
                <a:lnTo>
                  <a:pt x="14" y="22"/>
                </a:lnTo>
                <a:close/>
                <a:moveTo>
                  <a:pt x="26" y="14"/>
                </a:moveTo>
                <a:cubicBezTo>
                  <a:pt x="587" y="14"/>
                  <a:pt x="587" y="14"/>
                  <a:pt x="587" y="14"/>
                </a:cubicBezTo>
                <a:cubicBezTo>
                  <a:pt x="351" y="214"/>
                  <a:pt x="351" y="214"/>
                  <a:pt x="351" y="214"/>
                </a:cubicBezTo>
                <a:cubicBezTo>
                  <a:pt x="326" y="235"/>
                  <a:pt x="285" y="235"/>
                  <a:pt x="259" y="214"/>
                </a:cubicBezTo>
                <a:lnTo>
                  <a:pt x="26" y="14"/>
                </a:lnTo>
                <a:close/>
                <a:moveTo>
                  <a:pt x="599" y="22"/>
                </a:moveTo>
                <a:cubicBezTo>
                  <a:pt x="599" y="315"/>
                  <a:pt x="599" y="315"/>
                  <a:pt x="599" y="315"/>
                </a:cubicBezTo>
                <a:cubicBezTo>
                  <a:pt x="427" y="168"/>
                  <a:pt x="427" y="168"/>
                  <a:pt x="427" y="168"/>
                </a:cubicBezTo>
                <a:lnTo>
                  <a:pt x="599" y="22"/>
                </a:lnTo>
                <a:close/>
                <a:moveTo>
                  <a:pt x="14" y="370"/>
                </a:moveTo>
                <a:cubicBezTo>
                  <a:pt x="14" y="333"/>
                  <a:pt x="14" y="333"/>
                  <a:pt x="14" y="333"/>
                </a:cubicBezTo>
                <a:cubicBezTo>
                  <a:pt x="197" y="178"/>
                  <a:pt x="197" y="178"/>
                  <a:pt x="197" y="178"/>
                </a:cubicBezTo>
                <a:cubicBezTo>
                  <a:pt x="250" y="224"/>
                  <a:pt x="250" y="224"/>
                  <a:pt x="250" y="224"/>
                </a:cubicBezTo>
                <a:cubicBezTo>
                  <a:pt x="265" y="237"/>
                  <a:pt x="285" y="244"/>
                  <a:pt x="305" y="244"/>
                </a:cubicBezTo>
                <a:cubicBezTo>
                  <a:pt x="325" y="244"/>
                  <a:pt x="345" y="237"/>
                  <a:pt x="360" y="224"/>
                </a:cubicBezTo>
                <a:cubicBezTo>
                  <a:pt x="416" y="177"/>
                  <a:pt x="416" y="177"/>
                  <a:pt x="416" y="177"/>
                </a:cubicBezTo>
                <a:cubicBezTo>
                  <a:pt x="599" y="333"/>
                  <a:pt x="599" y="333"/>
                  <a:pt x="599" y="333"/>
                </a:cubicBezTo>
                <a:cubicBezTo>
                  <a:pt x="599" y="370"/>
                  <a:pt x="599" y="370"/>
                  <a:pt x="599" y="370"/>
                </a:cubicBezTo>
                <a:lnTo>
                  <a:pt x="14" y="370"/>
                </a:lnTo>
                <a:close/>
              </a:path>
            </a:pathLst>
          </a:custGeom>
          <a:solidFill>
            <a:schemeClr val="tx1"/>
          </a:solidFill>
          <a:ln>
            <a:noFill/>
          </a:ln>
        </p:spPr>
        <p:txBody>
          <a:bodyPr vert="horz" wrap="square" lIns="75597" tIns="37798" rIns="75597" bIns="37798" numCol="1" rtlCol="0" anchor="t" anchorCtr="0" compatLnSpc="1">
            <a:prstTxWarp prst="textNoShape">
              <a:avLst/>
            </a:prstTxWarp>
          </a:bodyPr>
          <a:lstStyle/>
          <a:p>
            <a:pPr rtl="0"/>
            <a:endParaRPr lang="en-US" sz="1984"/>
          </a:p>
        </p:txBody>
      </p:sp>
      <p:pic>
        <p:nvPicPr>
          <p:cNvPr id="21" name="Picture 20">
            <a:extLst>
              <a:ext uri="{FF2B5EF4-FFF2-40B4-BE49-F238E27FC236}">
                <a16:creationId xmlns:a16="http://schemas.microsoft.com/office/drawing/2014/main" id="{EBD9B7EC-1C41-4330-8896-38E19BA4D01F}"/>
              </a:ext>
            </a:extLst>
          </p:cNvPr>
          <p:cNvPicPr>
            <a:picLocks noChangeAspect="1"/>
          </p:cNvPicPr>
          <p:nvPr/>
        </p:nvPicPr>
        <p:blipFill>
          <a:blip r:embed="rId4"/>
          <a:stretch>
            <a:fillRect/>
          </a:stretch>
        </p:blipFill>
        <p:spPr>
          <a:xfrm>
            <a:off x="8075258" y="3080495"/>
            <a:ext cx="2016224" cy="467174"/>
          </a:xfrm>
          <a:prstGeom prst="rect">
            <a:avLst/>
          </a:prstGeom>
        </p:spPr>
      </p:pic>
      <p:sp>
        <p:nvSpPr>
          <p:cNvPr id="32" name="TextBox 31">
            <a:extLst>
              <a:ext uri="{FF2B5EF4-FFF2-40B4-BE49-F238E27FC236}">
                <a16:creationId xmlns:a16="http://schemas.microsoft.com/office/drawing/2014/main" id="{62B7C0B6-CC2B-41FE-8D98-CFA0A6FE41A2}"/>
              </a:ext>
            </a:extLst>
          </p:cNvPr>
          <p:cNvSpPr txBox="1"/>
          <p:nvPr/>
        </p:nvSpPr>
        <p:spPr>
          <a:xfrm>
            <a:off x="5103853" y="1674324"/>
            <a:ext cx="1841204" cy="409343"/>
          </a:xfrm>
          <a:prstGeom prst="rect">
            <a:avLst/>
          </a:prstGeom>
          <a:noFill/>
        </p:spPr>
        <p:txBody>
          <a:bodyPr wrap="square" lIns="0" tIns="0" rIns="0" bIns="0" rtlCol="0">
            <a:spAutoFit/>
          </a:bodyPr>
          <a:lstStyle/>
          <a:p>
            <a:pPr rtl="0">
              <a:lnSpc>
                <a:spcPct val="95000"/>
              </a:lnSpc>
            </a:pPr>
            <a:r>
              <a:rPr lang="en-gb" sz="1400" b="1" dirty="0">
                <a:latin typeface="+mn-lt"/>
              </a:rPr>
              <a:t>1. Add information to the REEX form </a:t>
            </a:r>
          </a:p>
        </p:txBody>
      </p:sp>
      <p:sp>
        <p:nvSpPr>
          <p:cNvPr id="33" name="TextBox 32">
            <a:extLst>
              <a:ext uri="{FF2B5EF4-FFF2-40B4-BE49-F238E27FC236}">
                <a16:creationId xmlns:a16="http://schemas.microsoft.com/office/drawing/2014/main" id="{EDDACF59-C369-4CAB-BD88-477CC19FF4E5}"/>
              </a:ext>
            </a:extLst>
          </p:cNvPr>
          <p:cNvSpPr txBox="1"/>
          <p:nvPr/>
        </p:nvSpPr>
        <p:spPr>
          <a:xfrm>
            <a:off x="5096723" y="3138326"/>
            <a:ext cx="1689495" cy="409343"/>
          </a:xfrm>
          <a:prstGeom prst="rect">
            <a:avLst/>
          </a:prstGeom>
          <a:noFill/>
        </p:spPr>
        <p:txBody>
          <a:bodyPr wrap="square" lIns="0" tIns="0" rIns="0" bIns="0" rtlCol="0">
            <a:spAutoFit/>
          </a:bodyPr>
          <a:lstStyle/>
          <a:p>
            <a:pPr rtl="0">
              <a:lnSpc>
                <a:spcPct val="95000"/>
              </a:lnSpc>
            </a:pPr>
            <a:r>
              <a:rPr lang="en-gb" sz="1400" b="1" dirty="0">
                <a:latin typeface="+mn-lt"/>
              </a:rPr>
              <a:t>2. Write an email text and add the link</a:t>
            </a:r>
          </a:p>
        </p:txBody>
      </p:sp>
      <p:sp>
        <p:nvSpPr>
          <p:cNvPr id="34" name="TextBox 33">
            <a:extLst>
              <a:ext uri="{FF2B5EF4-FFF2-40B4-BE49-F238E27FC236}">
                <a16:creationId xmlns:a16="http://schemas.microsoft.com/office/drawing/2014/main" id="{38227676-61CF-49FA-B1FD-8BFB6C073561}"/>
              </a:ext>
            </a:extLst>
          </p:cNvPr>
          <p:cNvSpPr txBox="1"/>
          <p:nvPr/>
        </p:nvSpPr>
        <p:spPr>
          <a:xfrm>
            <a:off x="5086658" y="4564252"/>
            <a:ext cx="2342124" cy="1023357"/>
          </a:xfrm>
          <a:prstGeom prst="rect">
            <a:avLst/>
          </a:prstGeom>
          <a:noFill/>
        </p:spPr>
        <p:txBody>
          <a:bodyPr wrap="square" lIns="0" tIns="0" rIns="0" bIns="0" rtlCol="0">
            <a:spAutoFit/>
          </a:bodyPr>
          <a:lstStyle/>
          <a:p>
            <a:pPr rtl="0">
              <a:lnSpc>
                <a:spcPct val="95000"/>
              </a:lnSpc>
            </a:pPr>
            <a:r>
              <a:rPr lang="en-gb" sz="1400" b="1" dirty="0">
                <a:latin typeface="+mn-lt"/>
              </a:rPr>
              <a:t>3. The international partner completes and submits the form. The form will then be checked automatically by Accounts.</a:t>
            </a:r>
          </a:p>
        </p:txBody>
      </p:sp>
    </p:spTree>
    <p:extLst>
      <p:ext uri="{BB962C8B-B14F-4D97-AF65-F5344CB8AC3E}">
        <p14:creationId xmlns:p14="http://schemas.microsoft.com/office/powerpoint/2010/main" val="102431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1451A3-5B51-4762-AA9F-AF7C799C2C1B}"/>
              </a:ext>
            </a:extLst>
          </p:cNvPr>
          <p:cNvSpPr>
            <a:spLocks noGrp="1"/>
          </p:cNvSpPr>
          <p:nvPr>
            <p:ph type="title"/>
          </p:nvPr>
        </p:nvSpPr>
        <p:spPr/>
        <p:txBody>
          <a:bodyPr rtlCol="0"/>
          <a:lstStyle/>
          <a:p>
            <a:pPr rtl="0"/>
            <a:r>
              <a:rPr lang="en-gb"/>
              <a:t>Log on</a:t>
            </a:r>
          </a:p>
        </p:txBody>
      </p:sp>
      <p:sp>
        <p:nvSpPr>
          <p:cNvPr id="4" name="Date Placeholder 3">
            <a:extLst>
              <a:ext uri="{FF2B5EF4-FFF2-40B4-BE49-F238E27FC236}">
                <a16:creationId xmlns:a16="http://schemas.microsoft.com/office/drawing/2014/main" id="{E013167F-D0B0-4220-A744-41F15118F74C}"/>
              </a:ext>
            </a:extLst>
          </p:cNvPr>
          <p:cNvSpPr>
            <a:spLocks noGrp="1"/>
          </p:cNvSpPr>
          <p:nvPr>
            <p:ph type="dt" sz="half" idx="15"/>
          </p:nvPr>
        </p:nvSpPr>
        <p:spPr/>
        <p:txBody>
          <a:bodyPr rtlCol="0"/>
          <a:lstStyle/>
          <a:p>
            <a:pPr rtl="0"/>
            <a:r>
              <a:rPr lang="da-DK" smtClean="0"/>
              <a:t>06-01-2021</a:t>
            </a:r>
            <a:r>
              <a:rPr lang="en-gb"/>
              <a:t>03-11-2020</a:t>
            </a:r>
            <a:endParaRPr lang="da-DK" dirty="0"/>
          </a:p>
        </p:txBody>
      </p:sp>
      <p:sp>
        <p:nvSpPr>
          <p:cNvPr id="10" name="Oval 9">
            <a:extLst>
              <a:ext uri="{FF2B5EF4-FFF2-40B4-BE49-F238E27FC236}">
                <a16:creationId xmlns:a16="http://schemas.microsoft.com/office/drawing/2014/main" id="{AA9DD760-87EA-4FFD-A225-90FFBE3D9009}"/>
              </a:ext>
            </a:extLst>
          </p:cNvPr>
          <p:cNvSpPr/>
          <p:nvPr/>
        </p:nvSpPr>
        <p:spPr bwMode="auto">
          <a:xfrm>
            <a:off x="1125860" y="2086557"/>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1</a:t>
            </a:r>
          </a:p>
        </p:txBody>
      </p:sp>
      <p:sp>
        <p:nvSpPr>
          <p:cNvPr id="11" name="Oval 10">
            <a:extLst>
              <a:ext uri="{FF2B5EF4-FFF2-40B4-BE49-F238E27FC236}">
                <a16:creationId xmlns:a16="http://schemas.microsoft.com/office/drawing/2014/main" id="{4FD14420-CEB6-4D2F-B0D2-C01562DC898A}"/>
              </a:ext>
            </a:extLst>
          </p:cNvPr>
          <p:cNvSpPr/>
          <p:nvPr/>
        </p:nvSpPr>
        <p:spPr bwMode="auto">
          <a:xfrm>
            <a:off x="1125860" y="3278750"/>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2</a:t>
            </a:r>
          </a:p>
        </p:txBody>
      </p:sp>
      <p:sp>
        <p:nvSpPr>
          <p:cNvPr id="14" name="TextBox 13">
            <a:extLst>
              <a:ext uri="{FF2B5EF4-FFF2-40B4-BE49-F238E27FC236}">
                <a16:creationId xmlns:a16="http://schemas.microsoft.com/office/drawing/2014/main" id="{513AB88D-CCBD-423E-904C-D3EB07F9819B}"/>
              </a:ext>
            </a:extLst>
          </p:cNvPr>
          <p:cNvSpPr txBox="1"/>
          <p:nvPr/>
        </p:nvSpPr>
        <p:spPr>
          <a:xfrm>
            <a:off x="1660332" y="2086557"/>
            <a:ext cx="4146048" cy="701731"/>
          </a:xfrm>
          <a:prstGeom prst="rect">
            <a:avLst/>
          </a:prstGeom>
          <a:noFill/>
        </p:spPr>
        <p:txBody>
          <a:bodyPr wrap="square" lIns="0" tIns="0" rIns="0" bIns="0" rtlCol="0">
            <a:spAutoFit/>
          </a:bodyPr>
          <a:lstStyle/>
          <a:p>
            <a:pPr rtl="0">
              <a:lnSpc>
                <a:spcPct val="95000"/>
              </a:lnSpc>
            </a:pPr>
            <a:r>
              <a:rPr lang="en-gb" sz="1600" dirty="0">
                <a:latin typeface="+mn-lt"/>
              </a:rPr>
              <a:t>First, log on to Remuneration and Expense form Foreign Partners (</a:t>
            </a:r>
            <a:r>
              <a:rPr lang="en-gb" sz="1600" dirty="0" smtClean="0">
                <a:latin typeface="+mn-lt"/>
              </a:rPr>
              <a:t>REEX-System)</a:t>
            </a:r>
            <a:endParaRPr lang="en-gb" sz="1600" dirty="0">
              <a:latin typeface="+mn-lt"/>
            </a:endParaRPr>
          </a:p>
          <a:p>
            <a:pPr rtl="0">
              <a:lnSpc>
                <a:spcPct val="95000"/>
              </a:lnSpc>
            </a:pPr>
            <a:endParaRPr lang="da-DK" sz="1600" dirty="0">
              <a:latin typeface="+mn-lt"/>
            </a:endParaRPr>
          </a:p>
        </p:txBody>
      </p:sp>
      <p:sp>
        <p:nvSpPr>
          <p:cNvPr id="15" name="TextBox 14">
            <a:extLst>
              <a:ext uri="{FF2B5EF4-FFF2-40B4-BE49-F238E27FC236}">
                <a16:creationId xmlns:a16="http://schemas.microsoft.com/office/drawing/2014/main" id="{B6F04321-61BA-4E7C-99AB-65D7D3CDDFC1}"/>
              </a:ext>
            </a:extLst>
          </p:cNvPr>
          <p:cNvSpPr txBox="1"/>
          <p:nvPr/>
        </p:nvSpPr>
        <p:spPr>
          <a:xfrm>
            <a:off x="1660332" y="3377819"/>
            <a:ext cx="4300731" cy="233910"/>
          </a:xfrm>
          <a:prstGeom prst="rect">
            <a:avLst/>
          </a:prstGeom>
          <a:noFill/>
        </p:spPr>
        <p:txBody>
          <a:bodyPr wrap="square" lIns="0" tIns="0" rIns="0" bIns="0" rtlCol="0">
            <a:spAutoFit/>
          </a:bodyPr>
          <a:lstStyle/>
          <a:p>
            <a:pPr rtl="0">
              <a:lnSpc>
                <a:spcPct val="95000"/>
              </a:lnSpc>
            </a:pPr>
            <a:r>
              <a:rPr lang="en-gb" sz="1600">
                <a:latin typeface="+mn-lt"/>
              </a:rPr>
              <a:t>Log on using your AU ID and password</a:t>
            </a:r>
          </a:p>
        </p:txBody>
      </p:sp>
      <p:grpSp>
        <p:nvGrpSpPr>
          <p:cNvPr id="12" name="Group 11">
            <a:extLst>
              <a:ext uri="{FF2B5EF4-FFF2-40B4-BE49-F238E27FC236}">
                <a16:creationId xmlns:a16="http://schemas.microsoft.com/office/drawing/2014/main" id="{A05AA33C-E4FF-4405-87CD-C176EE14D3A6}"/>
              </a:ext>
            </a:extLst>
          </p:cNvPr>
          <p:cNvGrpSpPr/>
          <p:nvPr/>
        </p:nvGrpSpPr>
        <p:grpSpPr>
          <a:xfrm>
            <a:off x="6382598" y="468313"/>
            <a:ext cx="5644110" cy="5581650"/>
            <a:chOff x="6382598" y="468313"/>
            <a:chExt cx="5644110" cy="5581650"/>
          </a:xfrm>
        </p:grpSpPr>
        <p:pic>
          <p:nvPicPr>
            <p:cNvPr id="13" name="Pladsholder til billede 6">
              <a:extLst>
                <a:ext uri="{FF2B5EF4-FFF2-40B4-BE49-F238E27FC236}">
                  <a16:creationId xmlns:a16="http://schemas.microsoft.com/office/drawing/2014/main" id="{AA7EE9C3-8551-400A-BA24-1DCC95737E0E}"/>
                </a:ext>
              </a:extLst>
            </p:cNvPr>
            <p:cNvPicPr>
              <a:picLocks noChangeAspect="1"/>
            </p:cNvPicPr>
            <p:nvPr/>
          </p:nvPicPr>
          <p:blipFill rotWithShape="1">
            <a:blip r:embed="rId2"/>
            <a:srcRect l="6694" r="6694"/>
            <a:stretch/>
          </p:blipFill>
          <p:spPr bwMode="auto">
            <a:xfrm>
              <a:off x="6382598" y="468313"/>
              <a:ext cx="5644110" cy="5581650"/>
            </a:xfrm>
            <a:prstGeom prst="rect">
              <a:avLst/>
            </a:prstGeom>
            <a:noFill/>
            <a:ln w="9525">
              <a:noFill/>
              <a:miter lim="800000"/>
              <a:headEnd/>
              <a:tailEnd/>
            </a:ln>
          </p:spPr>
        </p:pic>
        <p:sp>
          <p:nvSpPr>
            <p:cNvPr id="16" name="Rectangle 15">
              <a:extLst>
                <a:ext uri="{FF2B5EF4-FFF2-40B4-BE49-F238E27FC236}">
                  <a16:creationId xmlns:a16="http://schemas.microsoft.com/office/drawing/2014/main" id="{9A171860-B92A-43AD-92F4-6C2D5187CBBE}"/>
                </a:ext>
              </a:extLst>
            </p:cNvPr>
            <p:cNvSpPr/>
            <p:nvPr/>
          </p:nvSpPr>
          <p:spPr bwMode="auto">
            <a:xfrm>
              <a:off x="7966620" y="2060848"/>
              <a:ext cx="1080120" cy="504056"/>
            </a:xfrm>
            <a:prstGeom prst="rect">
              <a:avLst/>
            </a:prstGeom>
            <a:solidFill>
              <a:srgbClr val="E5E5E5"/>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7" name="Rectangle 16">
              <a:extLst>
                <a:ext uri="{FF2B5EF4-FFF2-40B4-BE49-F238E27FC236}">
                  <a16:creationId xmlns:a16="http://schemas.microsoft.com/office/drawing/2014/main" id="{35C6CC57-93C8-4F52-8F37-F328BFB604A1}"/>
                </a:ext>
              </a:extLst>
            </p:cNvPr>
            <p:cNvSpPr/>
            <p:nvPr/>
          </p:nvSpPr>
          <p:spPr bwMode="auto">
            <a:xfrm>
              <a:off x="7966620" y="3863198"/>
              <a:ext cx="1440160" cy="429899"/>
            </a:xfrm>
            <a:prstGeom prst="rect">
              <a:avLst/>
            </a:prstGeom>
            <a:solidFill>
              <a:srgbClr val="FFFFFF"/>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spTree>
    <p:extLst>
      <p:ext uri="{BB962C8B-B14F-4D97-AF65-F5344CB8AC3E}">
        <p14:creationId xmlns:p14="http://schemas.microsoft.com/office/powerpoint/2010/main" val="38329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91F6C-A9B1-42DD-A9A7-1BDEFB0E37BA}"/>
              </a:ext>
            </a:extLst>
          </p:cNvPr>
          <p:cNvPicPr>
            <a:picLocks noChangeAspect="1"/>
          </p:cNvPicPr>
          <p:nvPr/>
        </p:nvPicPr>
        <p:blipFill>
          <a:blip r:embed="rId2"/>
          <a:stretch>
            <a:fillRect/>
          </a:stretch>
        </p:blipFill>
        <p:spPr>
          <a:xfrm>
            <a:off x="5961064" y="606600"/>
            <a:ext cx="5670534" cy="3830512"/>
          </a:xfrm>
          <a:prstGeom prst="rect">
            <a:avLst/>
          </a:prstGeom>
          <a:ln>
            <a:solidFill>
              <a:schemeClr val="tx1"/>
            </a:solidFill>
          </a:ln>
        </p:spPr>
      </p:pic>
      <p:sp>
        <p:nvSpPr>
          <p:cNvPr id="2" name="Title 1">
            <a:extLst>
              <a:ext uri="{FF2B5EF4-FFF2-40B4-BE49-F238E27FC236}">
                <a16:creationId xmlns:a16="http://schemas.microsoft.com/office/drawing/2014/main" id="{D6420A66-30F3-4226-B4FD-507DAE1864F6}"/>
              </a:ext>
            </a:extLst>
          </p:cNvPr>
          <p:cNvSpPr>
            <a:spLocks noGrp="1"/>
          </p:cNvSpPr>
          <p:nvPr>
            <p:ph type="title"/>
          </p:nvPr>
        </p:nvSpPr>
        <p:spPr/>
        <p:txBody>
          <a:bodyPr rtlCol="0"/>
          <a:lstStyle/>
          <a:p>
            <a:pPr rtl="0"/>
            <a:r>
              <a:rPr lang="en-gb"/>
              <a:t>Find the Link page</a:t>
            </a:r>
          </a:p>
        </p:txBody>
      </p:sp>
      <p:sp>
        <p:nvSpPr>
          <p:cNvPr id="3" name="Text Placeholder 2">
            <a:extLst>
              <a:ext uri="{FF2B5EF4-FFF2-40B4-BE49-F238E27FC236}">
                <a16:creationId xmlns:a16="http://schemas.microsoft.com/office/drawing/2014/main" id="{CC72CC90-2659-4749-8A8A-C40D50223E5C}"/>
              </a:ext>
            </a:extLst>
          </p:cNvPr>
          <p:cNvSpPr>
            <a:spLocks noGrp="1"/>
          </p:cNvSpPr>
          <p:nvPr>
            <p:ph type="body" sz="quarter" idx="14"/>
          </p:nvPr>
        </p:nvSpPr>
        <p:spPr/>
        <p:txBody>
          <a:bodyPr rtlCol="0"/>
          <a:lstStyle/>
          <a:p>
            <a:pPr rtl="0"/>
            <a:endParaRPr lang="da-DK" dirty="0"/>
          </a:p>
        </p:txBody>
      </p:sp>
      <p:sp>
        <p:nvSpPr>
          <p:cNvPr id="5" name="Date Placeholder 4">
            <a:extLst>
              <a:ext uri="{FF2B5EF4-FFF2-40B4-BE49-F238E27FC236}">
                <a16:creationId xmlns:a16="http://schemas.microsoft.com/office/drawing/2014/main" id="{05C84A1A-22C0-4BA9-8B1A-669E1417B4F4}"/>
              </a:ext>
            </a:extLst>
          </p:cNvPr>
          <p:cNvSpPr>
            <a:spLocks noGrp="1"/>
          </p:cNvSpPr>
          <p:nvPr>
            <p:ph type="dt" sz="half" idx="15"/>
          </p:nvPr>
        </p:nvSpPr>
        <p:spPr/>
        <p:txBody>
          <a:bodyPr rtlCol="0"/>
          <a:lstStyle/>
          <a:p>
            <a:pPr rtl="0"/>
            <a:r>
              <a:rPr lang="da-DK" smtClean="0"/>
              <a:t>06-01-2021</a:t>
            </a:r>
            <a:r>
              <a:rPr lang="en-gb"/>
              <a:t>03-11-2020</a:t>
            </a:r>
            <a:endParaRPr lang="da-DK" dirty="0"/>
          </a:p>
        </p:txBody>
      </p:sp>
      <p:sp>
        <p:nvSpPr>
          <p:cNvPr id="6" name="Oval 5">
            <a:extLst>
              <a:ext uri="{FF2B5EF4-FFF2-40B4-BE49-F238E27FC236}">
                <a16:creationId xmlns:a16="http://schemas.microsoft.com/office/drawing/2014/main" id="{A0F9C34B-D72A-4267-81C8-0E119A582964}"/>
              </a:ext>
            </a:extLst>
          </p:cNvPr>
          <p:cNvSpPr/>
          <p:nvPr/>
        </p:nvSpPr>
        <p:spPr bwMode="auto">
          <a:xfrm>
            <a:off x="1125860" y="2086557"/>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1</a:t>
            </a:r>
          </a:p>
        </p:txBody>
      </p:sp>
      <p:sp>
        <p:nvSpPr>
          <p:cNvPr id="7" name="Oval 6">
            <a:extLst>
              <a:ext uri="{FF2B5EF4-FFF2-40B4-BE49-F238E27FC236}">
                <a16:creationId xmlns:a16="http://schemas.microsoft.com/office/drawing/2014/main" id="{DB4BD472-CEE8-4FF7-9237-7FF3D677B9AF}"/>
              </a:ext>
            </a:extLst>
          </p:cNvPr>
          <p:cNvSpPr/>
          <p:nvPr/>
        </p:nvSpPr>
        <p:spPr bwMode="auto">
          <a:xfrm>
            <a:off x="1125860" y="3278750"/>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2</a:t>
            </a:r>
          </a:p>
        </p:txBody>
      </p:sp>
      <p:sp>
        <p:nvSpPr>
          <p:cNvPr id="9" name="TextBox 8">
            <a:extLst>
              <a:ext uri="{FF2B5EF4-FFF2-40B4-BE49-F238E27FC236}">
                <a16:creationId xmlns:a16="http://schemas.microsoft.com/office/drawing/2014/main" id="{C586D952-1ED5-4F86-A62F-7C60B3CE8F8D}"/>
              </a:ext>
            </a:extLst>
          </p:cNvPr>
          <p:cNvSpPr txBox="1"/>
          <p:nvPr/>
        </p:nvSpPr>
        <p:spPr>
          <a:xfrm>
            <a:off x="1660332" y="2086557"/>
            <a:ext cx="4689476" cy="467820"/>
          </a:xfrm>
          <a:prstGeom prst="rect">
            <a:avLst/>
          </a:prstGeom>
          <a:noFill/>
        </p:spPr>
        <p:txBody>
          <a:bodyPr wrap="square" lIns="0" tIns="0" rIns="0" bIns="0" rtlCol="0">
            <a:spAutoFit/>
          </a:bodyPr>
          <a:lstStyle/>
          <a:p>
            <a:pPr rtl="0">
              <a:lnSpc>
                <a:spcPct val="95000"/>
              </a:lnSpc>
            </a:pPr>
            <a:r>
              <a:rPr lang="en-gb" sz="1600">
                <a:latin typeface="+mn-lt"/>
              </a:rPr>
              <a:t>When you have logged on, you will see </a:t>
            </a:r>
            <a:r>
              <a:rPr lang="en-gb" sz="1600" b="1">
                <a:latin typeface="+mn-lt"/>
              </a:rPr>
              <a:t>the inbox with the forms</a:t>
            </a:r>
            <a:endParaRPr lang="da-DK" sz="1600" dirty="0">
              <a:latin typeface="+mn-lt"/>
            </a:endParaRPr>
          </a:p>
        </p:txBody>
      </p:sp>
      <p:sp>
        <p:nvSpPr>
          <p:cNvPr id="10" name="TextBox 9">
            <a:extLst>
              <a:ext uri="{FF2B5EF4-FFF2-40B4-BE49-F238E27FC236}">
                <a16:creationId xmlns:a16="http://schemas.microsoft.com/office/drawing/2014/main" id="{4C47CB13-4587-4C18-A7E0-0F5620420820}"/>
              </a:ext>
            </a:extLst>
          </p:cNvPr>
          <p:cNvSpPr txBox="1"/>
          <p:nvPr/>
        </p:nvSpPr>
        <p:spPr>
          <a:xfrm>
            <a:off x="1660332" y="3362610"/>
            <a:ext cx="3281952" cy="233910"/>
          </a:xfrm>
          <a:prstGeom prst="rect">
            <a:avLst/>
          </a:prstGeom>
          <a:noFill/>
        </p:spPr>
        <p:txBody>
          <a:bodyPr wrap="square" lIns="0" tIns="0" rIns="0" bIns="0" rtlCol="0">
            <a:spAutoFit/>
          </a:bodyPr>
          <a:lstStyle/>
          <a:p>
            <a:pPr rtl="0">
              <a:lnSpc>
                <a:spcPct val="95000"/>
              </a:lnSpc>
            </a:pPr>
            <a:r>
              <a:rPr lang="en-gb" sz="1600">
                <a:latin typeface="+mn-lt"/>
              </a:rPr>
              <a:t>Click “</a:t>
            </a:r>
            <a:r>
              <a:rPr lang="en-gb" sz="1600" b="1">
                <a:latin typeface="+mn-lt"/>
              </a:rPr>
              <a:t>Forms</a:t>
            </a:r>
            <a:r>
              <a:rPr lang="en-gb" sz="1600">
                <a:latin typeface="+mn-lt"/>
              </a:rPr>
              <a:t>” in the top bar</a:t>
            </a:r>
          </a:p>
        </p:txBody>
      </p:sp>
      <p:cxnSp>
        <p:nvCxnSpPr>
          <p:cNvPr id="16" name="Straight Arrow Connector 15">
            <a:extLst>
              <a:ext uri="{FF2B5EF4-FFF2-40B4-BE49-F238E27FC236}">
                <a16:creationId xmlns:a16="http://schemas.microsoft.com/office/drawing/2014/main" id="{F016A418-4B4E-44BA-B138-7909F57D3C96}"/>
              </a:ext>
            </a:extLst>
          </p:cNvPr>
          <p:cNvCxnSpPr>
            <a:cxnSpLocks/>
            <a:stCxn id="18" idx="1"/>
          </p:cNvCxnSpPr>
          <p:nvPr/>
        </p:nvCxnSpPr>
        <p:spPr bwMode="auto">
          <a:xfrm flipH="1" flipV="1">
            <a:off x="7678588" y="840609"/>
            <a:ext cx="2010635" cy="2488134"/>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pic>
        <p:nvPicPr>
          <p:cNvPr id="13" name="Picture 12">
            <a:extLst>
              <a:ext uri="{FF2B5EF4-FFF2-40B4-BE49-F238E27FC236}">
                <a16:creationId xmlns:a16="http://schemas.microsoft.com/office/drawing/2014/main" id="{5E710A86-1253-4FAD-9AC4-D1CC11327155}"/>
              </a:ext>
            </a:extLst>
          </p:cNvPr>
          <p:cNvPicPr>
            <a:picLocks noChangeAspect="1"/>
          </p:cNvPicPr>
          <p:nvPr/>
        </p:nvPicPr>
        <p:blipFill>
          <a:blip r:embed="rId3"/>
          <a:stretch>
            <a:fillRect/>
          </a:stretch>
        </p:blipFill>
        <p:spPr>
          <a:xfrm>
            <a:off x="5616778" y="3323145"/>
            <a:ext cx="5834883" cy="2708174"/>
          </a:xfrm>
          <a:prstGeom prst="rect">
            <a:avLst/>
          </a:prstGeom>
          <a:ln>
            <a:solidFill>
              <a:schemeClr val="tx1"/>
            </a:solidFill>
          </a:ln>
        </p:spPr>
      </p:pic>
      <p:sp>
        <p:nvSpPr>
          <p:cNvPr id="18" name="Oval 17">
            <a:extLst>
              <a:ext uri="{FF2B5EF4-FFF2-40B4-BE49-F238E27FC236}">
                <a16:creationId xmlns:a16="http://schemas.microsoft.com/office/drawing/2014/main" id="{10BE9233-F1F0-4410-A594-BFC8036BF063}"/>
              </a:ext>
            </a:extLst>
          </p:cNvPr>
          <p:cNvSpPr/>
          <p:nvPr/>
        </p:nvSpPr>
        <p:spPr bwMode="auto">
          <a:xfrm>
            <a:off x="9573224" y="3212744"/>
            <a:ext cx="792088" cy="792088"/>
          </a:xfrm>
          <a:prstGeom prst="ellipse">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4" name="Rectangle 3">
            <a:extLst>
              <a:ext uri="{FF2B5EF4-FFF2-40B4-BE49-F238E27FC236}">
                <a16:creationId xmlns:a16="http://schemas.microsoft.com/office/drawing/2014/main" id="{E7D1FA13-92E0-44B8-9BFB-F729421DF9FA}"/>
              </a:ext>
            </a:extLst>
          </p:cNvPr>
          <p:cNvSpPr/>
          <p:nvPr/>
        </p:nvSpPr>
        <p:spPr bwMode="auto">
          <a:xfrm>
            <a:off x="6454452" y="1844824"/>
            <a:ext cx="648072" cy="1367920"/>
          </a:xfrm>
          <a:prstGeom prst="rect">
            <a:avLst/>
          </a:prstGeom>
          <a:solidFill>
            <a:srgbClr val="F1F1F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134257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4C21-32AB-418D-BFB9-AFC89CAF6839}"/>
              </a:ext>
            </a:extLst>
          </p:cNvPr>
          <p:cNvSpPr>
            <a:spLocks noGrp="1"/>
          </p:cNvSpPr>
          <p:nvPr>
            <p:ph type="title"/>
          </p:nvPr>
        </p:nvSpPr>
        <p:spPr>
          <a:xfrm>
            <a:off x="316800" y="230400"/>
            <a:ext cx="8873956" cy="752400"/>
          </a:xfrm>
        </p:spPr>
        <p:txBody>
          <a:bodyPr rtlCol="0"/>
          <a:lstStyle/>
          <a:p>
            <a:pPr rtl="0"/>
            <a:r>
              <a:rPr lang="en-gb"/>
              <a:t>Find your faculty</a:t>
            </a:r>
          </a:p>
        </p:txBody>
      </p:sp>
      <p:sp>
        <p:nvSpPr>
          <p:cNvPr id="5" name="Date Placeholder 4">
            <a:extLst>
              <a:ext uri="{FF2B5EF4-FFF2-40B4-BE49-F238E27FC236}">
                <a16:creationId xmlns:a16="http://schemas.microsoft.com/office/drawing/2014/main" id="{3AFD9458-9287-4E8B-BE9C-8616C878C0BB}"/>
              </a:ext>
            </a:extLst>
          </p:cNvPr>
          <p:cNvSpPr>
            <a:spLocks noGrp="1"/>
          </p:cNvSpPr>
          <p:nvPr>
            <p:ph type="dt" sz="half" idx="15"/>
          </p:nvPr>
        </p:nvSpPr>
        <p:spPr/>
        <p:txBody>
          <a:bodyPr rtlCol="0"/>
          <a:lstStyle/>
          <a:p>
            <a:pPr rtl="0"/>
            <a:r>
              <a:rPr lang="da-DK" smtClean="0"/>
              <a:t>06-01-2021</a:t>
            </a:r>
            <a:r>
              <a:rPr lang="en-gb"/>
              <a:t>03-11-2020</a:t>
            </a:r>
            <a:endParaRPr lang="da-DK" dirty="0"/>
          </a:p>
        </p:txBody>
      </p:sp>
      <p:sp>
        <p:nvSpPr>
          <p:cNvPr id="10" name="Oval 9">
            <a:extLst>
              <a:ext uri="{FF2B5EF4-FFF2-40B4-BE49-F238E27FC236}">
                <a16:creationId xmlns:a16="http://schemas.microsoft.com/office/drawing/2014/main" id="{3A38EFB6-2389-4E65-A045-3E704ADD9D50}"/>
              </a:ext>
            </a:extLst>
          </p:cNvPr>
          <p:cNvSpPr/>
          <p:nvPr/>
        </p:nvSpPr>
        <p:spPr bwMode="auto">
          <a:xfrm>
            <a:off x="1125860" y="2086557"/>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1</a:t>
            </a:r>
          </a:p>
        </p:txBody>
      </p:sp>
      <p:sp>
        <p:nvSpPr>
          <p:cNvPr id="12" name="TextBox 11">
            <a:extLst>
              <a:ext uri="{FF2B5EF4-FFF2-40B4-BE49-F238E27FC236}">
                <a16:creationId xmlns:a16="http://schemas.microsoft.com/office/drawing/2014/main" id="{2866B3CC-A2BE-49FF-97D3-48201562F27D}"/>
              </a:ext>
            </a:extLst>
          </p:cNvPr>
          <p:cNvSpPr txBox="1"/>
          <p:nvPr/>
        </p:nvSpPr>
        <p:spPr>
          <a:xfrm>
            <a:off x="1660332" y="2086557"/>
            <a:ext cx="4300731" cy="467820"/>
          </a:xfrm>
          <a:prstGeom prst="rect">
            <a:avLst/>
          </a:prstGeom>
          <a:noFill/>
        </p:spPr>
        <p:txBody>
          <a:bodyPr wrap="square" lIns="0" tIns="0" rIns="0" bIns="0" rtlCol="0">
            <a:spAutoFit/>
          </a:bodyPr>
          <a:lstStyle/>
          <a:p>
            <a:pPr rtl="0">
              <a:lnSpc>
                <a:spcPct val="95000"/>
              </a:lnSpc>
            </a:pPr>
            <a:r>
              <a:rPr lang="en-gb" sz="1600">
                <a:latin typeface="+mn-lt"/>
              </a:rPr>
              <a:t>Click the relevant faculty, under “</a:t>
            </a:r>
            <a:r>
              <a:rPr lang="en-gb" sz="1600" b="1">
                <a:latin typeface="+mn-lt"/>
              </a:rPr>
              <a:t>Foreign partners</a:t>
            </a:r>
            <a:r>
              <a:rPr lang="en-gb" sz="1600">
                <a:latin typeface="+mn-lt"/>
              </a:rPr>
              <a:t>” on the left.</a:t>
            </a:r>
          </a:p>
        </p:txBody>
      </p:sp>
      <p:pic>
        <p:nvPicPr>
          <p:cNvPr id="7" name="Picture 6">
            <a:extLst>
              <a:ext uri="{FF2B5EF4-FFF2-40B4-BE49-F238E27FC236}">
                <a16:creationId xmlns:a16="http://schemas.microsoft.com/office/drawing/2014/main" id="{52DCEC47-C33D-4E8D-B4ED-A21629B3CB92}"/>
              </a:ext>
            </a:extLst>
          </p:cNvPr>
          <p:cNvPicPr>
            <a:picLocks noChangeAspect="1"/>
          </p:cNvPicPr>
          <p:nvPr/>
        </p:nvPicPr>
        <p:blipFill>
          <a:blip r:embed="rId2"/>
          <a:stretch>
            <a:fillRect/>
          </a:stretch>
        </p:blipFill>
        <p:spPr>
          <a:xfrm>
            <a:off x="7606580" y="257765"/>
            <a:ext cx="2304256" cy="6164523"/>
          </a:xfrm>
          <a:prstGeom prst="rect">
            <a:avLst/>
          </a:prstGeom>
          <a:ln>
            <a:solidFill>
              <a:schemeClr val="tx1"/>
            </a:solidFill>
          </a:ln>
        </p:spPr>
      </p:pic>
    </p:spTree>
    <p:extLst>
      <p:ext uri="{BB962C8B-B14F-4D97-AF65-F5344CB8AC3E}">
        <p14:creationId xmlns:p14="http://schemas.microsoft.com/office/powerpoint/2010/main" val="69286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DF8BA-A205-454F-882E-1F5764BC227F}"/>
              </a:ext>
            </a:extLst>
          </p:cNvPr>
          <p:cNvPicPr>
            <a:picLocks noChangeAspect="1"/>
          </p:cNvPicPr>
          <p:nvPr/>
        </p:nvPicPr>
        <p:blipFill rotWithShape="1">
          <a:blip r:embed="rId3"/>
          <a:srcRect l="14349"/>
          <a:stretch/>
        </p:blipFill>
        <p:spPr>
          <a:xfrm>
            <a:off x="6476480" y="1091792"/>
            <a:ext cx="4728050" cy="5418914"/>
          </a:xfrm>
          <a:prstGeom prst="rect">
            <a:avLst/>
          </a:prstGeom>
          <a:ln>
            <a:solidFill>
              <a:schemeClr val="tx1"/>
            </a:solidFill>
          </a:ln>
        </p:spPr>
      </p:pic>
      <p:sp>
        <p:nvSpPr>
          <p:cNvPr id="2" name="Titel 1"/>
          <p:cNvSpPr>
            <a:spLocks noGrp="1"/>
          </p:cNvSpPr>
          <p:nvPr>
            <p:ph type="title"/>
          </p:nvPr>
        </p:nvSpPr>
        <p:spPr/>
        <p:txBody>
          <a:bodyPr rtlCol="0"/>
          <a:lstStyle/>
          <a:p>
            <a:pPr rtl="0"/>
            <a:r>
              <a:rPr lang="en-gb"/>
              <a:t>Add information</a:t>
            </a:r>
          </a:p>
        </p:txBody>
      </p:sp>
      <p:sp>
        <p:nvSpPr>
          <p:cNvPr id="4" name="Pladsholder til dato 3"/>
          <p:cNvSpPr>
            <a:spLocks noGrp="1"/>
          </p:cNvSpPr>
          <p:nvPr>
            <p:ph type="dt" sz="half" idx="10"/>
          </p:nvPr>
        </p:nvSpPr>
        <p:spPr/>
        <p:txBody>
          <a:bodyPr rtlCol="0"/>
          <a:lstStyle/>
          <a:p>
            <a:pPr rtl="0"/>
            <a:r>
              <a:rPr lang="da-DK" smtClean="0"/>
              <a:t>06-01-2021</a:t>
            </a:r>
            <a:r>
              <a:rPr lang="en-gb"/>
              <a:t>03-11-2020</a:t>
            </a:r>
            <a:endParaRPr lang="da-DK" dirty="0"/>
          </a:p>
        </p:txBody>
      </p:sp>
      <p:sp>
        <p:nvSpPr>
          <p:cNvPr id="7" name="Oval 6">
            <a:extLst>
              <a:ext uri="{FF2B5EF4-FFF2-40B4-BE49-F238E27FC236}">
                <a16:creationId xmlns:a16="http://schemas.microsoft.com/office/drawing/2014/main" id="{2CBA3D96-45D8-4A64-9262-E3852634F951}"/>
              </a:ext>
            </a:extLst>
          </p:cNvPr>
          <p:cNvSpPr/>
          <p:nvPr/>
        </p:nvSpPr>
        <p:spPr bwMode="auto">
          <a:xfrm>
            <a:off x="1133139" y="1449807"/>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1</a:t>
            </a:r>
          </a:p>
        </p:txBody>
      </p:sp>
      <p:sp>
        <p:nvSpPr>
          <p:cNvPr id="8" name="Oval 7">
            <a:extLst>
              <a:ext uri="{FF2B5EF4-FFF2-40B4-BE49-F238E27FC236}">
                <a16:creationId xmlns:a16="http://schemas.microsoft.com/office/drawing/2014/main" id="{BA2FB99D-DF5B-47A8-AEEE-930C6E63823E}"/>
              </a:ext>
            </a:extLst>
          </p:cNvPr>
          <p:cNvSpPr/>
          <p:nvPr/>
        </p:nvSpPr>
        <p:spPr bwMode="auto">
          <a:xfrm>
            <a:off x="1133139" y="2154413"/>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2</a:t>
            </a:r>
          </a:p>
        </p:txBody>
      </p:sp>
      <p:sp>
        <p:nvSpPr>
          <p:cNvPr id="9" name="Oval 8">
            <a:extLst>
              <a:ext uri="{FF2B5EF4-FFF2-40B4-BE49-F238E27FC236}">
                <a16:creationId xmlns:a16="http://schemas.microsoft.com/office/drawing/2014/main" id="{58D545DF-4968-4879-803E-C005882C1875}"/>
              </a:ext>
            </a:extLst>
          </p:cNvPr>
          <p:cNvSpPr/>
          <p:nvPr/>
        </p:nvSpPr>
        <p:spPr bwMode="auto">
          <a:xfrm>
            <a:off x="1133139" y="3824017"/>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dirty="0">
                <a:solidFill>
                  <a:schemeClr val="bg1"/>
                </a:solidFill>
              </a:rPr>
              <a:t>3</a:t>
            </a:r>
            <a:endParaRPr kumimoji="0" lang="da-DK" sz="1600" b="0" i="0" u="none" strike="noStrike" cap="none" normalizeH="0" baseline="0" dirty="0">
              <a:ln>
                <a:noFill/>
              </a:ln>
              <a:solidFill>
                <a:schemeClr val="bg1"/>
              </a:solidFill>
              <a:effectLst/>
              <a:latin typeface="AU Passata" pitchFamily="34" charset="0"/>
            </a:endParaRPr>
          </a:p>
        </p:txBody>
      </p:sp>
      <p:sp>
        <p:nvSpPr>
          <p:cNvPr id="10" name="TextBox 9">
            <a:extLst>
              <a:ext uri="{FF2B5EF4-FFF2-40B4-BE49-F238E27FC236}">
                <a16:creationId xmlns:a16="http://schemas.microsoft.com/office/drawing/2014/main" id="{7E117655-1B58-4374-95A5-3FE7FB6DAC33}"/>
              </a:ext>
            </a:extLst>
          </p:cNvPr>
          <p:cNvSpPr txBox="1"/>
          <p:nvPr/>
        </p:nvSpPr>
        <p:spPr>
          <a:xfrm>
            <a:off x="1662298" y="1563786"/>
            <a:ext cx="4689476" cy="204671"/>
          </a:xfrm>
          <a:prstGeom prst="rect">
            <a:avLst/>
          </a:prstGeom>
          <a:noFill/>
        </p:spPr>
        <p:txBody>
          <a:bodyPr wrap="square" lIns="0" tIns="0" rIns="0" bIns="0" rtlCol="0">
            <a:spAutoFit/>
          </a:bodyPr>
          <a:lstStyle/>
          <a:p>
            <a:pPr rtl="0">
              <a:lnSpc>
                <a:spcPct val="95000"/>
              </a:lnSpc>
            </a:pPr>
            <a:r>
              <a:rPr lang="en-gb" sz="1400" dirty="0">
                <a:latin typeface="+mn-lt"/>
              </a:rPr>
              <a:t>Complete the required fields</a:t>
            </a:r>
          </a:p>
        </p:txBody>
      </p:sp>
      <p:sp>
        <p:nvSpPr>
          <p:cNvPr id="11" name="TextBox 10">
            <a:extLst>
              <a:ext uri="{FF2B5EF4-FFF2-40B4-BE49-F238E27FC236}">
                <a16:creationId xmlns:a16="http://schemas.microsoft.com/office/drawing/2014/main" id="{D5DED0AF-6151-4A24-B74B-0B24E48ED4BC}"/>
              </a:ext>
            </a:extLst>
          </p:cNvPr>
          <p:cNvSpPr txBox="1"/>
          <p:nvPr/>
        </p:nvSpPr>
        <p:spPr>
          <a:xfrm>
            <a:off x="1636340" y="2210291"/>
            <a:ext cx="4300731" cy="1432700"/>
          </a:xfrm>
          <a:prstGeom prst="rect">
            <a:avLst/>
          </a:prstGeom>
          <a:noFill/>
        </p:spPr>
        <p:txBody>
          <a:bodyPr wrap="square" lIns="0" tIns="0" rIns="0" bIns="0" rtlCol="0">
            <a:spAutoFit/>
          </a:bodyPr>
          <a:lstStyle/>
          <a:p>
            <a:pPr>
              <a:lnSpc>
                <a:spcPct val="95000"/>
              </a:lnSpc>
            </a:pPr>
            <a:r>
              <a:rPr lang="en-gb" sz="1400" dirty="0">
                <a:latin typeface="+mn-lt"/>
              </a:rPr>
              <a:t>Under “</a:t>
            </a:r>
            <a:r>
              <a:rPr lang="en-gb" sz="1400" b="1" dirty="0">
                <a:latin typeface="+mn-lt"/>
              </a:rPr>
              <a:t>Expenses/Per diem</a:t>
            </a:r>
            <a:r>
              <a:rPr lang="en-gb" sz="1400" dirty="0">
                <a:latin typeface="+mn-lt"/>
              </a:rPr>
              <a:t>”, choose whether the form concerns settlement of expenses or per diem allowances. It is also possible to specify an expense limit, if agreed in advance. </a:t>
            </a:r>
            <a:r>
              <a:rPr lang="en-gb" sz="1400" dirty="0" smtClean="0">
                <a:latin typeface="+mn-lt"/>
              </a:rPr>
              <a:t>Please choose Expenses </a:t>
            </a:r>
            <a:r>
              <a:rPr lang="da-DK" sz="1400" dirty="0" smtClean="0"/>
              <a:t>if </a:t>
            </a:r>
            <a:r>
              <a:rPr lang="da-DK" sz="1400" dirty="0" err="1"/>
              <a:t>only</a:t>
            </a:r>
            <a:r>
              <a:rPr lang="da-DK" sz="1400" dirty="0"/>
              <a:t> </a:t>
            </a:r>
            <a:r>
              <a:rPr lang="da-DK" sz="1400" dirty="0" err="1"/>
              <a:t>expenses</a:t>
            </a:r>
            <a:r>
              <a:rPr lang="da-DK" sz="1400" dirty="0"/>
              <a:t> </a:t>
            </a:r>
            <a:r>
              <a:rPr lang="da-DK" sz="1400" dirty="0" err="1"/>
              <a:t>are</a:t>
            </a:r>
            <a:r>
              <a:rPr lang="da-DK" sz="1400" dirty="0"/>
              <a:t> to </a:t>
            </a:r>
            <a:r>
              <a:rPr lang="da-DK" sz="1400" dirty="0" err="1"/>
              <a:t>be</a:t>
            </a:r>
            <a:r>
              <a:rPr lang="da-DK" sz="1400" dirty="0"/>
              <a:t> </a:t>
            </a:r>
            <a:r>
              <a:rPr lang="da-DK" sz="1400" dirty="0" err="1"/>
              <a:t>reimbursed</a:t>
            </a:r>
            <a:r>
              <a:rPr lang="da-DK" sz="1400" dirty="0"/>
              <a:t>, </a:t>
            </a:r>
            <a:r>
              <a:rPr lang="da-DK" sz="1400" dirty="0" err="1"/>
              <a:t>choose</a:t>
            </a:r>
            <a:r>
              <a:rPr lang="da-DK" sz="1400" dirty="0"/>
              <a:t> per </a:t>
            </a:r>
            <a:r>
              <a:rPr lang="da-DK" sz="1400" dirty="0" err="1"/>
              <a:t>diem</a:t>
            </a:r>
            <a:r>
              <a:rPr lang="da-DK" sz="1400" dirty="0"/>
              <a:t> (</a:t>
            </a:r>
            <a:r>
              <a:rPr lang="da-DK" sz="1400" dirty="0" err="1"/>
              <a:t>includes</a:t>
            </a:r>
            <a:r>
              <a:rPr lang="da-DK" sz="1400" dirty="0"/>
              <a:t> </a:t>
            </a:r>
            <a:r>
              <a:rPr lang="da-DK" sz="1400" dirty="0" err="1"/>
              <a:t>remuneration</a:t>
            </a:r>
            <a:r>
              <a:rPr lang="da-DK" sz="1400" dirty="0"/>
              <a:t> for </a:t>
            </a:r>
            <a:r>
              <a:rPr lang="da-DK" sz="1400" dirty="0" err="1"/>
              <a:t>travel</a:t>
            </a:r>
            <a:r>
              <a:rPr lang="da-DK" sz="1400" dirty="0"/>
              <a:t> </a:t>
            </a:r>
            <a:r>
              <a:rPr lang="da-DK" sz="1400" dirty="0" err="1"/>
              <a:t>expenses</a:t>
            </a:r>
            <a:r>
              <a:rPr lang="da-DK" sz="1400" dirty="0"/>
              <a:t>) for </a:t>
            </a:r>
            <a:r>
              <a:rPr lang="da-DK" sz="1400" dirty="0" err="1"/>
              <a:t>daily</a:t>
            </a:r>
            <a:r>
              <a:rPr lang="da-DK" sz="1400" dirty="0"/>
              <a:t> </a:t>
            </a:r>
            <a:r>
              <a:rPr lang="da-DK" sz="1400" dirty="0" err="1"/>
              <a:t>allowance</a:t>
            </a:r>
            <a:r>
              <a:rPr lang="da-DK" sz="1400" dirty="0"/>
              <a:t> and </a:t>
            </a:r>
            <a:r>
              <a:rPr lang="da-DK" sz="1400" dirty="0" err="1"/>
              <a:t>reimbursement</a:t>
            </a:r>
            <a:r>
              <a:rPr lang="da-DK" sz="1400" dirty="0"/>
              <a:t> of </a:t>
            </a:r>
            <a:r>
              <a:rPr lang="da-DK" sz="1400" dirty="0" err="1"/>
              <a:t>expenses</a:t>
            </a:r>
            <a:r>
              <a:rPr lang="da-DK" sz="1400" dirty="0"/>
              <a:t>. </a:t>
            </a:r>
            <a:endParaRPr lang="en-gb" sz="1400" dirty="0">
              <a:latin typeface="+mn-lt"/>
            </a:endParaRPr>
          </a:p>
        </p:txBody>
      </p:sp>
      <p:sp>
        <p:nvSpPr>
          <p:cNvPr id="12" name="TextBox 11">
            <a:extLst>
              <a:ext uri="{FF2B5EF4-FFF2-40B4-BE49-F238E27FC236}">
                <a16:creationId xmlns:a16="http://schemas.microsoft.com/office/drawing/2014/main" id="{14E5A481-CCAC-425A-9462-344CA911C7CC}"/>
              </a:ext>
            </a:extLst>
          </p:cNvPr>
          <p:cNvSpPr txBox="1"/>
          <p:nvPr/>
        </p:nvSpPr>
        <p:spPr>
          <a:xfrm>
            <a:off x="1601972" y="3870095"/>
            <a:ext cx="4569046" cy="1228028"/>
          </a:xfrm>
          <a:prstGeom prst="rect">
            <a:avLst/>
          </a:prstGeom>
          <a:noFill/>
        </p:spPr>
        <p:txBody>
          <a:bodyPr wrap="square" lIns="0" tIns="0" rIns="0" bIns="0" rtlCol="0">
            <a:spAutoFit/>
          </a:bodyPr>
          <a:lstStyle/>
          <a:p>
            <a:pPr rtl="0">
              <a:lnSpc>
                <a:spcPct val="95000"/>
              </a:lnSpc>
            </a:pPr>
            <a:r>
              <a:rPr lang="en-gb" sz="1400" dirty="0">
                <a:latin typeface="+mn-lt"/>
              </a:rPr>
              <a:t>If you open the “</a:t>
            </a:r>
            <a:r>
              <a:rPr lang="en-gb" sz="1400" b="1" dirty="0">
                <a:latin typeface="+mn-lt"/>
              </a:rPr>
              <a:t>Honorarium</a:t>
            </a:r>
            <a:r>
              <a:rPr lang="en-gb" sz="1400" dirty="0">
                <a:latin typeface="+mn-lt"/>
              </a:rPr>
              <a:t>” box, you can add an amount – either as a fixed amount or based on a number of hours. The hours worked will then be presented as a total sum to the international partner</a:t>
            </a:r>
            <a:r>
              <a:rPr lang="en-gb" sz="1400" dirty="0" smtClean="0">
                <a:latin typeface="+mn-lt"/>
              </a:rPr>
              <a:t>.</a:t>
            </a:r>
          </a:p>
          <a:p>
            <a:pPr rtl="0">
              <a:lnSpc>
                <a:spcPct val="95000"/>
              </a:lnSpc>
            </a:pPr>
            <a:r>
              <a:rPr lang="en-GB" sz="1400" dirty="0" smtClean="0">
                <a:latin typeface="+mn-lt"/>
              </a:rPr>
              <a:t>(Please note that the travel department cannot make changes to the Honorarium.)</a:t>
            </a:r>
            <a:endParaRPr lang="en-gb" sz="1400" dirty="0">
              <a:latin typeface="+mn-lt"/>
            </a:endParaRPr>
          </a:p>
        </p:txBody>
      </p:sp>
      <p:pic>
        <p:nvPicPr>
          <p:cNvPr id="20" name="Picture 19">
            <a:extLst>
              <a:ext uri="{FF2B5EF4-FFF2-40B4-BE49-F238E27FC236}">
                <a16:creationId xmlns:a16="http://schemas.microsoft.com/office/drawing/2014/main" id="{73270BC7-6BE3-4A5B-9CBF-EBCB86BC12F0}"/>
              </a:ext>
            </a:extLst>
          </p:cNvPr>
          <p:cNvPicPr>
            <a:picLocks noChangeAspect="1"/>
          </p:cNvPicPr>
          <p:nvPr/>
        </p:nvPicPr>
        <p:blipFill>
          <a:blip r:embed="rId4"/>
          <a:stretch>
            <a:fillRect/>
          </a:stretch>
        </p:blipFill>
        <p:spPr>
          <a:xfrm>
            <a:off x="9037174" y="4136057"/>
            <a:ext cx="2867573" cy="1438907"/>
          </a:xfrm>
          <a:prstGeom prst="rect">
            <a:avLst/>
          </a:prstGeom>
          <a:ln>
            <a:solidFill>
              <a:schemeClr val="accent1"/>
            </a:solidFill>
          </a:ln>
        </p:spPr>
      </p:pic>
      <p:cxnSp>
        <p:nvCxnSpPr>
          <p:cNvPr id="22" name="Straight Arrow Connector 21">
            <a:extLst>
              <a:ext uri="{FF2B5EF4-FFF2-40B4-BE49-F238E27FC236}">
                <a16:creationId xmlns:a16="http://schemas.microsoft.com/office/drawing/2014/main" id="{C87EE6BA-4EF8-4BE0-A54E-3B31F3D711FC}"/>
              </a:ext>
            </a:extLst>
          </p:cNvPr>
          <p:cNvCxnSpPr>
            <a:cxnSpLocks/>
          </p:cNvCxnSpPr>
          <p:nvPr/>
        </p:nvCxnSpPr>
        <p:spPr bwMode="auto">
          <a:xfrm flipH="1">
            <a:off x="7534572" y="2506273"/>
            <a:ext cx="1502602" cy="36445"/>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DE723F3F-64A1-421C-9A9C-BBF005F3E064}"/>
              </a:ext>
            </a:extLst>
          </p:cNvPr>
          <p:cNvCxnSpPr>
            <a:cxnSpLocks/>
            <a:stCxn id="20" idx="1"/>
          </p:cNvCxnSpPr>
          <p:nvPr/>
        </p:nvCxnSpPr>
        <p:spPr bwMode="auto">
          <a:xfrm flipH="1" flipV="1">
            <a:off x="7390556" y="3006826"/>
            <a:ext cx="1646618" cy="1848685"/>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sp>
        <p:nvSpPr>
          <p:cNvPr id="25" name="Oval 24">
            <a:extLst>
              <a:ext uri="{FF2B5EF4-FFF2-40B4-BE49-F238E27FC236}">
                <a16:creationId xmlns:a16="http://schemas.microsoft.com/office/drawing/2014/main" id="{C47CD945-EF93-4719-B5D7-8CD376F0FF1F}"/>
              </a:ext>
            </a:extLst>
          </p:cNvPr>
          <p:cNvSpPr/>
          <p:nvPr/>
        </p:nvSpPr>
        <p:spPr bwMode="auto">
          <a:xfrm>
            <a:off x="1121296" y="5157192"/>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4</a:t>
            </a:r>
          </a:p>
        </p:txBody>
      </p:sp>
      <p:sp>
        <p:nvSpPr>
          <p:cNvPr id="26" name="TextBox 25">
            <a:extLst>
              <a:ext uri="{FF2B5EF4-FFF2-40B4-BE49-F238E27FC236}">
                <a16:creationId xmlns:a16="http://schemas.microsoft.com/office/drawing/2014/main" id="{8430866C-A252-4739-9572-CF982B87C878}"/>
              </a:ext>
            </a:extLst>
          </p:cNvPr>
          <p:cNvSpPr txBox="1"/>
          <p:nvPr/>
        </p:nvSpPr>
        <p:spPr>
          <a:xfrm>
            <a:off x="1656751" y="5232372"/>
            <a:ext cx="4300731" cy="818686"/>
          </a:xfrm>
          <a:prstGeom prst="rect">
            <a:avLst/>
          </a:prstGeom>
          <a:noFill/>
        </p:spPr>
        <p:txBody>
          <a:bodyPr wrap="square" lIns="0" tIns="0" rIns="0" bIns="0" rtlCol="0">
            <a:spAutoFit/>
          </a:bodyPr>
          <a:lstStyle/>
          <a:p>
            <a:pPr rtl="0">
              <a:lnSpc>
                <a:spcPct val="95000"/>
              </a:lnSpc>
            </a:pPr>
            <a:r>
              <a:rPr lang="en-gb" sz="1400" dirty="0">
                <a:latin typeface="+mn-lt"/>
              </a:rPr>
              <a:t>Any</a:t>
            </a:r>
            <a:r>
              <a:rPr lang="en-gb" sz="1400" b="1" dirty="0">
                <a:latin typeface="+mn-lt"/>
              </a:rPr>
              <a:t> expenses/remuneration</a:t>
            </a:r>
            <a:r>
              <a:rPr lang="en-gb" sz="1400" dirty="0">
                <a:latin typeface="+mn-lt"/>
              </a:rPr>
              <a:t> can be divided between more than one project/activity by checking the box “</a:t>
            </a:r>
            <a:r>
              <a:rPr lang="en-gb" sz="1400" b="1" dirty="0">
                <a:latin typeface="+mn-lt"/>
              </a:rPr>
              <a:t>Allocate on multiple projects</a:t>
            </a:r>
            <a:r>
              <a:rPr lang="en-gb" sz="1400" dirty="0">
                <a:latin typeface="+mn-lt"/>
              </a:rPr>
              <a:t>” (see more on the next page)</a:t>
            </a:r>
          </a:p>
        </p:txBody>
      </p:sp>
      <p:cxnSp>
        <p:nvCxnSpPr>
          <p:cNvPr id="19" name="Straight Arrow Connector 18">
            <a:extLst>
              <a:ext uri="{FF2B5EF4-FFF2-40B4-BE49-F238E27FC236}">
                <a16:creationId xmlns:a16="http://schemas.microsoft.com/office/drawing/2014/main" id="{AA13F053-707A-4C38-B41A-212403F46915}"/>
              </a:ext>
            </a:extLst>
          </p:cNvPr>
          <p:cNvCxnSpPr>
            <a:cxnSpLocks/>
          </p:cNvCxnSpPr>
          <p:nvPr/>
        </p:nvCxnSpPr>
        <p:spPr bwMode="auto">
          <a:xfrm flipV="1">
            <a:off x="5883064" y="3541607"/>
            <a:ext cx="715034" cy="1831609"/>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pic>
        <p:nvPicPr>
          <p:cNvPr id="27" name="Picture 26">
            <a:extLst>
              <a:ext uri="{FF2B5EF4-FFF2-40B4-BE49-F238E27FC236}">
                <a16:creationId xmlns:a16="http://schemas.microsoft.com/office/drawing/2014/main" id="{2591B168-B514-4352-B015-8FCECE60D004}"/>
              </a:ext>
            </a:extLst>
          </p:cNvPr>
          <p:cNvPicPr>
            <a:picLocks noChangeAspect="1"/>
          </p:cNvPicPr>
          <p:nvPr/>
        </p:nvPicPr>
        <p:blipFill rotWithShape="1">
          <a:blip r:embed="rId5"/>
          <a:srcRect r="14448"/>
          <a:stretch/>
        </p:blipFill>
        <p:spPr>
          <a:xfrm>
            <a:off x="9048424" y="1569548"/>
            <a:ext cx="2695515" cy="1960464"/>
          </a:xfrm>
          <a:prstGeom prst="rect">
            <a:avLst/>
          </a:prstGeom>
          <a:ln>
            <a:solidFill>
              <a:schemeClr val="tx1"/>
            </a:solidFill>
          </a:ln>
        </p:spPr>
      </p:pic>
    </p:spTree>
    <p:extLst>
      <p:ext uri="{BB962C8B-B14F-4D97-AF65-F5344CB8AC3E}">
        <p14:creationId xmlns:p14="http://schemas.microsoft.com/office/powerpoint/2010/main" val="212169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sz="3200"/>
              <a:t>Divide the settlement of expenses between more than one project/activity</a:t>
            </a:r>
          </a:p>
        </p:txBody>
      </p:sp>
      <p:sp>
        <p:nvSpPr>
          <p:cNvPr id="4" name="Pladsholder til dato 3"/>
          <p:cNvSpPr>
            <a:spLocks noGrp="1"/>
          </p:cNvSpPr>
          <p:nvPr>
            <p:ph type="dt" sz="half" idx="10"/>
          </p:nvPr>
        </p:nvSpPr>
        <p:spPr/>
        <p:txBody>
          <a:bodyPr rtlCol="0"/>
          <a:lstStyle/>
          <a:p>
            <a:pPr rtl="0"/>
            <a:r>
              <a:rPr lang="da-DK" smtClean="0"/>
              <a:t>06-01-2021</a:t>
            </a:r>
            <a:r>
              <a:rPr lang="en-gb"/>
              <a:t>03-11-2020</a:t>
            </a:r>
            <a:endParaRPr lang="da-DK" dirty="0"/>
          </a:p>
        </p:txBody>
      </p:sp>
      <p:sp>
        <p:nvSpPr>
          <p:cNvPr id="7" name="Oval 6">
            <a:extLst>
              <a:ext uri="{FF2B5EF4-FFF2-40B4-BE49-F238E27FC236}">
                <a16:creationId xmlns:a16="http://schemas.microsoft.com/office/drawing/2014/main" id="{2CBA3D96-45D8-4A64-9262-E3852634F951}"/>
              </a:ext>
            </a:extLst>
          </p:cNvPr>
          <p:cNvSpPr/>
          <p:nvPr/>
        </p:nvSpPr>
        <p:spPr bwMode="auto">
          <a:xfrm>
            <a:off x="950445" y="1684799"/>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1</a:t>
            </a:r>
          </a:p>
        </p:txBody>
      </p:sp>
      <p:sp>
        <p:nvSpPr>
          <p:cNvPr id="8" name="Oval 7">
            <a:extLst>
              <a:ext uri="{FF2B5EF4-FFF2-40B4-BE49-F238E27FC236}">
                <a16:creationId xmlns:a16="http://schemas.microsoft.com/office/drawing/2014/main" id="{BA2FB99D-DF5B-47A8-AEEE-930C6E63823E}"/>
              </a:ext>
            </a:extLst>
          </p:cNvPr>
          <p:cNvSpPr/>
          <p:nvPr/>
        </p:nvSpPr>
        <p:spPr bwMode="auto">
          <a:xfrm>
            <a:off x="950445" y="2730414"/>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2</a:t>
            </a:r>
          </a:p>
        </p:txBody>
      </p:sp>
      <p:sp>
        <p:nvSpPr>
          <p:cNvPr id="9" name="Oval 8">
            <a:extLst>
              <a:ext uri="{FF2B5EF4-FFF2-40B4-BE49-F238E27FC236}">
                <a16:creationId xmlns:a16="http://schemas.microsoft.com/office/drawing/2014/main" id="{58D545DF-4968-4879-803E-C005882C1875}"/>
              </a:ext>
            </a:extLst>
          </p:cNvPr>
          <p:cNvSpPr/>
          <p:nvPr/>
        </p:nvSpPr>
        <p:spPr bwMode="auto">
          <a:xfrm>
            <a:off x="950445" y="3614809"/>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a:solidFill>
                  <a:schemeClr val="bg1"/>
                </a:solidFill>
              </a:rPr>
              <a:t>3</a:t>
            </a:r>
            <a:endParaRPr kumimoji="0" lang="da-DK" sz="1600" b="0" i="0" u="none" strike="noStrike" cap="none" normalizeH="0" baseline="0" dirty="0">
              <a:ln>
                <a:noFill/>
              </a:ln>
              <a:solidFill>
                <a:schemeClr val="bg1"/>
              </a:solidFill>
              <a:effectLst/>
              <a:latin typeface="AU Passata" pitchFamily="34" charset="0"/>
            </a:endParaRPr>
          </a:p>
        </p:txBody>
      </p:sp>
      <p:sp>
        <p:nvSpPr>
          <p:cNvPr id="10" name="TextBox 9">
            <a:extLst>
              <a:ext uri="{FF2B5EF4-FFF2-40B4-BE49-F238E27FC236}">
                <a16:creationId xmlns:a16="http://schemas.microsoft.com/office/drawing/2014/main" id="{7E117655-1B58-4374-95A5-3FE7FB6DAC33}"/>
              </a:ext>
            </a:extLst>
          </p:cNvPr>
          <p:cNvSpPr txBox="1"/>
          <p:nvPr/>
        </p:nvSpPr>
        <p:spPr>
          <a:xfrm>
            <a:off x="1485900" y="2753119"/>
            <a:ext cx="4216090" cy="409343"/>
          </a:xfrm>
          <a:prstGeom prst="rect">
            <a:avLst/>
          </a:prstGeom>
          <a:noFill/>
        </p:spPr>
        <p:txBody>
          <a:bodyPr wrap="square" lIns="0" tIns="0" rIns="0" bIns="0" rtlCol="0">
            <a:spAutoFit/>
          </a:bodyPr>
          <a:lstStyle/>
          <a:p>
            <a:pPr rtl="0">
              <a:lnSpc>
                <a:spcPct val="95000"/>
              </a:lnSpc>
            </a:pPr>
            <a:r>
              <a:rPr lang="en-gb" sz="1400" dirty="0">
                <a:latin typeface="+mn-lt"/>
              </a:rPr>
              <a:t>Under “</a:t>
            </a:r>
            <a:r>
              <a:rPr lang="en-gb" sz="1400" b="1" dirty="0">
                <a:latin typeface="+mn-lt"/>
              </a:rPr>
              <a:t>allocate</a:t>
            </a:r>
            <a:r>
              <a:rPr lang="en-gb" sz="1400" dirty="0">
                <a:latin typeface="+mn-lt"/>
              </a:rPr>
              <a:t>”, you can select whether the project in question should cover expenses or remuneration.</a:t>
            </a:r>
          </a:p>
        </p:txBody>
      </p:sp>
      <p:sp>
        <p:nvSpPr>
          <p:cNvPr id="11" name="TextBox 10">
            <a:extLst>
              <a:ext uri="{FF2B5EF4-FFF2-40B4-BE49-F238E27FC236}">
                <a16:creationId xmlns:a16="http://schemas.microsoft.com/office/drawing/2014/main" id="{D5DED0AF-6151-4A24-B74B-0B24E48ED4BC}"/>
              </a:ext>
            </a:extLst>
          </p:cNvPr>
          <p:cNvSpPr txBox="1"/>
          <p:nvPr/>
        </p:nvSpPr>
        <p:spPr>
          <a:xfrm>
            <a:off x="1485900" y="1684799"/>
            <a:ext cx="4300731" cy="818686"/>
          </a:xfrm>
          <a:prstGeom prst="rect">
            <a:avLst/>
          </a:prstGeom>
          <a:noFill/>
        </p:spPr>
        <p:txBody>
          <a:bodyPr wrap="square" lIns="0" tIns="0" rIns="0" bIns="0" rtlCol="0">
            <a:spAutoFit/>
          </a:bodyPr>
          <a:lstStyle/>
          <a:p>
            <a:pPr rtl="0">
              <a:lnSpc>
                <a:spcPct val="95000"/>
              </a:lnSpc>
            </a:pPr>
            <a:r>
              <a:rPr lang="en-gb" sz="1400" dirty="0">
                <a:latin typeface="+mn-lt"/>
              </a:rPr>
              <a:t>Choose the relevant purpose by clicking the dropdown list under “</a:t>
            </a:r>
            <a:r>
              <a:rPr lang="en-gb" sz="1400" b="1" dirty="0">
                <a:latin typeface="+mn-lt"/>
              </a:rPr>
              <a:t>Purpose</a:t>
            </a:r>
            <a:r>
              <a:rPr lang="en-gb" sz="1400" dirty="0" smtClean="0">
                <a:latin typeface="+mn-lt"/>
              </a:rPr>
              <a:t>”.</a:t>
            </a:r>
          </a:p>
          <a:p>
            <a:pPr rtl="0">
              <a:lnSpc>
                <a:spcPct val="95000"/>
              </a:lnSpc>
            </a:pPr>
            <a:r>
              <a:rPr lang="en-GB" sz="1400" dirty="0" smtClean="0">
                <a:latin typeface="+mn-lt"/>
              </a:rPr>
              <a:t>Please note that when choosing ‘other’ the system freezes, therefore press esc to continue </a:t>
            </a:r>
            <a:endParaRPr lang="en-gb" sz="1400" dirty="0">
              <a:latin typeface="+mn-lt"/>
            </a:endParaRPr>
          </a:p>
        </p:txBody>
      </p:sp>
      <p:sp>
        <p:nvSpPr>
          <p:cNvPr id="12" name="TextBox 11">
            <a:extLst>
              <a:ext uri="{FF2B5EF4-FFF2-40B4-BE49-F238E27FC236}">
                <a16:creationId xmlns:a16="http://schemas.microsoft.com/office/drawing/2014/main" id="{14E5A481-CCAC-425A-9462-344CA911C7CC}"/>
              </a:ext>
            </a:extLst>
          </p:cNvPr>
          <p:cNvSpPr txBox="1"/>
          <p:nvPr/>
        </p:nvSpPr>
        <p:spPr>
          <a:xfrm>
            <a:off x="1485900" y="3603507"/>
            <a:ext cx="4300731" cy="614014"/>
          </a:xfrm>
          <a:prstGeom prst="rect">
            <a:avLst/>
          </a:prstGeom>
          <a:noFill/>
        </p:spPr>
        <p:txBody>
          <a:bodyPr wrap="square" lIns="0" tIns="0" rIns="0" bIns="0" rtlCol="0">
            <a:spAutoFit/>
          </a:bodyPr>
          <a:lstStyle/>
          <a:p>
            <a:pPr rtl="0">
              <a:lnSpc>
                <a:spcPct val="95000"/>
              </a:lnSpc>
            </a:pPr>
            <a:r>
              <a:rPr lang="en-gb" sz="1400" dirty="0">
                <a:latin typeface="+mn-lt"/>
              </a:rPr>
              <a:t>You can divide the expenses by stating a specific amount or percentages. If you state percentages, the total must be 100%. </a:t>
            </a:r>
          </a:p>
        </p:txBody>
      </p:sp>
      <p:sp>
        <p:nvSpPr>
          <p:cNvPr id="13" name="Oval 12">
            <a:extLst>
              <a:ext uri="{FF2B5EF4-FFF2-40B4-BE49-F238E27FC236}">
                <a16:creationId xmlns:a16="http://schemas.microsoft.com/office/drawing/2014/main" id="{26D29598-B77E-4273-B656-883017E4D2A8}"/>
              </a:ext>
            </a:extLst>
          </p:cNvPr>
          <p:cNvSpPr/>
          <p:nvPr/>
        </p:nvSpPr>
        <p:spPr bwMode="auto">
          <a:xfrm>
            <a:off x="950445" y="4715780"/>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4</a:t>
            </a:r>
          </a:p>
        </p:txBody>
      </p:sp>
      <p:sp>
        <p:nvSpPr>
          <p:cNvPr id="14" name="TextBox 13">
            <a:extLst>
              <a:ext uri="{FF2B5EF4-FFF2-40B4-BE49-F238E27FC236}">
                <a16:creationId xmlns:a16="http://schemas.microsoft.com/office/drawing/2014/main" id="{91388401-96B9-475C-89C5-6879356BC590}"/>
              </a:ext>
            </a:extLst>
          </p:cNvPr>
          <p:cNvSpPr txBox="1"/>
          <p:nvPr/>
        </p:nvSpPr>
        <p:spPr>
          <a:xfrm>
            <a:off x="1485900" y="4680008"/>
            <a:ext cx="4300731" cy="1023357"/>
          </a:xfrm>
          <a:prstGeom prst="rect">
            <a:avLst/>
          </a:prstGeom>
          <a:noFill/>
        </p:spPr>
        <p:txBody>
          <a:bodyPr wrap="square" lIns="0" tIns="0" rIns="0" bIns="0" rtlCol="0">
            <a:spAutoFit/>
          </a:bodyPr>
          <a:lstStyle/>
          <a:p>
            <a:pPr rtl="0">
              <a:lnSpc>
                <a:spcPct val="95000"/>
              </a:lnSpc>
            </a:pPr>
            <a:r>
              <a:rPr lang="en-gb" sz="1400" dirty="0">
                <a:latin typeface="+mn-lt"/>
              </a:rPr>
              <a:t>When your expenses relate to more than one project, please use the comments field to inform Accounts how the expenses should be divided (e.g. accommodation in connection with xx project and plane ticket in connection with xx project)</a:t>
            </a:r>
          </a:p>
        </p:txBody>
      </p:sp>
      <p:pic>
        <p:nvPicPr>
          <p:cNvPr id="6" name="Picture 5">
            <a:extLst>
              <a:ext uri="{FF2B5EF4-FFF2-40B4-BE49-F238E27FC236}">
                <a16:creationId xmlns:a16="http://schemas.microsoft.com/office/drawing/2014/main" id="{C0FAD1C4-9E47-4D69-82BC-AF84528A8029}"/>
              </a:ext>
            </a:extLst>
          </p:cNvPr>
          <p:cNvPicPr>
            <a:picLocks noChangeAspect="1"/>
          </p:cNvPicPr>
          <p:nvPr/>
        </p:nvPicPr>
        <p:blipFill>
          <a:blip r:embed="rId3"/>
          <a:stretch>
            <a:fillRect/>
          </a:stretch>
        </p:blipFill>
        <p:spPr>
          <a:xfrm>
            <a:off x="6181888" y="1772222"/>
            <a:ext cx="5690025" cy="3802740"/>
          </a:xfrm>
          <a:prstGeom prst="rect">
            <a:avLst/>
          </a:prstGeom>
          <a:ln>
            <a:solidFill>
              <a:schemeClr val="bg1">
                <a:lumMod val="50000"/>
              </a:schemeClr>
            </a:solidFill>
          </a:ln>
        </p:spPr>
      </p:pic>
    </p:spTree>
    <p:extLst>
      <p:ext uri="{BB962C8B-B14F-4D97-AF65-F5344CB8AC3E}">
        <p14:creationId xmlns:p14="http://schemas.microsoft.com/office/powerpoint/2010/main" val="265347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gb"/>
              <a:t>How to generate links</a:t>
            </a:r>
          </a:p>
        </p:txBody>
      </p:sp>
      <p:sp>
        <p:nvSpPr>
          <p:cNvPr id="4" name="Pladsholder til dato 3"/>
          <p:cNvSpPr>
            <a:spLocks noGrp="1"/>
          </p:cNvSpPr>
          <p:nvPr>
            <p:ph type="dt" sz="half" idx="10"/>
          </p:nvPr>
        </p:nvSpPr>
        <p:spPr/>
        <p:txBody>
          <a:bodyPr rtlCol="0"/>
          <a:lstStyle/>
          <a:p>
            <a:pPr rtl="0"/>
            <a:r>
              <a:rPr lang="da-DK" smtClean="0"/>
              <a:t>06-01-2021</a:t>
            </a:r>
            <a:r>
              <a:rPr lang="en-gb"/>
              <a:t>03-11-2020</a:t>
            </a:r>
            <a:endParaRPr lang="da-DK" dirty="0"/>
          </a:p>
        </p:txBody>
      </p:sp>
      <p:pic>
        <p:nvPicPr>
          <p:cNvPr id="5" name="Picture 4">
            <a:extLst>
              <a:ext uri="{FF2B5EF4-FFF2-40B4-BE49-F238E27FC236}">
                <a16:creationId xmlns:a16="http://schemas.microsoft.com/office/drawing/2014/main" id="{22B47422-E433-45D3-96B9-6D498F3C938D}"/>
              </a:ext>
            </a:extLst>
          </p:cNvPr>
          <p:cNvPicPr>
            <a:picLocks noChangeAspect="1"/>
          </p:cNvPicPr>
          <p:nvPr/>
        </p:nvPicPr>
        <p:blipFill>
          <a:blip r:embed="rId3"/>
          <a:stretch>
            <a:fillRect/>
          </a:stretch>
        </p:blipFill>
        <p:spPr>
          <a:xfrm>
            <a:off x="6103185" y="1124744"/>
            <a:ext cx="5066877" cy="5445224"/>
          </a:xfrm>
          <a:prstGeom prst="rect">
            <a:avLst/>
          </a:prstGeom>
          <a:ln>
            <a:solidFill>
              <a:schemeClr val="bg1">
                <a:lumMod val="50000"/>
              </a:schemeClr>
            </a:solidFill>
          </a:ln>
        </p:spPr>
      </p:pic>
      <p:pic>
        <p:nvPicPr>
          <p:cNvPr id="18" name="Picture 17">
            <a:extLst>
              <a:ext uri="{FF2B5EF4-FFF2-40B4-BE49-F238E27FC236}">
                <a16:creationId xmlns:a16="http://schemas.microsoft.com/office/drawing/2014/main" id="{6CE51334-5031-4B27-A845-78DC81BC4D2F}"/>
              </a:ext>
            </a:extLst>
          </p:cNvPr>
          <p:cNvPicPr>
            <a:picLocks noChangeAspect="1"/>
          </p:cNvPicPr>
          <p:nvPr/>
        </p:nvPicPr>
        <p:blipFill rotWithShape="1">
          <a:blip r:embed="rId4"/>
          <a:srcRect b="69648"/>
          <a:stretch/>
        </p:blipFill>
        <p:spPr>
          <a:xfrm>
            <a:off x="7436297" y="3660068"/>
            <a:ext cx="4274739" cy="1346613"/>
          </a:xfrm>
          <a:prstGeom prst="rect">
            <a:avLst/>
          </a:prstGeom>
          <a:ln>
            <a:solidFill>
              <a:schemeClr val="accent1"/>
            </a:solidFill>
          </a:ln>
        </p:spPr>
      </p:pic>
      <p:cxnSp>
        <p:nvCxnSpPr>
          <p:cNvPr id="20" name="Straight Arrow Connector 19">
            <a:extLst>
              <a:ext uri="{FF2B5EF4-FFF2-40B4-BE49-F238E27FC236}">
                <a16:creationId xmlns:a16="http://schemas.microsoft.com/office/drawing/2014/main" id="{FC7C22DF-F7EA-46E7-AFD3-87D0D88C8F62}"/>
              </a:ext>
            </a:extLst>
          </p:cNvPr>
          <p:cNvCxnSpPr>
            <a:cxnSpLocks/>
          </p:cNvCxnSpPr>
          <p:nvPr/>
        </p:nvCxnSpPr>
        <p:spPr bwMode="auto">
          <a:xfrm flipV="1">
            <a:off x="7030516" y="5006681"/>
            <a:ext cx="1368152" cy="1230631"/>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sp>
        <p:nvSpPr>
          <p:cNvPr id="9" name="Oval 8">
            <a:extLst>
              <a:ext uri="{FF2B5EF4-FFF2-40B4-BE49-F238E27FC236}">
                <a16:creationId xmlns:a16="http://schemas.microsoft.com/office/drawing/2014/main" id="{18AEA91C-43F3-4C91-8F05-BED66CBE2C8A}"/>
              </a:ext>
            </a:extLst>
          </p:cNvPr>
          <p:cNvSpPr/>
          <p:nvPr/>
        </p:nvSpPr>
        <p:spPr bwMode="auto">
          <a:xfrm>
            <a:off x="1009576" y="3847356"/>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2</a:t>
            </a:r>
          </a:p>
        </p:txBody>
      </p:sp>
      <p:sp>
        <p:nvSpPr>
          <p:cNvPr id="11" name="TextBox 10">
            <a:extLst>
              <a:ext uri="{FF2B5EF4-FFF2-40B4-BE49-F238E27FC236}">
                <a16:creationId xmlns:a16="http://schemas.microsoft.com/office/drawing/2014/main" id="{86EE372C-7296-4131-9E00-D67D253DE3D0}"/>
              </a:ext>
            </a:extLst>
          </p:cNvPr>
          <p:cNvSpPr txBox="1"/>
          <p:nvPr/>
        </p:nvSpPr>
        <p:spPr>
          <a:xfrm>
            <a:off x="1599563" y="3849824"/>
            <a:ext cx="4300731" cy="467820"/>
          </a:xfrm>
          <a:prstGeom prst="rect">
            <a:avLst/>
          </a:prstGeom>
          <a:noFill/>
        </p:spPr>
        <p:txBody>
          <a:bodyPr wrap="square" lIns="0" tIns="0" rIns="0" bIns="0" rtlCol="0">
            <a:spAutoFit/>
          </a:bodyPr>
          <a:lstStyle/>
          <a:p>
            <a:pPr rtl="0">
              <a:lnSpc>
                <a:spcPct val="95000"/>
              </a:lnSpc>
            </a:pPr>
            <a:r>
              <a:rPr lang="en-gb" sz="1600" dirty="0">
                <a:latin typeface="+mn-lt"/>
              </a:rPr>
              <a:t>Click “</a:t>
            </a:r>
            <a:r>
              <a:rPr lang="en-gb" sz="1600" b="1" dirty="0">
                <a:latin typeface="+mn-lt"/>
              </a:rPr>
              <a:t>Generate link</a:t>
            </a:r>
            <a:r>
              <a:rPr lang="en-gb" sz="1600" dirty="0">
                <a:latin typeface="+mn-lt"/>
              </a:rPr>
              <a:t>” and then click “</a:t>
            </a:r>
            <a:r>
              <a:rPr lang="en-gb" sz="1600" b="1" dirty="0">
                <a:latin typeface="+mn-lt"/>
              </a:rPr>
              <a:t>Copy</a:t>
            </a:r>
            <a:r>
              <a:rPr lang="en-gb" sz="1600" dirty="0">
                <a:latin typeface="+mn-lt"/>
              </a:rPr>
              <a:t>” – the link has now been copied.</a:t>
            </a:r>
          </a:p>
        </p:txBody>
      </p:sp>
      <p:sp>
        <p:nvSpPr>
          <p:cNvPr id="12" name="Oval 11">
            <a:extLst>
              <a:ext uri="{FF2B5EF4-FFF2-40B4-BE49-F238E27FC236}">
                <a16:creationId xmlns:a16="http://schemas.microsoft.com/office/drawing/2014/main" id="{1F0B68CA-1B5C-4B6E-A6F4-86C075997E8C}"/>
              </a:ext>
            </a:extLst>
          </p:cNvPr>
          <p:cNvSpPr/>
          <p:nvPr/>
        </p:nvSpPr>
        <p:spPr bwMode="auto">
          <a:xfrm>
            <a:off x="1009576" y="5498646"/>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3</a:t>
            </a:r>
          </a:p>
        </p:txBody>
      </p:sp>
      <p:sp>
        <p:nvSpPr>
          <p:cNvPr id="13" name="TextBox 12">
            <a:extLst>
              <a:ext uri="{FF2B5EF4-FFF2-40B4-BE49-F238E27FC236}">
                <a16:creationId xmlns:a16="http://schemas.microsoft.com/office/drawing/2014/main" id="{54B144FE-5915-4151-8B81-DF01F92CB8FA}"/>
              </a:ext>
            </a:extLst>
          </p:cNvPr>
          <p:cNvSpPr txBox="1"/>
          <p:nvPr/>
        </p:nvSpPr>
        <p:spPr>
          <a:xfrm>
            <a:off x="1577657" y="5413494"/>
            <a:ext cx="4300731" cy="701731"/>
          </a:xfrm>
          <a:prstGeom prst="rect">
            <a:avLst/>
          </a:prstGeom>
          <a:noFill/>
        </p:spPr>
        <p:txBody>
          <a:bodyPr wrap="square" lIns="0" tIns="0" rIns="0" bIns="0" rtlCol="0">
            <a:spAutoFit/>
          </a:bodyPr>
          <a:lstStyle/>
          <a:p>
            <a:pPr rtl="0">
              <a:lnSpc>
                <a:spcPct val="95000"/>
              </a:lnSpc>
            </a:pPr>
            <a:r>
              <a:rPr lang="en-gb" sz="1600">
                <a:latin typeface="+mn-lt"/>
              </a:rPr>
              <a:t>Open a new email and write an email text to the international partner. Add the link to the form in the email.</a:t>
            </a:r>
          </a:p>
        </p:txBody>
      </p:sp>
      <p:sp>
        <p:nvSpPr>
          <p:cNvPr id="14" name="Oval 13">
            <a:extLst>
              <a:ext uri="{FF2B5EF4-FFF2-40B4-BE49-F238E27FC236}">
                <a16:creationId xmlns:a16="http://schemas.microsoft.com/office/drawing/2014/main" id="{30CEE321-ED91-445C-AE75-BC47C83DAD03}"/>
              </a:ext>
            </a:extLst>
          </p:cNvPr>
          <p:cNvSpPr/>
          <p:nvPr/>
        </p:nvSpPr>
        <p:spPr bwMode="auto">
          <a:xfrm>
            <a:off x="1009576" y="1570873"/>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1</a:t>
            </a:r>
          </a:p>
        </p:txBody>
      </p:sp>
      <p:sp>
        <p:nvSpPr>
          <p:cNvPr id="15" name="TextBox 14">
            <a:extLst>
              <a:ext uri="{FF2B5EF4-FFF2-40B4-BE49-F238E27FC236}">
                <a16:creationId xmlns:a16="http://schemas.microsoft.com/office/drawing/2014/main" id="{9BA0BFA8-22C7-49B9-84EF-0696BA52798D}"/>
              </a:ext>
            </a:extLst>
          </p:cNvPr>
          <p:cNvSpPr txBox="1"/>
          <p:nvPr/>
        </p:nvSpPr>
        <p:spPr>
          <a:xfrm>
            <a:off x="1577657" y="1564102"/>
            <a:ext cx="4300731" cy="1637371"/>
          </a:xfrm>
          <a:prstGeom prst="rect">
            <a:avLst/>
          </a:prstGeom>
          <a:noFill/>
        </p:spPr>
        <p:txBody>
          <a:bodyPr wrap="square" lIns="0" tIns="0" rIns="0" bIns="0" rtlCol="0">
            <a:spAutoFit/>
          </a:bodyPr>
          <a:lstStyle/>
          <a:p>
            <a:pPr rtl="0">
              <a:lnSpc>
                <a:spcPct val="95000"/>
              </a:lnSpc>
            </a:pPr>
            <a:r>
              <a:rPr lang="en-gb" sz="1600">
                <a:latin typeface="+mn-lt"/>
              </a:rPr>
              <a:t>Check the box “Manual control of Form”, if you wish to check the form before it is sent to Accounts.</a:t>
            </a:r>
          </a:p>
          <a:p>
            <a:pPr rtl="0">
              <a:lnSpc>
                <a:spcPct val="95000"/>
              </a:lnSpc>
            </a:pPr>
            <a:endParaRPr lang="da-DK" sz="1600" dirty="0">
              <a:latin typeface="+mn-lt"/>
            </a:endParaRPr>
          </a:p>
          <a:p>
            <a:pPr rtl="0">
              <a:lnSpc>
                <a:spcPct val="95000"/>
              </a:lnSpc>
            </a:pPr>
            <a:r>
              <a:rPr lang="en-gb" sz="1600">
                <a:latin typeface="+mn-lt"/>
              </a:rPr>
              <a:t>NB! Remember to approve the form in the administration module to avoid process delay (see p. 9)</a:t>
            </a:r>
          </a:p>
        </p:txBody>
      </p:sp>
    </p:spTree>
    <p:extLst>
      <p:ext uri="{BB962C8B-B14F-4D97-AF65-F5344CB8AC3E}">
        <p14:creationId xmlns:p14="http://schemas.microsoft.com/office/powerpoint/2010/main" val="98160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C53D-DC47-4162-AB28-A0C3A6EEB38F}"/>
              </a:ext>
            </a:extLst>
          </p:cNvPr>
          <p:cNvSpPr>
            <a:spLocks noGrp="1"/>
          </p:cNvSpPr>
          <p:nvPr>
            <p:ph type="title"/>
          </p:nvPr>
        </p:nvSpPr>
        <p:spPr/>
        <p:txBody>
          <a:bodyPr rtlCol="0"/>
          <a:lstStyle/>
          <a:p>
            <a:pPr rtl="0"/>
            <a:r>
              <a:rPr lang="en-gb"/>
              <a:t>Checking the form </a:t>
            </a:r>
          </a:p>
        </p:txBody>
      </p:sp>
      <p:sp>
        <p:nvSpPr>
          <p:cNvPr id="4" name="Date Placeholder 3">
            <a:extLst>
              <a:ext uri="{FF2B5EF4-FFF2-40B4-BE49-F238E27FC236}">
                <a16:creationId xmlns:a16="http://schemas.microsoft.com/office/drawing/2014/main" id="{902F67F3-09F5-4E71-9BEB-C3C36A223CBD}"/>
              </a:ext>
            </a:extLst>
          </p:cNvPr>
          <p:cNvSpPr>
            <a:spLocks noGrp="1"/>
          </p:cNvSpPr>
          <p:nvPr>
            <p:ph type="dt" sz="half" idx="10"/>
          </p:nvPr>
        </p:nvSpPr>
        <p:spPr/>
        <p:txBody>
          <a:bodyPr rtlCol="0"/>
          <a:lstStyle/>
          <a:p>
            <a:pPr rtl="0"/>
            <a:r>
              <a:rPr lang="da-DK" smtClean="0"/>
              <a:t>06-01-2021</a:t>
            </a:r>
            <a:r>
              <a:rPr lang="en-gb"/>
              <a:t>03-11-2020</a:t>
            </a:r>
            <a:endParaRPr lang="da-DK" dirty="0"/>
          </a:p>
        </p:txBody>
      </p:sp>
      <p:pic>
        <p:nvPicPr>
          <p:cNvPr id="8" name="Picture 7">
            <a:extLst>
              <a:ext uri="{FF2B5EF4-FFF2-40B4-BE49-F238E27FC236}">
                <a16:creationId xmlns:a16="http://schemas.microsoft.com/office/drawing/2014/main" id="{04A68347-B381-4C09-BE55-F37273A8CB1E}"/>
              </a:ext>
            </a:extLst>
          </p:cNvPr>
          <p:cNvPicPr>
            <a:picLocks noChangeAspect="1"/>
          </p:cNvPicPr>
          <p:nvPr/>
        </p:nvPicPr>
        <p:blipFill>
          <a:blip r:embed="rId2"/>
          <a:stretch>
            <a:fillRect/>
          </a:stretch>
        </p:blipFill>
        <p:spPr>
          <a:xfrm>
            <a:off x="7425656" y="814908"/>
            <a:ext cx="1819529" cy="1343212"/>
          </a:xfrm>
          <a:prstGeom prst="rect">
            <a:avLst/>
          </a:prstGeom>
          <a:ln>
            <a:solidFill>
              <a:schemeClr val="accent1"/>
            </a:solidFill>
          </a:ln>
        </p:spPr>
      </p:pic>
      <p:pic>
        <p:nvPicPr>
          <p:cNvPr id="10" name="Picture 9">
            <a:extLst>
              <a:ext uri="{FF2B5EF4-FFF2-40B4-BE49-F238E27FC236}">
                <a16:creationId xmlns:a16="http://schemas.microsoft.com/office/drawing/2014/main" id="{0C482806-8257-47E4-8FAF-CC3CFC04BAC0}"/>
              </a:ext>
            </a:extLst>
          </p:cNvPr>
          <p:cNvPicPr>
            <a:picLocks noChangeAspect="1"/>
          </p:cNvPicPr>
          <p:nvPr/>
        </p:nvPicPr>
        <p:blipFill>
          <a:blip r:embed="rId3"/>
          <a:stretch>
            <a:fillRect/>
          </a:stretch>
        </p:blipFill>
        <p:spPr>
          <a:xfrm>
            <a:off x="6090259" y="2469268"/>
            <a:ext cx="3457119" cy="2825957"/>
          </a:xfrm>
          <a:prstGeom prst="rect">
            <a:avLst/>
          </a:prstGeom>
          <a:ln>
            <a:solidFill>
              <a:schemeClr val="accent1"/>
            </a:solidFill>
          </a:ln>
        </p:spPr>
      </p:pic>
      <p:pic>
        <p:nvPicPr>
          <p:cNvPr id="12" name="Picture 11">
            <a:extLst>
              <a:ext uri="{FF2B5EF4-FFF2-40B4-BE49-F238E27FC236}">
                <a16:creationId xmlns:a16="http://schemas.microsoft.com/office/drawing/2014/main" id="{F598965A-920C-4412-98F8-A483B2C1B3DD}"/>
              </a:ext>
            </a:extLst>
          </p:cNvPr>
          <p:cNvPicPr>
            <a:picLocks noChangeAspect="1"/>
          </p:cNvPicPr>
          <p:nvPr/>
        </p:nvPicPr>
        <p:blipFill>
          <a:blip r:embed="rId4"/>
          <a:stretch>
            <a:fillRect/>
          </a:stretch>
        </p:blipFill>
        <p:spPr>
          <a:xfrm>
            <a:off x="6996910" y="3466694"/>
            <a:ext cx="4267479" cy="2629689"/>
          </a:xfrm>
          <a:prstGeom prst="rect">
            <a:avLst/>
          </a:prstGeom>
          <a:ln>
            <a:solidFill>
              <a:schemeClr val="accent1"/>
            </a:solidFill>
          </a:ln>
        </p:spPr>
      </p:pic>
      <p:sp>
        <p:nvSpPr>
          <p:cNvPr id="13" name="Oval 12">
            <a:extLst>
              <a:ext uri="{FF2B5EF4-FFF2-40B4-BE49-F238E27FC236}">
                <a16:creationId xmlns:a16="http://schemas.microsoft.com/office/drawing/2014/main" id="{532298F4-4C03-4222-84EF-7CB01BB5EB0F}"/>
              </a:ext>
            </a:extLst>
          </p:cNvPr>
          <p:cNvSpPr/>
          <p:nvPr/>
        </p:nvSpPr>
        <p:spPr bwMode="auto">
          <a:xfrm>
            <a:off x="950445" y="1846019"/>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1</a:t>
            </a:r>
          </a:p>
        </p:txBody>
      </p:sp>
      <p:sp>
        <p:nvSpPr>
          <p:cNvPr id="14" name="Oval 13">
            <a:extLst>
              <a:ext uri="{FF2B5EF4-FFF2-40B4-BE49-F238E27FC236}">
                <a16:creationId xmlns:a16="http://schemas.microsoft.com/office/drawing/2014/main" id="{90033E5A-92F1-4194-9746-17C5D472FC14}"/>
              </a:ext>
            </a:extLst>
          </p:cNvPr>
          <p:cNvSpPr/>
          <p:nvPr/>
        </p:nvSpPr>
        <p:spPr bwMode="auto">
          <a:xfrm>
            <a:off x="950445" y="2802606"/>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2</a:t>
            </a:r>
          </a:p>
        </p:txBody>
      </p:sp>
      <p:sp>
        <p:nvSpPr>
          <p:cNvPr id="15" name="Oval 14">
            <a:extLst>
              <a:ext uri="{FF2B5EF4-FFF2-40B4-BE49-F238E27FC236}">
                <a16:creationId xmlns:a16="http://schemas.microsoft.com/office/drawing/2014/main" id="{527E68DF-CCFB-40D8-9867-0341DF79979D}"/>
              </a:ext>
            </a:extLst>
          </p:cNvPr>
          <p:cNvSpPr/>
          <p:nvPr/>
        </p:nvSpPr>
        <p:spPr bwMode="auto">
          <a:xfrm>
            <a:off x="950445" y="3759193"/>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a:solidFill>
                  <a:schemeClr val="bg1"/>
                </a:solidFill>
              </a:rPr>
              <a:t>3</a:t>
            </a:r>
            <a:endParaRPr kumimoji="0" lang="da-DK" sz="1600" b="0" i="0" u="none" strike="noStrike" cap="none" normalizeH="0" baseline="0" dirty="0">
              <a:ln>
                <a:noFill/>
              </a:ln>
              <a:solidFill>
                <a:schemeClr val="bg1"/>
              </a:solidFill>
              <a:effectLst/>
              <a:latin typeface="AU Passata" pitchFamily="34" charset="0"/>
            </a:endParaRPr>
          </a:p>
        </p:txBody>
      </p:sp>
      <p:sp>
        <p:nvSpPr>
          <p:cNvPr id="16" name="TextBox 15">
            <a:extLst>
              <a:ext uri="{FF2B5EF4-FFF2-40B4-BE49-F238E27FC236}">
                <a16:creationId xmlns:a16="http://schemas.microsoft.com/office/drawing/2014/main" id="{D2DDB66C-B4EE-44C4-B5BA-ABCF61CC52CE}"/>
              </a:ext>
            </a:extLst>
          </p:cNvPr>
          <p:cNvSpPr txBox="1"/>
          <p:nvPr/>
        </p:nvSpPr>
        <p:spPr>
          <a:xfrm>
            <a:off x="1485900" y="2709839"/>
            <a:ext cx="4216090" cy="701731"/>
          </a:xfrm>
          <a:prstGeom prst="rect">
            <a:avLst/>
          </a:prstGeom>
          <a:noFill/>
        </p:spPr>
        <p:txBody>
          <a:bodyPr wrap="square" lIns="0" tIns="0" rIns="0" bIns="0" rtlCol="0">
            <a:spAutoFit/>
          </a:bodyPr>
          <a:lstStyle/>
          <a:p>
            <a:pPr rtl="0">
              <a:lnSpc>
                <a:spcPct val="95000"/>
              </a:lnSpc>
            </a:pPr>
            <a:r>
              <a:rPr lang="en-gb" sz="1600">
                <a:latin typeface="+mn-lt"/>
              </a:rPr>
              <a:t>When you have checked the form, you must change the form’s status under “edit”</a:t>
            </a:r>
            <a:endParaRPr lang="da-DK" sz="1600" dirty="0">
              <a:latin typeface="+mn-lt"/>
            </a:endParaRPr>
          </a:p>
        </p:txBody>
      </p:sp>
      <p:sp>
        <p:nvSpPr>
          <p:cNvPr id="17" name="TextBox 16">
            <a:extLst>
              <a:ext uri="{FF2B5EF4-FFF2-40B4-BE49-F238E27FC236}">
                <a16:creationId xmlns:a16="http://schemas.microsoft.com/office/drawing/2014/main" id="{BE1F4C85-146C-4B90-9FDA-CDCF13638D00}"/>
              </a:ext>
            </a:extLst>
          </p:cNvPr>
          <p:cNvSpPr txBox="1"/>
          <p:nvPr/>
        </p:nvSpPr>
        <p:spPr>
          <a:xfrm>
            <a:off x="1485900" y="1711177"/>
            <a:ext cx="4300731" cy="701731"/>
          </a:xfrm>
          <a:prstGeom prst="rect">
            <a:avLst/>
          </a:prstGeom>
          <a:noFill/>
        </p:spPr>
        <p:txBody>
          <a:bodyPr wrap="square" lIns="0" tIns="0" rIns="0" bIns="0" rtlCol="0">
            <a:spAutoFit/>
          </a:bodyPr>
          <a:lstStyle/>
          <a:p>
            <a:pPr rtl="0">
              <a:lnSpc>
                <a:spcPct val="95000"/>
              </a:lnSpc>
            </a:pPr>
            <a:r>
              <a:rPr lang="en-gb" sz="1600">
                <a:latin typeface="+mn-lt"/>
              </a:rPr>
              <a:t>To check the form, find the form in the Inbox and click “show” or “edit”.</a:t>
            </a:r>
          </a:p>
        </p:txBody>
      </p:sp>
      <p:sp>
        <p:nvSpPr>
          <p:cNvPr id="18" name="TextBox 17">
            <a:extLst>
              <a:ext uri="{FF2B5EF4-FFF2-40B4-BE49-F238E27FC236}">
                <a16:creationId xmlns:a16="http://schemas.microsoft.com/office/drawing/2014/main" id="{2E29AAB1-E33C-478B-B0D6-0C6C0EE1713D}"/>
              </a:ext>
            </a:extLst>
          </p:cNvPr>
          <p:cNvSpPr txBox="1"/>
          <p:nvPr/>
        </p:nvSpPr>
        <p:spPr>
          <a:xfrm>
            <a:off x="1485900" y="3741307"/>
            <a:ext cx="4300731" cy="467820"/>
          </a:xfrm>
          <a:prstGeom prst="rect">
            <a:avLst/>
          </a:prstGeom>
          <a:noFill/>
        </p:spPr>
        <p:txBody>
          <a:bodyPr wrap="square" lIns="0" tIns="0" rIns="0" bIns="0" rtlCol="0">
            <a:spAutoFit/>
          </a:bodyPr>
          <a:lstStyle/>
          <a:p>
            <a:pPr rtl="0">
              <a:lnSpc>
                <a:spcPct val="95000"/>
              </a:lnSpc>
            </a:pPr>
            <a:r>
              <a:rPr lang="en-gb" sz="1600" dirty="0">
                <a:latin typeface="+mn-lt"/>
              </a:rPr>
              <a:t>Here you change “state” to </a:t>
            </a:r>
            <a:r>
              <a:rPr lang="en-gb" sz="1600" dirty="0" smtClean="0">
                <a:latin typeface="+mn-lt"/>
              </a:rPr>
              <a:t>“Accepted </a:t>
            </a:r>
            <a:r>
              <a:rPr lang="en-gb" sz="1600" dirty="0">
                <a:latin typeface="+mn-lt"/>
              </a:rPr>
              <a:t>by </a:t>
            </a:r>
            <a:r>
              <a:rPr lang="en-gb" sz="1600" dirty="0" smtClean="0">
                <a:latin typeface="+mn-lt"/>
              </a:rPr>
              <a:t>Department/School”</a:t>
            </a:r>
            <a:endParaRPr lang="en-gb" sz="1600" dirty="0">
              <a:latin typeface="+mn-lt"/>
            </a:endParaRPr>
          </a:p>
        </p:txBody>
      </p:sp>
      <p:sp>
        <p:nvSpPr>
          <p:cNvPr id="19" name="Oval 18">
            <a:extLst>
              <a:ext uri="{FF2B5EF4-FFF2-40B4-BE49-F238E27FC236}">
                <a16:creationId xmlns:a16="http://schemas.microsoft.com/office/drawing/2014/main" id="{E56122B3-DC02-499C-A48D-406BCC97B280}"/>
              </a:ext>
            </a:extLst>
          </p:cNvPr>
          <p:cNvSpPr/>
          <p:nvPr/>
        </p:nvSpPr>
        <p:spPr bwMode="auto">
          <a:xfrm>
            <a:off x="950445" y="4715780"/>
            <a:ext cx="432048" cy="43204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600" b="0" i="0" u="none" strike="noStrike" cap="none" normalizeH="0">
                <a:ln>
                  <a:noFill/>
                </a:ln>
                <a:solidFill>
                  <a:schemeClr val="bg1"/>
                </a:solidFill>
                <a:effectLst/>
                <a:latin typeface="AU Passata" pitchFamily="34" charset="0"/>
              </a:rPr>
              <a:t>4</a:t>
            </a:r>
          </a:p>
        </p:txBody>
      </p:sp>
      <p:sp>
        <p:nvSpPr>
          <p:cNvPr id="20" name="TextBox 19">
            <a:extLst>
              <a:ext uri="{FF2B5EF4-FFF2-40B4-BE49-F238E27FC236}">
                <a16:creationId xmlns:a16="http://schemas.microsoft.com/office/drawing/2014/main" id="{09E3C7F7-230C-407F-86B1-4CC3CA1636A4}"/>
              </a:ext>
            </a:extLst>
          </p:cNvPr>
          <p:cNvSpPr txBox="1"/>
          <p:nvPr/>
        </p:nvSpPr>
        <p:spPr>
          <a:xfrm>
            <a:off x="1485900" y="4814849"/>
            <a:ext cx="4300731" cy="233910"/>
          </a:xfrm>
          <a:prstGeom prst="rect">
            <a:avLst/>
          </a:prstGeom>
          <a:noFill/>
        </p:spPr>
        <p:txBody>
          <a:bodyPr wrap="square" lIns="0" tIns="0" rIns="0" bIns="0" rtlCol="0">
            <a:spAutoFit/>
          </a:bodyPr>
          <a:lstStyle/>
          <a:p>
            <a:pPr rtl="0">
              <a:lnSpc>
                <a:spcPct val="95000"/>
              </a:lnSpc>
            </a:pPr>
            <a:r>
              <a:rPr lang="en-gb" sz="1600" dirty="0">
                <a:latin typeface="+mn-lt"/>
              </a:rPr>
              <a:t>The form will now be sent to </a:t>
            </a:r>
            <a:r>
              <a:rPr lang="en-gb" sz="1600" dirty="0" smtClean="0">
                <a:latin typeface="+mn-lt"/>
              </a:rPr>
              <a:t>Accounting</a:t>
            </a:r>
            <a:endParaRPr lang="en-gb" sz="1600" dirty="0">
              <a:latin typeface="+mn-lt"/>
            </a:endParaRPr>
          </a:p>
        </p:txBody>
      </p:sp>
      <p:pic>
        <p:nvPicPr>
          <p:cNvPr id="23" name="Picture 22">
            <a:extLst>
              <a:ext uri="{FF2B5EF4-FFF2-40B4-BE49-F238E27FC236}">
                <a16:creationId xmlns:a16="http://schemas.microsoft.com/office/drawing/2014/main" id="{1DE8BE3F-9B50-41D5-B803-2CB1A92140E9}"/>
              </a:ext>
            </a:extLst>
          </p:cNvPr>
          <p:cNvPicPr>
            <a:picLocks noChangeAspect="1"/>
          </p:cNvPicPr>
          <p:nvPr/>
        </p:nvPicPr>
        <p:blipFill>
          <a:blip r:embed="rId5"/>
          <a:stretch>
            <a:fillRect/>
          </a:stretch>
        </p:blipFill>
        <p:spPr>
          <a:xfrm>
            <a:off x="8182644" y="4148512"/>
            <a:ext cx="3853403" cy="1640488"/>
          </a:xfrm>
          <a:prstGeom prst="rect">
            <a:avLst/>
          </a:prstGeom>
          <a:ln>
            <a:solidFill>
              <a:schemeClr val="accent1"/>
            </a:solidFill>
          </a:ln>
        </p:spPr>
      </p:pic>
      <p:cxnSp>
        <p:nvCxnSpPr>
          <p:cNvPr id="25" name="Straight Arrow Connector 24">
            <a:extLst>
              <a:ext uri="{FF2B5EF4-FFF2-40B4-BE49-F238E27FC236}">
                <a16:creationId xmlns:a16="http://schemas.microsoft.com/office/drawing/2014/main" id="{6148CA19-16F8-446A-8E93-4260480CA986}"/>
              </a:ext>
            </a:extLst>
          </p:cNvPr>
          <p:cNvCxnSpPr/>
          <p:nvPr/>
        </p:nvCxnSpPr>
        <p:spPr bwMode="auto">
          <a:xfrm flipV="1">
            <a:off x="5786631" y="1556792"/>
            <a:ext cx="2107981" cy="289227"/>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E909AD5F-1041-482A-9F92-024B56B1E558}"/>
              </a:ext>
            </a:extLst>
          </p:cNvPr>
          <p:cNvCxnSpPr/>
          <p:nvPr/>
        </p:nvCxnSpPr>
        <p:spPr bwMode="auto">
          <a:xfrm flipV="1">
            <a:off x="5786631" y="1740596"/>
            <a:ext cx="2548790" cy="105423"/>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sp>
        <p:nvSpPr>
          <p:cNvPr id="28" name="TextBox 27">
            <a:extLst>
              <a:ext uri="{FF2B5EF4-FFF2-40B4-BE49-F238E27FC236}">
                <a16:creationId xmlns:a16="http://schemas.microsoft.com/office/drawing/2014/main" id="{77772CF7-5B8C-49C5-8A59-EF70C848A261}"/>
              </a:ext>
            </a:extLst>
          </p:cNvPr>
          <p:cNvSpPr txBox="1"/>
          <p:nvPr/>
        </p:nvSpPr>
        <p:spPr>
          <a:xfrm>
            <a:off x="6870232" y="1439837"/>
            <a:ext cx="229230" cy="233910"/>
          </a:xfrm>
          <a:prstGeom prst="rect">
            <a:avLst/>
          </a:prstGeom>
          <a:noFill/>
        </p:spPr>
        <p:txBody>
          <a:bodyPr wrap="none" lIns="0" tIns="0" rIns="0" bIns="0" rtlCol="0">
            <a:spAutoFit/>
          </a:bodyPr>
          <a:lstStyle/>
          <a:p>
            <a:pPr rtl="0">
              <a:lnSpc>
                <a:spcPct val="95000"/>
              </a:lnSpc>
            </a:pPr>
            <a:r>
              <a:rPr lang="en-gb" sz="1600" b="1">
                <a:solidFill>
                  <a:schemeClr val="bg2"/>
                </a:solidFill>
                <a:latin typeface="+mn-lt"/>
              </a:rPr>
              <a:t>Show</a:t>
            </a:r>
          </a:p>
        </p:txBody>
      </p:sp>
      <p:sp>
        <p:nvSpPr>
          <p:cNvPr id="29" name="TextBox 28">
            <a:extLst>
              <a:ext uri="{FF2B5EF4-FFF2-40B4-BE49-F238E27FC236}">
                <a16:creationId xmlns:a16="http://schemas.microsoft.com/office/drawing/2014/main" id="{89F292B2-072B-4F23-9AF7-63FA8AE9D881}"/>
              </a:ext>
            </a:extLst>
          </p:cNvPr>
          <p:cNvSpPr txBox="1"/>
          <p:nvPr/>
        </p:nvSpPr>
        <p:spPr>
          <a:xfrm>
            <a:off x="7104328" y="1850035"/>
            <a:ext cx="714491" cy="233910"/>
          </a:xfrm>
          <a:prstGeom prst="rect">
            <a:avLst/>
          </a:prstGeom>
          <a:noFill/>
        </p:spPr>
        <p:txBody>
          <a:bodyPr wrap="none" lIns="0" tIns="0" rIns="0" bIns="0" rtlCol="0">
            <a:spAutoFit/>
          </a:bodyPr>
          <a:lstStyle/>
          <a:p>
            <a:pPr rtl="0">
              <a:lnSpc>
                <a:spcPct val="95000"/>
              </a:lnSpc>
            </a:pPr>
            <a:r>
              <a:rPr lang="en-gb" sz="1600" b="1">
                <a:solidFill>
                  <a:schemeClr val="bg2"/>
                </a:solidFill>
                <a:latin typeface="+mn-lt"/>
              </a:rPr>
              <a:t>Edit</a:t>
            </a:r>
          </a:p>
        </p:txBody>
      </p:sp>
      <p:cxnSp>
        <p:nvCxnSpPr>
          <p:cNvPr id="31" name="Straight Arrow Connector 30">
            <a:extLst>
              <a:ext uri="{FF2B5EF4-FFF2-40B4-BE49-F238E27FC236}">
                <a16:creationId xmlns:a16="http://schemas.microsoft.com/office/drawing/2014/main" id="{D98DE9CC-E750-4C31-91E0-24B24E44BC98}"/>
              </a:ext>
            </a:extLst>
          </p:cNvPr>
          <p:cNvCxnSpPr>
            <a:cxnSpLocks/>
            <a:stCxn id="16" idx="3"/>
          </p:cNvCxnSpPr>
          <p:nvPr/>
        </p:nvCxnSpPr>
        <p:spPr bwMode="auto">
          <a:xfrm>
            <a:off x="5701990" y="3060705"/>
            <a:ext cx="1402338" cy="640148"/>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3C9408FF-A083-44CB-98C3-87189F8B3DF3}"/>
              </a:ext>
            </a:extLst>
          </p:cNvPr>
          <p:cNvCxnSpPr>
            <a:cxnSpLocks/>
          </p:cNvCxnSpPr>
          <p:nvPr/>
        </p:nvCxnSpPr>
        <p:spPr bwMode="auto">
          <a:xfrm>
            <a:off x="7843034" y="4266525"/>
            <a:ext cx="1287615" cy="530438"/>
          </a:xfrm>
          <a:prstGeom prst="straightConnector1">
            <a:avLst/>
          </a:prstGeom>
          <a:solidFill>
            <a:schemeClr val="accent2"/>
          </a:solidFill>
          <a:ln w="1778"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771788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0B71F49441D1740B99EA3304E97BD21" ma:contentTypeVersion="5" ma:contentTypeDescription="Opret et nyt dokument." ma:contentTypeScope="" ma:versionID="498ecff459cc6040eead0d3527897d4a">
  <xsd:schema xmlns:xsd="http://www.w3.org/2001/XMLSchema" xmlns:xs="http://www.w3.org/2001/XMLSchema" xmlns:p="http://schemas.microsoft.com/office/2006/metadata/properties" xmlns:ns2="d40a247e-62c1-4f3a-b936-90b5f2f15b47" xmlns:ns3="c5540dc1-4033-49f5-ab34-43f5a4b5d20c" targetNamespace="http://schemas.microsoft.com/office/2006/metadata/properties" ma:root="true" ma:fieldsID="efec6faaacf012757fd569e9d4244565" ns2:_="" ns3:_="">
    <xsd:import namespace="d40a247e-62c1-4f3a-b936-90b5f2f15b47"/>
    <xsd:import namespace="c5540dc1-4033-49f5-ab34-43f5a4b5d2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a247e-62c1-4f3a-b936-90b5f2f15b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540dc1-4033-49f5-ab34-43f5a4b5d20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FC8A0E-B60A-47B6-BE88-34F00BF43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0a247e-62c1-4f3a-b936-90b5f2f15b47"/>
    <ds:schemaRef ds:uri="c5540dc1-4033-49f5-ab34-43f5a4b5d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A12B95-76F2-42E5-B8EA-90A0F4AF6D32}">
  <ds:schemaRefs>
    <ds:schemaRef ds:uri="http://schemas.microsoft.com/sharepoint/v3/contenttype/forms"/>
  </ds:schemaRefs>
</ds:datastoreItem>
</file>

<file path=customXml/itemProps3.xml><?xml version="1.0" encoding="utf-8"?>
<ds:datastoreItem xmlns:ds="http://schemas.openxmlformats.org/officeDocument/2006/customXml" ds:itemID="{66C452C0-1C2D-4879-9AA9-414ABF7701AA}">
  <ds:schemaRefs>
    <ds:schemaRef ds:uri="http://schemas.microsoft.com/office/2006/documentManagement/types"/>
    <ds:schemaRef ds:uri="http://schemas.microsoft.com/office/infopath/2007/PartnerControls"/>
    <ds:schemaRef ds:uri="c5540dc1-4033-49f5-ab34-43f5a4b5d20c"/>
    <ds:schemaRef ds:uri="http://www.w3.org/XML/1998/namespace"/>
    <ds:schemaRef ds:uri="http://purl.org/dc/elements/1.1/"/>
    <ds:schemaRef ds:uri="http://purl.org/dc/dcmitype/"/>
    <ds:schemaRef ds:uri="http://schemas.microsoft.com/office/2006/metadata/properties"/>
    <ds:schemaRef ds:uri="d40a247e-62c1-4f3a-b936-90b5f2f15b47"/>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Brugerdefineret</PresentationFormat>
  <Paragraphs>88</Paragraphs>
  <Slides>17</Slides>
  <Notes>5</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17</vt:i4>
      </vt:variant>
    </vt:vector>
  </HeadingPairs>
  <TitlesOfParts>
    <vt:vector size="25" baseType="lpstr">
      <vt:lpstr>AU Passata</vt:lpstr>
      <vt:lpstr>Calibri</vt:lpstr>
      <vt:lpstr>Georgia</vt:lpstr>
      <vt:lpstr>Arial</vt:lpstr>
      <vt:lpstr>AU Passata Light</vt:lpstr>
      <vt:lpstr>AU Peto</vt:lpstr>
      <vt:lpstr>Wingdings 3</vt:lpstr>
      <vt:lpstr>AU 16:9</vt:lpstr>
      <vt:lpstr>Introduction to Remuneration and Expenses form Foreign Partners  (REEX)</vt:lpstr>
      <vt:lpstr>REEX assessment Flow</vt:lpstr>
      <vt:lpstr>Log on</vt:lpstr>
      <vt:lpstr>Find the Link page</vt:lpstr>
      <vt:lpstr>Find your faculty</vt:lpstr>
      <vt:lpstr>Add information</vt:lpstr>
      <vt:lpstr>Divide the settlement of expenses between more than one project/activity</vt:lpstr>
      <vt:lpstr>How to generate links</vt:lpstr>
      <vt:lpstr>Checking the form </vt:lpstr>
      <vt:lpstr>The user page</vt:lpstr>
      <vt:lpstr>Welcome page</vt:lpstr>
      <vt:lpstr>Personal details and bank details</vt:lpstr>
      <vt:lpstr>Details of your trip</vt:lpstr>
      <vt:lpstr>Expenses and receipts</vt:lpstr>
      <vt:lpstr>Summary</vt:lpstr>
      <vt:lpstr>Thank you – the form has been submitted</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2023-10-27T13:06:42Z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636299245117720459</vt:lpwstr>
  </property>
  <property fmtid="{D5CDD505-2E9C-101B-9397-08002B2CF9AE}" pid="60" name="TemplafyTimeStamp">
    <vt:lpwstr>2017-02-24T14:35:30.3621506Z</vt:lpwstr>
  </property>
  <property fmtid="{D5CDD505-2E9C-101B-9397-08002B2CF9AE}" pid="61" name="OfficeID">
    <vt:lpwstr>6033</vt:lpwstr>
  </property>
  <property fmtid="{D5CDD505-2E9C-101B-9397-08002B2CF9AE}" pid="62" name="colorthemechange">
    <vt:lpwstr>True</vt:lpwstr>
  </property>
  <property fmtid="{D5CDD505-2E9C-101B-9397-08002B2CF9AE}" pid="63" name="ContentTypeId">
    <vt:lpwstr>0x01010000B71F49441D1740B99EA3304E97BD21</vt:lpwstr>
  </property>
</Properties>
</file>