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1" r:id="rId5"/>
    <p:sldId id="271" r:id="rId6"/>
    <p:sldId id="278" r:id="rId7"/>
    <p:sldId id="275" r:id="rId8"/>
    <p:sldId id="272" r:id="rId9"/>
    <p:sldId id="277" r:id="rId10"/>
    <p:sldId id="270" r:id="rId11"/>
    <p:sldId id="273" r:id="rId12"/>
    <p:sldId id="280" r:id="rId13"/>
    <p:sldId id="274" r:id="rId14"/>
    <p:sldId id="265" r:id="rId15"/>
    <p:sldId id="279" r:id="rId16"/>
    <p:sldId id="276" r:id="rId17"/>
    <p:sldId id="266" r:id="rId18"/>
    <p:sldId id="260" r:id="rId19"/>
  </p:sldIdLst>
  <p:sldSz cx="12188825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AU Passata Light" panose="020B0303030902030804" pitchFamily="34" charset="0"/>
      <p:regular r:id="rId30"/>
      <p:bold r:id="rId31"/>
    </p:embeddedFont>
    <p:embeddedFont>
      <p:font typeface="Wingdings 3" panose="05040102010807070707" pitchFamily="18" charset="2"/>
      <p:regular r:id="rId32"/>
    </p:embeddedFont>
    <p:embeddedFont>
      <p:font typeface="AU Passata" panose="020B0503030502030804" pitchFamily="34" charset="0"/>
      <p:regular r:id="rId33"/>
      <p:bold r:id="rId34"/>
    </p:embeddedFont>
    <p:embeddedFont>
      <p:font typeface="AU Peto" panose="040C0B07020602020301" pitchFamily="82" charset="0"/>
      <p:regular r:id="rId35"/>
      <p:bold r:id="rId36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5E5"/>
    <a:srgbClr val="F1F1F1"/>
    <a:srgbClr val="D2B853"/>
    <a:srgbClr val="0025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F8669-51FB-49EA-8788-EE4E836D047A}" v="29" dt="2021-01-06T12:22:36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57" autoAdjust="0"/>
  </p:normalViewPr>
  <p:slideViewPr>
    <p:cSldViewPr snapToObjects="1" showGuides="1">
      <p:cViewPr varScale="1">
        <p:scale>
          <a:sx n="155" d="100"/>
          <a:sy n="155" d="100"/>
        </p:scale>
        <p:origin x="204" y="2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28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61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3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53378415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710612" y="5999321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895932" y="6272073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3279760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66910132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 dirty="0"/>
              <a:t>03-11-2020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238312435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31-10-2023</a:t>
            </a:fld>
            <a:r>
              <a:rPr lang="da-DK"/>
              <a:t>03-11-2020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844" y="1520315"/>
            <a:ext cx="10801200" cy="1779553"/>
          </a:xfrm>
        </p:spPr>
        <p:txBody>
          <a:bodyPr/>
          <a:lstStyle/>
          <a:p>
            <a:r>
              <a:rPr lang="da-DK" sz="4800" dirty="0"/>
              <a:t>Introduktion til</a:t>
            </a:r>
            <a:br>
              <a:rPr lang="da-DK" sz="4800" dirty="0"/>
            </a:br>
            <a:r>
              <a:rPr lang="en-US" sz="3600" b="0" dirty="0">
                <a:latin typeface="+mn-lt"/>
              </a:rPr>
              <a:t>Remuneration and Expenses form Foreign Partners’ </a:t>
            </a:r>
            <a:r>
              <a:rPr lang="da-DK" sz="3600" b="0" dirty="0">
                <a:latin typeface="+mn-lt"/>
              </a:rPr>
              <a:t> (REEX)</a:t>
            </a:r>
            <a:endParaRPr lang="da-DK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3CF5-1F0E-4502-A022-C05749069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Administrationsmodul</a:t>
            </a:r>
          </a:p>
          <a:p>
            <a:r>
              <a:rPr lang="da-DK" dirty="0" err="1"/>
              <a:t>Controlling</a:t>
            </a:r>
            <a:r>
              <a:rPr lang="da-DK" dirty="0"/>
              <a:t> </a:t>
            </a:r>
          </a:p>
          <a:p>
            <a:r>
              <a:rPr lang="da-DK" dirty="0"/>
              <a:t>Regnskab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1B0F-BDF0-4A20-A7D4-A13B7A3A5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REgnskab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CC386-E7AB-4980-8D98-29E76365E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8805C-DA90-4D1F-A0BA-58312D3D51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FF4A845-2023-45C3-A23C-0E06D4B4A214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46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REgnskab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92ED-3C1F-49EF-9ACD-2DA786E820AE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0F6E34-B45F-4060-B1CB-D0EC68CB5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6" t="42373" b="20830"/>
          <a:stretch/>
        </p:blipFill>
        <p:spPr>
          <a:xfrm>
            <a:off x="235786" y="2677591"/>
            <a:ext cx="3629750" cy="16299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43C833-209A-4944-B5FE-108130BEAD09}"/>
              </a:ext>
            </a:extLst>
          </p:cNvPr>
          <p:cNvSpPr txBox="1"/>
          <p:nvPr/>
        </p:nvSpPr>
        <p:spPr>
          <a:xfrm>
            <a:off x="2005640" y="1795960"/>
            <a:ext cx="1862108" cy="70173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Tryk her for at</a:t>
            </a:r>
            <a:r>
              <a:rPr lang="da-DK" sz="1600" b="1" dirty="0">
                <a:latin typeface="+mn-lt"/>
              </a:rPr>
              <a:t> tilgå blanketten samt regnskabsoversigten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D5DD9E-90AE-42FF-A256-8EFE6CF4B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44" y="304699"/>
            <a:ext cx="4098871" cy="39949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4814F7-B60F-466E-99A2-E7B87CECCE8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2936694" y="2497691"/>
            <a:ext cx="0" cy="986691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E41CDA-997B-4DFD-B331-744640874BEA}"/>
              </a:ext>
            </a:extLst>
          </p:cNvPr>
          <p:cNvCxnSpPr>
            <a:cxnSpLocks/>
          </p:cNvCxnSpPr>
          <p:nvPr/>
        </p:nvCxnSpPr>
        <p:spPr bwMode="auto">
          <a:xfrm flipV="1">
            <a:off x="2936694" y="1853171"/>
            <a:ext cx="1874481" cy="1544430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2A9FC5-446C-4C5C-9BDC-B67B4875BF67}"/>
              </a:ext>
            </a:extLst>
          </p:cNvPr>
          <p:cNvSpPr txBox="1"/>
          <p:nvPr/>
        </p:nvSpPr>
        <p:spPr>
          <a:xfrm>
            <a:off x="8501185" y="1664896"/>
            <a:ext cx="1862108" cy="70173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Download regnskabsoversigten</a:t>
            </a:r>
          </a:p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her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802E7A-4041-4D5C-8065-35FA33FCA5E9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 flipV="1">
            <a:off x="7246540" y="1664896"/>
            <a:ext cx="1254645" cy="350866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33F7BB-E8AA-432A-8E3D-D40D5AC19A41}"/>
              </a:ext>
            </a:extLst>
          </p:cNvPr>
          <p:cNvSpPr txBox="1"/>
          <p:nvPr/>
        </p:nvSpPr>
        <p:spPr>
          <a:xfrm>
            <a:off x="2268212" y="4810838"/>
            <a:ext cx="1862108" cy="46782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Tryk her for at</a:t>
            </a:r>
            <a:r>
              <a:rPr lang="da-DK" sz="1600" b="1" dirty="0">
                <a:latin typeface="+mn-lt"/>
              </a:rPr>
              <a:t> rette i blanketten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D44CF4-95D0-4B78-9A94-15789F516BB1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3199266" y="4250017"/>
            <a:ext cx="0" cy="560821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0F7032E-F35A-4964-8E96-C62681A40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444" y="3429000"/>
            <a:ext cx="4176464" cy="29065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253FAC-F787-4AD4-86EC-71F4F2A2881D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3199266" y="3852700"/>
            <a:ext cx="3327194" cy="958138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169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63C3-E2AD-4B42-8447-6299C9FB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Regnskabsoversigt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082A-634D-4DBB-BDCD-61C493AE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3406-154A-44A5-A425-BB8A02A5BBCC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2AF67-E570-46E7-8B66-C045B991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27" y="973085"/>
            <a:ext cx="3888432" cy="5542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77E403-8EB8-4328-80CB-2165B289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10" y="5582493"/>
            <a:ext cx="4274726" cy="836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25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1D5D-764D-4267-B5FA-B83241C02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”Indstillinger”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24583-9873-4325-A7F0-033271B5A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EF2C-67AF-4655-90C3-9D5E1F6822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2265431-137B-4D8C-ADDB-D2E4E03FFB16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45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2360-515C-4BDF-9A2D-FE1CA2E5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Indstillinger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BD51-50DB-47B7-9C6F-C87085CB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5AB7-BF97-4FC3-BD64-DBB0DAEEFC98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A601E-39CF-48F0-BE54-0E17B4459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85"/>
          <a:stretch/>
        </p:blipFill>
        <p:spPr>
          <a:xfrm>
            <a:off x="4874632" y="404664"/>
            <a:ext cx="5468251" cy="63784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B4AC8-B2A4-453E-9E13-61410ABB7447}"/>
              </a:ext>
            </a:extLst>
          </p:cNvPr>
          <p:cNvSpPr txBox="1"/>
          <p:nvPr/>
        </p:nvSpPr>
        <p:spPr>
          <a:xfrm>
            <a:off x="994413" y="1988334"/>
            <a:ext cx="344381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Indstillinger </a:t>
            </a:r>
            <a:r>
              <a:rPr lang="da-DK" sz="1600" b="1" dirty="0">
                <a:latin typeface="+mn-lt"/>
              </a:rPr>
              <a:t>bruges udelukkende af Superbrugere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84961-7DC1-478A-8C2F-87036BF0A847}"/>
              </a:ext>
            </a:extLst>
          </p:cNvPr>
          <p:cNvSpPr txBox="1"/>
          <p:nvPr/>
        </p:nvSpPr>
        <p:spPr>
          <a:xfrm>
            <a:off x="1006980" y="2704687"/>
            <a:ext cx="3431249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Det er dog </a:t>
            </a:r>
            <a:r>
              <a:rPr lang="da-DK" sz="1600" b="1" dirty="0">
                <a:latin typeface="+mn-lt"/>
              </a:rPr>
              <a:t>muligt at se og rette </a:t>
            </a:r>
            <a:r>
              <a:rPr lang="da-DK" sz="1600" dirty="0">
                <a:latin typeface="+mn-lt"/>
              </a:rPr>
              <a:t>fx gældende timedagpengesat, sats for kørsel med cykel mv. </a:t>
            </a:r>
            <a:r>
              <a:rPr lang="da-DK" sz="1600" dirty="0" smtClean="0">
                <a:latin typeface="+mn-lt"/>
              </a:rPr>
              <a:t>(Satserne ændres efter cirkulæret om satsregulering for tjenesterejser)</a:t>
            </a:r>
            <a:endParaRPr lang="da-DK" sz="16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E0CAA7-4B02-4BA9-9F43-7987408AB0AC}"/>
              </a:ext>
            </a:extLst>
          </p:cNvPr>
          <p:cNvSpPr/>
          <p:nvPr/>
        </p:nvSpPr>
        <p:spPr bwMode="auto">
          <a:xfrm>
            <a:off x="329692" y="1905313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F14EB8-04C8-47CD-803F-F5B0DB24679C}"/>
              </a:ext>
            </a:extLst>
          </p:cNvPr>
          <p:cNvSpPr/>
          <p:nvPr/>
        </p:nvSpPr>
        <p:spPr bwMode="auto">
          <a:xfrm>
            <a:off x="329692" y="2605619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042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1451A3-5B51-4762-AA9F-AF7C799C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86012"/>
            <a:ext cx="5644263" cy="752400"/>
          </a:xfrm>
        </p:spPr>
        <p:txBody>
          <a:bodyPr/>
          <a:lstStyle/>
          <a:p>
            <a:r>
              <a:rPr lang="da-DK" dirty="0"/>
              <a:t>Log ind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67F-D0B0-4220-A744-41F15118F7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8C7B2B-F88A-47B5-B73E-E5C7E06B1EF1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89712E-021F-4D89-AF77-CEF91ACCF464}"/>
              </a:ext>
            </a:extLst>
          </p:cNvPr>
          <p:cNvSpPr/>
          <p:nvPr/>
        </p:nvSpPr>
        <p:spPr bwMode="auto">
          <a:xfrm>
            <a:off x="971024" y="2238957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767096-1147-4F43-8D6A-9FE272F9C10B}"/>
              </a:ext>
            </a:extLst>
          </p:cNvPr>
          <p:cNvSpPr/>
          <p:nvPr/>
        </p:nvSpPr>
        <p:spPr bwMode="auto">
          <a:xfrm>
            <a:off x="971024" y="3431150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AAC09-41E0-4C93-B6B5-7B0C7B1E2A8A}"/>
              </a:ext>
            </a:extLst>
          </p:cNvPr>
          <p:cNvSpPr txBox="1"/>
          <p:nvPr/>
        </p:nvSpPr>
        <p:spPr>
          <a:xfrm>
            <a:off x="1505496" y="2238957"/>
            <a:ext cx="468947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For at komme i gang, skal du logge ind i </a:t>
            </a:r>
            <a:r>
              <a:rPr lang="da-DK" sz="1600" dirty="0" err="1">
                <a:latin typeface="+mn-lt"/>
              </a:rPr>
              <a:t>Foreign</a:t>
            </a:r>
            <a:r>
              <a:rPr lang="da-DK" sz="1600" dirty="0">
                <a:latin typeface="+mn-lt"/>
              </a:rPr>
              <a:t> Partners Løsningen (</a:t>
            </a:r>
            <a:r>
              <a:rPr lang="da-DK" sz="1600" dirty="0" smtClean="0">
                <a:latin typeface="+mn-lt"/>
              </a:rPr>
              <a:t>REEX-System)</a:t>
            </a:r>
            <a:endParaRPr lang="da-DK" sz="16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2ECB0-14F7-4507-9E80-120B6C1D9957}"/>
              </a:ext>
            </a:extLst>
          </p:cNvPr>
          <p:cNvSpPr txBox="1"/>
          <p:nvPr/>
        </p:nvSpPr>
        <p:spPr>
          <a:xfrm>
            <a:off x="1505496" y="3530219"/>
            <a:ext cx="4300731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Du logger ind med dit au-ID og adgangskode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955F77-DC79-4074-9EDC-F4FD51F6E696}"/>
              </a:ext>
            </a:extLst>
          </p:cNvPr>
          <p:cNvGrpSpPr/>
          <p:nvPr/>
        </p:nvGrpSpPr>
        <p:grpSpPr>
          <a:xfrm>
            <a:off x="6382598" y="468313"/>
            <a:ext cx="5644110" cy="5581650"/>
            <a:chOff x="6382598" y="468313"/>
            <a:chExt cx="5644110" cy="5581650"/>
          </a:xfrm>
        </p:grpSpPr>
        <p:pic>
          <p:nvPicPr>
            <p:cNvPr id="18" name="Pladsholder til billede 6">
              <a:extLst>
                <a:ext uri="{FF2B5EF4-FFF2-40B4-BE49-F238E27FC236}">
                  <a16:creationId xmlns:a16="http://schemas.microsoft.com/office/drawing/2014/main" id="{EDB8EFDB-97F4-429E-A0B7-D1DB3DAE2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4" r="6694"/>
            <a:stretch/>
          </p:blipFill>
          <p:spPr bwMode="auto">
            <a:xfrm>
              <a:off x="6382598" y="468313"/>
              <a:ext cx="5644110" cy="558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B6E50F5-C88F-483B-9E69-5D7EF1166702}"/>
                </a:ext>
              </a:extLst>
            </p:cNvPr>
            <p:cNvSpPr/>
            <p:nvPr/>
          </p:nvSpPr>
          <p:spPr bwMode="auto">
            <a:xfrm>
              <a:off x="7966620" y="2060848"/>
              <a:ext cx="1080120" cy="504056"/>
            </a:xfrm>
            <a:prstGeom prst="rect">
              <a:avLst/>
            </a:prstGeom>
            <a:solidFill>
              <a:srgbClr val="E5E5E5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58D9078-455B-4799-B2C7-531457394FC8}"/>
                </a:ext>
              </a:extLst>
            </p:cNvPr>
            <p:cNvSpPr/>
            <p:nvPr/>
          </p:nvSpPr>
          <p:spPr bwMode="auto">
            <a:xfrm>
              <a:off x="7966620" y="3863198"/>
              <a:ext cx="1440160" cy="429899"/>
            </a:xfrm>
            <a:prstGeom prst="rect">
              <a:avLst/>
            </a:prstGeom>
            <a:solidFill>
              <a:srgbClr val="FFFFFF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9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88CC-8652-4A15-8625-4C86825C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8009860" cy="752400"/>
          </a:xfrm>
        </p:spPr>
        <p:txBody>
          <a:bodyPr/>
          <a:lstStyle/>
          <a:p>
            <a:r>
              <a:rPr lang="da-DK" dirty="0"/>
              <a:t>Find det du leder efter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FC67-E0BD-449F-88AE-472518CAC5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8B5B7A-DF61-4FE6-93BB-7334DC771161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1E21B-25CC-4BC9-8263-9758BC41DC4E}"/>
              </a:ext>
            </a:extLst>
          </p:cNvPr>
          <p:cNvGrpSpPr/>
          <p:nvPr/>
        </p:nvGrpSpPr>
        <p:grpSpPr>
          <a:xfrm>
            <a:off x="6765738" y="2156285"/>
            <a:ext cx="4811970" cy="701731"/>
            <a:chOff x="6765738" y="2156285"/>
            <a:chExt cx="4811970" cy="7017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AFAD04-FA37-4776-92CD-3A45EA2B727F}"/>
                </a:ext>
              </a:extLst>
            </p:cNvPr>
            <p:cNvSpPr/>
            <p:nvPr/>
          </p:nvSpPr>
          <p:spPr bwMode="auto">
            <a:xfrm>
              <a:off x="6765738" y="2276872"/>
              <a:ext cx="432048" cy="432048"/>
            </a:xfrm>
            <a:prstGeom prst="ellips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U Passata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EF0E05-5BC0-4E21-8F7E-E2F2AFA7949E}"/>
                </a:ext>
              </a:extLst>
            </p:cNvPr>
            <p:cNvSpPr txBox="1"/>
            <p:nvPr/>
          </p:nvSpPr>
          <p:spPr>
            <a:xfrm>
              <a:off x="7401244" y="2156285"/>
              <a:ext cx="4176464" cy="701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b="1" dirty="0" err="1">
                  <a:latin typeface="+mn-lt"/>
                </a:rPr>
                <a:t>Inbox</a:t>
              </a:r>
              <a:r>
                <a:rPr lang="da-DK" sz="1600" b="1" dirty="0">
                  <a:latin typeface="+mn-lt"/>
                </a:rPr>
                <a:t>: </a:t>
              </a:r>
              <a:r>
                <a:rPr lang="da-DK" sz="1600" dirty="0">
                  <a:latin typeface="+mn-lt"/>
                </a:rPr>
                <a:t>Her tilgår du indbakken med blanketter, hvor du kan se og rette i blanketter, samt downloade regnskabsoversigt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0428D3-24C4-4C71-B49A-D3F41FE8AF16}"/>
              </a:ext>
            </a:extLst>
          </p:cNvPr>
          <p:cNvGrpSpPr/>
          <p:nvPr/>
        </p:nvGrpSpPr>
        <p:grpSpPr>
          <a:xfrm>
            <a:off x="6765738" y="3272101"/>
            <a:ext cx="4936237" cy="519732"/>
            <a:chOff x="6765738" y="3235730"/>
            <a:chExt cx="4936237" cy="5197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C4B9278-292E-4B82-B634-3B0B1B61D500}"/>
                </a:ext>
              </a:extLst>
            </p:cNvPr>
            <p:cNvSpPr/>
            <p:nvPr/>
          </p:nvSpPr>
          <p:spPr bwMode="auto">
            <a:xfrm>
              <a:off x="6765738" y="3323414"/>
              <a:ext cx="432048" cy="432048"/>
            </a:xfrm>
            <a:prstGeom prst="ellips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U Passata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E69BE7-00DE-4DF1-BED2-272FC22A074D}"/>
                </a:ext>
              </a:extLst>
            </p:cNvPr>
            <p:cNvSpPr txBox="1"/>
            <p:nvPr/>
          </p:nvSpPr>
          <p:spPr>
            <a:xfrm>
              <a:off x="7401244" y="3235730"/>
              <a:ext cx="4300731" cy="467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b="1" dirty="0" err="1">
                  <a:latin typeface="+mn-lt"/>
                </a:rPr>
                <a:t>Settings</a:t>
              </a:r>
              <a:r>
                <a:rPr lang="da-DK" sz="1600" b="1" dirty="0">
                  <a:latin typeface="+mn-lt"/>
                </a:rPr>
                <a:t>*: </a:t>
              </a:r>
              <a:r>
                <a:rPr lang="da-DK" sz="1600" dirty="0">
                  <a:latin typeface="+mn-lt"/>
                </a:rPr>
                <a:t>Se og ret aktuelle timesatser, lønsatser, adresser og modtagere mv.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684989-4CA2-4568-AD67-204212E9F7CE}"/>
              </a:ext>
            </a:extLst>
          </p:cNvPr>
          <p:cNvGrpSpPr/>
          <p:nvPr/>
        </p:nvGrpSpPr>
        <p:grpSpPr>
          <a:xfrm>
            <a:off x="6765738" y="4387917"/>
            <a:ext cx="4936237" cy="476020"/>
            <a:chOff x="6765738" y="4486687"/>
            <a:chExt cx="4936237" cy="4760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04AD52-378E-4137-9220-979A8F8A733A}"/>
                </a:ext>
              </a:extLst>
            </p:cNvPr>
            <p:cNvSpPr/>
            <p:nvPr/>
          </p:nvSpPr>
          <p:spPr bwMode="auto">
            <a:xfrm>
              <a:off x="6765738" y="4486687"/>
              <a:ext cx="432048" cy="432048"/>
            </a:xfrm>
            <a:prstGeom prst="ellips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U Passata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C39E6A-82AB-487E-BF32-3801DB33264D}"/>
                </a:ext>
              </a:extLst>
            </p:cNvPr>
            <p:cNvSpPr txBox="1"/>
            <p:nvPr/>
          </p:nvSpPr>
          <p:spPr>
            <a:xfrm>
              <a:off x="7401244" y="4494887"/>
              <a:ext cx="4300731" cy="467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b="1" dirty="0">
                  <a:latin typeface="+mn-lt"/>
                </a:rPr>
                <a:t>Forms: </a:t>
              </a:r>
              <a:r>
                <a:rPr lang="da-DK" sz="1600" dirty="0">
                  <a:latin typeface="+mn-lt"/>
                </a:rPr>
                <a:t>Her laver og udsender du links til den elektroniske blanket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8369DB5-1392-4FF7-814B-08434F06E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9" y="2149395"/>
            <a:ext cx="5572903" cy="19147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F9D728-DD91-4450-9785-4A15680F9596}"/>
              </a:ext>
            </a:extLst>
          </p:cNvPr>
          <p:cNvGrpSpPr/>
          <p:nvPr/>
        </p:nvGrpSpPr>
        <p:grpSpPr>
          <a:xfrm>
            <a:off x="6765738" y="5278023"/>
            <a:ext cx="4936237" cy="476020"/>
            <a:chOff x="6827058" y="5278023"/>
            <a:chExt cx="4936237" cy="4760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1557C5-9CEC-44F4-913E-5D9C4C6CA686}"/>
                </a:ext>
              </a:extLst>
            </p:cNvPr>
            <p:cNvSpPr/>
            <p:nvPr/>
          </p:nvSpPr>
          <p:spPr bwMode="auto">
            <a:xfrm>
              <a:off x="6827058" y="5278023"/>
              <a:ext cx="432048" cy="432048"/>
            </a:xfrm>
            <a:prstGeom prst="ellipse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U Passata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5FC9F7-C15E-4E42-9024-2F7D70871C8D}"/>
                </a:ext>
              </a:extLst>
            </p:cNvPr>
            <p:cNvSpPr txBox="1"/>
            <p:nvPr/>
          </p:nvSpPr>
          <p:spPr>
            <a:xfrm>
              <a:off x="7462564" y="5286223"/>
              <a:ext cx="4300731" cy="467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b="1" dirty="0" err="1">
                  <a:latin typeface="+mn-lt"/>
                </a:rPr>
                <a:t>Controlling</a:t>
              </a:r>
              <a:r>
                <a:rPr lang="da-DK" sz="1600" b="1" dirty="0">
                  <a:latin typeface="+mn-lt"/>
                </a:rPr>
                <a:t>*: </a:t>
              </a:r>
              <a:r>
                <a:rPr lang="da-DK" sz="1600" dirty="0">
                  <a:latin typeface="+mn-lt"/>
                </a:rPr>
                <a:t>Her ligger indsendte blanketter til </a:t>
              </a:r>
              <a:r>
                <a:rPr lang="da-DK" sz="1600" dirty="0" err="1">
                  <a:latin typeface="+mn-lt"/>
                </a:rPr>
                <a:t>controlling</a:t>
              </a:r>
              <a:endParaRPr lang="da-DK" sz="1600" dirty="0">
                <a:latin typeface="+mn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27EF70-2BF7-48EB-BA7E-9F6DFACD7045}"/>
              </a:ext>
            </a:extLst>
          </p:cNvPr>
          <p:cNvSpPr txBox="1"/>
          <p:nvPr/>
        </p:nvSpPr>
        <p:spPr>
          <a:xfrm>
            <a:off x="6238428" y="6306617"/>
            <a:ext cx="5040560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*Afhængig af dine rettigheder, vil du muligvis ikke kunne se ”</a:t>
            </a:r>
            <a:r>
              <a:rPr lang="da-DK" sz="1600" dirty="0" err="1">
                <a:latin typeface="+mn-lt"/>
              </a:rPr>
              <a:t>Setting</a:t>
            </a:r>
            <a:r>
              <a:rPr lang="da-DK" sz="1600" dirty="0">
                <a:latin typeface="+mn-lt"/>
              </a:rPr>
              <a:t>” og ”</a:t>
            </a:r>
            <a:r>
              <a:rPr lang="da-DK" sz="1600" dirty="0" err="1">
                <a:latin typeface="+mn-lt"/>
              </a:rPr>
              <a:t>Controlling</a:t>
            </a:r>
            <a:r>
              <a:rPr lang="da-DK" sz="1600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55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0DB4-F0DD-444E-A6A3-EE1A009A0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Indbakken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73AB4-3BC4-430C-9473-95503BFD85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Overblik over blanketter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77AFA-32DC-4C03-B1A3-DE4054248C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792B61-C3C2-4BA7-AE4E-6718D54E61CE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464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C53DC-CC0A-405F-8300-A46AAB1E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808840" y="1484219"/>
            <a:ext cx="8622961" cy="45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ECC5F4-0ABC-4B19-93E5-517C1659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11" y="2392436"/>
            <a:ext cx="10584816" cy="688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20A66-30F3-4226-B4FD-507DAE18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Indbakken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84A1A-22C0-4BA9-8B1A-669E1417B4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E0E53C-7A31-4814-877A-5A0BF050643A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7192F-28DC-48C6-935D-9D7D26F44901}"/>
              </a:ext>
            </a:extLst>
          </p:cNvPr>
          <p:cNvSpPr txBox="1"/>
          <p:nvPr/>
        </p:nvSpPr>
        <p:spPr>
          <a:xfrm>
            <a:off x="3718148" y="2010262"/>
            <a:ext cx="1487288" cy="46782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Her fremgår </a:t>
            </a:r>
            <a:r>
              <a:rPr lang="da-DK" sz="1600" b="1" dirty="0">
                <a:latin typeface="+mn-lt"/>
              </a:rPr>
              <a:t>blankettype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FC2A6-2D22-4A2C-8960-0846ED9F15DC}"/>
              </a:ext>
            </a:extLst>
          </p:cNvPr>
          <p:cNvSpPr txBox="1"/>
          <p:nvPr/>
        </p:nvSpPr>
        <p:spPr>
          <a:xfrm>
            <a:off x="6332470" y="3066294"/>
            <a:ext cx="1908212" cy="46782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Dato for</a:t>
            </a:r>
            <a:r>
              <a:rPr lang="da-DK" sz="1600" b="1" dirty="0">
                <a:latin typeface="+mn-lt"/>
              </a:rPr>
              <a:t> ophold/samarbejde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AAC1D-0C86-407F-BC17-76C042AB9005}"/>
              </a:ext>
            </a:extLst>
          </p:cNvPr>
          <p:cNvSpPr txBox="1"/>
          <p:nvPr/>
        </p:nvSpPr>
        <p:spPr>
          <a:xfrm>
            <a:off x="8257305" y="2002166"/>
            <a:ext cx="1908212" cy="46782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Dato for </a:t>
            </a:r>
            <a:r>
              <a:rPr lang="da-DK" sz="1600" b="1" dirty="0">
                <a:latin typeface="+mn-lt"/>
              </a:rPr>
              <a:t>oprettelse af blanket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65CD7-5F9E-444A-B822-3DD192F7A46E}"/>
              </a:ext>
            </a:extLst>
          </p:cNvPr>
          <p:cNvSpPr txBox="1"/>
          <p:nvPr/>
        </p:nvSpPr>
        <p:spPr>
          <a:xfrm>
            <a:off x="257347" y="1782244"/>
            <a:ext cx="1487288" cy="70173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Her fremgår </a:t>
            </a:r>
            <a:r>
              <a:rPr lang="da-DK" sz="1600" b="1" dirty="0">
                <a:latin typeface="+mn-lt"/>
              </a:rPr>
              <a:t>Status</a:t>
            </a:r>
            <a:r>
              <a:rPr lang="da-DK" sz="1600" dirty="0">
                <a:latin typeface="+mn-lt"/>
              </a:rPr>
              <a:t> på blanketten</a:t>
            </a:r>
            <a:endParaRPr lang="da-DK" sz="1600" b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4BDC3-E38E-4D84-BA76-534B660F4385}"/>
              </a:ext>
            </a:extLst>
          </p:cNvPr>
          <p:cNvSpPr txBox="1"/>
          <p:nvPr/>
        </p:nvSpPr>
        <p:spPr>
          <a:xfrm>
            <a:off x="10421630" y="2507238"/>
            <a:ext cx="1332148" cy="23391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3 handlinger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75FCC2-C1A8-48F8-BA90-48FC1185BDA8}"/>
              </a:ext>
            </a:extLst>
          </p:cNvPr>
          <p:cNvSpPr txBox="1"/>
          <p:nvPr/>
        </p:nvSpPr>
        <p:spPr>
          <a:xfrm>
            <a:off x="9768257" y="3255839"/>
            <a:ext cx="1062118" cy="23391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Vis </a:t>
            </a:r>
            <a:r>
              <a:rPr lang="da-DK" sz="1600" dirty="0">
                <a:latin typeface="+mn-lt"/>
              </a:rPr>
              <a:t>blanket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B3A47-A660-411F-9809-E51C6F8F9A42}"/>
              </a:ext>
            </a:extLst>
          </p:cNvPr>
          <p:cNvSpPr txBox="1"/>
          <p:nvPr/>
        </p:nvSpPr>
        <p:spPr>
          <a:xfrm>
            <a:off x="10527067" y="3595590"/>
            <a:ext cx="1121274" cy="23391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Ret </a:t>
            </a:r>
            <a:r>
              <a:rPr lang="da-DK" sz="1600" dirty="0">
                <a:latin typeface="+mn-lt"/>
              </a:rPr>
              <a:t>blanket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3AA685-7440-49D4-8D12-F386FBCED0F3}"/>
              </a:ext>
            </a:extLst>
          </p:cNvPr>
          <p:cNvSpPr txBox="1"/>
          <p:nvPr/>
        </p:nvSpPr>
        <p:spPr>
          <a:xfrm>
            <a:off x="10905706" y="3255564"/>
            <a:ext cx="1121274" cy="23391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b="1" dirty="0">
                <a:latin typeface="+mn-lt"/>
              </a:rPr>
              <a:t>Slet </a:t>
            </a:r>
            <a:r>
              <a:rPr lang="da-DK" sz="1600" dirty="0">
                <a:latin typeface="+mn-lt"/>
              </a:rPr>
              <a:t>blanket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590E7-09E4-4423-A9C3-F19E79FF4EFB}"/>
              </a:ext>
            </a:extLst>
          </p:cNvPr>
          <p:cNvSpPr/>
          <p:nvPr/>
        </p:nvSpPr>
        <p:spPr bwMode="auto">
          <a:xfrm>
            <a:off x="2349996" y="3140968"/>
            <a:ext cx="1244932" cy="2942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6D952-1ED5-4F86-A62F-7C60B3CE8F8D}"/>
              </a:ext>
            </a:extLst>
          </p:cNvPr>
          <p:cNvSpPr txBox="1"/>
          <p:nvPr/>
        </p:nvSpPr>
        <p:spPr>
          <a:xfrm>
            <a:off x="1410266" y="2783872"/>
            <a:ext cx="2201832" cy="93564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Under </a:t>
            </a:r>
            <a:r>
              <a:rPr lang="da-DK" sz="1600" b="1" dirty="0" err="1">
                <a:latin typeface="+mn-lt"/>
              </a:rPr>
              <a:t>Collaborator</a:t>
            </a:r>
            <a:r>
              <a:rPr lang="da-DK" sz="1600" dirty="0">
                <a:latin typeface="+mn-lt"/>
              </a:rPr>
              <a:t> ser du </a:t>
            </a:r>
            <a:r>
              <a:rPr lang="da-DK" sz="1600" b="1" dirty="0">
                <a:latin typeface="+mn-lt"/>
              </a:rPr>
              <a:t>navnet </a:t>
            </a:r>
            <a:r>
              <a:rPr lang="da-DK" sz="1600" dirty="0">
                <a:latin typeface="+mn-lt"/>
              </a:rPr>
              <a:t>på den udenlandske samarbejdspartner</a:t>
            </a:r>
          </a:p>
        </p:txBody>
      </p:sp>
    </p:spTree>
    <p:extLst>
      <p:ext uri="{BB962C8B-B14F-4D97-AF65-F5344CB8AC3E}">
        <p14:creationId xmlns:p14="http://schemas.microsoft.com/office/powerpoint/2010/main" val="26517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04DE77-A95E-4D2C-AB41-2DC38C9BF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09" b="9970"/>
          <a:stretch/>
        </p:blipFill>
        <p:spPr>
          <a:xfrm>
            <a:off x="1729587" y="1462505"/>
            <a:ext cx="7789869" cy="5020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72C31-0A8B-4B21-9FB2-CF4ED501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Filtrering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0245-42AB-4B94-B35E-FC5912D4F6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026FA0-8AC7-47A5-B1B8-DC3D6C2337BA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B6434-1980-41AA-A33F-C9FAF3A9885E}"/>
              </a:ext>
            </a:extLst>
          </p:cNvPr>
          <p:cNvSpPr txBox="1"/>
          <p:nvPr/>
        </p:nvSpPr>
        <p:spPr>
          <a:xfrm>
            <a:off x="8902724" y="2060848"/>
            <a:ext cx="2453575" cy="93564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Her finder du </a:t>
            </a:r>
            <a:r>
              <a:rPr lang="da-DK" sz="1600" b="1" dirty="0">
                <a:latin typeface="+mn-lt"/>
              </a:rPr>
              <a:t>filteringsmulighede</a:t>
            </a:r>
            <a:r>
              <a:rPr lang="da-DK" sz="1600" dirty="0">
                <a:latin typeface="+mn-lt"/>
              </a:rPr>
              <a:t>r, så du nemmere kan finde og se relevante blanketter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8ABB9-5D46-47AB-98FD-14027449F026}"/>
              </a:ext>
            </a:extLst>
          </p:cNvPr>
          <p:cNvSpPr/>
          <p:nvPr/>
        </p:nvSpPr>
        <p:spPr bwMode="auto">
          <a:xfrm>
            <a:off x="1730564" y="2420888"/>
            <a:ext cx="7028144" cy="467821"/>
          </a:xfrm>
          <a:prstGeom prst="rect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904719-F6DD-4D73-8A59-3B8FBDE50E7E}"/>
              </a:ext>
            </a:extLst>
          </p:cNvPr>
          <p:cNvSpPr/>
          <p:nvPr/>
        </p:nvSpPr>
        <p:spPr bwMode="auto">
          <a:xfrm>
            <a:off x="3502124" y="3212976"/>
            <a:ext cx="1152128" cy="3270034"/>
          </a:xfrm>
          <a:prstGeom prst="rect">
            <a:avLst/>
          </a:prstGeom>
          <a:solidFill>
            <a:schemeClr val="bg1">
              <a:lumMod val="95000"/>
            </a:scheme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6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AB55-E790-41A2-A6E5-E9DC03836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Controlling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45306-C04F-4507-AAB6-392F04A25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Hvis du oplever problemer med </a:t>
            </a:r>
            <a:r>
              <a:rPr lang="da-DK" dirty="0" err="1" smtClean="0"/>
              <a:t>controlling</a:t>
            </a:r>
            <a:r>
              <a:rPr lang="da-DK" dirty="0" smtClean="0"/>
              <a:t> og ompostering, kontakt venligst Natascha Kaae eller Nina Eykens Søgaard.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59AE-CEC2-408D-A51C-A49DA6CE84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C7F4FE2-2637-4C70-B4F3-3D585086BA46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94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89B38-1CCC-478A-ABE0-9ABC8172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827"/>
          <a:stretch/>
        </p:blipFill>
        <p:spPr>
          <a:xfrm>
            <a:off x="2277988" y="3771147"/>
            <a:ext cx="9647396" cy="2859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B4C21-32AB-418D-BFB9-AFC89CAF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8873956" cy="752400"/>
          </a:xfrm>
        </p:spPr>
        <p:txBody>
          <a:bodyPr/>
          <a:lstStyle/>
          <a:p>
            <a:r>
              <a:rPr lang="da-DK" dirty="0" err="1"/>
              <a:t>Controlling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D9458-9287-4E8B-BE9C-8616C878C0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87F7E5-E2E2-49ED-84FA-F310D0842C96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252A1-7E21-47AD-B5BA-933E5C41B18F}"/>
              </a:ext>
            </a:extLst>
          </p:cNvPr>
          <p:cNvSpPr txBox="1"/>
          <p:nvPr/>
        </p:nvSpPr>
        <p:spPr>
          <a:xfrm>
            <a:off x="981844" y="1656897"/>
            <a:ext cx="7035067" cy="614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dirty="0">
                <a:latin typeface="+mn-lt"/>
              </a:rPr>
              <a:t>Alle posteringer står i min. 30 </a:t>
            </a:r>
            <a:r>
              <a:rPr lang="da-DK" sz="1400" dirty="0" smtClean="0">
                <a:latin typeface="+mn-lt"/>
              </a:rPr>
              <a:t>dage. </a:t>
            </a:r>
          </a:p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Dvs. at projektcontroller har 30 dage til at forholde sig om posten skal omposteres eller </a:t>
            </a:r>
            <a:r>
              <a:rPr lang="da-DK" sz="1400" dirty="0" smtClean="0">
                <a:latin typeface="+mn-lt"/>
              </a:rPr>
              <a:t>ej.</a:t>
            </a:r>
          </a:p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Herefter forsvinder posteringen fra </a:t>
            </a:r>
            <a:r>
              <a:rPr lang="da-DK" sz="1400" dirty="0" err="1" smtClean="0">
                <a:latin typeface="+mn-lt"/>
              </a:rPr>
              <a:t>controlling</a:t>
            </a:r>
            <a:r>
              <a:rPr lang="da-DK" sz="1400" dirty="0" smtClean="0">
                <a:latin typeface="+mn-lt"/>
              </a:rPr>
              <a:t> listen.</a:t>
            </a:r>
            <a:r>
              <a:rPr lang="da-DK" sz="1400" dirty="0" smtClean="0">
                <a:latin typeface="+mn-lt"/>
              </a:rPr>
              <a:t> </a:t>
            </a:r>
            <a:endParaRPr lang="da-DK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C4F9B-0337-483C-A681-AC3163A3B19C}"/>
              </a:ext>
            </a:extLst>
          </p:cNvPr>
          <p:cNvSpPr txBox="1"/>
          <p:nvPr/>
        </p:nvSpPr>
        <p:spPr>
          <a:xfrm>
            <a:off x="994412" y="2373251"/>
            <a:ext cx="4834978" cy="4093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60 dage efter afregningerne er blevet </a:t>
            </a:r>
            <a:r>
              <a:rPr lang="da-DK" sz="1400" dirty="0" smtClean="0">
                <a:latin typeface="+mn-lt"/>
              </a:rPr>
              <a:t>godkendt af regnskab,</a:t>
            </a:r>
          </a:p>
          <a:p>
            <a:pPr>
              <a:lnSpc>
                <a:spcPct val="95000"/>
              </a:lnSpc>
            </a:pPr>
            <a:r>
              <a:rPr lang="da-DK" sz="1400" dirty="0" smtClean="0">
                <a:latin typeface="+mn-lt"/>
              </a:rPr>
              <a:t> </a:t>
            </a:r>
            <a:r>
              <a:rPr lang="da-DK" sz="1400" dirty="0">
                <a:latin typeface="+mn-lt"/>
              </a:rPr>
              <a:t>b</a:t>
            </a:r>
            <a:r>
              <a:rPr lang="da-DK" sz="1400" dirty="0" smtClean="0">
                <a:latin typeface="+mn-lt"/>
              </a:rPr>
              <a:t>liver de slettet automatisk </a:t>
            </a:r>
            <a:r>
              <a:rPr lang="da-DK" sz="1400" smtClean="0">
                <a:latin typeface="+mn-lt"/>
              </a:rPr>
              <a:t>af </a:t>
            </a:r>
            <a:r>
              <a:rPr lang="da-DK" sz="1400" smtClean="0">
                <a:latin typeface="+mn-lt"/>
              </a:rPr>
              <a:t>REEX-systemet</a:t>
            </a:r>
            <a:r>
              <a:rPr lang="da-DK" sz="1400" dirty="0" smtClean="0">
                <a:latin typeface="+mn-lt"/>
              </a:rPr>
              <a:t>.</a:t>
            </a:r>
            <a:endParaRPr lang="da-DK" sz="14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7A44A-3788-4C6A-BA0C-73CD54CB21FB}"/>
              </a:ext>
            </a:extLst>
          </p:cNvPr>
          <p:cNvSpPr txBox="1"/>
          <p:nvPr/>
        </p:nvSpPr>
        <p:spPr>
          <a:xfrm>
            <a:off x="3646140" y="2942380"/>
            <a:ext cx="2160240" cy="70173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Klik på en overskrift for at få fx New/</a:t>
            </a:r>
            <a:r>
              <a:rPr lang="da-DK" sz="1600" dirty="0" err="1">
                <a:latin typeface="+mn-lt"/>
              </a:rPr>
              <a:t>Controlled</a:t>
            </a:r>
            <a:r>
              <a:rPr lang="da-DK" sz="1600" dirty="0">
                <a:latin typeface="+mn-lt"/>
              </a:rPr>
              <a:t> øverst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E58D25-771E-41FA-B971-A37A6DF6FBA2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3214092" y="3644111"/>
            <a:ext cx="1512168" cy="1035043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BD272C2-15F0-4522-ACB2-2FAD6FE91AB7}"/>
              </a:ext>
            </a:extLst>
          </p:cNvPr>
          <p:cNvSpPr/>
          <p:nvPr/>
        </p:nvSpPr>
        <p:spPr bwMode="auto">
          <a:xfrm>
            <a:off x="317124" y="1573876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D46C54-CBB1-4F90-BB50-D560BEFB69EE}"/>
              </a:ext>
            </a:extLst>
          </p:cNvPr>
          <p:cNvSpPr/>
          <p:nvPr/>
        </p:nvSpPr>
        <p:spPr bwMode="auto">
          <a:xfrm>
            <a:off x="317124" y="2274182"/>
            <a:ext cx="432048" cy="432048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1BA4AB-8F43-40BE-AF55-F8FF1074F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22" y="2607161"/>
            <a:ext cx="2289584" cy="1571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BDFAE7-AC69-4EBC-92DC-EC600B133EE7}"/>
              </a:ext>
            </a:extLst>
          </p:cNvPr>
          <p:cNvCxnSpPr/>
          <p:nvPr/>
        </p:nvCxnSpPr>
        <p:spPr bwMode="auto">
          <a:xfrm>
            <a:off x="10342884" y="4178205"/>
            <a:ext cx="1224136" cy="762963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705653-D11B-446A-9DBB-A5922001F575}"/>
              </a:ext>
            </a:extLst>
          </p:cNvPr>
          <p:cNvGrpSpPr/>
          <p:nvPr/>
        </p:nvGrpSpPr>
        <p:grpSpPr>
          <a:xfrm>
            <a:off x="6396013" y="2203801"/>
            <a:ext cx="1844489" cy="2712083"/>
            <a:chOff x="6225638" y="2229085"/>
            <a:chExt cx="1844489" cy="27120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F10236-0A02-45BC-9DB1-8F158CEC1BB0}"/>
                </a:ext>
              </a:extLst>
            </p:cNvPr>
            <p:cNvSpPr txBox="1"/>
            <p:nvPr/>
          </p:nvSpPr>
          <p:spPr>
            <a:xfrm>
              <a:off x="6225638" y="2229085"/>
              <a:ext cx="1844489" cy="7017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dirty="0">
                  <a:latin typeface="+mn-lt"/>
                </a:rPr>
                <a:t>Klik på den enkelte linje, for at tilgå eventuelle detaljer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740DFF-BF3C-41FD-9C79-8BEE2C3066E6}"/>
                </a:ext>
              </a:extLst>
            </p:cNvPr>
            <p:cNvCxnSpPr>
              <a:stCxn id="15" idx="2"/>
            </p:cNvCxnSpPr>
            <p:nvPr/>
          </p:nvCxnSpPr>
          <p:spPr bwMode="auto">
            <a:xfrm>
              <a:off x="7147883" y="2930816"/>
              <a:ext cx="0" cy="2010352"/>
            </a:xfrm>
            <a:prstGeom prst="straightConnector1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DC7D8F-66E3-4D4D-9879-7A779F47B085}"/>
              </a:ext>
            </a:extLst>
          </p:cNvPr>
          <p:cNvGrpSpPr/>
          <p:nvPr/>
        </p:nvGrpSpPr>
        <p:grpSpPr>
          <a:xfrm>
            <a:off x="7737286" y="1156713"/>
            <a:ext cx="2242187" cy="3732024"/>
            <a:chOff x="6191246" y="1936249"/>
            <a:chExt cx="2242187" cy="3732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5311EA-81D5-4E3B-9701-E132E958614C}"/>
                </a:ext>
              </a:extLst>
            </p:cNvPr>
            <p:cNvSpPr txBox="1"/>
            <p:nvPr/>
          </p:nvSpPr>
          <p:spPr>
            <a:xfrm>
              <a:off x="6191246" y="1936249"/>
              <a:ext cx="2242187" cy="7017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600" dirty="0">
                  <a:latin typeface="+mn-lt"/>
                </a:rPr>
                <a:t>Står der </a:t>
              </a:r>
              <a:r>
                <a:rPr lang="da-DK" sz="1600" b="1" dirty="0">
                  <a:latin typeface="+mn-lt"/>
                </a:rPr>
                <a:t>Multiple</a:t>
              </a:r>
              <a:r>
                <a:rPr lang="da-DK" sz="1600" dirty="0">
                  <a:latin typeface="+mn-lt"/>
                </a:rPr>
                <a:t>, findes der mere end ét sagsnr. eller </a:t>
              </a:r>
              <a:r>
                <a:rPr lang="da-DK" sz="1600" dirty="0" err="1">
                  <a:latin typeface="+mn-lt"/>
                </a:rPr>
                <a:t>sagsopgavenr</a:t>
              </a:r>
              <a:r>
                <a:rPr lang="da-DK" sz="1600" dirty="0">
                  <a:latin typeface="+mn-lt"/>
                </a:rPr>
                <a:t>.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E6BCAAA-F14D-46A7-9689-DF5FE7CB1678}"/>
                </a:ext>
              </a:extLst>
            </p:cNvPr>
            <p:cNvCxnSpPr>
              <a:cxnSpLocks/>
              <a:stCxn id="26" idx="2"/>
            </p:cNvCxnSpPr>
            <p:nvPr/>
          </p:nvCxnSpPr>
          <p:spPr bwMode="auto">
            <a:xfrm flipH="1">
              <a:off x="6682346" y="2637980"/>
              <a:ext cx="629994" cy="3030293"/>
            </a:xfrm>
            <a:prstGeom prst="straightConnector1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677E28A-6FC3-414A-9B83-84FD3EE704D2}"/>
              </a:ext>
            </a:extLst>
          </p:cNvPr>
          <p:cNvSpPr/>
          <p:nvPr/>
        </p:nvSpPr>
        <p:spPr bwMode="auto">
          <a:xfrm>
            <a:off x="6225638" y="4941168"/>
            <a:ext cx="732864" cy="1686432"/>
          </a:xfrm>
          <a:prstGeom prst="rect">
            <a:avLst/>
          </a:prstGeom>
          <a:solidFill>
            <a:srgbClr val="F1F1F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6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410F0-EFD7-401C-ACD6-7177BC0E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1764855"/>
            <a:ext cx="10414893" cy="2549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E22D6-3136-4243-A178-90C02598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Ompostering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F6016-2B46-466E-87CC-990E2FE61C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FB4EAA-3C7D-4767-89B9-41709B6101C9}" type="datetime1">
              <a:rPr lang="da-DK" smtClean="0"/>
              <a:t>31-10-2023</a:t>
            </a:fld>
            <a:r>
              <a:rPr lang="da-DK"/>
              <a:t>03-11-2020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EB5027-EFB2-4E04-B0EC-D8B3554A9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3" r="23941"/>
          <a:stretch/>
        </p:blipFill>
        <p:spPr>
          <a:xfrm>
            <a:off x="2782043" y="3368850"/>
            <a:ext cx="4049825" cy="3294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DA561-723F-4234-971C-BC6A9B5DC02A}"/>
              </a:ext>
            </a:extLst>
          </p:cNvPr>
          <p:cNvSpPr txBox="1"/>
          <p:nvPr/>
        </p:nvSpPr>
        <p:spPr>
          <a:xfrm>
            <a:off x="10270876" y="398024"/>
            <a:ext cx="1601149" cy="93564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Det er muligt at ompostere alle udlæg eller enkelt udlæg</a:t>
            </a:r>
            <a:endParaRPr lang="da-DK" sz="1600" b="1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2EAA28-45B1-4190-92B2-4877D92CCA9F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10630917" y="1333665"/>
            <a:ext cx="440534" cy="624743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3D899-8593-4EAF-995F-5E652D1CE496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10630917" y="1333665"/>
            <a:ext cx="440534" cy="2035184"/>
          </a:xfrm>
          <a:prstGeom prst="straightConnector1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B39FF7-4C6E-481B-85C5-110639D25787}"/>
              </a:ext>
            </a:extLst>
          </p:cNvPr>
          <p:cNvSpPr txBox="1"/>
          <p:nvPr/>
        </p:nvSpPr>
        <p:spPr>
          <a:xfrm>
            <a:off x="6454452" y="4698546"/>
            <a:ext cx="2520282" cy="163737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Når du skal ompostere, skriver du det korrekte sagsnr., </a:t>
            </a:r>
            <a:r>
              <a:rPr lang="da-DK" sz="1600" dirty="0" err="1">
                <a:latin typeface="+mn-lt"/>
              </a:rPr>
              <a:t>sagsopgavenr</a:t>
            </a:r>
            <a:r>
              <a:rPr lang="da-DK" sz="1600" dirty="0">
                <a:latin typeface="+mn-lt"/>
              </a:rPr>
              <a:t>. og en kommentar. </a:t>
            </a:r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600" dirty="0">
                <a:latin typeface="+mn-lt"/>
              </a:rPr>
              <a:t>Sagen sendes herefter til Regnskab</a:t>
            </a:r>
            <a:endParaRPr lang="da-DK" sz="1600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4938B4-A480-4591-9FDA-5169AE7CFC64}"/>
              </a:ext>
            </a:extLst>
          </p:cNvPr>
          <p:cNvSpPr/>
          <p:nvPr/>
        </p:nvSpPr>
        <p:spPr bwMode="auto">
          <a:xfrm>
            <a:off x="1845940" y="1988840"/>
            <a:ext cx="2016224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52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B71F49441D1740B99EA3304E97BD21" ma:contentTypeVersion="5" ma:contentTypeDescription="Opret et nyt dokument." ma:contentTypeScope="" ma:versionID="498ecff459cc6040eead0d3527897d4a">
  <xsd:schema xmlns:xsd="http://www.w3.org/2001/XMLSchema" xmlns:xs="http://www.w3.org/2001/XMLSchema" xmlns:p="http://schemas.microsoft.com/office/2006/metadata/properties" xmlns:ns2="d40a247e-62c1-4f3a-b936-90b5f2f15b47" xmlns:ns3="c5540dc1-4033-49f5-ab34-43f5a4b5d20c" targetNamespace="http://schemas.microsoft.com/office/2006/metadata/properties" ma:root="true" ma:fieldsID="efec6faaacf012757fd569e9d4244565" ns2:_="" ns3:_="">
    <xsd:import namespace="d40a247e-62c1-4f3a-b936-90b5f2f15b47"/>
    <xsd:import namespace="c5540dc1-4033-49f5-ab34-43f5a4b5d2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a247e-62c1-4f3a-b936-90b5f2f15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40dc1-4033-49f5-ab34-43f5a4b5d2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C452C0-1C2D-4879-9AA9-414ABF7701AA}">
  <ds:schemaRefs>
    <ds:schemaRef ds:uri="http://schemas.microsoft.com/office/infopath/2007/PartnerControls"/>
    <ds:schemaRef ds:uri="d40a247e-62c1-4f3a-b936-90b5f2f15b4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c5540dc1-4033-49f5-ab34-43f5a4b5d20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A12B95-76F2-42E5-B8EA-90A0F4AF6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BAFA7-1981-4A53-BBA3-11B44DEC1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a247e-62c1-4f3a-b936-90b5f2f15b47"/>
    <ds:schemaRef ds:uri="c5540dc1-4033-49f5-ab34-43f5a4b5d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Brugerdefineret</PresentationFormat>
  <Paragraphs>80</Paragraphs>
  <Slides>15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Calibri</vt:lpstr>
      <vt:lpstr>Georgia</vt:lpstr>
      <vt:lpstr>AU Passata Light</vt:lpstr>
      <vt:lpstr>Arial</vt:lpstr>
      <vt:lpstr>Wingdings 3</vt:lpstr>
      <vt:lpstr>AU Passata</vt:lpstr>
      <vt:lpstr>AU Peto</vt:lpstr>
      <vt:lpstr>AU 16:9</vt:lpstr>
      <vt:lpstr>Introduktion til Remuneration and Expenses form Foreign Partners’  (REEX)</vt:lpstr>
      <vt:lpstr>Log ind</vt:lpstr>
      <vt:lpstr>Find det du leder efter</vt:lpstr>
      <vt:lpstr>Indbakken</vt:lpstr>
      <vt:lpstr>Indbakken</vt:lpstr>
      <vt:lpstr>Filtrering</vt:lpstr>
      <vt:lpstr>Controlling</vt:lpstr>
      <vt:lpstr>Controlling</vt:lpstr>
      <vt:lpstr>Ompostering</vt:lpstr>
      <vt:lpstr>REgnskab</vt:lpstr>
      <vt:lpstr>REgnskab</vt:lpstr>
      <vt:lpstr>Regnskabsoversigt</vt:lpstr>
      <vt:lpstr>”Indstillinger”</vt:lpstr>
      <vt:lpstr>Indstillinger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2023-10-31T08:03:55Z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636299245117720459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6033</vt:lpwstr>
  </property>
  <property fmtid="{D5CDD505-2E9C-101B-9397-08002B2CF9AE}" pid="62" name="colorthemechange">
    <vt:lpwstr>True</vt:lpwstr>
  </property>
  <property fmtid="{D5CDD505-2E9C-101B-9397-08002B2CF9AE}" pid="63" name="ContentTypeId">
    <vt:lpwstr>0x01010000B71F49441D1740B99EA3304E97BD21</vt:lpwstr>
  </property>
</Properties>
</file>